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280" y="-1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imple.wikipedia.org/wiki/Glucose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s://simple.wikipedia.org/wiki/Photons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simple.wikipedia.org/wiki/Oxygen" TargetMode="External"/><Relationship Id="rId5" Type="http://schemas.openxmlformats.org/officeDocument/2006/relationships/hyperlink" Target="https://simple.wikipedia.org/wiki/Water" TargetMode="External"/><Relationship Id="rId4" Type="http://schemas.openxmlformats.org/officeDocument/2006/relationships/hyperlink" Target="https://simple.wikipedia.org/wiki/Carbon_dioxide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9804" y="883665"/>
            <a:ext cx="5242560" cy="534736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769" marR="30480" algn="just">
              <a:lnSpc>
                <a:spcPct val="103600"/>
              </a:lnSpc>
              <a:spcBef>
                <a:spcPts val="40"/>
              </a:spcBef>
            </a:pPr>
            <a:r>
              <a:rPr sz="16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Carbohydrates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is</a:t>
            </a:r>
            <a:r>
              <a:rPr sz="1400" spc="-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a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biological</a:t>
            </a:r>
            <a:r>
              <a:rPr sz="1400" spc="-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compound</a:t>
            </a:r>
            <a:r>
              <a:rPr sz="1400" spc="-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containing</a:t>
            </a:r>
            <a:r>
              <a:rPr sz="1400" spc="-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carbon,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spc="-10" dirty="0">
                <a:latin typeface="+mj-lt"/>
                <a:cs typeface="Times New Roman"/>
              </a:rPr>
              <a:t>hydrogen, </a:t>
            </a:r>
            <a:r>
              <a:rPr sz="1400" dirty="0">
                <a:latin typeface="+mj-lt"/>
                <a:cs typeface="Times New Roman"/>
              </a:rPr>
              <a:t>and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oxygen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that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is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an</a:t>
            </a:r>
            <a:r>
              <a:rPr sz="1400" spc="-3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important</a:t>
            </a:r>
            <a:r>
              <a:rPr sz="1400" spc="-3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source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of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food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and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spc="-10" dirty="0">
                <a:latin typeface="+mj-lt"/>
                <a:cs typeface="Times New Roman"/>
              </a:rPr>
              <a:t>energy.</a:t>
            </a:r>
            <a:endParaRPr sz="1400" dirty="0">
              <a:latin typeface="+mj-lt"/>
              <a:cs typeface="Times New Roman"/>
            </a:endParaRPr>
          </a:p>
          <a:p>
            <a:pPr marL="64769" marR="203835" algn="just">
              <a:lnSpc>
                <a:spcPct val="103600"/>
              </a:lnSpc>
              <a:spcBef>
                <a:spcPts val="795"/>
              </a:spcBef>
            </a:pPr>
            <a:r>
              <a:rPr sz="1400" dirty="0">
                <a:latin typeface="+mj-lt"/>
                <a:cs typeface="Times New Roman"/>
              </a:rPr>
              <a:t>The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body</a:t>
            </a:r>
            <a:r>
              <a:rPr sz="1400" spc="-4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uses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carbohydrates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to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make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glucose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which</a:t>
            </a:r>
            <a:r>
              <a:rPr sz="1400" spc="-3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is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fuel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that</a:t>
            </a:r>
            <a:r>
              <a:rPr sz="1400" spc="5" dirty="0">
                <a:latin typeface="+mj-lt"/>
                <a:cs typeface="Times New Roman"/>
              </a:rPr>
              <a:t> </a:t>
            </a:r>
            <a:r>
              <a:rPr sz="1400" spc="-10" dirty="0">
                <a:latin typeface="+mj-lt"/>
                <a:cs typeface="Times New Roman"/>
              </a:rPr>
              <a:t>gives </a:t>
            </a:r>
            <a:r>
              <a:rPr sz="1400" dirty="0">
                <a:latin typeface="+mj-lt"/>
                <a:cs typeface="Times New Roman"/>
              </a:rPr>
              <a:t>your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body</a:t>
            </a:r>
            <a:r>
              <a:rPr sz="1400" spc="-4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energy.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(glucose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can</a:t>
            </a:r>
            <a:r>
              <a:rPr sz="1400" spc="-3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be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used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immediately</a:t>
            </a:r>
            <a:r>
              <a:rPr sz="1400" spc="-4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or</a:t>
            </a:r>
            <a:r>
              <a:rPr sz="1400" spc="5" dirty="0">
                <a:latin typeface="+mj-lt"/>
                <a:cs typeface="Times New Roman"/>
              </a:rPr>
              <a:t> </a:t>
            </a:r>
            <a:r>
              <a:rPr sz="1400" spc="-10" dirty="0">
                <a:latin typeface="+mj-lt"/>
                <a:cs typeface="Times New Roman"/>
              </a:rPr>
              <a:t>stored).</a:t>
            </a:r>
            <a:endParaRPr sz="1400" dirty="0">
              <a:latin typeface="+mj-lt"/>
              <a:cs typeface="Times New Roman"/>
            </a:endParaRPr>
          </a:p>
          <a:p>
            <a:pPr marL="64769">
              <a:lnSpc>
                <a:spcPct val="100000"/>
              </a:lnSpc>
              <a:spcBef>
                <a:spcPts val="850"/>
              </a:spcBef>
            </a:pPr>
            <a:r>
              <a:rPr sz="1400" dirty="0">
                <a:latin typeface="+mj-lt"/>
                <a:cs typeface="Times New Roman"/>
              </a:rPr>
              <a:t>Carbohydrates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can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be</a:t>
            </a:r>
            <a:r>
              <a:rPr sz="1400" spc="-3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found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in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the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spc="-10" dirty="0">
                <a:latin typeface="+mj-lt"/>
                <a:cs typeface="Times New Roman"/>
              </a:rPr>
              <a:t>following:</a:t>
            </a:r>
            <a:endParaRPr sz="1400" dirty="0">
              <a:latin typeface="+mj-lt"/>
              <a:cs typeface="Times New Roman"/>
            </a:endParaRPr>
          </a:p>
          <a:p>
            <a:pPr marL="515620" indent="-225425">
              <a:lnSpc>
                <a:spcPct val="100000"/>
              </a:lnSpc>
              <a:spcBef>
                <a:spcPts val="875"/>
              </a:spcBef>
              <a:buFont typeface="Arial MT"/>
              <a:buChar char="•"/>
              <a:tabLst>
                <a:tab pos="515620" algn="l"/>
              </a:tabLst>
            </a:pPr>
            <a:r>
              <a:rPr sz="1400" spc="-10" dirty="0">
                <a:latin typeface="+mj-lt"/>
                <a:cs typeface="Times New Roman"/>
              </a:rPr>
              <a:t>Fruits</a:t>
            </a:r>
            <a:endParaRPr sz="1400" dirty="0">
              <a:latin typeface="+mj-lt"/>
              <a:cs typeface="Times New Roman"/>
            </a:endParaRPr>
          </a:p>
          <a:p>
            <a:pPr marL="515620" indent="-225425">
              <a:lnSpc>
                <a:spcPct val="100000"/>
              </a:lnSpc>
              <a:spcBef>
                <a:spcPts val="735"/>
              </a:spcBef>
              <a:buFont typeface="Arial MT"/>
              <a:buChar char="•"/>
              <a:tabLst>
                <a:tab pos="515620" algn="l"/>
              </a:tabLst>
            </a:pPr>
            <a:r>
              <a:rPr sz="1400" spc="-10" dirty="0">
                <a:latin typeface="+mj-lt"/>
                <a:cs typeface="Times New Roman"/>
              </a:rPr>
              <a:t>Vegetables</a:t>
            </a:r>
            <a:endParaRPr sz="1400" dirty="0">
              <a:latin typeface="+mj-lt"/>
              <a:cs typeface="Times New Roman"/>
            </a:endParaRPr>
          </a:p>
          <a:p>
            <a:pPr marL="515620" indent="-225425">
              <a:lnSpc>
                <a:spcPct val="100000"/>
              </a:lnSpc>
              <a:spcBef>
                <a:spcPts val="745"/>
              </a:spcBef>
              <a:buFont typeface="Arial MT"/>
              <a:buChar char="•"/>
              <a:tabLst>
                <a:tab pos="515620" algn="l"/>
              </a:tabLst>
            </a:pPr>
            <a:r>
              <a:rPr sz="1400" dirty="0">
                <a:latin typeface="+mj-lt"/>
                <a:cs typeface="Times New Roman"/>
              </a:rPr>
              <a:t>Breads,</a:t>
            </a:r>
            <a:r>
              <a:rPr sz="1400" spc="-3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cereals,</a:t>
            </a:r>
            <a:r>
              <a:rPr sz="1400" spc="-3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and</a:t>
            </a:r>
            <a:r>
              <a:rPr sz="1400" spc="-4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other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spc="-10" dirty="0">
                <a:latin typeface="+mj-lt"/>
                <a:cs typeface="Times New Roman"/>
              </a:rPr>
              <a:t>grains</a:t>
            </a:r>
            <a:endParaRPr sz="1400" dirty="0">
              <a:latin typeface="+mj-lt"/>
              <a:cs typeface="Times New Roman"/>
            </a:endParaRPr>
          </a:p>
          <a:p>
            <a:pPr marL="515620" indent="-225425">
              <a:lnSpc>
                <a:spcPct val="100000"/>
              </a:lnSpc>
              <a:spcBef>
                <a:spcPts val="735"/>
              </a:spcBef>
              <a:buFont typeface="Arial MT"/>
              <a:buChar char="•"/>
              <a:tabLst>
                <a:tab pos="515620" algn="l"/>
              </a:tabLst>
            </a:pPr>
            <a:r>
              <a:rPr sz="1400" dirty="0">
                <a:latin typeface="+mj-lt"/>
                <a:cs typeface="Times New Roman"/>
              </a:rPr>
              <a:t>Milk</a:t>
            </a:r>
            <a:r>
              <a:rPr sz="1400" spc="-1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&amp;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milk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spc="-10" dirty="0">
                <a:latin typeface="+mj-lt"/>
                <a:cs typeface="Times New Roman"/>
              </a:rPr>
              <a:t>products</a:t>
            </a:r>
            <a:endParaRPr sz="1400" dirty="0">
              <a:latin typeface="+mj-lt"/>
              <a:cs typeface="Times New Roman"/>
            </a:endParaRPr>
          </a:p>
          <a:p>
            <a:pPr marL="515620" indent="-225425">
              <a:lnSpc>
                <a:spcPct val="100000"/>
              </a:lnSpc>
              <a:spcBef>
                <a:spcPts val="730"/>
              </a:spcBef>
              <a:buFont typeface="Arial MT"/>
              <a:buChar char="•"/>
              <a:tabLst>
                <a:tab pos="515620" algn="l"/>
              </a:tabLst>
            </a:pPr>
            <a:r>
              <a:rPr sz="1400" dirty="0">
                <a:latin typeface="+mj-lt"/>
                <a:cs typeface="Times New Roman"/>
              </a:rPr>
              <a:t>Foods</a:t>
            </a:r>
            <a:r>
              <a:rPr sz="1400" spc="-3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containing</a:t>
            </a:r>
            <a:r>
              <a:rPr sz="1400" spc="-3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added</a:t>
            </a:r>
            <a:r>
              <a:rPr sz="1400" spc="-30" dirty="0">
                <a:latin typeface="+mj-lt"/>
                <a:cs typeface="Times New Roman"/>
              </a:rPr>
              <a:t> </a:t>
            </a:r>
            <a:r>
              <a:rPr sz="1400" spc="-10" dirty="0">
                <a:latin typeface="+mj-lt"/>
                <a:cs typeface="Times New Roman"/>
              </a:rPr>
              <a:t>sugar</a:t>
            </a:r>
            <a:endParaRPr sz="1400" dirty="0">
              <a:latin typeface="+mj-lt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63500" marR="127000" algn="just">
              <a:lnSpc>
                <a:spcPts val="1610"/>
              </a:lnSpc>
            </a:pPr>
            <a:r>
              <a:rPr sz="16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Photosynthesis</a:t>
            </a:r>
            <a:r>
              <a:rPr sz="1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chemical</a:t>
            </a:r>
            <a:r>
              <a:rPr sz="1400" spc="-3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process</a:t>
            </a:r>
            <a:r>
              <a:rPr sz="1400" spc="-3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which</a:t>
            </a:r>
            <a:r>
              <a:rPr sz="1400" spc="-5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uses</a:t>
            </a:r>
            <a:r>
              <a:rPr sz="1400" spc="-3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sunlight</a:t>
            </a:r>
            <a:r>
              <a:rPr sz="1400" spc="-3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to</a:t>
            </a:r>
            <a:r>
              <a:rPr sz="1400" spc="-4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turn</a:t>
            </a:r>
            <a:r>
              <a:rPr sz="1400" spc="-35" dirty="0">
                <a:latin typeface="+mj-lt"/>
                <a:cs typeface="Times New Roman"/>
              </a:rPr>
              <a:t> </a:t>
            </a:r>
            <a:r>
              <a:rPr sz="1400" spc="-10" dirty="0">
                <a:latin typeface="+mj-lt"/>
                <a:cs typeface="Times New Roman"/>
              </a:rPr>
              <a:t>carbon </a:t>
            </a:r>
            <a:r>
              <a:rPr sz="1400" dirty="0">
                <a:latin typeface="+mj-lt"/>
                <a:cs typeface="Times New Roman"/>
              </a:rPr>
              <a:t>dioxide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into</a:t>
            </a:r>
            <a:r>
              <a:rPr sz="1400" spc="-3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sugars.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It</a:t>
            </a:r>
            <a:r>
              <a:rPr sz="1400" spc="-3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can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happen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in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different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ways,</a:t>
            </a:r>
            <a:r>
              <a:rPr sz="1400" spc="-3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but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there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are</a:t>
            </a:r>
            <a:r>
              <a:rPr sz="1400" spc="-35" dirty="0">
                <a:latin typeface="+mj-lt"/>
                <a:cs typeface="Times New Roman"/>
              </a:rPr>
              <a:t> </a:t>
            </a:r>
            <a:r>
              <a:rPr sz="1400" spc="-20" dirty="0">
                <a:latin typeface="+mj-lt"/>
                <a:cs typeface="Times New Roman"/>
              </a:rPr>
              <a:t>some </a:t>
            </a:r>
            <a:r>
              <a:rPr sz="1400" dirty="0">
                <a:latin typeface="+mj-lt"/>
                <a:cs typeface="Times New Roman"/>
              </a:rPr>
              <a:t>parts</a:t>
            </a:r>
            <a:r>
              <a:rPr sz="1400" spc="-3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that</a:t>
            </a:r>
            <a:r>
              <a:rPr sz="1400" spc="-1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are</a:t>
            </a:r>
            <a:r>
              <a:rPr sz="1400" spc="-35" dirty="0">
                <a:latin typeface="+mj-lt"/>
                <a:cs typeface="Times New Roman"/>
              </a:rPr>
              <a:t> </a:t>
            </a:r>
            <a:r>
              <a:rPr sz="1400" spc="-10" dirty="0">
                <a:latin typeface="+mj-lt"/>
                <a:cs typeface="Times New Roman"/>
              </a:rPr>
              <a:t>common</a:t>
            </a:r>
            <a:endParaRPr sz="1400" dirty="0">
              <a:latin typeface="+mj-lt"/>
              <a:cs typeface="Times New Roman"/>
            </a:endParaRPr>
          </a:p>
          <a:p>
            <a:pPr marL="291465" algn="just">
              <a:lnSpc>
                <a:spcPct val="100000"/>
              </a:lnSpc>
              <a:spcBef>
                <a:spcPts val="1080"/>
              </a:spcBef>
            </a:pPr>
            <a:r>
              <a:rPr sz="1400" dirty="0">
                <a:latin typeface="+mj-lt"/>
                <a:cs typeface="Times New Roman"/>
              </a:rPr>
              <a:t>6</a:t>
            </a:r>
            <a:r>
              <a:rPr sz="1400" spc="-1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CO</a:t>
            </a:r>
            <a:r>
              <a:rPr sz="1400" baseline="-9259" dirty="0">
                <a:latin typeface="+mj-lt"/>
                <a:cs typeface="Times New Roman"/>
              </a:rPr>
              <a:t>2(g)</a:t>
            </a:r>
            <a:r>
              <a:rPr sz="1400" spc="165" baseline="-9259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+</a:t>
            </a:r>
            <a:r>
              <a:rPr sz="1400" spc="-1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6</a:t>
            </a:r>
            <a:r>
              <a:rPr sz="1400" spc="-1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H</a:t>
            </a:r>
            <a:r>
              <a:rPr sz="1400" baseline="-9259" dirty="0">
                <a:latin typeface="+mj-lt"/>
                <a:cs typeface="Times New Roman"/>
              </a:rPr>
              <a:t>2</a:t>
            </a:r>
            <a:r>
              <a:rPr sz="1400" dirty="0">
                <a:latin typeface="+mj-lt"/>
                <a:cs typeface="Times New Roman"/>
              </a:rPr>
              <a:t>O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+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  <a:hlinkClick r:id="rId2"/>
              </a:rPr>
              <a:t>photons</a:t>
            </a:r>
            <a:r>
              <a:rPr sz="1400" spc="-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→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  <a:hlinkClick r:id="rId3"/>
              </a:rPr>
              <a:t>C</a:t>
            </a:r>
            <a:r>
              <a:rPr sz="1400" baseline="-9259" dirty="0">
                <a:latin typeface="+mj-lt"/>
                <a:cs typeface="Times New Roman"/>
                <a:hlinkClick r:id="rId3"/>
              </a:rPr>
              <a:t>6</a:t>
            </a:r>
            <a:r>
              <a:rPr sz="1400" dirty="0">
                <a:latin typeface="+mj-lt"/>
                <a:cs typeface="Times New Roman"/>
                <a:hlinkClick r:id="rId3"/>
              </a:rPr>
              <a:t>H</a:t>
            </a:r>
            <a:r>
              <a:rPr sz="1400" baseline="-9259" dirty="0">
                <a:latin typeface="+mj-lt"/>
                <a:cs typeface="Times New Roman"/>
                <a:hlinkClick r:id="rId3"/>
              </a:rPr>
              <a:t>12</a:t>
            </a:r>
            <a:r>
              <a:rPr sz="1400" dirty="0">
                <a:latin typeface="+mj-lt"/>
                <a:cs typeface="Times New Roman"/>
                <a:hlinkClick r:id="rId3"/>
              </a:rPr>
              <a:t>O</a:t>
            </a:r>
            <a:r>
              <a:rPr sz="1400" baseline="-9259" dirty="0">
                <a:latin typeface="+mj-lt"/>
                <a:cs typeface="Times New Roman"/>
                <a:hlinkClick r:id="rId3"/>
              </a:rPr>
              <a:t>6</a:t>
            </a:r>
            <a:r>
              <a:rPr sz="1400" baseline="-9259" dirty="0">
                <a:latin typeface="+mj-lt"/>
                <a:cs typeface="Times New Roman"/>
              </a:rPr>
              <a:t>(aq)</a:t>
            </a:r>
            <a:r>
              <a:rPr sz="1400" spc="150" baseline="-9259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+</a:t>
            </a:r>
            <a:r>
              <a:rPr sz="1400" spc="-1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6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spc="-10" dirty="0">
                <a:latin typeface="+mj-lt"/>
                <a:cs typeface="Times New Roman"/>
              </a:rPr>
              <a:t>O</a:t>
            </a:r>
            <a:r>
              <a:rPr sz="1400" spc="-15" baseline="-9259" dirty="0">
                <a:latin typeface="+mj-lt"/>
                <a:cs typeface="Times New Roman"/>
              </a:rPr>
              <a:t>2(g)</a:t>
            </a:r>
            <a:endParaRPr sz="1400" baseline="-9259" dirty="0">
              <a:latin typeface="+mj-lt"/>
              <a:cs typeface="Times New Roman"/>
            </a:endParaRPr>
          </a:p>
          <a:p>
            <a:pPr marL="291465" algn="just">
              <a:lnSpc>
                <a:spcPct val="100000"/>
              </a:lnSpc>
              <a:spcBef>
                <a:spcPts val="50"/>
              </a:spcBef>
            </a:pPr>
            <a:r>
              <a:rPr sz="1400" dirty="0">
                <a:latin typeface="+mj-lt"/>
                <a:cs typeface="Times New Roman"/>
                <a:hlinkClick r:id="rId4"/>
              </a:rPr>
              <a:t>carbon</a:t>
            </a:r>
            <a:r>
              <a:rPr sz="1400" spc="-15" dirty="0">
                <a:latin typeface="+mj-lt"/>
                <a:cs typeface="Times New Roman"/>
                <a:hlinkClick r:id="rId4"/>
              </a:rPr>
              <a:t> </a:t>
            </a:r>
            <a:r>
              <a:rPr sz="1400" dirty="0">
                <a:latin typeface="+mj-lt"/>
                <a:cs typeface="Times New Roman"/>
                <a:hlinkClick r:id="rId4"/>
              </a:rPr>
              <a:t>dioxide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+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  <a:hlinkClick r:id="rId5"/>
              </a:rPr>
              <a:t>water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+</a:t>
            </a:r>
            <a:r>
              <a:rPr sz="1400" spc="-2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light</a:t>
            </a:r>
            <a:r>
              <a:rPr sz="1400" spc="-1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energy</a:t>
            </a:r>
            <a:r>
              <a:rPr sz="1400" spc="-4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→</a:t>
            </a:r>
            <a:r>
              <a:rPr sz="1400" spc="-15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  <a:hlinkClick r:id="rId3"/>
              </a:rPr>
              <a:t>glucose</a:t>
            </a:r>
            <a:r>
              <a:rPr sz="1400" spc="-10" dirty="0">
                <a:latin typeface="+mj-lt"/>
                <a:cs typeface="Times New Roman"/>
              </a:rPr>
              <a:t> </a:t>
            </a:r>
            <a:r>
              <a:rPr sz="1400" dirty="0">
                <a:latin typeface="+mj-lt"/>
                <a:cs typeface="Times New Roman"/>
              </a:rPr>
              <a:t>+</a:t>
            </a:r>
            <a:r>
              <a:rPr sz="1400" spc="-25" dirty="0">
                <a:latin typeface="+mj-lt"/>
                <a:cs typeface="Times New Roman"/>
              </a:rPr>
              <a:t> </a:t>
            </a:r>
            <a:r>
              <a:rPr sz="1400" spc="-10" dirty="0">
                <a:latin typeface="+mj-lt"/>
                <a:cs typeface="Times New Roman"/>
                <a:hlinkClick r:id="rId6"/>
              </a:rPr>
              <a:t>oxygen</a:t>
            </a:r>
            <a:endParaRPr sz="1400" dirty="0">
              <a:latin typeface="+mj-lt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600" dirty="0">
              <a:solidFill>
                <a:srgbClr val="FF0000"/>
              </a:solidFill>
              <a:latin typeface="+mj-lt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16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j-lt"/>
                <a:cs typeface="Times New Roman"/>
              </a:rPr>
              <a:t>Classification</a:t>
            </a:r>
            <a:r>
              <a:rPr sz="1600" b="1" spc="-4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j-lt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j-lt"/>
                <a:cs typeface="Times New Roman"/>
              </a:rPr>
              <a:t>of</a:t>
            </a:r>
            <a:r>
              <a:rPr sz="1600" b="1" spc="-4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j-lt"/>
                <a:cs typeface="Times New Roman"/>
              </a:rPr>
              <a:t> </a:t>
            </a:r>
            <a:r>
              <a:rPr sz="1600" b="1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j-lt"/>
                <a:cs typeface="Times New Roman"/>
              </a:rPr>
              <a:t>Carbohydrate</a:t>
            </a:r>
            <a:endParaRPr sz="1600" dirty="0">
              <a:solidFill>
                <a:srgbClr val="FF0000"/>
              </a:solidFill>
              <a:latin typeface="+mj-lt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628" y="8305038"/>
            <a:ext cx="5262245" cy="319183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30480">
              <a:lnSpc>
                <a:spcPct val="103600"/>
              </a:lnSpc>
              <a:spcBef>
                <a:spcPts val="40"/>
              </a:spcBef>
            </a:pPr>
            <a:r>
              <a:rPr sz="1400" b="1" spc="-10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/>
              </a:rPr>
              <a:t>Monosaccharides</a:t>
            </a:r>
            <a:r>
              <a:rPr sz="1400" spc="-1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are</a:t>
            </a:r>
            <a:r>
              <a:rPr sz="1400" spc="-3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small</a:t>
            </a:r>
            <a:r>
              <a:rPr sz="1400" spc="-1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organic</a:t>
            </a:r>
            <a:r>
              <a:rPr sz="1400" spc="-15" dirty="0">
                <a:latin typeface="+mn-lt"/>
                <a:cs typeface="Times New Roman"/>
              </a:rPr>
              <a:t> </a:t>
            </a:r>
            <a:r>
              <a:rPr sz="1400" spc="-10" dirty="0">
                <a:latin typeface="+mn-lt"/>
                <a:cs typeface="Times New Roman"/>
              </a:rPr>
              <a:t>molecules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used</a:t>
            </a:r>
            <a:r>
              <a:rPr sz="1400" spc="-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as</a:t>
            </a:r>
            <a:r>
              <a:rPr sz="1400" spc="-1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bulding</a:t>
            </a:r>
            <a:r>
              <a:rPr sz="1400" spc="-3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blocks</a:t>
            </a:r>
            <a:r>
              <a:rPr sz="1400" spc="-10" dirty="0">
                <a:latin typeface="+mn-lt"/>
                <a:cs typeface="Times New Roman"/>
              </a:rPr>
              <a:t> </a:t>
            </a:r>
            <a:r>
              <a:rPr sz="1400" spc="-25" dirty="0">
                <a:latin typeface="+mn-lt"/>
                <a:cs typeface="Times New Roman"/>
              </a:rPr>
              <a:t>for </a:t>
            </a:r>
            <a:r>
              <a:rPr sz="1400" dirty="0">
                <a:latin typeface="+mn-lt"/>
                <a:cs typeface="Times New Roman"/>
              </a:rPr>
              <a:t>more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complex</a:t>
            </a:r>
            <a:r>
              <a:rPr sz="1400" spc="-10" dirty="0">
                <a:latin typeface="+mn-lt"/>
                <a:cs typeface="Times New Roman"/>
              </a:rPr>
              <a:t> carbohydrates.</a:t>
            </a:r>
            <a:endParaRPr lang="ar-IQ" sz="1400" spc="-10" dirty="0">
              <a:latin typeface="+mn-lt"/>
              <a:cs typeface="Times New Roman"/>
            </a:endParaRPr>
          </a:p>
          <a:p>
            <a:pPr marL="38100" marR="30480">
              <a:lnSpc>
                <a:spcPct val="103600"/>
              </a:lnSpc>
              <a:spcBef>
                <a:spcPts val="40"/>
              </a:spcBef>
            </a:pPr>
            <a:r>
              <a:rPr lang="en-US" sz="1400" dirty="0">
                <a:latin typeface="+mn-lt"/>
                <a:cs typeface="Times New Roman"/>
              </a:rPr>
              <a:t>Many,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/>
              </a:rPr>
              <a:t>but not all</a:t>
            </a:r>
            <a:r>
              <a:rPr lang="en-US" sz="1400" dirty="0">
                <a:latin typeface="+mn-lt"/>
                <a:cs typeface="Times New Roman"/>
              </a:rPr>
              <a:t>, carbohydrates have the empirical  formula </a:t>
            </a:r>
            <a:r>
              <a:rPr lang="en-US" sz="1400" b="1" dirty="0">
                <a:solidFill>
                  <a:srgbClr val="FF0000"/>
                </a:solidFill>
                <a:latin typeface="+mn-lt"/>
                <a:cs typeface="Times New Roman"/>
              </a:rPr>
              <a:t>(</a:t>
            </a:r>
            <a:r>
              <a:rPr lang="en-US" dirty="0">
                <a:solidFill>
                  <a:srgbClr val="FF0000"/>
                </a:solidFill>
              </a:rPr>
              <a:t>CH</a:t>
            </a:r>
            <a:r>
              <a:rPr lang="en-US" sz="1400" b="1" dirty="0">
                <a:solidFill>
                  <a:srgbClr val="FF0000"/>
                </a:solidFill>
                <a:latin typeface="+mn-lt"/>
                <a:cs typeface="Times New Roman"/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O</a:t>
            </a:r>
            <a:r>
              <a:rPr lang="en-US" sz="1400" b="1" dirty="0">
                <a:solidFill>
                  <a:srgbClr val="FF0000"/>
                </a:solidFill>
                <a:latin typeface="+mn-lt"/>
                <a:cs typeface="Times New Roman"/>
              </a:rPr>
              <a:t>)n </a:t>
            </a:r>
          </a:p>
          <a:p>
            <a:pPr marL="38100" marR="30480">
              <a:lnSpc>
                <a:spcPct val="103600"/>
              </a:lnSpc>
              <a:spcBef>
                <a:spcPts val="40"/>
              </a:spcBef>
            </a:pPr>
            <a:r>
              <a:rPr lang="en-US" sz="1400" dirty="0">
                <a:latin typeface="+mn-lt"/>
                <a:cs typeface="Times New Roman"/>
              </a:rPr>
              <a:t>some also contain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/>
              </a:rPr>
              <a:t>nitrogen</a:t>
            </a:r>
            <a:r>
              <a:rPr lang="en-US" sz="1400" dirty="0">
                <a:latin typeface="+mn-lt"/>
                <a:cs typeface="Times New Roman"/>
              </a:rPr>
              <a:t>,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/>
              </a:rPr>
              <a:t>phosphorus</a:t>
            </a:r>
            <a:r>
              <a:rPr lang="en-US" sz="1400" dirty="0">
                <a:latin typeface="+mn-lt"/>
                <a:cs typeface="Times New Roman"/>
              </a:rPr>
              <a:t>, or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/>
              </a:rPr>
              <a:t> sulfur</a:t>
            </a:r>
            <a:endParaRPr lang="ar-IQ" sz="1400" dirty="0">
              <a:latin typeface="+mn-lt"/>
              <a:cs typeface="Times New Roman"/>
            </a:endParaRPr>
          </a:p>
          <a:p>
            <a:pPr marL="38100" marR="30480">
              <a:lnSpc>
                <a:spcPct val="103600"/>
              </a:lnSpc>
              <a:spcBef>
                <a:spcPts val="40"/>
              </a:spcBef>
            </a:pPr>
            <a:endParaRPr lang="ar-IQ" sz="1400" dirty="0">
              <a:latin typeface="+mn-lt"/>
              <a:cs typeface="Times New Roman"/>
            </a:endParaRPr>
          </a:p>
          <a:p>
            <a:pPr marL="38100" marR="30480">
              <a:lnSpc>
                <a:spcPct val="103600"/>
              </a:lnSpc>
              <a:spcBef>
                <a:spcPts val="40"/>
              </a:spcBef>
            </a:pPr>
            <a:endParaRPr lang="ar-IQ" sz="1400" dirty="0">
              <a:latin typeface="+mn-lt"/>
              <a:cs typeface="Times New Roman"/>
            </a:endParaRPr>
          </a:p>
          <a:p>
            <a:pPr marL="38100" marR="30480">
              <a:lnSpc>
                <a:spcPct val="103600"/>
              </a:lnSpc>
              <a:spcBef>
                <a:spcPts val="40"/>
              </a:spcBef>
            </a:pPr>
            <a:endParaRPr lang="ar-IQ" sz="1400" dirty="0">
              <a:latin typeface="+mn-lt"/>
              <a:cs typeface="Times New Roman"/>
            </a:endParaRPr>
          </a:p>
          <a:p>
            <a:pPr marL="38100" marR="30480">
              <a:lnSpc>
                <a:spcPct val="103600"/>
              </a:lnSpc>
              <a:spcBef>
                <a:spcPts val="40"/>
              </a:spcBef>
            </a:pPr>
            <a:endParaRPr lang="ar-IQ" sz="1400" dirty="0">
              <a:latin typeface="+mn-lt"/>
              <a:cs typeface="Times New Roman"/>
            </a:endParaRPr>
          </a:p>
          <a:p>
            <a:pPr marL="38100" marR="30480">
              <a:lnSpc>
                <a:spcPct val="103600"/>
              </a:lnSpc>
              <a:spcBef>
                <a:spcPts val="40"/>
              </a:spcBef>
            </a:pPr>
            <a:endParaRPr lang="ar-IQ" sz="1400" dirty="0">
              <a:latin typeface="+mn-lt"/>
              <a:cs typeface="Times New Roman"/>
            </a:endParaRPr>
          </a:p>
          <a:p>
            <a:pPr marL="38100" marR="30480">
              <a:lnSpc>
                <a:spcPct val="103600"/>
              </a:lnSpc>
              <a:spcBef>
                <a:spcPts val="40"/>
              </a:spcBef>
            </a:pPr>
            <a:endParaRPr lang="ar-IQ" sz="1400" dirty="0">
              <a:latin typeface="+mn-lt"/>
              <a:cs typeface="Times New Roman"/>
            </a:endParaRPr>
          </a:p>
          <a:p>
            <a:pPr marL="38100" marR="30480">
              <a:lnSpc>
                <a:spcPct val="103600"/>
              </a:lnSpc>
              <a:spcBef>
                <a:spcPts val="40"/>
              </a:spcBef>
            </a:pPr>
            <a:endParaRPr lang="ar-IQ" sz="1400" dirty="0">
              <a:latin typeface="+mn-lt"/>
              <a:cs typeface="Times New Roman"/>
            </a:endParaRPr>
          </a:p>
          <a:p>
            <a:pPr marL="38100" marR="30480">
              <a:lnSpc>
                <a:spcPct val="103600"/>
              </a:lnSpc>
              <a:spcBef>
                <a:spcPts val="40"/>
              </a:spcBef>
            </a:pPr>
            <a:endParaRPr lang="ar-IQ" sz="1400" dirty="0">
              <a:latin typeface="+mn-lt"/>
              <a:cs typeface="Times New Roman"/>
            </a:endParaRPr>
          </a:p>
          <a:p>
            <a:pPr marL="38100" marR="30480">
              <a:lnSpc>
                <a:spcPct val="103600"/>
              </a:lnSpc>
              <a:spcBef>
                <a:spcPts val="40"/>
              </a:spcBef>
            </a:pPr>
            <a:endParaRPr lang="ar-IQ" sz="1400" dirty="0">
              <a:latin typeface="+mn-lt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66602" y="6314024"/>
            <a:ext cx="4258514" cy="16485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E70DC900-AC3E-D864-7617-43540B7CD487}"/>
              </a:ext>
            </a:extLst>
          </p:cNvPr>
          <p:cNvSpPr txBox="1"/>
          <p:nvPr/>
        </p:nvSpPr>
        <p:spPr>
          <a:xfrm>
            <a:off x="501650" y="850900"/>
            <a:ext cx="65532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latin typeface="+mn-lt"/>
              </a:rPr>
              <a:t>The two families of monosaccharides </a:t>
            </a:r>
            <a:r>
              <a:rPr lang="en-US" sz="1400" dirty="0">
                <a:latin typeface="+mn-lt"/>
              </a:rPr>
              <a:t>are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aldoses</a:t>
            </a:r>
            <a:r>
              <a:rPr lang="en-US" sz="1400" dirty="0">
                <a:latin typeface="+mn-lt"/>
              </a:rPr>
              <a:t> and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ketoses</a:t>
            </a:r>
            <a:r>
              <a:rPr lang="en-US" sz="1400" dirty="0">
                <a:latin typeface="+mn-lt"/>
              </a:rPr>
              <a:t>. we can be classifying</a:t>
            </a:r>
            <a:r>
              <a:rPr lang="ar-IQ" sz="1400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 according to the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carboxyl group</a:t>
            </a:r>
          </a:p>
          <a:p>
            <a:pPr algn="just" rtl="0"/>
            <a:r>
              <a:rPr lang="en-US" sz="1400" dirty="0">
                <a:latin typeface="+mn-lt"/>
              </a:rPr>
              <a:t>If the carbonyl group is at an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end</a:t>
            </a:r>
            <a:r>
              <a:rPr lang="en-US" sz="1400" dirty="0">
                <a:latin typeface="+mn-lt"/>
              </a:rPr>
              <a:t> of the carbon</a:t>
            </a:r>
          </a:p>
          <a:p>
            <a:pPr algn="just" rtl="0"/>
            <a:r>
              <a:rPr lang="en-US" sz="1400" dirty="0">
                <a:latin typeface="+mn-lt"/>
              </a:rPr>
              <a:t>chain (that is,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in an aldehyde group</a:t>
            </a:r>
            <a:r>
              <a:rPr lang="en-US" sz="1400" dirty="0">
                <a:latin typeface="+mn-lt"/>
              </a:rPr>
              <a:t>), the monosaccharide is an 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aldose</a:t>
            </a:r>
            <a:endParaRPr lang="ar-IQ" sz="1400" dirty="0">
              <a:latin typeface="+mn-lt"/>
            </a:endParaRPr>
          </a:p>
          <a:p>
            <a:pPr algn="just" rtl="0"/>
            <a:r>
              <a:rPr lang="en-US" sz="1400" dirty="0">
                <a:latin typeface="+mn-lt"/>
              </a:rPr>
              <a:t> if the carbonyl group is at any other position (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in a ketone  group</a:t>
            </a:r>
            <a:r>
              <a:rPr lang="en-US" sz="1400" dirty="0">
                <a:latin typeface="+mn-lt"/>
              </a:rPr>
              <a:t>), the monosaccharide is a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ketose</a:t>
            </a:r>
            <a:r>
              <a:rPr lang="en-US" sz="1400" dirty="0">
                <a:latin typeface="+mn-lt"/>
              </a:rPr>
              <a:t>.</a:t>
            </a:r>
          </a:p>
          <a:p>
            <a:pPr algn="just" rtl="0"/>
            <a:r>
              <a:rPr lang="en-US" sz="1400" dirty="0">
                <a:latin typeface="+mn-lt"/>
              </a:rPr>
              <a:t>The simplest monosaccharides are the two three-carbon trioses:</a:t>
            </a:r>
          </a:p>
          <a:p>
            <a:pPr algn="just" rtl="0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glyceraldehyde</a:t>
            </a:r>
            <a:r>
              <a:rPr lang="en-US" sz="1400" dirty="0">
                <a:latin typeface="+mn-lt"/>
              </a:rPr>
              <a:t>, an Aldo triose, and dihydroxyacetone, a </a:t>
            </a:r>
            <a:r>
              <a:rPr lang="en-US" sz="1400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ketotriose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8AD9E095-B5F7-D2EF-E8E6-3E73AB21F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0" y="3213100"/>
            <a:ext cx="768163" cy="957155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628D5C82-0339-9B10-B966-6A0F7BE96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850" y="3305055"/>
            <a:ext cx="896190" cy="87790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4AA0968D-07BD-99FD-A122-21FCA7B4EB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0451" y="5041873"/>
            <a:ext cx="2971800" cy="181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91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6C836DA4-FE4A-CB34-1D00-7C7BEF2FB956}"/>
              </a:ext>
            </a:extLst>
          </p:cNvPr>
          <p:cNvSpPr txBox="1"/>
          <p:nvPr/>
        </p:nvSpPr>
        <p:spPr>
          <a:xfrm>
            <a:off x="730250" y="3517900"/>
            <a:ext cx="63246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br>
              <a:rPr lang="en-US" sz="1400" dirty="0">
                <a:latin typeface="+mn-lt"/>
              </a:rPr>
            </a:br>
            <a:r>
              <a:rPr lang="en-US" sz="1600" b="1" i="0" dirty="0">
                <a:solidFill>
                  <a:srgbClr val="FF0000"/>
                </a:solidFill>
                <a:effectLst/>
                <a:latin typeface="+mn-lt"/>
              </a:rPr>
              <a:t>A disaccharide 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+mn-lt"/>
              </a:rPr>
              <a:t>is </a:t>
            </a:r>
            <a:r>
              <a:rPr lang="en-US" sz="1400" b="0" i="0" dirty="0">
                <a:solidFill>
                  <a:srgbClr val="040C28"/>
                </a:solidFill>
                <a:effectLst/>
                <a:latin typeface="+mn-lt"/>
              </a:rPr>
              <a:t>a double sugar formed when two monosaccharides are joined via dehydration synthesis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+mn-lt"/>
              </a:rPr>
              <a:t>. In this type of synthesis reaction, one water molecule is lost as the bond is made. The formula of dehydration synthesis is as follows:</a:t>
            </a:r>
          </a:p>
          <a:p>
            <a:pPr algn="just"/>
            <a:endParaRPr lang="en-US" sz="1400" b="0" i="0" dirty="0">
              <a:solidFill>
                <a:srgbClr val="1F1F1F"/>
              </a:solidFill>
              <a:effectLst/>
              <a:latin typeface="+mn-lt"/>
            </a:endParaRPr>
          </a:p>
          <a:p>
            <a:pPr algn="just"/>
            <a:r>
              <a:rPr lang="en-US" sz="1400" b="0" i="0" dirty="0">
                <a:solidFill>
                  <a:srgbClr val="1F1F1F"/>
                </a:solidFill>
                <a:effectLst/>
                <a:latin typeface="+mn-lt"/>
              </a:rPr>
              <a:t> </a:t>
            </a:r>
            <a:r>
              <a:rPr lang="en-US" dirty="0"/>
              <a:t>2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+mn-lt"/>
              </a:rPr>
              <a:t> </a:t>
            </a:r>
            <a:r>
              <a:rPr lang="en-US" dirty="0"/>
              <a:t>C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+mn-lt"/>
              </a:rPr>
              <a:t> 6 </a:t>
            </a:r>
            <a:r>
              <a:rPr lang="en-US" dirty="0"/>
              <a:t>H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+mn-lt"/>
              </a:rPr>
              <a:t> 12 </a:t>
            </a:r>
            <a:r>
              <a:rPr lang="en-US" dirty="0"/>
              <a:t>O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+mn-lt"/>
              </a:rPr>
              <a:t> 6  glucose + fructose → </a:t>
            </a:r>
            <a:r>
              <a:rPr lang="en-US" dirty="0"/>
              <a:t>C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+mn-lt"/>
              </a:rPr>
              <a:t> 12 </a:t>
            </a:r>
            <a:r>
              <a:rPr lang="en-US" dirty="0"/>
              <a:t>H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+mn-lt"/>
              </a:rPr>
              <a:t> 22 </a:t>
            </a:r>
            <a:r>
              <a:rPr lang="en-US" dirty="0"/>
              <a:t>O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+mn-lt"/>
              </a:rPr>
              <a:t> 11 + </a:t>
            </a:r>
            <a:r>
              <a:rPr lang="en-US" dirty="0"/>
              <a:t>H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+mn-lt"/>
              </a:rPr>
              <a:t> 2 </a:t>
            </a:r>
            <a:r>
              <a:rPr lang="en-US" dirty="0"/>
              <a:t>O</a:t>
            </a:r>
            <a:r>
              <a:rPr lang="en-US" sz="1400" b="0" i="0" dirty="0">
                <a:solidFill>
                  <a:srgbClr val="1F1F1F"/>
                </a:solidFill>
                <a:effectLst/>
                <a:latin typeface="+mn-lt"/>
              </a:rPr>
              <a:t> sucrose + water</a:t>
            </a:r>
          </a:p>
          <a:p>
            <a:pPr algn="just"/>
            <a:endParaRPr lang="en-US" sz="1400" dirty="0">
              <a:solidFill>
                <a:srgbClr val="1F1F1F"/>
              </a:solidFill>
              <a:latin typeface="+mn-lt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0BA0E8C5-1AC0-9450-AC55-59FB9EBC1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" y="774700"/>
            <a:ext cx="6477000" cy="26670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2A5CA10-AAD7-C423-7A77-5594B4A6F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50" y="5482730"/>
            <a:ext cx="6095999" cy="47407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2650" y="1155700"/>
            <a:ext cx="5433999" cy="64312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algn="just">
              <a:lnSpc>
                <a:spcPts val="161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compounds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having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asymmetric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carbon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atoms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can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rotate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beam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of </a:t>
            </a:r>
            <a:r>
              <a:rPr sz="1400" dirty="0">
                <a:latin typeface="Times New Roman"/>
                <a:cs typeface="Times New Roman"/>
              </a:rPr>
              <a:t>plane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polarized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light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are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said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be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optically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active.</a:t>
            </a:r>
            <a:endParaRPr sz="1400" dirty="0">
              <a:latin typeface="Times New Roman"/>
              <a:cs typeface="Times New Roman"/>
            </a:endParaRPr>
          </a:p>
          <a:p>
            <a:pPr marL="12700" algn="just">
              <a:lnSpc>
                <a:spcPts val="1565"/>
              </a:lnSpc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Enantiomer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dextrorotatory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 </a:t>
            </a:r>
            <a:r>
              <a:rPr sz="1400" b="1" dirty="0">
                <a:latin typeface="Times New Roman"/>
                <a:cs typeface="Times New Roman"/>
              </a:rPr>
              <a:t>L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levorotatory</a:t>
            </a:r>
            <a:r>
              <a:rPr sz="1400" b="1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-sugars</a:t>
            </a:r>
            <a:endParaRPr sz="1400" b="1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8450" y="2527300"/>
            <a:ext cx="4572000" cy="16337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8733281"/>
            <a:ext cx="5185410" cy="90296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3600"/>
              </a:lnSpc>
              <a:spcBef>
                <a:spcPts val="40"/>
              </a:spcBef>
            </a:pPr>
            <a:r>
              <a:rPr sz="1400" b="1" dirty="0">
                <a:solidFill>
                  <a:schemeClr val="accent1"/>
                </a:solidFill>
                <a:latin typeface="+mn-lt"/>
                <a:cs typeface="Times New Roman"/>
              </a:rPr>
              <a:t>A</a:t>
            </a:r>
            <a:r>
              <a:rPr sz="1400" b="1" spc="-30" dirty="0">
                <a:solidFill>
                  <a:schemeClr val="accent1"/>
                </a:solid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chemeClr val="accent1"/>
                </a:solidFill>
                <a:latin typeface="+mn-lt"/>
                <a:cs typeface="Times New Roman"/>
              </a:rPr>
              <a:t>glycosidic</a:t>
            </a:r>
            <a:r>
              <a:rPr sz="1400" b="1" spc="-25" dirty="0">
                <a:solidFill>
                  <a:schemeClr val="accent1"/>
                </a:solid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chemeClr val="accent1"/>
                </a:solidFill>
                <a:latin typeface="+mn-lt"/>
                <a:cs typeface="Times New Roman"/>
              </a:rPr>
              <a:t>bond</a:t>
            </a:r>
            <a:r>
              <a:rPr sz="1400" b="1" spc="-35" dirty="0">
                <a:solidFill>
                  <a:schemeClr val="accent1"/>
                </a:solid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chemeClr val="accent1"/>
                </a:solidFill>
                <a:latin typeface="+mn-lt"/>
                <a:cs typeface="Times New Roman"/>
              </a:rPr>
              <a:t>or</a:t>
            </a:r>
            <a:r>
              <a:rPr sz="1400" b="1" spc="-40" dirty="0">
                <a:solidFill>
                  <a:schemeClr val="accent1"/>
                </a:solid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chemeClr val="accent1"/>
                </a:solidFill>
                <a:latin typeface="+mn-lt"/>
                <a:cs typeface="Times New Roman"/>
              </a:rPr>
              <a:t>glycosidic</a:t>
            </a:r>
            <a:r>
              <a:rPr sz="1400" b="1" spc="-35" dirty="0">
                <a:solidFill>
                  <a:schemeClr val="accent1"/>
                </a:solid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chemeClr val="accent1"/>
                </a:solidFill>
                <a:latin typeface="+mn-lt"/>
                <a:cs typeface="Times New Roman"/>
              </a:rPr>
              <a:t>linkage</a:t>
            </a:r>
            <a:r>
              <a:rPr sz="1400" b="1" spc="-25" dirty="0">
                <a:solidFill>
                  <a:schemeClr val="accent1"/>
                </a:solidFill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is</a:t>
            </a:r>
            <a:r>
              <a:rPr sz="1400" spc="-3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type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of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covalent</a:t>
            </a:r>
            <a:r>
              <a:rPr sz="1400" spc="-4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bond</a:t>
            </a:r>
            <a:r>
              <a:rPr sz="1400" spc="-35" dirty="0">
                <a:latin typeface="+mn-lt"/>
                <a:cs typeface="Times New Roman"/>
              </a:rPr>
              <a:t> </a:t>
            </a:r>
            <a:r>
              <a:rPr sz="1400" spc="-20" dirty="0">
                <a:latin typeface="+mn-lt"/>
                <a:cs typeface="Times New Roman"/>
              </a:rPr>
              <a:t>that </a:t>
            </a:r>
            <a:r>
              <a:rPr sz="1400" dirty="0">
                <a:latin typeface="+mn-lt"/>
                <a:cs typeface="Times New Roman"/>
              </a:rPr>
              <a:t>joins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</a:t>
            </a:r>
            <a:r>
              <a:rPr sz="1400" spc="-3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carbohydrate</a:t>
            </a:r>
            <a:r>
              <a:rPr sz="1400" spc="-3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(sugar)</a:t>
            </a:r>
            <a:r>
              <a:rPr sz="1400" spc="-3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molecule</a:t>
            </a:r>
            <a:r>
              <a:rPr sz="1400" spc="-3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to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another</a:t>
            </a:r>
            <a:r>
              <a:rPr sz="1400" spc="-4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group,</a:t>
            </a:r>
            <a:r>
              <a:rPr sz="1400" spc="-3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which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may</a:t>
            </a:r>
            <a:r>
              <a:rPr sz="1400" spc="-50" dirty="0">
                <a:latin typeface="+mn-lt"/>
                <a:cs typeface="Times New Roman"/>
              </a:rPr>
              <a:t> </a:t>
            </a:r>
            <a:r>
              <a:rPr sz="1400" spc="-25" dirty="0">
                <a:latin typeface="+mn-lt"/>
                <a:cs typeface="Times New Roman"/>
              </a:rPr>
              <a:t>or </a:t>
            </a:r>
            <a:r>
              <a:rPr sz="1400" dirty="0">
                <a:latin typeface="+mn-lt"/>
                <a:cs typeface="Times New Roman"/>
              </a:rPr>
              <a:t>may</a:t>
            </a:r>
            <a:r>
              <a:rPr sz="1400" spc="-4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not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be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another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carbohydrate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to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make</a:t>
            </a:r>
            <a:r>
              <a:rPr sz="1400" spc="-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compounds</a:t>
            </a:r>
            <a:r>
              <a:rPr sz="1400" spc="-4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has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more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than</a:t>
            </a:r>
            <a:r>
              <a:rPr sz="1400" spc="-40" dirty="0">
                <a:latin typeface="+mn-lt"/>
                <a:cs typeface="Times New Roman"/>
              </a:rPr>
              <a:t> </a:t>
            </a:r>
            <a:r>
              <a:rPr sz="1400" spc="-25" dirty="0">
                <a:latin typeface="+mn-lt"/>
                <a:cs typeface="Times New Roman"/>
              </a:rPr>
              <a:t>one </a:t>
            </a:r>
            <a:r>
              <a:rPr sz="1400" spc="-10" dirty="0">
                <a:latin typeface="+mn-lt"/>
                <a:cs typeface="Times New Roman"/>
              </a:rPr>
              <a:t>molecule.</a:t>
            </a:r>
            <a:endParaRPr sz="1400" dirty="0">
              <a:latin typeface="+mn-lt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4455" y="1014159"/>
            <a:ext cx="2951988" cy="19286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0255" y="3527955"/>
            <a:ext cx="5129907" cy="30614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54669" y="7296507"/>
            <a:ext cx="2180513" cy="11425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74349" y="7186223"/>
            <a:ext cx="2118600" cy="13689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5450" y="546100"/>
            <a:ext cx="6477000" cy="4886209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25"/>
              </a:spcBef>
            </a:pPr>
            <a:r>
              <a:rPr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Poly</a:t>
            </a:r>
            <a:r>
              <a:rPr b="1" spc="-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b="1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saccharides</a:t>
            </a:r>
            <a:endParaRPr lang="ar-IQ" sz="1400" spc="-10" dirty="0">
              <a:latin typeface="+mn-lt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25"/>
              </a:spcBef>
            </a:pPr>
            <a:r>
              <a:rPr lang="en-US" sz="1400" spc="-10" dirty="0">
                <a:latin typeface="+mn-lt"/>
                <a:cs typeface="Times New Roman"/>
              </a:rPr>
              <a:t>The polysaccharides are sugar polymers containing more than 10  monosaccharide units; some have hundreds or thousands of</a:t>
            </a:r>
            <a:r>
              <a:rPr lang="ar-IQ" sz="1400" spc="-10" dirty="0">
                <a:latin typeface="+mn-lt"/>
                <a:cs typeface="Times New Roman"/>
              </a:rPr>
              <a:t>    </a:t>
            </a:r>
            <a:r>
              <a:rPr lang="en-US" sz="1400" spc="-10" dirty="0">
                <a:latin typeface="+mn-lt"/>
                <a:cs typeface="Times New Roman"/>
              </a:rPr>
              <a:t>units</a:t>
            </a:r>
          </a:p>
          <a:p>
            <a:pPr marL="12700" algn="just">
              <a:lnSpc>
                <a:spcPct val="100000"/>
              </a:lnSpc>
              <a:spcBef>
                <a:spcPts val="925"/>
              </a:spcBef>
            </a:pPr>
            <a:r>
              <a:rPr lang="en-US" sz="1400" spc="-10" dirty="0">
                <a:latin typeface="+mn-lt"/>
                <a:cs typeface="Times New Roman"/>
              </a:rPr>
              <a:t>Some polysaccharides, such as cellulose, are linear chains; others,  such as glycogen and amylopectin, are branched.</a:t>
            </a:r>
            <a:endParaRPr b="1" dirty="0">
              <a:solidFill>
                <a:srgbClr val="FF0000"/>
              </a:solidFill>
              <a:latin typeface="+mn-lt"/>
              <a:cs typeface="Times New Roman"/>
            </a:endParaRPr>
          </a:p>
          <a:p>
            <a:pPr marL="12700" marR="83820" algn="justLow" rtl="0">
              <a:lnSpc>
                <a:spcPct val="103600"/>
              </a:lnSpc>
              <a:spcBef>
                <a:spcPts val="770"/>
              </a:spcBef>
            </a:pPr>
            <a:r>
              <a:rPr sz="1400" b="1" dirty="0">
                <a:solidFill>
                  <a:srgbClr val="FF0000"/>
                </a:solidFill>
                <a:latin typeface="+mn-lt"/>
                <a:cs typeface="Times New Roman"/>
              </a:rPr>
              <a:t>Starch</a:t>
            </a:r>
            <a:r>
              <a:rPr sz="1400" spc="-1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is</a:t>
            </a:r>
            <a:r>
              <a:rPr sz="1400" spc="-1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-1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most</a:t>
            </a:r>
            <a:r>
              <a:rPr sz="1400" spc="-1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abundant</a:t>
            </a:r>
            <a:r>
              <a:rPr sz="1400" spc="-30" dirty="0">
                <a:latin typeface="+mn-lt"/>
                <a:cs typeface="Times New Roman"/>
              </a:rPr>
              <a:t> </a:t>
            </a:r>
            <a:r>
              <a:rPr sz="1400" spc="-10" dirty="0">
                <a:latin typeface="+mn-lt"/>
                <a:cs typeface="Times New Roman"/>
              </a:rPr>
              <a:t>polysaccharide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after</a:t>
            </a:r>
            <a:r>
              <a:rPr sz="1400" spc="-15" dirty="0"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latin typeface="+mn-lt"/>
                <a:cs typeface="Times New Roman"/>
              </a:rPr>
              <a:t>cellulose</a:t>
            </a:r>
            <a:r>
              <a:rPr sz="1400" dirty="0">
                <a:latin typeface="+mn-lt"/>
                <a:cs typeface="Times New Roman"/>
              </a:rPr>
              <a:t>.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It</a:t>
            </a:r>
            <a:r>
              <a:rPr sz="1400" spc="-1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is</a:t>
            </a:r>
            <a:r>
              <a:rPr sz="1400" spc="-3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</a:t>
            </a:r>
            <a:r>
              <a:rPr sz="1400" spc="-15" dirty="0">
                <a:latin typeface="+mn-lt"/>
                <a:cs typeface="Times New Roman"/>
              </a:rPr>
              <a:t> </a:t>
            </a:r>
            <a:r>
              <a:rPr sz="1400" spc="-10" dirty="0">
                <a:latin typeface="+mn-lt"/>
                <a:cs typeface="Times New Roman"/>
              </a:rPr>
              <a:t>storage </a:t>
            </a:r>
            <a:r>
              <a:rPr sz="1400" dirty="0">
                <a:latin typeface="+mn-lt"/>
                <a:cs typeface="Times New Roman"/>
              </a:rPr>
              <a:t>product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and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found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in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tubers,</a:t>
            </a:r>
            <a:r>
              <a:rPr sz="1400" spc="-3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roots,</a:t>
            </a:r>
            <a:r>
              <a:rPr sz="1400" spc="-3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seeds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and</a:t>
            </a:r>
            <a:r>
              <a:rPr sz="1400" spc="-4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other</a:t>
            </a:r>
            <a:r>
              <a:rPr sz="1400" spc="-4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storage</a:t>
            </a:r>
            <a:r>
              <a:rPr sz="1400" spc="-4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organs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spc="-10" dirty="0">
                <a:latin typeface="+mn-lt"/>
                <a:cs typeface="Times New Roman"/>
              </a:rPr>
              <a:t>where </a:t>
            </a:r>
            <a:r>
              <a:rPr sz="1400" dirty="0">
                <a:latin typeface="+mn-lt"/>
                <a:cs typeface="Times New Roman"/>
              </a:rPr>
              <a:t>it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functions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as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reserve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nutrient</a:t>
            </a:r>
            <a:r>
              <a:rPr sz="1400" spc="-1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for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growth and</a:t>
            </a:r>
            <a:r>
              <a:rPr sz="1400" spc="-4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development</a:t>
            </a:r>
            <a:r>
              <a:rPr sz="1400" spc="-3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of</a:t>
            </a:r>
            <a:r>
              <a:rPr sz="1400" spc="-25" dirty="0">
                <a:latin typeface="+mn-lt"/>
                <a:cs typeface="Times New Roman"/>
              </a:rPr>
              <a:t> the </a:t>
            </a:r>
            <a:r>
              <a:rPr sz="1400" spc="-10" dirty="0">
                <a:latin typeface="+mn-lt"/>
                <a:cs typeface="Times New Roman"/>
              </a:rPr>
              <a:t>plant.</a:t>
            </a:r>
            <a:endParaRPr sz="1400" dirty="0">
              <a:latin typeface="+mn-lt"/>
              <a:cs typeface="Times New Roman"/>
            </a:endParaRPr>
          </a:p>
          <a:p>
            <a:pPr marL="12700" marR="5080" algn="justLow" rtl="0">
              <a:lnSpc>
                <a:spcPct val="103600"/>
              </a:lnSpc>
              <a:spcBef>
                <a:spcPts val="790"/>
              </a:spcBef>
            </a:pPr>
            <a:r>
              <a:rPr lang="en-US" sz="1400" dirty="0">
                <a:latin typeface="+mn-lt"/>
                <a:cs typeface="Times New Roman"/>
              </a:rPr>
              <a:t>Polysaccharides assume three-dimensional structures  with the lowest-energy conformations, determined by</a:t>
            </a:r>
            <a:r>
              <a:rPr lang="ar-IQ" sz="1400" dirty="0">
                <a:latin typeface="+mn-lt"/>
                <a:cs typeface="Times New Roman"/>
              </a:rPr>
              <a:t>   :</a:t>
            </a:r>
            <a:endParaRPr lang="en-US" sz="1400" dirty="0">
              <a:latin typeface="+mn-lt"/>
              <a:cs typeface="Times New Roman"/>
            </a:endParaRPr>
          </a:p>
          <a:p>
            <a:pPr marL="12700" marR="5080" algn="justLow" rtl="0">
              <a:lnSpc>
                <a:spcPct val="103600"/>
              </a:lnSpc>
              <a:spcBef>
                <a:spcPts val="790"/>
              </a:spcBef>
            </a:pPr>
            <a:r>
              <a:rPr lang="en-US" sz="1400" b="1" dirty="0">
                <a:solidFill>
                  <a:srgbClr val="FF0000"/>
                </a:solidFill>
                <a:latin typeface="+mn-lt"/>
                <a:cs typeface="Times New Roman"/>
              </a:rPr>
              <a:t>covalent bonds</a:t>
            </a:r>
            <a:r>
              <a:rPr lang="en-US" sz="1400" dirty="0">
                <a:latin typeface="+mn-lt"/>
                <a:cs typeface="Times New Roman"/>
              </a:rPr>
              <a:t>, </a:t>
            </a:r>
            <a:r>
              <a:rPr lang="en-US" sz="1400" b="1" dirty="0">
                <a:solidFill>
                  <a:srgbClr val="FF0000"/>
                </a:solidFill>
                <a:latin typeface="+mn-lt"/>
                <a:cs typeface="Times New Roman"/>
              </a:rPr>
              <a:t>hydrogen bonds</a:t>
            </a:r>
            <a:r>
              <a:rPr lang="en-US" sz="1400" dirty="0">
                <a:latin typeface="+mn-lt"/>
                <a:cs typeface="Times New Roman"/>
              </a:rPr>
              <a:t>, charge interactions, and  steric factors. </a:t>
            </a:r>
            <a:r>
              <a:rPr lang="en-US" sz="1400" b="1" dirty="0">
                <a:solidFill>
                  <a:srgbClr val="FF0000"/>
                </a:solidFill>
                <a:latin typeface="+mn-lt"/>
                <a:cs typeface="Times New Roman"/>
              </a:rPr>
              <a:t>Starch</a:t>
            </a:r>
            <a:r>
              <a:rPr lang="en-US" sz="1400" dirty="0">
                <a:latin typeface="+mn-lt"/>
                <a:cs typeface="Times New Roman"/>
              </a:rPr>
              <a:t> folds into a helical structure stabilized by internal hydrogen bonds</a:t>
            </a:r>
          </a:p>
          <a:p>
            <a:pPr marL="12700" marR="5080" algn="justLow" rtl="0">
              <a:lnSpc>
                <a:spcPct val="103600"/>
              </a:lnSpc>
              <a:spcBef>
                <a:spcPts val="790"/>
              </a:spcBef>
            </a:pPr>
            <a:r>
              <a:rPr lang="en-US" sz="1400" b="1" dirty="0">
                <a:solidFill>
                  <a:srgbClr val="FF0000"/>
                </a:solidFill>
                <a:latin typeface="+mn-lt"/>
                <a:cs typeface="Times New Roman"/>
              </a:rPr>
              <a:t>Cellulose</a:t>
            </a:r>
            <a:r>
              <a:rPr lang="en-US" sz="1400" dirty="0">
                <a:latin typeface="+mn-lt"/>
                <a:cs typeface="Times New Roman"/>
              </a:rPr>
              <a:t> assumes an extended structure which intermolecular hydrogen bonds are more important</a:t>
            </a:r>
          </a:p>
          <a:p>
            <a:pPr marL="12700" marR="5080" algn="justLow" rtl="0">
              <a:lnSpc>
                <a:spcPct val="103600"/>
              </a:lnSpc>
              <a:spcBef>
                <a:spcPts val="790"/>
              </a:spcBef>
            </a:pPr>
            <a:endParaRPr lang="en-US" sz="1400" dirty="0">
              <a:latin typeface="+mn-lt"/>
              <a:cs typeface="Times New Roman"/>
            </a:endParaRPr>
          </a:p>
          <a:p>
            <a:pPr marL="12700" marR="5080" algn="justLow" rtl="0">
              <a:lnSpc>
                <a:spcPct val="103600"/>
              </a:lnSpc>
              <a:spcBef>
                <a:spcPts val="790"/>
              </a:spcBef>
            </a:pPr>
            <a:endParaRPr lang="en-US" sz="1400" dirty="0">
              <a:latin typeface="+mn-lt"/>
              <a:cs typeface="Times New Roman"/>
            </a:endParaRPr>
          </a:p>
          <a:p>
            <a:pPr marL="12700" marR="5080" algn="justLow" rtl="0">
              <a:lnSpc>
                <a:spcPct val="103600"/>
              </a:lnSpc>
              <a:spcBef>
                <a:spcPts val="790"/>
              </a:spcBef>
            </a:pPr>
            <a:endParaRPr sz="1400" dirty="0">
              <a:latin typeface="+mn-lt"/>
              <a:cs typeface="Times New Roman"/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275B6EB2-114B-AEC2-9B65-9BEE02E23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50" y="4660900"/>
            <a:ext cx="6934200" cy="99060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33EAAAB0-8068-1573-C3E9-A55FD894D80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7850" y="5727700"/>
            <a:ext cx="64770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7753" y="3575430"/>
            <a:ext cx="7385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Glycogen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7319" y="966787"/>
            <a:ext cx="4943856" cy="21955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3828287"/>
            <a:ext cx="5780532" cy="33299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3000" y="7232903"/>
            <a:ext cx="5835650" cy="29143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532</Words>
  <Application>Microsoft Office PowerPoint</Application>
  <PresentationFormat>مخصص</PresentationFormat>
  <Paragraphs>47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 MT</vt:lpstr>
      <vt:lpstr>Calibri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Maher</dc:creator>
  <cp:lastModifiedBy>shaima alsabty</cp:lastModifiedBy>
  <cp:revision>4</cp:revision>
  <dcterms:created xsi:type="dcterms:W3CDTF">2024-12-14T16:56:28Z</dcterms:created>
  <dcterms:modified xsi:type="dcterms:W3CDTF">2024-12-16T17:57:05Z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2023-12-24T00:00:00Z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2024-12-14T00:00:00Z</vt:filetime>
  </property>
  <property fmtid="{D5CDD505-2E9C-101B-9397-08002B2CF9AE}" pid="5" name="Producer">
    <vt:lpwstr>Microsoft® Word 2016</vt:lpwstr>
  </property>
</Properties>
</file>