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280" y="-10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883665"/>
            <a:ext cx="5303520" cy="3723327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6350" algn="just">
              <a:lnSpc>
                <a:spcPct val="103400"/>
              </a:lnSpc>
              <a:spcBef>
                <a:spcPts val="45"/>
              </a:spcBef>
            </a:pPr>
            <a:r>
              <a:rPr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Carbohydrates</a:t>
            </a:r>
            <a:r>
              <a:rPr b="1" spc="2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 </a:t>
            </a:r>
            <a:r>
              <a:rPr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metabolism</a:t>
            </a:r>
            <a:r>
              <a:rPr b="1" spc="2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  </a:t>
            </a:r>
            <a:r>
              <a:rPr sz="1400" b="1" dirty="0">
                <a:latin typeface="+mn-lt"/>
                <a:cs typeface="Times New Roman"/>
              </a:rPr>
              <a:t>Humans</a:t>
            </a:r>
            <a:r>
              <a:rPr sz="1400" b="1" spc="235" dirty="0">
                <a:latin typeface="+mn-lt"/>
                <a:cs typeface="Times New Roman"/>
              </a:rPr>
              <a:t>  </a:t>
            </a:r>
            <a:r>
              <a:rPr sz="1400" b="1" dirty="0">
                <a:latin typeface="+mn-lt"/>
                <a:cs typeface="Times New Roman"/>
              </a:rPr>
              <a:t>can</a:t>
            </a:r>
            <a:r>
              <a:rPr sz="1400" b="1" spc="229" dirty="0">
                <a:latin typeface="+mn-lt"/>
                <a:cs typeface="Times New Roman"/>
              </a:rPr>
              <a:t>  </a:t>
            </a:r>
            <a:r>
              <a:rPr sz="1400" b="1" dirty="0">
                <a:latin typeface="+mn-lt"/>
                <a:cs typeface="Times New Roman"/>
              </a:rPr>
              <a:t>consume</a:t>
            </a:r>
            <a:r>
              <a:rPr sz="1400" b="1" spc="229" dirty="0">
                <a:latin typeface="+mn-lt"/>
                <a:cs typeface="Times New Roman"/>
              </a:rPr>
              <a:t>  </a:t>
            </a:r>
            <a:r>
              <a:rPr sz="1400" b="1" dirty="0">
                <a:latin typeface="+mn-lt"/>
                <a:cs typeface="Times New Roman"/>
              </a:rPr>
              <a:t>a</a:t>
            </a:r>
            <a:r>
              <a:rPr sz="1400" b="1" spc="229" dirty="0">
                <a:latin typeface="+mn-lt"/>
                <a:cs typeface="Times New Roman"/>
              </a:rPr>
              <a:t>  </a:t>
            </a:r>
            <a:r>
              <a:rPr sz="1400" b="1" dirty="0">
                <a:latin typeface="+mn-lt"/>
                <a:cs typeface="Times New Roman"/>
              </a:rPr>
              <a:t>variety</a:t>
            </a:r>
            <a:r>
              <a:rPr sz="1400" b="1" spc="220" dirty="0">
                <a:latin typeface="+mn-lt"/>
                <a:cs typeface="Times New Roman"/>
              </a:rPr>
              <a:t>  </a:t>
            </a:r>
            <a:r>
              <a:rPr sz="1400" b="1" spc="-25" dirty="0">
                <a:latin typeface="+mn-lt"/>
                <a:cs typeface="Times New Roman"/>
              </a:rPr>
              <a:t>of </a:t>
            </a:r>
            <a:r>
              <a:rPr sz="1400" b="1" dirty="0">
                <a:latin typeface="+mn-lt"/>
                <a:cs typeface="Times New Roman"/>
              </a:rPr>
              <a:t>carbohydrates,</a:t>
            </a:r>
            <a:r>
              <a:rPr sz="1400" b="1" spc="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digestion</a:t>
            </a:r>
            <a:r>
              <a:rPr sz="1400" b="1" spc="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breaks</a:t>
            </a:r>
            <a:r>
              <a:rPr sz="1400" b="1" spc="1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down</a:t>
            </a:r>
            <a:r>
              <a:rPr sz="1400" b="1" spc="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complex</a:t>
            </a:r>
            <a:r>
              <a:rPr sz="1400" b="1" spc="1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carbohydrates</a:t>
            </a:r>
            <a:r>
              <a:rPr sz="1400" b="1" spc="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into</a:t>
            </a:r>
            <a:r>
              <a:rPr sz="1400" b="1" spc="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simple </a:t>
            </a:r>
            <a:r>
              <a:rPr sz="1400" b="1" dirty="0">
                <a:latin typeface="+mn-lt"/>
                <a:cs typeface="Times New Roman"/>
              </a:rPr>
              <a:t>monomers</a:t>
            </a:r>
            <a:r>
              <a:rPr sz="1400" b="1" spc="3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(monosaccharides):</a:t>
            </a:r>
            <a:r>
              <a:rPr sz="1400" b="1" spc="4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glucose</a:t>
            </a:r>
            <a:r>
              <a:rPr sz="1400" b="1" dirty="0">
                <a:latin typeface="+mn-lt"/>
                <a:cs typeface="Times New Roman"/>
              </a:rPr>
              <a:t>,</a:t>
            </a:r>
            <a:r>
              <a:rPr sz="1400" b="1" spc="3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fructose</a:t>
            </a:r>
            <a:r>
              <a:rPr sz="1400" b="1" dirty="0">
                <a:latin typeface="+mn-lt"/>
                <a:cs typeface="Times New Roman"/>
              </a:rPr>
              <a:t>,</a:t>
            </a:r>
            <a:r>
              <a:rPr sz="1400" b="1" spc="3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mannose</a:t>
            </a:r>
            <a:r>
              <a:rPr sz="1400" b="1" spc="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and</a:t>
            </a:r>
            <a:r>
              <a:rPr sz="1400" b="1" spc="30" dirty="0">
                <a:latin typeface="+mn-lt"/>
                <a:cs typeface="Times New Roman"/>
              </a:rPr>
              <a:t> </a:t>
            </a:r>
            <a:r>
              <a:rPr sz="1400" b="1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galactose</a:t>
            </a:r>
            <a:r>
              <a:rPr sz="1400" b="1" spc="-10" dirty="0">
                <a:latin typeface="+mn-lt"/>
                <a:cs typeface="Times New Roman"/>
              </a:rPr>
              <a:t>. </a:t>
            </a:r>
            <a:r>
              <a:rPr sz="1400" b="1" dirty="0">
                <a:latin typeface="+mn-lt"/>
                <a:cs typeface="Times New Roman"/>
              </a:rPr>
              <a:t>After</a:t>
            </a:r>
            <a:r>
              <a:rPr sz="1400" b="1" spc="45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70C0"/>
                </a:solidFill>
                <a:latin typeface="+mn-lt"/>
                <a:cs typeface="Times New Roman"/>
              </a:rPr>
              <a:t>resorption</a:t>
            </a:r>
            <a:r>
              <a:rPr sz="1400" b="1" spc="5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in</a:t>
            </a:r>
            <a:r>
              <a:rPr sz="1400" b="1" spc="5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6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gut</a:t>
            </a:r>
            <a:r>
              <a:rPr sz="1400" b="1" dirty="0">
                <a:latin typeface="+mn-lt"/>
                <a:cs typeface="Times New Roman"/>
              </a:rPr>
              <a:t>,</a:t>
            </a:r>
            <a:r>
              <a:rPr sz="1400" b="1" spc="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monosaccharides</a:t>
            </a:r>
            <a:r>
              <a:rPr sz="1400" b="1" spc="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are</a:t>
            </a:r>
            <a:r>
              <a:rPr sz="1400" b="1" spc="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transported,</a:t>
            </a:r>
            <a:r>
              <a:rPr sz="1400" b="1" spc="40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through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375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portal</a:t>
            </a:r>
            <a:r>
              <a:rPr sz="1400" b="1" spc="390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vein</a:t>
            </a:r>
            <a:r>
              <a:rPr sz="1400" b="1" dirty="0">
                <a:latin typeface="+mn-lt"/>
                <a:cs typeface="Times New Roman"/>
              </a:rPr>
              <a:t>,</a:t>
            </a:r>
            <a:r>
              <a:rPr sz="1400" b="1" spc="37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to</a:t>
            </a:r>
            <a:r>
              <a:rPr sz="1400" b="1" spc="38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385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liver</a:t>
            </a:r>
            <a:r>
              <a:rPr sz="1400" b="1" dirty="0">
                <a:latin typeface="+mn-lt"/>
                <a:cs typeface="Times New Roman"/>
              </a:rPr>
              <a:t>,</a:t>
            </a:r>
            <a:r>
              <a:rPr sz="1400" b="1" spc="38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where</a:t>
            </a:r>
            <a:r>
              <a:rPr sz="1400" b="1" spc="38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all</a:t>
            </a:r>
            <a:r>
              <a:rPr sz="1400" b="1" spc="380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non-</a:t>
            </a:r>
            <a:r>
              <a:rPr sz="1400" b="1" dirty="0">
                <a:latin typeface="+mn-lt"/>
                <a:cs typeface="Times New Roman"/>
              </a:rPr>
              <a:t>glucose</a:t>
            </a:r>
            <a:r>
              <a:rPr sz="1400" b="1" spc="390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monosaccharides </a:t>
            </a:r>
            <a:r>
              <a:rPr sz="1400" b="1" dirty="0">
                <a:latin typeface="+mn-lt"/>
                <a:cs typeface="Times New Roman"/>
              </a:rPr>
              <a:t>(</a:t>
            </a:r>
            <a:r>
              <a:rPr sz="1400" b="1" dirty="0">
                <a:solidFill>
                  <a:srgbClr val="FF0000"/>
                </a:solidFill>
                <a:latin typeface="+mn-lt"/>
                <a:cs typeface="Times New Roman"/>
              </a:rPr>
              <a:t>fructose,</a:t>
            </a:r>
            <a:r>
              <a:rPr sz="1400" b="1" spc="-25" dirty="0">
                <a:solidFill>
                  <a:srgbClr val="FF0000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+mn-lt"/>
                <a:cs typeface="Times New Roman"/>
              </a:rPr>
              <a:t>galactose</a:t>
            </a:r>
            <a:r>
              <a:rPr sz="1400" b="1" dirty="0">
                <a:latin typeface="+mn-lt"/>
                <a:cs typeface="Times New Roman"/>
              </a:rPr>
              <a:t>)</a:t>
            </a:r>
            <a:r>
              <a:rPr sz="1400" b="1" spc="-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are</a:t>
            </a:r>
            <a:r>
              <a:rPr sz="1400" b="1" spc="-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transformed</a:t>
            </a:r>
            <a:r>
              <a:rPr sz="1400" b="1" spc="2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into</a:t>
            </a:r>
            <a:r>
              <a:rPr sz="1400" b="1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glucose</a:t>
            </a:r>
            <a:r>
              <a:rPr sz="1400" b="1" spc="5" dirty="0">
                <a:solidFill>
                  <a:srgbClr val="FF0000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as</a:t>
            </a:r>
            <a:r>
              <a:rPr sz="1400" b="1" spc="-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well.</a:t>
            </a:r>
            <a:endParaRPr lang="ar-IQ" sz="1400" b="1" dirty="0">
              <a:latin typeface="+mn-lt"/>
              <a:cs typeface="Times New Roman"/>
            </a:endParaRPr>
          </a:p>
          <a:p>
            <a:pPr marL="12700" marR="6350" algn="just">
              <a:lnSpc>
                <a:spcPct val="103400"/>
              </a:lnSpc>
              <a:spcBef>
                <a:spcPts val="45"/>
              </a:spcBef>
            </a:pPr>
            <a:r>
              <a:rPr sz="1400" b="1" spc="-1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Glucose</a:t>
            </a:r>
            <a:r>
              <a:rPr sz="1400" b="1" spc="-1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(</a:t>
            </a:r>
            <a:r>
              <a:rPr sz="1400" b="1" spc="-10" dirty="0">
                <a:solidFill>
                  <a:schemeClr val="accent3"/>
                </a:solidFill>
                <a:latin typeface="+mn-lt"/>
                <a:cs typeface="Times New Roman"/>
              </a:rPr>
              <a:t>blood </a:t>
            </a:r>
            <a:r>
              <a:rPr sz="1400" b="1" dirty="0">
                <a:solidFill>
                  <a:schemeClr val="accent3"/>
                </a:solidFill>
                <a:latin typeface="+mn-lt"/>
                <a:cs typeface="Times New Roman"/>
              </a:rPr>
              <a:t>sugar</a:t>
            </a:r>
            <a:r>
              <a:rPr sz="1400" b="1" dirty="0">
                <a:latin typeface="+mn-lt"/>
                <a:cs typeface="Times New Roman"/>
              </a:rPr>
              <a:t>)</a:t>
            </a:r>
            <a:r>
              <a:rPr sz="1400" b="1" spc="12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is</a:t>
            </a:r>
            <a:r>
              <a:rPr sz="1400" b="1" spc="13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distributed</a:t>
            </a:r>
            <a:r>
              <a:rPr sz="1400" b="1" spc="1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to</a:t>
            </a:r>
            <a:r>
              <a:rPr sz="1400" b="1" spc="17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cells</a:t>
            </a:r>
            <a:r>
              <a:rPr sz="1400" b="1" spc="1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in</a:t>
            </a:r>
            <a:r>
              <a:rPr sz="1400" b="1" spc="13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1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tissues,</a:t>
            </a:r>
            <a:r>
              <a:rPr sz="1400" b="1" spc="1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where</a:t>
            </a:r>
            <a:r>
              <a:rPr sz="1400" b="1" spc="1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it</a:t>
            </a:r>
            <a:r>
              <a:rPr sz="1400" b="1" spc="1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is</a:t>
            </a:r>
            <a:r>
              <a:rPr sz="1400" b="1" spc="1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broken</a:t>
            </a:r>
            <a:r>
              <a:rPr sz="1400" b="1" spc="1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down</a:t>
            </a:r>
            <a:r>
              <a:rPr sz="1400" b="1" spc="145" dirty="0">
                <a:latin typeface="+mn-lt"/>
                <a:cs typeface="Times New Roman"/>
              </a:rPr>
              <a:t> </a:t>
            </a:r>
            <a:r>
              <a:rPr sz="1400" b="1" spc="-25" dirty="0">
                <a:latin typeface="+mn-lt"/>
                <a:cs typeface="Times New Roman"/>
              </a:rPr>
              <a:t>via </a:t>
            </a:r>
            <a:r>
              <a:rPr sz="1400" b="1" dirty="0">
                <a:latin typeface="+mn-lt"/>
                <a:cs typeface="Times New Roman"/>
              </a:rPr>
              <a:t>cellular</a:t>
            </a:r>
            <a:r>
              <a:rPr sz="1400" b="1" spc="-3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respiration,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or</a:t>
            </a:r>
            <a:r>
              <a:rPr sz="1400" b="1" spc="-2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stored</a:t>
            </a:r>
            <a:r>
              <a:rPr sz="1400" b="1" spc="-4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as</a:t>
            </a:r>
            <a:r>
              <a:rPr sz="1400" b="1" spc="-4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glycogen</a:t>
            </a:r>
            <a:r>
              <a:rPr sz="1400" b="1" dirty="0">
                <a:latin typeface="+mn-lt"/>
                <a:cs typeface="Times New Roman"/>
              </a:rPr>
              <a:t>.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In</a:t>
            </a:r>
            <a:r>
              <a:rPr sz="1400" b="1" spc="-2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cellular</a:t>
            </a:r>
            <a:r>
              <a:rPr sz="1400" b="1" spc="-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(aerobic)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respiration, glucose</a:t>
            </a:r>
            <a:r>
              <a:rPr sz="1400" b="1" spc="-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and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oxygen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are</a:t>
            </a:r>
            <a:r>
              <a:rPr sz="1400" b="1" spc="-3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metabolized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to</a:t>
            </a:r>
            <a:r>
              <a:rPr sz="1400" b="1" spc="-4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release</a:t>
            </a:r>
            <a:r>
              <a:rPr sz="1400" b="1" spc="-5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energy,</a:t>
            </a:r>
            <a:r>
              <a:rPr sz="1400" b="1" spc="-4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with</a:t>
            </a:r>
            <a:r>
              <a:rPr sz="1400" b="1" spc="-5" dirty="0">
                <a:latin typeface="+mn-lt"/>
                <a:cs typeface="Times New Roman"/>
              </a:rPr>
              <a:t> </a:t>
            </a:r>
            <a:r>
              <a:rPr sz="1400" b="1" spc="-1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carbon</a:t>
            </a:r>
            <a:r>
              <a:rPr sz="1400" b="1" spc="-6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spc="-1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dioxide</a:t>
            </a:r>
            <a:r>
              <a:rPr sz="1400" b="1" spc="-10" dirty="0">
                <a:solidFill>
                  <a:schemeClr val="accent3"/>
                </a:solidFill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and</a:t>
            </a:r>
            <a:r>
              <a:rPr sz="1400" b="1" spc="-2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water</a:t>
            </a:r>
            <a:r>
              <a:rPr sz="1400" b="1" spc="-2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as</a:t>
            </a:r>
            <a:r>
              <a:rPr sz="1400" b="1" spc="-1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end</a:t>
            </a:r>
            <a:r>
              <a:rPr sz="1400" b="1" spc="-3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spc="-10" dirty="0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products</a:t>
            </a:r>
            <a:r>
              <a:rPr sz="1400" b="1" spc="-10" dirty="0">
                <a:solidFill>
                  <a:schemeClr val="accent3"/>
                </a:solidFill>
                <a:latin typeface="+mn-lt"/>
                <a:cs typeface="Times New Roman"/>
              </a:rPr>
              <a:t>.</a:t>
            </a:r>
            <a:endParaRPr sz="1400" b="1" dirty="0">
              <a:solidFill>
                <a:schemeClr val="accent3"/>
              </a:solidFill>
              <a:latin typeface="+mn-lt"/>
              <a:cs typeface="Times New Roman"/>
            </a:endParaRPr>
          </a:p>
          <a:p>
            <a:pPr marL="12700" marR="5080" algn="just">
              <a:lnSpc>
                <a:spcPct val="103600"/>
              </a:lnSpc>
              <a:spcBef>
                <a:spcPts val="795"/>
              </a:spcBef>
            </a:pPr>
            <a:r>
              <a:rPr sz="1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Glycogenesis</a:t>
            </a:r>
            <a:r>
              <a:rPr sz="1400" b="1" spc="3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is</a:t>
            </a:r>
            <a:r>
              <a:rPr sz="1400" b="1" spc="3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31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process</a:t>
            </a:r>
            <a:r>
              <a:rPr sz="1400" b="1" spc="3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of</a:t>
            </a:r>
            <a:r>
              <a:rPr sz="1400" b="1" spc="32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glycogen</a:t>
            </a:r>
            <a:r>
              <a:rPr sz="1400" b="1" spc="3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synthesis,</a:t>
            </a:r>
            <a:r>
              <a:rPr sz="1400" b="1" spc="32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in</a:t>
            </a:r>
            <a:r>
              <a:rPr sz="1400" b="1" spc="33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which</a:t>
            </a:r>
            <a:r>
              <a:rPr sz="1400" b="1" spc="330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glucose </a:t>
            </a:r>
            <a:r>
              <a:rPr sz="1400" b="1" dirty="0">
                <a:latin typeface="+mn-lt"/>
                <a:cs typeface="Times New Roman"/>
              </a:rPr>
              <a:t>molecules</a:t>
            </a:r>
            <a:r>
              <a:rPr sz="1400" b="1" spc="18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are</a:t>
            </a:r>
            <a:r>
              <a:rPr sz="1400" b="1" spc="18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added</a:t>
            </a:r>
            <a:r>
              <a:rPr sz="1400" b="1" spc="18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to</a:t>
            </a:r>
            <a:r>
              <a:rPr sz="1400" b="1" spc="17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chains</a:t>
            </a:r>
            <a:r>
              <a:rPr sz="1400" b="1" spc="17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of</a:t>
            </a:r>
            <a:r>
              <a:rPr sz="1400" b="1" spc="17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glycogen</a:t>
            </a:r>
            <a:r>
              <a:rPr sz="1400" b="1" spc="18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for</a:t>
            </a:r>
            <a:r>
              <a:rPr sz="1400" b="1" spc="17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storage.</a:t>
            </a:r>
            <a:r>
              <a:rPr sz="1400" b="1" spc="18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This</a:t>
            </a:r>
            <a:r>
              <a:rPr sz="1400" b="1" spc="17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process</a:t>
            </a:r>
            <a:r>
              <a:rPr sz="1400" b="1" spc="170" dirty="0">
                <a:latin typeface="+mn-lt"/>
                <a:cs typeface="Times New Roman"/>
              </a:rPr>
              <a:t> </a:t>
            </a:r>
            <a:r>
              <a:rPr sz="1400" b="1" spc="-25" dirty="0">
                <a:latin typeface="+mn-lt"/>
                <a:cs typeface="Times New Roman"/>
              </a:rPr>
              <a:t>is </a:t>
            </a:r>
            <a:r>
              <a:rPr sz="1400" b="1" dirty="0">
                <a:latin typeface="+mn-lt"/>
                <a:cs typeface="Times New Roman"/>
              </a:rPr>
              <a:t>activated</a:t>
            </a:r>
            <a:r>
              <a:rPr sz="1400" b="1" spc="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during</a:t>
            </a:r>
            <a:r>
              <a:rPr sz="1400" b="1" spc="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rest</a:t>
            </a:r>
            <a:r>
              <a:rPr sz="1400" b="1" spc="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periods</a:t>
            </a:r>
            <a:r>
              <a:rPr sz="1400" b="1" spc="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following</a:t>
            </a:r>
            <a:r>
              <a:rPr sz="1400" b="1" spc="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the</a:t>
            </a:r>
            <a:r>
              <a:rPr sz="1400" b="1" spc="65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Cori</a:t>
            </a:r>
            <a:r>
              <a:rPr sz="1400" b="1" spc="6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cycle</a:t>
            </a:r>
            <a:r>
              <a:rPr sz="1400" b="1" spc="5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(lactic</a:t>
            </a:r>
            <a:r>
              <a:rPr sz="1400" b="1" spc="5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acid</a:t>
            </a:r>
            <a:r>
              <a:rPr sz="1400" b="1" spc="55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spc="-1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cycle</a:t>
            </a:r>
            <a:r>
              <a:rPr lang="ar-IQ" sz="1400" b="1" spc="-1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(</a:t>
            </a:r>
            <a:r>
              <a:rPr sz="1400" b="1" spc="-10" dirty="0"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in</a:t>
            </a:r>
            <a:r>
              <a:rPr sz="1400" b="1" spc="-6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the</a:t>
            </a:r>
            <a:r>
              <a:rPr sz="1400" b="1" spc="-65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b="1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liver</a:t>
            </a:r>
            <a:r>
              <a:rPr sz="1400" b="1" dirty="0">
                <a:latin typeface="+mn-lt"/>
                <a:cs typeface="Times New Roman"/>
              </a:rPr>
              <a:t>,</a:t>
            </a:r>
            <a:r>
              <a:rPr sz="1400" b="1" spc="-6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and</a:t>
            </a:r>
            <a:r>
              <a:rPr sz="1400" b="1" spc="-6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also</a:t>
            </a:r>
            <a:r>
              <a:rPr sz="1400" b="1" spc="-60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activated</a:t>
            </a:r>
            <a:r>
              <a:rPr sz="1400" b="1" spc="-5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by</a:t>
            </a:r>
            <a:r>
              <a:rPr sz="1400" b="1" spc="-85" dirty="0">
                <a:latin typeface="+mn-lt"/>
                <a:cs typeface="Times New Roman"/>
              </a:rPr>
              <a:t> </a:t>
            </a:r>
            <a:r>
              <a:rPr sz="1400" b="1" spc="-10" dirty="0">
                <a:solidFill>
                  <a:srgbClr val="00B0F0"/>
                </a:solidFill>
                <a:latin typeface="+mn-lt"/>
                <a:cs typeface="Times New Roman"/>
              </a:rPr>
              <a:t>insulin</a:t>
            </a:r>
            <a:r>
              <a:rPr sz="1400" b="1" spc="-7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in</a:t>
            </a:r>
            <a:r>
              <a:rPr sz="1400" b="1" spc="-6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response</a:t>
            </a:r>
            <a:r>
              <a:rPr sz="1400" b="1" spc="-65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to</a:t>
            </a:r>
            <a:r>
              <a:rPr sz="1400" b="1" spc="-60" dirty="0">
                <a:latin typeface="+mn-lt"/>
                <a:cs typeface="Times New Roman"/>
              </a:rPr>
              <a:t> </a:t>
            </a:r>
            <a:r>
              <a:rPr sz="1400" b="1" dirty="0">
                <a:latin typeface="+mn-lt"/>
                <a:cs typeface="Times New Roman"/>
              </a:rPr>
              <a:t>high</a:t>
            </a:r>
            <a:r>
              <a:rPr sz="1400" b="1" spc="-5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glucose</a:t>
            </a:r>
            <a:r>
              <a:rPr sz="1400" b="1" spc="-75" dirty="0">
                <a:latin typeface="+mn-lt"/>
                <a:cs typeface="Times New Roman"/>
              </a:rPr>
              <a:t> </a:t>
            </a:r>
            <a:r>
              <a:rPr sz="1400" b="1" spc="-10" dirty="0">
                <a:latin typeface="+mn-lt"/>
                <a:cs typeface="Times New Roman"/>
              </a:rPr>
              <a:t>levels.</a:t>
            </a:r>
            <a:endParaRPr lang="ar-IQ" sz="1400" b="1" spc="-10" dirty="0">
              <a:latin typeface="+mn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8434" y="6870700"/>
            <a:ext cx="5323785" cy="3839449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just">
              <a:lnSpc>
                <a:spcPct val="103400"/>
              </a:lnSpc>
              <a:spcBef>
                <a:spcPts val="45"/>
              </a:spcBef>
            </a:pPr>
            <a:r>
              <a:rPr sz="1400" dirty="0">
                <a:latin typeface="+mn-lt"/>
                <a:cs typeface="Times New Roman"/>
              </a:rPr>
              <a:t>Overall,</a:t>
            </a:r>
            <a:r>
              <a:rPr sz="1400" spc="9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glycolysis</a:t>
            </a:r>
            <a:r>
              <a:rPr sz="1400" spc="10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steps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cycle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produce</a:t>
            </a:r>
            <a:r>
              <a:rPr sz="1400" spc="8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2</a:t>
            </a:r>
            <a:r>
              <a:rPr sz="1400" spc="10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ATP</a:t>
            </a:r>
            <a:r>
              <a:rPr sz="1400" spc="114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molecules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at</a:t>
            </a:r>
            <a:r>
              <a:rPr sz="1400" spc="95" dirty="0">
                <a:latin typeface="+mn-lt"/>
                <a:cs typeface="Times New Roman"/>
              </a:rPr>
              <a:t> </a:t>
            </a:r>
            <a:r>
              <a:rPr sz="1400" spc="-50" dirty="0">
                <a:latin typeface="+mn-lt"/>
                <a:cs typeface="Times New Roman"/>
              </a:rPr>
              <a:t>a </a:t>
            </a:r>
            <a:r>
              <a:rPr sz="1400" dirty="0">
                <a:latin typeface="+mn-lt"/>
                <a:cs typeface="Times New Roman"/>
              </a:rPr>
              <a:t>cost</a:t>
            </a:r>
            <a:r>
              <a:rPr sz="1400" spc="1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15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6</a:t>
            </a:r>
            <a:r>
              <a:rPr sz="1400" spc="1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ATP</a:t>
            </a:r>
            <a:r>
              <a:rPr sz="1400" spc="1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molecules</a:t>
            </a:r>
            <a:r>
              <a:rPr sz="1400" spc="1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consumed</a:t>
            </a:r>
            <a:r>
              <a:rPr sz="1400" spc="1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in</a:t>
            </a:r>
            <a:r>
              <a:rPr sz="1400" spc="1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1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gluconeogenesis</a:t>
            </a:r>
            <a:r>
              <a:rPr sz="1400" spc="1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steps.</a:t>
            </a:r>
            <a:r>
              <a:rPr sz="1400" spc="145" dirty="0">
                <a:latin typeface="+mn-lt"/>
                <a:cs typeface="Times New Roman"/>
              </a:rPr>
              <a:t> </a:t>
            </a:r>
            <a:r>
              <a:rPr sz="1400" spc="-20" dirty="0">
                <a:latin typeface="+mn-lt"/>
                <a:cs typeface="Times New Roman"/>
              </a:rPr>
              <a:t>Each </a:t>
            </a:r>
            <a:r>
              <a:rPr sz="1400" dirty="0">
                <a:latin typeface="+mn-lt"/>
                <a:cs typeface="Times New Roman"/>
              </a:rPr>
              <a:t>iteration</a:t>
            </a:r>
            <a:r>
              <a:rPr sz="1400" spc="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3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cycle</a:t>
            </a:r>
            <a:r>
              <a:rPr sz="1400" spc="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must</a:t>
            </a:r>
            <a:r>
              <a:rPr sz="1400" spc="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be</a:t>
            </a:r>
            <a:r>
              <a:rPr sz="1400" spc="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maintained</a:t>
            </a:r>
            <a:r>
              <a:rPr sz="1400" spc="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by</a:t>
            </a:r>
            <a:r>
              <a:rPr sz="1400" spc="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net</a:t>
            </a:r>
            <a:r>
              <a:rPr sz="1400" spc="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consumption</a:t>
            </a:r>
            <a:r>
              <a:rPr sz="1400" spc="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4</a:t>
            </a:r>
            <a:r>
              <a:rPr sz="1400" spc="40" dirty="0">
                <a:latin typeface="+mn-lt"/>
                <a:cs typeface="Times New Roman"/>
              </a:rPr>
              <a:t> </a:t>
            </a:r>
            <a:r>
              <a:rPr sz="1400" spc="-25" dirty="0">
                <a:latin typeface="+mn-lt"/>
                <a:cs typeface="Times New Roman"/>
              </a:rPr>
              <a:t>ATP </a:t>
            </a:r>
            <a:r>
              <a:rPr sz="1400" dirty="0">
                <a:latin typeface="+mn-lt"/>
                <a:cs typeface="Times New Roman"/>
              </a:rPr>
              <a:t>molecules.</a:t>
            </a:r>
            <a:r>
              <a:rPr sz="1400" spc="2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As</a:t>
            </a:r>
            <a:r>
              <a:rPr sz="1400" spc="204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204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result,</a:t>
            </a:r>
            <a:r>
              <a:rPr sz="1400" spc="225" dirty="0"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the</a:t>
            </a:r>
            <a:r>
              <a:rPr sz="1400" spc="204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cycle</a:t>
            </a:r>
            <a:r>
              <a:rPr sz="1400" spc="204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cannot</a:t>
            </a:r>
            <a:r>
              <a:rPr sz="1400" spc="2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be</a:t>
            </a:r>
            <a:r>
              <a:rPr sz="1400" spc="204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sustained</a:t>
            </a:r>
            <a:r>
              <a:rPr sz="1400" spc="21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indefinitely</a:t>
            </a:r>
            <a:r>
              <a:rPr sz="1400" dirty="0">
                <a:latin typeface="+mn-lt"/>
                <a:cs typeface="Times New Roman"/>
              </a:rPr>
              <a:t>.</a:t>
            </a:r>
            <a:r>
              <a:rPr sz="1400" spc="210" dirty="0">
                <a:latin typeface="+mn-lt"/>
                <a:cs typeface="Times New Roman"/>
              </a:rPr>
              <a:t> </a:t>
            </a:r>
            <a:r>
              <a:rPr sz="1400" spc="-25" dirty="0">
                <a:latin typeface="+mn-lt"/>
                <a:cs typeface="Times New Roman"/>
              </a:rPr>
              <a:t>The </a:t>
            </a:r>
            <a:r>
              <a:rPr sz="1400" dirty="0">
                <a:latin typeface="+mn-lt"/>
                <a:cs typeface="Times New Roman"/>
              </a:rPr>
              <a:t>intensive</a:t>
            </a:r>
            <a:r>
              <a:rPr sz="1400" spc="100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consumption</a:t>
            </a:r>
            <a:r>
              <a:rPr sz="1400" spc="105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100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ATP</a:t>
            </a:r>
            <a:r>
              <a:rPr sz="1400" spc="110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molecules</a:t>
            </a:r>
            <a:r>
              <a:rPr sz="1400" spc="105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in</a:t>
            </a:r>
            <a:r>
              <a:rPr sz="1400" spc="105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100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Cori</a:t>
            </a:r>
            <a:r>
              <a:rPr sz="1400" spc="105" dirty="0">
                <a:latin typeface="+mn-lt"/>
                <a:cs typeface="Times New Roman"/>
              </a:rPr>
              <a:t>  </a:t>
            </a:r>
            <a:r>
              <a:rPr sz="1400" dirty="0">
                <a:latin typeface="+mn-lt"/>
                <a:cs typeface="Times New Roman"/>
              </a:rPr>
              <a:t>cycle</a:t>
            </a:r>
            <a:r>
              <a:rPr sz="1400" spc="125" dirty="0">
                <a:latin typeface="+mn-lt"/>
                <a:cs typeface="Times New Roman"/>
              </a:rPr>
              <a:t> 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shifts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th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e</a:t>
            </a:r>
            <a:r>
              <a:rPr sz="1400" spc="-2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metabolic</a:t>
            </a:r>
            <a:r>
              <a:rPr sz="1400" spc="-3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burden</a:t>
            </a:r>
            <a:r>
              <a:rPr sz="1400" spc="-3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from</a:t>
            </a:r>
            <a:r>
              <a:rPr sz="1400" spc="-4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the</a:t>
            </a:r>
            <a:r>
              <a:rPr sz="1400" spc="-15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muscles</a:t>
            </a:r>
            <a:r>
              <a:rPr sz="1400" spc="-25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to</a:t>
            </a:r>
            <a:r>
              <a:rPr sz="1400" spc="-1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the</a:t>
            </a:r>
            <a:r>
              <a:rPr sz="1400" spc="-15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spc="-1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liver.</a:t>
            </a:r>
            <a:endParaRPr sz="1400" dirty="0">
              <a:solidFill>
                <a:srgbClr val="00B0F0"/>
              </a:solidFill>
              <a:latin typeface="+mn-lt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800"/>
              </a:spcBef>
            </a:pPr>
            <a:r>
              <a:rPr sz="1400" b="1" spc="-1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Glycogenolysis</a:t>
            </a:r>
            <a:r>
              <a:rPr sz="1400" b="1" spc="-40" dirty="0">
                <a:solidFill>
                  <a:srgbClr val="00B0F0"/>
                </a:solidFill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breakdown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molecule</a:t>
            </a:r>
            <a:r>
              <a:rPr sz="1400" spc="-5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glycogen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into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glucose,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spc="-50" dirty="0">
                <a:latin typeface="+mn-lt"/>
                <a:cs typeface="Times New Roman"/>
              </a:rPr>
              <a:t>a </a:t>
            </a:r>
            <a:r>
              <a:rPr sz="1400" dirty="0">
                <a:latin typeface="+mn-lt"/>
                <a:cs typeface="Times New Roman"/>
              </a:rPr>
              <a:t>simple</a:t>
            </a:r>
            <a:r>
              <a:rPr sz="1400" spc="-4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sugar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that</a:t>
            </a:r>
            <a:r>
              <a:rPr sz="1400" spc="-5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5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body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uses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to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produce</a:t>
            </a:r>
            <a:r>
              <a:rPr sz="1400" spc="-45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energy</a:t>
            </a:r>
            <a:r>
              <a:rPr sz="1400" dirty="0">
                <a:latin typeface="+mn-lt"/>
                <a:cs typeface="Times New Roman"/>
              </a:rPr>
              <a:t>.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Glycogen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essentially </a:t>
            </a:r>
            <a:r>
              <a:rPr sz="1400" dirty="0">
                <a:latin typeface="+mn-lt"/>
                <a:cs typeface="Times New Roman"/>
              </a:rPr>
              <a:t>stored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energy</a:t>
            </a:r>
            <a:r>
              <a:rPr sz="1400" spc="5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in</a:t>
            </a:r>
            <a:r>
              <a:rPr sz="1400" spc="7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6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form</a:t>
            </a:r>
            <a:r>
              <a:rPr sz="1400" spc="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long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chain</a:t>
            </a:r>
            <a:r>
              <a:rPr sz="1400" spc="7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glucose,</a:t>
            </a:r>
            <a:r>
              <a:rPr sz="1400" spc="6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and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glycogenolysis </a:t>
            </a:r>
            <a:r>
              <a:rPr sz="1400" dirty="0">
                <a:latin typeface="+mn-lt"/>
                <a:cs typeface="Times New Roman"/>
              </a:rPr>
              <a:t>takes</a:t>
            </a:r>
            <a:r>
              <a:rPr sz="1400" spc="29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place</a:t>
            </a:r>
            <a:r>
              <a:rPr sz="1400" spc="29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in</a:t>
            </a:r>
            <a:r>
              <a:rPr sz="1400" spc="320" dirty="0"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muscle</a:t>
            </a:r>
            <a:r>
              <a:rPr sz="1400" spc="3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and</a:t>
            </a:r>
            <a:r>
              <a:rPr sz="1400" spc="310" dirty="0"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liver</a:t>
            </a:r>
            <a:r>
              <a:rPr sz="1400" spc="3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cells</a:t>
            </a:r>
            <a:r>
              <a:rPr sz="1400" spc="3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when</a:t>
            </a:r>
            <a:r>
              <a:rPr sz="1400" spc="3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more</a:t>
            </a:r>
            <a:r>
              <a:rPr sz="1400" spc="30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energy</a:t>
            </a:r>
            <a:r>
              <a:rPr sz="1400" spc="28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needs</a:t>
            </a:r>
            <a:r>
              <a:rPr sz="1400" spc="3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to</a:t>
            </a:r>
            <a:r>
              <a:rPr sz="1400" spc="300" dirty="0">
                <a:latin typeface="+mn-lt"/>
                <a:cs typeface="Times New Roman"/>
              </a:rPr>
              <a:t> </a:t>
            </a:r>
            <a:r>
              <a:rPr sz="1400" spc="-25" dirty="0">
                <a:latin typeface="+mn-lt"/>
                <a:cs typeface="Times New Roman"/>
              </a:rPr>
              <a:t>be </a:t>
            </a:r>
            <a:r>
              <a:rPr sz="1400" spc="-10" dirty="0">
                <a:latin typeface="+mn-lt"/>
                <a:cs typeface="Times New Roman"/>
              </a:rPr>
              <a:t>produced.</a:t>
            </a:r>
            <a:endParaRPr lang="ar-IQ" sz="1400" spc="-10" dirty="0">
              <a:latin typeface="+mn-lt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800"/>
              </a:spcBef>
            </a:pPr>
            <a:endParaRPr lang="ar-IQ" sz="1400" spc="-10" dirty="0">
              <a:latin typeface="+mn-lt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800"/>
              </a:spcBef>
            </a:pPr>
            <a:endParaRPr lang="ar-IQ" sz="1400" spc="-10" dirty="0">
              <a:latin typeface="+mn-lt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800"/>
              </a:spcBef>
            </a:pPr>
            <a:endParaRPr lang="ar-IQ" sz="1400" spc="-10" dirty="0">
              <a:latin typeface="+mn-lt"/>
              <a:cs typeface="Times New Roman"/>
            </a:endParaRPr>
          </a:p>
          <a:p>
            <a:pPr marL="12700" marR="6985" algn="just">
              <a:lnSpc>
                <a:spcPct val="103400"/>
              </a:lnSpc>
              <a:spcBef>
                <a:spcPts val="800"/>
              </a:spcBef>
            </a:pPr>
            <a:endParaRPr sz="1400" dirty="0">
              <a:latin typeface="+mn-lt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604" y="4813300"/>
            <a:ext cx="5003217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FD6E487-A32F-1F5B-4672-706D75C71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1079500"/>
            <a:ext cx="6248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5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883665"/>
            <a:ext cx="5300980" cy="9010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45"/>
              </a:spcBef>
            </a:pPr>
            <a:r>
              <a:rPr sz="1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Glycolysis</a:t>
            </a:r>
            <a:r>
              <a:rPr sz="1400" b="1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8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metabolic</a:t>
            </a:r>
            <a:r>
              <a:rPr sz="1400" spc="7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pathway</a:t>
            </a:r>
            <a:r>
              <a:rPr sz="1400" spc="8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that</a:t>
            </a:r>
            <a:r>
              <a:rPr sz="1400" spc="8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converts</a:t>
            </a:r>
            <a:r>
              <a:rPr sz="1400" spc="110" dirty="0"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glucose</a:t>
            </a:r>
            <a:r>
              <a:rPr sz="1400" spc="6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C₆H₁₂O₆,</a:t>
            </a:r>
            <a:r>
              <a:rPr sz="1400" spc="100" dirty="0">
                <a:latin typeface="+mn-lt"/>
                <a:cs typeface="Times New Roman"/>
              </a:rPr>
              <a:t> </a:t>
            </a:r>
            <a:r>
              <a:rPr sz="1400" spc="-20" dirty="0">
                <a:latin typeface="+mn-lt"/>
                <a:cs typeface="Times New Roman"/>
              </a:rPr>
              <a:t>into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pyruvate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,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spc="-10" dirty="0">
                <a:solidFill>
                  <a:srgbClr val="00B0F0"/>
                </a:solidFill>
                <a:latin typeface="+mn-lt"/>
                <a:cs typeface="Times New Roman"/>
              </a:rPr>
              <a:t>CH₃COCOO</a:t>
            </a:r>
            <a:r>
              <a:rPr sz="1400" spc="-10" dirty="0">
                <a:latin typeface="+mn-lt"/>
                <a:cs typeface="Times New Roman"/>
              </a:rPr>
              <a:t>⁻,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and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solidFill>
                  <a:srgbClr val="00B0F0"/>
                </a:solidFill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hydrogen</a:t>
            </a:r>
            <a:r>
              <a:rPr sz="1400" dirty="0">
                <a:latin typeface="+mn-lt"/>
                <a:cs typeface="Times New Roman"/>
              </a:rPr>
              <a:t> ion,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H⁺.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free</a:t>
            </a:r>
            <a:r>
              <a:rPr sz="1400" spc="-1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energy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released </a:t>
            </a:r>
            <a:r>
              <a:rPr sz="1400" dirty="0">
                <a:latin typeface="+mn-lt"/>
                <a:cs typeface="Times New Roman"/>
              </a:rPr>
              <a:t>in</a:t>
            </a:r>
            <a:r>
              <a:rPr sz="1400" spc="-6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this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process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6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used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to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form</a:t>
            </a:r>
            <a:r>
              <a:rPr sz="1400" spc="-7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the</a:t>
            </a:r>
            <a:r>
              <a:rPr sz="1400" spc="-6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high-energy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molecules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ATP</a:t>
            </a:r>
            <a:r>
              <a:rPr sz="1400" spc="-5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and</a:t>
            </a:r>
            <a:r>
              <a:rPr sz="1400" spc="-4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NADH. </a:t>
            </a:r>
            <a:r>
              <a:rPr sz="1400" dirty="0">
                <a:latin typeface="+mn-lt"/>
                <a:cs typeface="Times New Roman"/>
              </a:rPr>
              <a:t>Glycolysis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is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a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sequence</a:t>
            </a:r>
            <a:r>
              <a:rPr sz="1400" spc="-3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of</a:t>
            </a:r>
            <a:r>
              <a:rPr sz="1400" spc="-25" dirty="0">
                <a:latin typeface="+mn-lt"/>
                <a:cs typeface="Times New Roman"/>
              </a:rPr>
              <a:t> </a:t>
            </a:r>
            <a:r>
              <a:rPr sz="1400" dirty="0">
                <a:latin typeface="+mn-lt"/>
                <a:cs typeface="Times New Roman"/>
              </a:rPr>
              <a:t>ten</a:t>
            </a:r>
            <a:r>
              <a:rPr sz="1400" spc="-15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enzyme-</a:t>
            </a:r>
            <a:r>
              <a:rPr sz="1400" dirty="0">
                <a:latin typeface="+mn-lt"/>
                <a:cs typeface="Times New Roman"/>
              </a:rPr>
              <a:t>catalyzed</a:t>
            </a:r>
            <a:r>
              <a:rPr sz="1400" spc="-20" dirty="0">
                <a:latin typeface="+mn-lt"/>
                <a:cs typeface="Times New Roman"/>
              </a:rPr>
              <a:t> </a:t>
            </a:r>
            <a:r>
              <a:rPr sz="1400" spc="-10" dirty="0">
                <a:latin typeface="+mn-lt"/>
                <a:cs typeface="Times New Roman"/>
              </a:rPr>
              <a:t>reactions.</a:t>
            </a:r>
            <a:endParaRPr sz="1400" dirty="0">
              <a:latin typeface="+mn-lt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450" y="2298699"/>
            <a:ext cx="6172200" cy="43428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2387" y="7046074"/>
            <a:ext cx="3817291" cy="24559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883665"/>
            <a:ext cx="5229860" cy="9010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45"/>
              </a:spcBef>
            </a:pPr>
            <a:r>
              <a:rPr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The</a:t>
            </a:r>
            <a:r>
              <a:rPr sz="1400" spc="-15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citric</a:t>
            </a:r>
            <a:r>
              <a:rPr sz="1400" spc="-15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acid</a:t>
            </a:r>
            <a:r>
              <a:rPr sz="1400" spc="-1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cycle</a:t>
            </a:r>
            <a:r>
              <a:rPr sz="1400" spc="-5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also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known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TCA</a:t>
            </a:r>
            <a:r>
              <a:rPr sz="1400" spc="-2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cycle</a:t>
            </a:r>
            <a:r>
              <a:rPr sz="1400" spc="-15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(Tricarboxylic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acid)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Krebs</a:t>
            </a:r>
            <a:r>
              <a:rPr sz="1400" spc="-1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cycle</a:t>
            </a:r>
            <a:r>
              <a:rPr sz="1400" spc="-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series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chemical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reactions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used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all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aerobic </a:t>
            </a:r>
            <a:r>
              <a:rPr sz="1400" dirty="0">
                <a:latin typeface="Times New Roman"/>
                <a:cs typeface="Times New Roman"/>
              </a:rPr>
              <a:t>organisms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release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stored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energy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through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oxidation</a:t>
            </a:r>
            <a:r>
              <a:rPr sz="1400" spc="-4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1400" spc="-2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acetyl-</a:t>
            </a:r>
            <a:r>
              <a:rPr sz="1400" spc="-25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CoA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derived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from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carbohydrates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sz="1400" spc="-2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fats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sz="1400" spc="-2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and</a:t>
            </a:r>
            <a:r>
              <a:rPr sz="1400" spc="-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proteins</a:t>
            </a:r>
            <a:r>
              <a:rPr sz="1400" spc="-10" dirty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604" y="6460616"/>
            <a:ext cx="5302250" cy="32105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3600"/>
              </a:lnSpc>
              <a:spcBef>
                <a:spcPts val="40"/>
              </a:spcBef>
            </a:pPr>
            <a:r>
              <a:rPr sz="14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Diabetes</a:t>
            </a:r>
            <a:r>
              <a:rPr sz="1400" b="1" spc="-5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mellitus</a:t>
            </a:r>
            <a:r>
              <a:rPr sz="1400" b="1" spc="-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disorder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which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the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body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does</a:t>
            </a:r>
            <a:r>
              <a:rPr sz="1400" spc="-6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</a:t>
            </a:r>
            <a:r>
              <a:rPr sz="1400" spc="-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produce</a:t>
            </a:r>
            <a:r>
              <a:rPr sz="1400" spc="-5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enough</a:t>
            </a: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respond</a:t>
            </a:r>
            <a:r>
              <a:rPr sz="1400" spc="-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normally</a:t>
            </a:r>
            <a:r>
              <a:rPr sz="14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insulin, causing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blood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sugar (glucose)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levels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be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abnormally</a:t>
            </a:r>
            <a:r>
              <a:rPr sz="1400" spc="3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high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Urination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thirst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increased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people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may</a:t>
            </a:r>
            <a:r>
              <a:rPr sz="1400" spc="3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lose</a:t>
            </a:r>
            <a:r>
              <a:rPr sz="14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weight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even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not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trying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to.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400"/>
              </a:lnSpc>
              <a:spcBef>
                <a:spcPts val="800"/>
              </a:spcBef>
            </a:pPr>
            <a:r>
              <a:rPr sz="1400" dirty="0">
                <a:latin typeface="Times New Roman"/>
                <a:cs typeface="Times New Roman"/>
              </a:rPr>
              <a:t>Pathological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events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leading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mellitus.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The </a:t>
            </a:r>
            <a:r>
              <a:rPr sz="1400" dirty="0">
                <a:latin typeface="Times New Roman"/>
                <a:cs typeface="Times New Roman"/>
              </a:rPr>
              <a:t>sequence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events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leading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mellitus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is </a:t>
            </a:r>
            <a:r>
              <a:rPr sz="1400" dirty="0">
                <a:latin typeface="Times New Roman"/>
                <a:cs typeface="Times New Roman"/>
              </a:rPr>
              <a:t>schematically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shown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together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with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relevant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biomarkers.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Development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of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20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caused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204" dirty="0"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constitutional</a:t>
            </a:r>
            <a:r>
              <a:rPr sz="1400" spc="2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factors</a:t>
            </a:r>
            <a:r>
              <a:rPr sz="1400" spc="21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200" dirty="0">
                <a:latin typeface="Times New Roman"/>
                <a:cs typeface="Times New Roman"/>
              </a:rPr>
              <a:t>  </a:t>
            </a:r>
            <a:r>
              <a:rPr sz="1400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genetic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predisposition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2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These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factors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favor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insulin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resistance</a:t>
            </a:r>
            <a:r>
              <a:rPr sz="1400" spc="3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which</a:t>
            </a:r>
            <a:r>
              <a:rPr sz="1400" spc="30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is </a:t>
            </a:r>
            <a:r>
              <a:rPr sz="1400" dirty="0">
                <a:latin typeface="Times New Roman"/>
                <a:cs typeface="Times New Roman"/>
              </a:rPr>
              <a:t>accompanied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elevated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insulin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C-peptide concentrations as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counter </a:t>
            </a:r>
            <a:r>
              <a:rPr sz="1400" dirty="0">
                <a:latin typeface="Times New Roman"/>
                <a:cs typeface="Times New Roman"/>
              </a:rPr>
              <a:t>regulatory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mechanism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early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stage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disease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progression. Consequently,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this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lead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dysregulation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pancreatic</a:t>
            </a:r>
            <a:r>
              <a:rPr sz="1400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beta</a:t>
            </a:r>
            <a:r>
              <a:rPr sz="1400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cells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characterized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impaired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glucose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tolerance.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Further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exacerbation </a:t>
            </a:r>
            <a:r>
              <a:rPr sz="1400" dirty="0">
                <a:latin typeface="Times New Roman"/>
                <a:cs typeface="Times New Roman"/>
              </a:rPr>
              <a:t>finally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ends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manifestation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due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beta</a:t>
            </a:r>
            <a:r>
              <a:rPr sz="1400" u="sng" spc="3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cell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428" y="2146300"/>
            <a:ext cx="5092420" cy="41845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8850" y="883665"/>
            <a:ext cx="5943600" cy="200469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6985" algn="just">
              <a:lnSpc>
                <a:spcPct val="103600"/>
              </a:lnSpc>
              <a:spcBef>
                <a:spcPts val="40"/>
              </a:spcBef>
            </a:pP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insufficiency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accompanied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inadequately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reduced</a:t>
            </a:r>
            <a:r>
              <a:rPr sz="1400" spc="-4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insulin</a:t>
            </a:r>
            <a:r>
              <a:rPr sz="1400" spc="-1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C-peptide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secretion</a:t>
            </a:r>
            <a:r>
              <a:rPr sz="1400" spc="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plasma</a:t>
            </a:r>
            <a:r>
              <a:rPr sz="1400" spc="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concentrations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 contrast,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development of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type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3299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mellitus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assumed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be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associated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with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genetic</a:t>
            </a:r>
            <a:r>
              <a:rPr sz="1400" spc="9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00" spc="-2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1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environmental</a:t>
            </a:r>
            <a:r>
              <a:rPr sz="1400" spc="-2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factors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initial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step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progress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is </a:t>
            </a:r>
            <a:r>
              <a:rPr sz="1400" dirty="0">
                <a:latin typeface="Times New Roman"/>
                <a:cs typeface="Times New Roman"/>
              </a:rPr>
              <a:t>not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fully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understood.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presumed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activation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immune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cells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leads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autoimmune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response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accompanied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formation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high-</a:t>
            </a:r>
            <a:r>
              <a:rPr sz="1400" spc="-10" dirty="0">
                <a:latin typeface="Times New Roman"/>
                <a:cs typeface="Times New Roman"/>
              </a:rPr>
              <a:t>affinity autoantibodies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against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antigens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the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pancreatic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beta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cell.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Subsequent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beta </a:t>
            </a:r>
            <a:r>
              <a:rPr sz="1400" dirty="0">
                <a:latin typeface="Times New Roman"/>
                <a:cs typeface="Times New Roman"/>
              </a:rPr>
              <a:t>cell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destruction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leads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insulin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C-peptide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deficiency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finally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the </a:t>
            </a:r>
            <a:r>
              <a:rPr sz="1400" dirty="0">
                <a:latin typeface="Times New Roman"/>
                <a:cs typeface="Times New Roman"/>
              </a:rPr>
              <a:t>manifestation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diabetes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mellitus.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085820"/>
            <a:ext cx="5274564" cy="49341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662</Words>
  <Application>Microsoft Office PowerPoint</Application>
  <PresentationFormat>مخصص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shaima alsabty</cp:lastModifiedBy>
  <cp:revision>1</cp:revision>
  <dcterms:created xsi:type="dcterms:W3CDTF">2024-12-22T08:21:38Z</dcterms:created>
  <dcterms:modified xsi:type="dcterms:W3CDTF">2024-12-23T17:52:02Z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2023-12-26T00:00:00Z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2024-12-22T00:00:00Z</vt:filetime>
  </property>
  <property fmtid="{D5CDD505-2E9C-101B-9397-08002B2CF9AE}" pid="5" name="Producer">
    <vt:lpwstr>Microsoft® Word 2016</vt:lpwstr>
  </property>
</Properties>
</file>