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</p:sldIdLst>
  <p:sldSz cx="7569200" cy="10699750"/>
  <p:notesSz cx="7569200" cy="106997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B9B9B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276" y="-26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7569200" cy="713316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3942" y="1"/>
            <a:ext cx="7565259" cy="7133168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845" y="7738732"/>
            <a:ext cx="4825365" cy="2282613"/>
          </a:xfrm>
        </p:spPr>
        <p:txBody>
          <a:bodyPr anchor="ctr">
            <a:normAutofit/>
          </a:bodyPr>
          <a:lstStyle>
            <a:lvl1pPr algn="r">
              <a:defRPr sz="3642" spc="166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45748" y="7738732"/>
            <a:ext cx="1986915" cy="2282613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24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78470" indent="0" algn="ctr">
              <a:buNone/>
              <a:defRPr sz="1324"/>
            </a:lvl2pPr>
            <a:lvl3pPr marL="756940" indent="0" algn="ctr">
              <a:buNone/>
              <a:defRPr sz="1324"/>
            </a:lvl3pPr>
            <a:lvl4pPr marL="1135410" indent="0" algn="ctr">
              <a:buNone/>
              <a:defRPr sz="1324"/>
            </a:lvl4pPr>
            <a:lvl5pPr marL="1513881" indent="0" algn="ctr">
              <a:buNone/>
              <a:defRPr sz="1324"/>
            </a:lvl5pPr>
            <a:lvl6pPr marL="1892351" indent="0" algn="ctr">
              <a:buNone/>
              <a:defRPr sz="1324"/>
            </a:lvl6pPr>
            <a:lvl7pPr marL="2270821" indent="0" algn="ctr">
              <a:buNone/>
              <a:defRPr sz="1324"/>
            </a:lvl7pPr>
            <a:lvl8pPr marL="2649291" indent="0" algn="ctr">
              <a:buNone/>
              <a:defRPr sz="1324"/>
            </a:lvl8pPr>
            <a:lvl9pPr marL="3027761" indent="0" algn="ctr">
              <a:buNone/>
              <a:defRPr sz="1324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v-SE" smtClean="0"/>
              <a:t>‹#›</a:t>
            </a:fld>
            <a:endParaRPr lang="sv-S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5206831" y="8212980"/>
            <a:ext cx="0" cy="1426633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00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4962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7569200" cy="713316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3942" y="1"/>
            <a:ext cx="7565259" cy="7133168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845" y="7738732"/>
            <a:ext cx="4825365" cy="2282613"/>
          </a:xfrm>
        </p:spPr>
        <p:txBody>
          <a:bodyPr anchor="ctr">
            <a:normAutofit/>
          </a:bodyPr>
          <a:lstStyle>
            <a:lvl1pPr algn="r">
              <a:defRPr sz="3642" b="0" spc="166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48" y="7738732"/>
            <a:ext cx="1986915" cy="2282613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24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78470" indent="0">
              <a:buNone/>
              <a:defRPr sz="1324">
                <a:solidFill>
                  <a:schemeClr val="tx1">
                    <a:tint val="75000"/>
                  </a:schemeClr>
                </a:solidFill>
              </a:defRPr>
            </a:lvl2pPr>
            <a:lvl3pPr marL="756940" indent="0">
              <a:buNone/>
              <a:defRPr sz="1324">
                <a:solidFill>
                  <a:schemeClr val="tx1">
                    <a:tint val="75000"/>
                  </a:schemeClr>
                </a:solidFill>
              </a:defRPr>
            </a:lvl3pPr>
            <a:lvl4pPr marL="1135410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4pPr>
            <a:lvl5pPr marL="151388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5pPr>
            <a:lvl6pPr marL="189235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6pPr>
            <a:lvl7pPr marL="227082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7pPr>
            <a:lvl8pPr marL="264929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8pPr>
            <a:lvl9pPr marL="302776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v-SE" smtClean="0"/>
              <a:t>‹#›</a:t>
            </a:fld>
            <a:endParaRPr lang="sv-S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5206831" y="8212980"/>
            <a:ext cx="0" cy="1426633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1262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813" y="913045"/>
            <a:ext cx="6034545" cy="2339679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813" y="3566583"/>
            <a:ext cx="2951988" cy="627718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18370" y="3566583"/>
            <a:ext cx="2951988" cy="627718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4514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35813" y="913045"/>
            <a:ext cx="6034545" cy="2339679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813" y="3400636"/>
            <a:ext cx="2951988" cy="128397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21" b="0" cap="none" baseline="0">
                <a:solidFill>
                  <a:schemeClr val="accent1"/>
                </a:solidFill>
                <a:latin typeface="+mn-lt"/>
              </a:defRPr>
            </a:lvl1pPr>
            <a:lvl2pPr marL="378470" indent="0">
              <a:buNone/>
              <a:defRPr sz="1656" b="1"/>
            </a:lvl2pPr>
            <a:lvl3pPr marL="756940" indent="0">
              <a:buNone/>
              <a:defRPr sz="1490" b="1"/>
            </a:lvl3pPr>
            <a:lvl4pPr marL="1135410" indent="0">
              <a:buNone/>
              <a:defRPr sz="1324" b="1"/>
            </a:lvl4pPr>
            <a:lvl5pPr marL="1513881" indent="0">
              <a:buNone/>
              <a:defRPr sz="1324" b="1"/>
            </a:lvl5pPr>
            <a:lvl6pPr marL="1892351" indent="0">
              <a:buNone/>
              <a:defRPr sz="1324" b="1"/>
            </a:lvl6pPr>
            <a:lvl7pPr marL="2270821" indent="0">
              <a:buNone/>
              <a:defRPr sz="1324" b="1"/>
            </a:lvl7pPr>
            <a:lvl8pPr marL="2649291" indent="0">
              <a:buNone/>
              <a:defRPr sz="1324" b="1"/>
            </a:lvl8pPr>
            <a:lvl9pPr marL="3027761" indent="0">
              <a:buNone/>
              <a:defRPr sz="1324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5813" y="4630299"/>
            <a:ext cx="2951988" cy="5213471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8370" y="3400636"/>
            <a:ext cx="2951988" cy="128397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1821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78470" indent="0">
              <a:buNone/>
              <a:defRPr sz="1656" b="1"/>
            </a:lvl2pPr>
            <a:lvl3pPr marL="756940" indent="0">
              <a:buNone/>
              <a:defRPr sz="1490" b="1"/>
            </a:lvl3pPr>
            <a:lvl4pPr marL="1135410" indent="0">
              <a:buNone/>
              <a:defRPr sz="1324" b="1"/>
            </a:lvl4pPr>
            <a:lvl5pPr marL="1513881" indent="0">
              <a:buNone/>
              <a:defRPr sz="1324" b="1"/>
            </a:lvl5pPr>
            <a:lvl6pPr marL="1892351" indent="0">
              <a:buNone/>
              <a:defRPr sz="1324" b="1"/>
            </a:lvl6pPr>
            <a:lvl7pPr marL="2270821" indent="0">
              <a:buNone/>
              <a:defRPr sz="1324" b="1"/>
            </a:lvl7pPr>
            <a:lvl8pPr marL="2649291" indent="0">
              <a:buNone/>
              <a:defRPr sz="1324" b="1"/>
            </a:lvl8pPr>
            <a:lvl9pPr marL="3027761" indent="0">
              <a:buNone/>
              <a:defRPr sz="1324" b="1"/>
            </a:lvl9pPr>
          </a:lstStyle>
          <a:p>
            <a:pPr marL="0" lvl="0" indent="0" algn="l" defTabSz="756940" rtl="0" eaLnBrk="1" latinLnBrk="0" hangingPunct="1">
              <a:lnSpc>
                <a:spcPct val="90000"/>
              </a:lnSpc>
              <a:spcBef>
                <a:spcPts val="1490"/>
              </a:spcBef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18370" y="4630299"/>
            <a:ext cx="2951988" cy="5213471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4464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4726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5402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35813" y="735642"/>
            <a:ext cx="2724912" cy="2710603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98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8062" y="1283970"/>
            <a:ext cx="3525355" cy="8089011"/>
          </a:xfrm>
        </p:spPr>
        <p:txBody>
          <a:bodyPr>
            <a:normAutofit/>
          </a:bodyPr>
          <a:lstStyle>
            <a:lvl1pPr>
              <a:defRPr sz="1656"/>
            </a:lvl1pPr>
            <a:lvl2pPr>
              <a:defRPr sz="1324"/>
            </a:lvl2pPr>
            <a:lvl3pPr>
              <a:defRPr sz="993"/>
            </a:lvl3pPr>
            <a:lvl4pPr>
              <a:defRPr sz="993"/>
            </a:lvl4pPr>
            <a:lvl5pPr>
              <a:defRPr sz="993"/>
            </a:lvl5pPr>
            <a:lvl6pPr>
              <a:defRPr sz="993"/>
            </a:lvl6pPr>
            <a:lvl7pPr>
              <a:defRPr sz="993"/>
            </a:lvl7pPr>
            <a:lvl8pPr>
              <a:defRPr sz="993"/>
            </a:lvl8pPr>
            <a:lvl9pPr>
              <a:defRPr sz="993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813" y="3522128"/>
            <a:ext cx="2724912" cy="5869875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497"/>
              </a:spcBef>
              <a:buNone/>
              <a:defRPr sz="1324"/>
            </a:lvl1pPr>
            <a:lvl2pPr marL="378470" indent="0">
              <a:buNone/>
              <a:defRPr sz="993"/>
            </a:lvl2pPr>
            <a:lvl3pPr marL="756940" indent="0">
              <a:buNone/>
              <a:defRPr sz="828"/>
            </a:lvl3pPr>
            <a:lvl4pPr marL="1135410" indent="0">
              <a:buNone/>
              <a:defRPr sz="745"/>
            </a:lvl4pPr>
            <a:lvl5pPr marL="1513881" indent="0">
              <a:buNone/>
              <a:defRPr sz="745"/>
            </a:lvl5pPr>
            <a:lvl6pPr marL="1892351" indent="0">
              <a:buNone/>
              <a:defRPr sz="745"/>
            </a:lvl6pPr>
            <a:lvl7pPr marL="2270821" indent="0">
              <a:buNone/>
              <a:defRPr sz="745"/>
            </a:lvl7pPr>
            <a:lvl8pPr marL="2649291" indent="0">
              <a:buNone/>
              <a:defRPr sz="745"/>
            </a:lvl8pPr>
            <a:lvl9pPr marL="3027761" indent="0">
              <a:buNone/>
              <a:defRPr sz="745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1062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845" y="7738734"/>
            <a:ext cx="4825365" cy="2282613"/>
          </a:xfrm>
        </p:spPr>
        <p:txBody>
          <a:bodyPr anchor="ctr">
            <a:normAutofit/>
          </a:bodyPr>
          <a:lstStyle>
            <a:lvl1pPr algn="r">
              <a:defRPr sz="3642" spc="166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2"/>
            <a:ext cx="7567308" cy="7133167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1987"/>
            </a:lvl1pPr>
            <a:lvl2pPr marL="283853" indent="0">
              <a:buNone/>
              <a:defRPr sz="1738"/>
            </a:lvl2pPr>
            <a:lvl3pPr marL="567705" indent="0">
              <a:buNone/>
              <a:defRPr sz="1490"/>
            </a:lvl3pPr>
            <a:lvl4pPr marL="851558" indent="0">
              <a:buNone/>
              <a:defRPr sz="1242"/>
            </a:lvl4pPr>
            <a:lvl5pPr marL="1135410" indent="0">
              <a:buNone/>
              <a:defRPr sz="1242"/>
            </a:lvl5pPr>
            <a:lvl6pPr marL="1419263" indent="0">
              <a:buNone/>
              <a:defRPr sz="1242"/>
            </a:lvl6pPr>
            <a:lvl7pPr marL="1703116" indent="0">
              <a:buNone/>
              <a:defRPr sz="1242"/>
            </a:lvl7pPr>
            <a:lvl8pPr marL="1986968" indent="0">
              <a:buNone/>
              <a:defRPr sz="1242"/>
            </a:lvl8pPr>
            <a:lvl9pPr marL="2270821" indent="0">
              <a:buNone/>
              <a:defRPr sz="1242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5748" y="7738734"/>
            <a:ext cx="1986915" cy="2282613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24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283853" indent="0">
              <a:buNone/>
              <a:defRPr sz="869"/>
            </a:lvl2pPr>
            <a:lvl3pPr marL="567705" indent="0">
              <a:buNone/>
              <a:defRPr sz="745"/>
            </a:lvl3pPr>
            <a:lvl4pPr marL="851558" indent="0">
              <a:buNone/>
              <a:defRPr sz="621"/>
            </a:lvl4pPr>
            <a:lvl5pPr marL="1135410" indent="0">
              <a:buNone/>
              <a:defRPr sz="621"/>
            </a:lvl5pPr>
            <a:lvl6pPr marL="1419263" indent="0">
              <a:buNone/>
              <a:defRPr sz="621"/>
            </a:lvl6pPr>
            <a:lvl7pPr marL="1703116" indent="0">
              <a:buNone/>
              <a:defRPr sz="621"/>
            </a:lvl7pPr>
            <a:lvl8pPr marL="1986968" indent="0">
              <a:buNone/>
              <a:defRPr sz="621"/>
            </a:lvl8pPr>
            <a:lvl9pPr marL="2270821" indent="0">
              <a:buNone/>
              <a:defRPr sz="62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v-SE" smtClean="0"/>
              <a:t>‹#›</a:t>
            </a:fld>
            <a:endParaRPr lang="sv-S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5206831" y="8212980"/>
            <a:ext cx="0" cy="142663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40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1897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16710" y="1188861"/>
            <a:ext cx="1632109" cy="8440914"/>
          </a:xfrm>
        </p:spPr>
        <p:txBody>
          <a:bodyPr vert="eaVert" lIns="45720" tIns="91440" rIns="45720" bIns="91440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4999" y="1188861"/>
            <a:ext cx="4707096" cy="8440914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v-SE" smtClean="0"/>
              <a:t>‹#›</a:t>
            </a:fld>
            <a:endParaRPr lang="sv-SE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6244590" y="521933"/>
            <a:ext cx="0" cy="56769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309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6070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5813" y="913045"/>
            <a:ext cx="6034545" cy="2339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813" y="3566583"/>
            <a:ext cx="6034546" cy="6277187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814" y="10095497"/>
            <a:ext cx="1337364" cy="427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8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06655" y="10095497"/>
            <a:ext cx="3663822" cy="427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8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8178" y="10095497"/>
            <a:ext cx="604485" cy="427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8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sv-SE" smtClean="0"/>
              <a:t>‹#›</a:t>
            </a:fld>
            <a:endParaRPr lang="sv-SE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73075" y="1289219"/>
            <a:ext cx="0" cy="142663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084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756940" rtl="0" eaLnBrk="1" latinLnBrk="0" hangingPunct="1">
        <a:lnSpc>
          <a:spcPct val="80000"/>
        </a:lnSpc>
        <a:spcBef>
          <a:spcPct val="0"/>
        </a:spcBef>
        <a:buNone/>
        <a:defRPr sz="3642" kern="1200" cap="all" spc="83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75694" indent="-75694" algn="l" defTabSz="756940" rtl="0" eaLnBrk="1" latinLnBrk="0" hangingPunct="1">
        <a:lnSpc>
          <a:spcPct val="90000"/>
        </a:lnSpc>
        <a:spcBef>
          <a:spcPts val="993"/>
        </a:spcBef>
        <a:spcAft>
          <a:spcPts val="166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1656" kern="1200">
          <a:solidFill>
            <a:schemeClr val="tx1"/>
          </a:solidFill>
          <a:latin typeface="+mn-lt"/>
          <a:ea typeface="+mn-ea"/>
          <a:cs typeface="+mn-cs"/>
        </a:defRPr>
      </a:lvl1pPr>
      <a:lvl2pPr marL="219513" indent="-113541" algn="l" defTabSz="756940" rtl="0" eaLnBrk="1" latinLnBrk="0" hangingPunct="1">
        <a:lnSpc>
          <a:spcPct val="90000"/>
        </a:lnSpc>
        <a:spcBef>
          <a:spcPts val="166"/>
        </a:spcBef>
        <a:spcAft>
          <a:spcPts val="331"/>
        </a:spcAft>
        <a:buClr>
          <a:schemeClr val="accent1"/>
        </a:buClr>
        <a:buFont typeface="Wingdings 3" pitchFamily="18" charset="2"/>
        <a:buChar char=""/>
        <a:defRPr sz="1324" kern="1200">
          <a:solidFill>
            <a:schemeClr val="tx1"/>
          </a:solidFill>
          <a:latin typeface="+mn-lt"/>
          <a:ea typeface="+mn-ea"/>
          <a:cs typeface="+mn-cs"/>
        </a:defRPr>
      </a:lvl2pPr>
      <a:lvl3pPr marL="370901" indent="-113541" algn="l" defTabSz="756940" rtl="0" eaLnBrk="1" latinLnBrk="0" hangingPunct="1">
        <a:lnSpc>
          <a:spcPct val="90000"/>
        </a:lnSpc>
        <a:spcBef>
          <a:spcPts val="166"/>
        </a:spcBef>
        <a:spcAft>
          <a:spcPts val="331"/>
        </a:spcAft>
        <a:buClr>
          <a:schemeClr val="accent1"/>
        </a:buClr>
        <a:buFont typeface="Wingdings 3" pitchFamily="18" charset="2"/>
        <a:buChar char=""/>
        <a:defRPr sz="993" kern="1200">
          <a:solidFill>
            <a:schemeClr val="tx1"/>
          </a:solidFill>
          <a:latin typeface="+mn-lt"/>
          <a:ea typeface="+mn-ea"/>
          <a:cs typeface="+mn-cs"/>
        </a:defRPr>
      </a:lvl3pPr>
      <a:lvl4pPr marL="492011" indent="-113541" algn="l" defTabSz="756940" rtl="0" eaLnBrk="1" latinLnBrk="0" hangingPunct="1">
        <a:lnSpc>
          <a:spcPct val="90000"/>
        </a:lnSpc>
        <a:spcBef>
          <a:spcPts val="166"/>
        </a:spcBef>
        <a:spcAft>
          <a:spcPts val="331"/>
        </a:spcAft>
        <a:buClr>
          <a:schemeClr val="accent1"/>
        </a:buClr>
        <a:buFont typeface="Wingdings 3" pitchFamily="18" charset="2"/>
        <a:buChar char=""/>
        <a:defRPr sz="993" kern="1200">
          <a:solidFill>
            <a:schemeClr val="tx1"/>
          </a:solidFill>
          <a:latin typeface="+mn-lt"/>
          <a:ea typeface="+mn-ea"/>
          <a:cs typeface="+mn-cs"/>
        </a:defRPr>
      </a:lvl4pPr>
      <a:lvl5pPr marL="643399" indent="-113541" algn="l" defTabSz="756940" rtl="0" eaLnBrk="1" latinLnBrk="0" hangingPunct="1">
        <a:lnSpc>
          <a:spcPct val="90000"/>
        </a:lnSpc>
        <a:spcBef>
          <a:spcPts val="166"/>
        </a:spcBef>
        <a:spcAft>
          <a:spcPts val="331"/>
        </a:spcAft>
        <a:buClr>
          <a:schemeClr val="accent1"/>
        </a:buClr>
        <a:buFont typeface="Wingdings 3" pitchFamily="18" charset="2"/>
        <a:buChar char=""/>
        <a:defRPr sz="993" kern="1200">
          <a:solidFill>
            <a:schemeClr val="tx1"/>
          </a:solidFill>
          <a:latin typeface="+mn-lt"/>
          <a:ea typeface="+mn-ea"/>
          <a:cs typeface="+mn-cs"/>
        </a:defRPr>
      </a:lvl5pPr>
      <a:lvl6pPr marL="756940" indent="-113541" algn="l" defTabSz="756940" rtl="0" eaLnBrk="1" latinLnBrk="0" hangingPunct="1">
        <a:lnSpc>
          <a:spcPct val="90000"/>
        </a:lnSpc>
        <a:spcBef>
          <a:spcPts val="166"/>
        </a:spcBef>
        <a:spcAft>
          <a:spcPts val="331"/>
        </a:spcAft>
        <a:buClr>
          <a:schemeClr val="accent1"/>
        </a:buClr>
        <a:buFont typeface="Wingdings 3" pitchFamily="18" charset="2"/>
        <a:buChar char=""/>
        <a:defRPr sz="993" kern="1200">
          <a:solidFill>
            <a:schemeClr val="tx1"/>
          </a:solidFill>
          <a:latin typeface="+mn-lt"/>
          <a:ea typeface="+mn-ea"/>
          <a:cs typeface="+mn-cs"/>
        </a:defRPr>
      </a:lvl6pPr>
      <a:lvl7pPr marL="878051" indent="-113541" algn="l" defTabSz="756940" rtl="0" eaLnBrk="1" latinLnBrk="0" hangingPunct="1">
        <a:lnSpc>
          <a:spcPct val="90000"/>
        </a:lnSpc>
        <a:spcBef>
          <a:spcPts val="166"/>
        </a:spcBef>
        <a:spcAft>
          <a:spcPts val="331"/>
        </a:spcAft>
        <a:buClr>
          <a:schemeClr val="accent1"/>
        </a:buClr>
        <a:buFont typeface="Wingdings 3" pitchFamily="18" charset="2"/>
        <a:buChar char=""/>
        <a:defRPr sz="993" kern="1200">
          <a:solidFill>
            <a:schemeClr val="tx1"/>
          </a:solidFill>
          <a:latin typeface="+mn-lt"/>
          <a:ea typeface="+mn-ea"/>
          <a:cs typeface="+mn-cs"/>
        </a:defRPr>
      </a:lvl7pPr>
      <a:lvl8pPr marL="1006731" indent="-113541" algn="l" defTabSz="756940" rtl="0" eaLnBrk="1" latinLnBrk="0" hangingPunct="1">
        <a:lnSpc>
          <a:spcPct val="90000"/>
        </a:lnSpc>
        <a:spcBef>
          <a:spcPts val="166"/>
        </a:spcBef>
        <a:spcAft>
          <a:spcPts val="331"/>
        </a:spcAft>
        <a:buClr>
          <a:schemeClr val="accent1"/>
        </a:buClr>
        <a:buFont typeface="Wingdings 3" pitchFamily="18" charset="2"/>
        <a:buChar char=""/>
        <a:defRPr sz="993" kern="1200">
          <a:solidFill>
            <a:schemeClr val="tx1"/>
          </a:solidFill>
          <a:latin typeface="+mn-lt"/>
          <a:ea typeface="+mn-ea"/>
          <a:cs typeface="+mn-cs"/>
        </a:defRPr>
      </a:lvl8pPr>
      <a:lvl9pPr marL="1127841" indent="-113541" algn="l" defTabSz="756940" rtl="0" eaLnBrk="1" latinLnBrk="0" hangingPunct="1">
        <a:lnSpc>
          <a:spcPct val="90000"/>
        </a:lnSpc>
        <a:spcBef>
          <a:spcPts val="166"/>
        </a:spcBef>
        <a:spcAft>
          <a:spcPts val="331"/>
        </a:spcAft>
        <a:buClr>
          <a:schemeClr val="accent1"/>
        </a:buClr>
        <a:buFont typeface="Wingdings 3" pitchFamily="18" charset="2"/>
        <a:buChar char=""/>
        <a:defRPr sz="99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694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8470" algn="l" defTabSz="75694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6940" algn="l" defTabSz="75694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5410" algn="l" defTabSz="75694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3881" algn="l" defTabSz="75694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92351" algn="l" defTabSz="75694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70821" algn="l" defTabSz="75694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49291" algn="l" defTabSz="75694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27761" algn="l" defTabSz="75694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422" y="435355"/>
            <a:ext cx="77317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Lecture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lang="en-US" sz="1200" b="1" spc="-25" dirty="0">
                <a:latin typeface="Calibri"/>
                <a:cs typeface="Calibri"/>
              </a:rPr>
              <a:t>two</a:t>
            </a:r>
            <a:endParaRPr sz="1200" b="1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11417" y="435355"/>
            <a:ext cx="6565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First </a:t>
            </a:r>
            <a:r>
              <a:rPr sz="1200" b="1" spc="-10" dirty="0">
                <a:latin typeface="Calibri"/>
                <a:cs typeface="Calibri"/>
              </a:rPr>
              <a:t>stage</a:t>
            </a:r>
            <a:endParaRPr sz="1200" b="1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50134" y="4682235"/>
            <a:ext cx="4333240" cy="2981960"/>
            <a:chOff x="1850134" y="4682235"/>
            <a:chExt cx="4333240" cy="29819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50134" y="7005824"/>
              <a:ext cx="4332735" cy="65794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61184" y="4682235"/>
              <a:ext cx="4310634" cy="2328545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413067" y="846090"/>
            <a:ext cx="6865620" cy="9245984"/>
            <a:chOff x="332994" y="754506"/>
            <a:chExt cx="6865620" cy="8126857"/>
          </a:xfrm>
        </p:grpSpPr>
        <p:sp>
          <p:nvSpPr>
            <p:cNvPr id="9" name="object 9"/>
            <p:cNvSpPr/>
            <p:nvPr/>
          </p:nvSpPr>
          <p:spPr>
            <a:xfrm>
              <a:off x="332994" y="754506"/>
              <a:ext cx="6865620" cy="0"/>
            </a:xfrm>
            <a:custGeom>
              <a:avLst/>
              <a:gdLst/>
              <a:ahLst/>
              <a:cxnLst/>
              <a:rect l="l" t="t" r="r" b="b"/>
              <a:pathLst>
                <a:path w="6865620">
                  <a:moveTo>
                    <a:pt x="0" y="0"/>
                  </a:moveTo>
                  <a:lnTo>
                    <a:pt x="686562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36700" y="7992363"/>
              <a:ext cx="4933950" cy="889000"/>
            </a:xfrm>
            <a:custGeom>
              <a:avLst/>
              <a:gdLst/>
              <a:ahLst/>
              <a:cxnLst/>
              <a:rect l="l" t="t" r="r" b="b"/>
              <a:pathLst>
                <a:path w="4933950" h="889000">
                  <a:moveTo>
                    <a:pt x="4785741" y="0"/>
                  </a:moveTo>
                  <a:lnTo>
                    <a:pt x="148208" y="0"/>
                  </a:lnTo>
                  <a:lnTo>
                    <a:pt x="101339" y="7562"/>
                  </a:lnTo>
                  <a:lnTo>
                    <a:pt x="60652" y="28614"/>
                  </a:lnTo>
                  <a:lnTo>
                    <a:pt x="28578" y="60707"/>
                  </a:lnTo>
                  <a:lnTo>
                    <a:pt x="7549" y="101388"/>
                  </a:lnTo>
                  <a:lnTo>
                    <a:pt x="0" y="148209"/>
                  </a:lnTo>
                  <a:lnTo>
                    <a:pt x="0" y="740918"/>
                  </a:lnTo>
                  <a:lnTo>
                    <a:pt x="7549" y="787725"/>
                  </a:lnTo>
                  <a:lnTo>
                    <a:pt x="28578" y="828375"/>
                  </a:lnTo>
                  <a:lnTo>
                    <a:pt x="60652" y="860430"/>
                  </a:lnTo>
                  <a:lnTo>
                    <a:pt x="101339" y="881451"/>
                  </a:lnTo>
                  <a:lnTo>
                    <a:pt x="148208" y="889000"/>
                  </a:lnTo>
                  <a:lnTo>
                    <a:pt x="4785741" y="889000"/>
                  </a:lnTo>
                  <a:lnTo>
                    <a:pt x="4832610" y="881451"/>
                  </a:lnTo>
                  <a:lnTo>
                    <a:pt x="4873297" y="860430"/>
                  </a:lnTo>
                  <a:lnTo>
                    <a:pt x="4905371" y="828375"/>
                  </a:lnTo>
                  <a:lnTo>
                    <a:pt x="4926400" y="787725"/>
                  </a:lnTo>
                  <a:lnTo>
                    <a:pt x="4933950" y="740918"/>
                  </a:lnTo>
                  <a:lnTo>
                    <a:pt x="4933950" y="148209"/>
                  </a:lnTo>
                  <a:lnTo>
                    <a:pt x="4926400" y="101388"/>
                  </a:lnTo>
                  <a:lnTo>
                    <a:pt x="4905371" y="60707"/>
                  </a:lnTo>
                  <a:lnTo>
                    <a:pt x="4873297" y="28614"/>
                  </a:lnTo>
                  <a:lnTo>
                    <a:pt x="4832610" y="7562"/>
                  </a:lnTo>
                  <a:lnTo>
                    <a:pt x="4785741" y="0"/>
                  </a:lnTo>
                  <a:close/>
                </a:path>
              </a:pathLst>
            </a:custGeom>
            <a:solidFill>
              <a:srgbClr val="92CDDD"/>
            </a:solidFill>
          </p:spPr>
          <p:txBody>
            <a:bodyPr wrap="square" lIns="0" tIns="0" rIns="0" bIns="0" rtlCol="0"/>
            <a:lstStyle/>
            <a:p>
              <a:r>
                <a:rPr lang="en-US" dirty="0"/>
                <a:t>f</a:t>
              </a:r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1536700" y="7992363"/>
              <a:ext cx="4933950" cy="889000"/>
            </a:xfrm>
            <a:custGeom>
              <a:avLst/>
              <a:gdLst/>
              <a:ahLst/>
              <a:cxnLst/>
              <a:rect l="l" t="t" r="r" b="b"/>
              <a:pathLst>
                <a:path w="4933950" h="889000">
                  <a:moveTo>
                    <a:pt x="0" y="148209"/>
                  </a:moveTo>
                  <a:lnTo>
                    <a:pt x="7549" y="101388"/>
                  </a:lnTo>
                  <a:lnTo>
                    <a:pt x="28578" y="60707"/>
                  </a:lnTo>
                  <a:lnTo>
                    <a:pt x="60652" y="28614"/>
                  </a:lnTo>
                  <a:lnTo>
                    <a:pt x="101339" y="7562"/>
                  </a:lnTo>
                  <a:lnTo>
                    <a:pt x="148208" y="0"/>
                  </a:lnTo>
                  <a:lnTo>
                    <a:pt x="4785741" y="0"/>
                  </a:lnTo>
                  <a:lnTo>
                    <a:pt x="4832610" y="7562"/>
                  </a:lnTo>
                  <a:lnTo>
                    <a:pt x="4873297" y="28614"/>
                  </a:lnTo>
                  <a:lnTo>
                    <a:pt x="4905371" y="60707"/>
                  </a:lnTo>
                  <a:lnTo>
                    <a:pt x="4926400" y="101388"/>
                  </a:lnTo>
                  <a:lnTo>
                    <a:pt x="4933950" y="148209"/>
                  </a:lnTo>
                  <a:lnTo>
                    <a:pt x="4933950" y="740918"/>
                  </a:lnTo>
                  <a:lnTo>
                    <a:pt x="4926400" y="787725"/>
                  </a:lnTo>
                  <a:lnTo>
                    <a:pt x="4905371" y="828375"/>
                  </a:lnTo>
                  <a:lnTo>
                    <a:pt x="4873297" y="860430"/>
                  </a:lnTo>
                  <a:lnTo>
                    <a:pt x="4832610" y="881451"/>
                  </a:lnTo>
                  <a:lnTo>
                    <a:pt x="4785741" y="889000"/>
                  </a:lnTo>
                  <a:lnTo>
                    <a:pt x="148208" y="889000"/>
                  </a:lnTo>
                  <a:lnTo>
                    <a:pt x="101339" y="881451"/>
                  </a:lnTo>
                  <a:lnTo>
                    <a:pt x="60652" y="860430"/>
                  </a:lnTo>
                  <a:lnTo>
                    <a:pt x="28578" y="828375"/>
                  </a:lnTo>
                  <a:lnTo>
                    <a:pt x="7549" y="787725"/>
                  </a:lnTo>
                  <a:lnTo>
                    <a:pt x="0" y="740918"/>
                  </a:lnTo>
                  <a:lnTo>
                    <a:pt x="0" y="148209"/>
                  </a:lnTo>
                  <a:close/>
                </a:path>
              </a:pathLst>
            </a:custGeom>
            <a:ln w="25400">
              <a:solidFill>
                <a:srgbClr val="622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982470" y="1628291"/>
            <a:ext cx="3726815" cy="21062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19" marR="28575" algn="ctr">
              <a:lnSpc>
                <a:spcPct val="127499"/>
              </a:lnSpc>
              <a:spcBef>
                <a:spcPts val="100"/>
              </a:spcBef>
            </a:pPr>
            <a:r>
              <a:rPr sz="2800" b="1" dirty="0">
                <a:latin typeface="Times New Roman"/>
                <a:cs typeface="Times New Roman"/>
              </a:rPr>
              <a:t>University</a:t>
            </a:r>
            <a:r>
              <a:rPr sz="2800" b="1" spc="-55" dirty="0">
                <a:latin typeface="Times New Roman"/>
                <a:cs typeface="Times New Roman"/>
              </a:rPr>
              <a:t> </a:t>
            </a:r>
            <a:r>
              <a:rPr lang="en-US" sz="2800" b="1" spc="-10" dirty="0">
                <a:latin typeface="Times New Roman"/>
                <a:cs typeface="Times New Roman"/>
              </a:rPr>
              <a:t>of Hilla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lang="en-US" sz="2800" b="1" spc="-10" dirty="0">
                <a:latin typeface="Times New Roman"/>
                <a:cs typeface="Times New Roman"/>
              </a:rPr>
              <a:t> Faculty of Nursing</a:t>
            </a:r>
            <a:endParaRPr sz="2800" dirty="0">
              <a:latin typeface="Times New Roman"/>
              <a:cs typeface="Times New Roman"/>
            </a:endParaRPr>
          </a:p>
          <a:p>
            <a:pPr marL="12700" marR="5080" algn="ctr">
              <a:lnSpc>
                <a:spcPct val="167500"/>
              </a:lnSpc>
              <a:spcBef>
                <a:spcPts val="2905"/>
              </a:spcBef>
            </a:pPr>
            <a:r>
              <a:rPr sz="2800" b="1" spc="-20" dirty="0">
                <a:solidFill>
                  <a:srgbClr val="6F2F9F"/>
                </a:solidFill>
                <a:latin typeface="Times New Roman"/>
                <a:cs typeface="Times New Roman"/>
              </a:rPr>
              <a:t>Biochemistry</a:t>
            </a:r>
            <a:r>
              <a:rPr sz="2800" b="1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6F2F9F"/>
                </a:solidFill>
                <a:latin typeface="Times New Roman"/>
                <a:cs typeface="Times New Roman"/>
              </a:rPr>
              <a:t>laboratory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997AAFD8-B0A1-E6C7-D476-64BA8FC14C0D}"/>
              </a:ext>
            </a:extLst>
          </p:cNvPr>
          <p:cNvSpPr txBox="1"/>
          <p:nvPr/>
        </p:nvSpPr>
        <p:spPr>
          <a:xfrm>
            <a:off x="1727200" y="9681339"/>
            <a:ext cx="47244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Stage</a:t>
            </a:r>
            <a:endParaRPr lang="sv-S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422" y="435356"/>
            <a:ext cx="823977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Lecture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lang="en-US" sz="1200" b="1" spc="-25" dirty="0">
                <a:latin typeface="Calibri"/>
                <a:cs typeface="Calibri"/>
              </a:rPr>
              <a:t>two</a:t>
            </a:r>
            <a:endParaRPr sz="1200" b="1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11417" y="435355"/>
            <a:ext cx="6565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First </a:t>
            </a:r>
            <a:r>
              <a:rPr sz="1200" b="1" spc="-10" dirty="0">
                <a:latin typeface="Calibri"/>
                <a:cs typeface="Calibri"/>
              </a:rPr>
              <a:t>stage</a:t>
            </a:r>
            <a:endParaRPr sz="1200" b="1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55600" y="307340"/>
            <a:ext cx="6952615" cy="10085070"/>
            <a:chOff x="304800" y="304037"/>
            <a:chExt cx="6952615" cy="10085070"/>
          </a:xfrm>
        </p:grpSpPr>
        <p:sp>
          <p:nvSpPr>
            <p:cNvPr id="6" name="object 6"/>
            <p:cNvSpPr/>
            <p:nvPr/>
          </p:nvSpPr>
          <p:spPr>
            <a:xfrm>
              <a:off x="332994" y="754506"/>
              <a:ext cx="6865620" cy="0"/>
            </a:xfrm>
            <a:custGeom>
              <a:avLst/>
              <a:gdLst/>
              <a:ahLst/>
              <a:cxnLst/>
              <a:rect l="l" t="t" r="r" b="b"/>
              <a:pathLst>
                <a:path w="6865620">
                  <a:moveTo>
                    <a:pt x="0" y="0"/>
                  </a:moveTo>
                  <a:lnTo>
                    <a:pt x="686562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4800" y="304037"/>
              <a:ext cx="6952615" cy="10085070"/>
            </a:xfrm>
            <a:custGeom>
              <a:avLst/>
              <a:gdLst/>
              <a:ahLst/>
              <a:cxnLst/>
              <a:rect l="l" t="t" r="r" b="b"/>
              <a:pathLst>
                <a:path w="6952615" h="10085070">
                  <a:moveTo>
                    <a:pt x="6934200" y="18415"/>
                  </a:moveTo>
                  <a:lnTo>
                    <a:pt x="6896100" y="18415"/>
                  </a:lnTo>
                  <a:lnTo>
                    <a:pt x="6896100" y="19050"/>
                  </a:lnTo>
                  <a:lnTo>
                    <a:pt x="6896100" y="57150"/>
                  </a:lnTo>
                  <a:lnTo>
                    <a:pt x="6896100" y="10027920"/>
                  </a:lnTo>
                  <a:lnTo>
                    <a:pt x="56388" y="10027920"/>
                  </a:lnTo>
                  <a:lnTo>
                    <a:pt x="56388" y="57150"/>
                  </a:lnTo>
                  <a:lnTo>
                    <a:pt x="6896100" y="57150"/>
                  </a:lnTo>
                  <a:lnTo>
                    <a:pt x="6896100" y="19050"/>
                  </a:lnTo>
                  <a:lnTo>
                    <a:pt x="18288" y="19050"/>
                  </a:lnTo>
                  <a:lnTo>
                    <a:pt x="18288" y="57150"/>
                  </a:lnTo>
                  <a:lnTo>
                    <a:pt x="18288" y="10027920"/>
                  </a:lnTo>
                  <a:lnTo>
                    <a:pt x="18288" y="10066020"/>
                  </a:lnTo>
                  <a:lnTo>
                    <a:pt x="6934200" y="10066020"/>
                  </a:lnTo>
                  <a:lnTo>
                    <a:pt x="6934200" y="10028047"/>
                  </a:lnTo>
                  <a:lnTo>
                    <a:pt x="6934200" y="10027920"/>
                  </a:lnTo>
                  <a:lnTo>
                    <a:pt x="6934200" y="18415"/>
                  </a:lnTo>
                  <a:close/>
                </a:path>
                <a:path w="6952615" h="10085070">
                  <a:moveTo>
                    <a:pt x="6952488" y="0"/>
                  </a:moveTo>
                  <a:lnTo>
                    <a:pt x="6943344" y="0"/>
                  </a:lnTo>
                  <a:lnTo>
                    <a:pt x="6943344" y="8890"/>
                  </a:lnTo>
                  <a:lnTo>
                    <a:pt x="6943344" y="10027920"/>
                  </a:lnTo>
                  <a:lnTo>
                    <a:pt x="6943344" y="10074910"/>
                  </a:lnTo>
                  <a:lnTo>
                    <a:pt x="9144" y="10074910"/>
                  </a:lnTo>
                  <a:lnTo>
                    <a:pt x="9144" y="10027920"/>
                  </a:lnTo>
                  <a:lnTo>
                    <a:pt x="9144" y="8890"/>
                  </a:lnTo>
                  <a:lnTo>
                    <a:pt x="6943344" y="8890"/>
                  </a:lnTo>
                  <a:lnTo>
                    <a:pt x="6943344" y="0"/>
                  </a:lnTo>
                  <a:lnTo>
                    <a:pt x="0" y="0"/>
                  </a:lnTo>
                  <a:lnTo>
                    <a:pt x="0" y="8890"/>
                  </a:lnTo>
                  <a:lnTo>
                    <a:pt x="0" y="10027920"/>
                  </a:lnTo>
                  <a:lnTo>
                    <a:pt x="0" y="10074910"/>
                  </a:lnTo>
                  <a:lnTo>
                    <a:pt x="0" y="10085070"/>
                  </a:lnTo>
                  <a:lnTo>
                    <a:pt x="6952488" y="10085070"/>
                  </a:lnTo>
                  <a:lnTo>
                    <a:pt x="6952488" y="10074910"/>
                  </a:lnTo>
                  <a:lnTo>
                    <a:pt x="6952488" y="10027920"/>
                  </a:lnTo>
                  <a:lnTo>
                    <a:pt x="6952488" y="8890"/>
                  </a:lnTo>
                  <a:lnTo>
                    <a:pt x="69524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09800" y="857249"/>
              <a:ext cx="1524000" cy="347728"/>
            </a:xfrm>
            <a:custGeom>
              <a:avLst/>
              <a:gdLst/>
              <a:ahLst/>
              <a:cxnLst/>
              <a:rect l="l" t="t" r="r" b="b"/>
              <a:pathLst>
                <a:path w="977900" h="311150">
                  <a:moveTo>
                    <a:pt x="0" y="51815"/>
                  </a:moveTo>
                  <a:lnTo>
                    <a:pt x="4074" y="31664"/>
                  </a:lnTo>
                  <a:lnTo>
                    <a:pt x="15187" y="15192"/>
                  </a:lnTo>
                  <a:lnTo>
                    <a:pt x="31670" y="4077"/>
                  </a:lnTo>
                  <a:lnTo>
                    <a:pt x="51854" y="0"/>
                  </a:lnTo>
                  <a:lnTo>
                    <a:pt x="926084" y="0"/>
                  </a:lnTo>
                  <a:lnTo>
                    <a:pt x="946235" y="4077"/>
                  </a:lnTo>
                  <a:lnTo>
                    <a:pt x="962707" y="15192"/>
                  </a:lnTo>
                  <a:lnTo>
                    <a:pt x="973822" y="31664"/>
                  </a:lnTo>
                  <a:lnTo>
                    <a:pt x="977900" y="51815"/>
                  </a:lnTo>
                  <a:lnTo>
                    <a:pt x="977900" y="259333"/>
                  </a:lnTo>
                  <a:lnTo>
                    <a:pt x="973822" y="279485"/>
                  </a:lnTo>
                  <a:lnTo>
                    <a:pt x="962707" y="295957"/>
                  </a:lnTo>
                  <a:lnTo>
                    <a:pt x="946235" y="307072"/>
                  </a:lnTo>
                  <a:lnTo>
                    <a:pt x="926084" y="311150"/>
                  </a:lnTo>
                  <a:lnTo>
                    <a:pt x="51854" y="311150"/>
                  </a:lnTo>
                  <a:lnTo>
                    <a:pt x="31670" y="307072"/>
                  </a:lnTo>
                  <a:lnTo>
                    <a:pt x="15187" y="295957"/>
                  </a:lnTo>
                  <a:lnTo>
                    <a:pt x="4074" y="279485"/>
                  </a:lnTo>
                  <a:lnTo>
                    <a:pt x="0" y="259333"/>
                  </a:lnTo>
                  <a:lnTo>
                    <a:pt x="0" y="51815"/>
                  </a:lnTo>
                  <a:close/>
                </a:path>
              </a:pathLst>
            </a:custGeom>
            <a:ln w="25400">
              <a:solidFill>
                <a:srgbClr val="622422"/>
              </a:solidFill>
            </a:ln>
          </p:spPr>
          <p:txBody>
            <a:bodyPr wrap="square" lIns="0" tIns="0" rIns="0" bIns="0" rtlCol="0"/>
            <a:lstStyle/>
            <a:p>
              <a:pPr algn="just"/>
              <a:endParaRPr dirty="0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413001" y="893534"/>
            <a:ext cx="1219200" cy="228268"/>
          </a:xfrm>
          <a:prstGeom prst="rect">
            <a:avLst/>
          </a:prstGeom>
          <a:ln>
            <a:solidFill>
              <a:schemeClr val="accent5"/>
            </a:solidFill>
          </a:ln>
          <a:effectLst>
            <a:reflection blurRad="6350" stA="50000" endA="300" endPos="55000" dir="5400000" sy="-100000" algn="bl" rotWithShape="0"/>
          </a:effectLst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Introduction</a:t>
            </a:r>
            <a:endParaRPr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2836" y="1602079"/>
            <a:ext cx="6392164" cy="9442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wrap="square" lIns="0" tIns="10795" rIns="0" bIns="0" rtlCol="0">
            <a:spAutoFit/>
          </a:bodyPr>
          <a:lstStyle/>
          <a:p>
            <a:pPr marL="38100" marR="30480" algn="just">
              <a:lnSpc>
                <a:spcPct val="142900"/>
              </a:lnSpc>
              <a:spcBef>
                <a:spcPts val="85"/>
              </a:spcBef>
            </a:pPr>
            <a:r>
              <a:rPr sz="1600" b="1" dirty="0">
                <a:solidFill>
                  <a:srgbClr val="00B0F0"/>
                </a:solidFill>
                <a:uFill>
                  <a:solidFill>
                    <a:srgbClr val="FF0000"/>
                  </a:solidFill>
                </a:uFill>
                <a:latin typeface="Sitka Display" pitchFamily="2" charset="0"/>
                <a:cs typeface="Times New Roman"/>
              </a:rPr>
              <a:t>Carbohydrates</a:t>
            </a:r>
            <a:r>
              <a:rPr sz="1600" b="1" u="sng" dirty="0">
                <a:solidFill>
                  <a:srgbClr val="00B0F0"/>
                </a:solidFill>
                <a:uFill>
                  <a:solidFill>
                    <a:srgbClr val="FF0000"/>
                  </a:solidFill>
                </a:uFill>
                <a:latin typeface="Sitka Display" pitchFamily="2" charset="0"/>
                <a:cs typeface="Times New Roman"/>
              </a:rPr>
              <a:t>:</a:t>
            </a:r>
            <a:r>
              <a:rPr sz="1600" b="1" spc="-15" dirty="0">
                <a:solidFill>
                  <a:srgbClr val="00B0F0"/>
                </a:solidFill>
                <a:latin typeface="Sitka Display" pitchFamily="2" charset="0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organic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compounds</a:t>
            </a:r>
            <a:r>
              <a:rPr sz="1400" b="1" spc="-10" dirty="0">
                <a:latin typeface="Times New Roman"/>
                <a:cs typeface="Times New Roman"/>
              </a:rPr>
              <a:t>.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has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the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general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formula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2100" b="1" spc="-15" baseline="1984" dirty="0">
                <a:latin typeface="Cambria Math"/>
                <a:cs typeface="Cambria Math"/>
              </a:rPr>
              <a:t>(</a:t>
            </a:r>
            <a:r>
              <a:rPr sz="1400" b="1" spc="-10" dirty="0">
                <a:latin typeface="Cambria Math"/>
                <a:cs typeface="Cambria Math"/>
              </a:rPr>
              <a:t>C</a:t>
            </a:r>
            <a:r>
              <a:rPr sz="1500" b="1" spc="-15" baseline="-13888" dirty="0">
                <a:latin typeface="Cambria Math"/>
                <a:cs typeface="Cambria Math"/>
              </a:rPr>
              <a:t>n</a:t>
            </a:r>
            <a:r>
              <a:rPr sz="1400" b="1" spc="-10" dirty="0">
                <a:latin typeface="Cambria Math"/>
                <a:cs typeface="Cambria Math"/>
              </a:rPr>
              <a:t>H</a:t>
            </a:r>
            <a:r>
              <a:rPr sz="1500" b="1" spc="-15" baseline="-13888" dirty="0">
                <a:latin typeface="Cambria Math"/>
                <a:cs typeface="Cambria Math"/>
              </a:rPr>
              <a:t>2n</a:t>
            </a:r>
            <a:r>
              <a:rPr sz="1400" b="1" spc="-10" dirty="0">
                <a:latin typeface="Cambria Math"/>
                <a:cs typeface="Cambria Math"/>
              </a:rPr>
              <a:t>O</a:t>
            </a:r>
            <a:r>
              <a:rPr sz="1500" b="1" spc="-15" baseline="-13888" dirty="0">
                <a:latin typeface="Cambria Math"/>
                <a:cs typeface="Cambria Math"/>
              </a:rPr>
              <a:t>n</a:t>
            </a:r>
            <a:r>
              <a:rPr sz="2100" b="1" spc="-15" baseline="1984" dirty="0">
                <a:latin typeface="Cambria Math"/>
                <a:cs typeface="Cambria Math"/>
              </a:rPr>
              <a:t>)</a:t>
            </a:r>
            <a:r>
              <a:rPr sz="1400" b="1" spc="-10" dirty="0">
                <a:latin typeface="Times New Roman"/>
                <a:cs typeface="Times New Roman"/>
              </a:rPr>
              <a:t>.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The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simplest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carbohydrates </a:t>
            </a:r>
            <a:r>
              <a:rPr sz="1400" b="1" dirty="0">
                <a:latin typeface="Times New Roman"/>
                <a:cs typeface="Times New Roman"/>
              </a:rPr>
              <a:t>also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contain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either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an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aldehyde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(these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are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termed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(polyhydroxyaldehydes)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or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ketone</a:t>
            </a:r>
            <a:r>
              <a:rPr lang="en-US" sz="1400" b="1" dirty="0">
                <a:latin typeface="Times New Roman"/>
                <a:cs typeface="Times New Roman"/>
              </a:rPr>
              <a:t>  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(polyhydroxy ketones)</a:t>
            </a:r>
            <a:endParaRPr sz="1400" b="1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0400" y="6118987"/>
            <a:ext cx="6248400" cy="33836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B9B9B9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vert="horz" wrap="square" lIns="0" tIns="1022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0000"/>
                  </a:solidFill>
                </a:uFill>
                <a:latin typeface="Sitka Display" pitchFamily="2" charset="0"/>
                <a:cs typeface="Times New Roman"/>
              </a:rPr>
              <a:t>Important of Carbohydrates</a:t>
            </a:r>
            <a:endParaRPr 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0000"/>
                </a:solidFill>
              </a:uFill>
              <a:latin typeface="Sitka Display" pitchFamily="2" charset="0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0000"/>
                  </a:solidFill>
                </a:uFill>
                <a:latin typeface="Sitka Display" pitchFamily="2" charset="0"/>
                <a:cs typeface="Times New Roman"/>
              </a:rPr>
              <a:t>1-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Glucose</a:t>
            </a:r>
            <a:r>
              <a:rPr sz="1600" b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1600" b="1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1600" b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major</a:t>
            </a:r>
            <a:r>
              <a:rPr sz="1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fuel</a:t>
            </a:r>
            <a:r>
              <a:rPr sz="1600" b="1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1600" b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1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tissues</a:t>
            </a:r>
            <a:r>
              <a:rPr sz="1600" b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1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mammals</a:t>
            </a:r>
            <a:r>
              <a:rPr sz="1600" b="1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1600" b="1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can</a:t>
            </a:r>
            <a:r>
              <a:rPr sz="16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sz="1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stored</a:t>
            </a:r>
            <a:r>
              <a:rPr sz="1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sz="1600" b="1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glycogen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sz="1600" b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energy</a:t>
            </a:r>
            <a:endParaRPr lang="en-US" sz="1600" b="1" spc="-1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lang="en-US" sz="1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2-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Ribose</a:t>
            </a:r>
            <a:r>
              <a:rPr sz="16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16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deoxyribose</a:t>
            </a:r>
            <a:r>
              <a:rPr sz="1600" b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1600" b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1600" b="1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component</a:t>
            </a:r>
            <a:r>
              <a:rPr sz="1600" b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16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RNA</a:t>
            </a:r>
            <a:r>
              <a:rPr sz="16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16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DNA,</a:t>
            </a:r>
            <a:r>
              <a:rPr sz="1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 respectively</a:t>
            </a:r>
            <a:endParaRPr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  <a:tabLst>
                <a:tab pos="189230" algn="l"/>
              </a:tabLst>
            </a:pPr>
            <a:r>
              <a:rPr lang="en-US" sz="1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3-</a:t>
            </a:r>
            <a:r>
              <a:rPr sz="1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Galactose</a:t>
            </a:r>
            <a:r>
              <a:rPr sz="16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16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16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main</a:t>
            </a:r>
            <a:r>
              <a:rPr sz="1600" b="1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component</a:t>
            </a:r>
            <a:r>
              <a:rPr sz="1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16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milk</a:t>
            </a:r>
            <a:endParaRPr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14604">
              <a:lnSpc>
                <a:spcPct val="143600"/>
              </a:lnSpc>
              <a:tabLst>
                <a:tab pos="190500" algn="l"/>
              </a:tabLst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4-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Many</a:t>
            </a:r>
            <a:r>
              <a:rPr sz="1600" b="1" spc="-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diseases</a:t>
            </a:r>
            <a:r>
              <a:rPr sz="1600" b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associated</a:t>
            </a:r>
            <a:r>
              <a:rPr sz="1600" b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sz="16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defects</a:t>
            </a:r>
            <a:r>
              <a:rPr sz="1600" b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1600" b="1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CHO</a:t>
            </a:r>
            <a:r>
              <a:rPr sz="1600" b="1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metabolism</a:t>
            </a:r>
            <a:r>
              <a:rPr sz="1600" b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spc="-60" dirty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e.g.</a:t>
            </a:r>
            <a:r>
              <a:rPr sz="1600" b="1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{diabetes</a:t>
            </a:r>
            <a:r>
              <a:rPr sz="1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mellitus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(DM),</a:t>
            </a:r>
            <a:r>
              <a:rPr sz="1600" b="1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glycogen</a:t>
            </a:r>
            <a:r>
              <a:rPr sz="1600" b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storage</a:t>
            </a:r>
            <a:r>
              <a:rPr sz="1600" b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diseases}.</a:t>
            </a:r>
            <a:endParaRPr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143600"/>
              </a:lnSpc>
              <a:spcBef>
                <a:spcPts val="10"/>
              </a:spcBef>
              <a:buClr>
                <a:srgbClr val="000033"/>
              </a:buClr>
              <a:tabLst>
                <a:tab pos="214629" algn="l"/>
              </a:tabLst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5-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Polysaccharides</a:t>
            </a:r>
            <a:r>
              <a:rPr sz="1600" b="1" spc="1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sz="1600" b="1" spc="1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structural</a:t>
            </a:r>
            <a:r>
              <a:rPr sz="1600" b="1" spc="1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elements</a:t>
            </a:r>
            <a:r>
              <a:rPr sz="1600" b="1" spc="1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1600" b="1" spc="1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1600" b="1" spc="1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cell</a:t>
            </a:r>
            <a:r>
              <a:rPr sz="1600" b="1" spc="1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wall</a:t>
            </a:r>
            <a:r>
              <a:rPr sz="1600" b="1" spc="1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1600" b="1" spc="1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bacteria,</a:t>
            </a:r>
            <a:r>
              <a:rPr sz="1600" b="1" spc="1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plants</a:t>
            </a:r>
            <a:r>
              <a:rPr sz="1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  <a:buClr>
                <a:srgbClr val="000033"/>
              </a:buClr>
              <a:tabLst>
                <a:tab pos="189230" algn="l"/>
              </a:tabLst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6-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CHO</a:t>
            </a:r>
            <a:r>
              <a:rPr sz="1600" b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play</a:t>
            </a:r>
            <a:r>
              <a:rPr sz="1600" b="1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16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key</a:t>
            </a:r>
            <a:r>
              <a:rPr sz="16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role</a:t>
            </a:r>
            <a:r>
              <a:rPr sz="16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1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cell-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cell</a:t>
            </a:r>
            <a:r>
              <a:rPr sz="16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cs typeface="Calibri" panose="020F0502020204030204" pitchFamily="34" charset="0"/>
              </a:rPr>
              <a:t>recognition</a:t>
            </a:r>
            <a:r>
              <a:rPr sz="1600" b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process.</a:t>
            </a:r>
            <a:endParaRPr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0300" y="3353180"/>
            <a:ext cx="5028565" cy="1874265"/>
          </a:xfrm>
          <a:prstGeom prst="rect">
            <a:avLst/>
          </a:prstGeom>
          <a:ln>
            <a:solidFill>
              <a:srgbClr val="7030A0"/>
            </a:solidFill>
            <a:prstDash val="dashDot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304037"/>
            <a:ext cx="6952615" cy="10085070"/>
            <a:chOff x="304800" y="304037"/>
            <a:chExt cx="6952615" cy="10085070"/>
          </a:xfrm>
        </p:grpSpPr>
        <p:sp>
          <p:nvSpPr>
            <p:cNvPr id="3" name="object 3"/>
            <p:cNvSpPr/>
            <p:nvPr/>
          </p:nvSpPr>
          <p:spPr>
            <a:xfrm>
              <a:off x="332994" y="754506"/>
              <a:ext cx="6865620" cy="0"/>
            </a:xfrm>
            <a:custGeom>
              <a:avLst/>
              <a:gdLst/>
              <a:ahLst/>
              <a:cxnLst/>
              <a:rect l="l" t="t" r="r" b="b"/>
              <a:pathLst>
                <a:path w="6865620">
                  <a:moveTo>
                    <a:pt x="0" y="0"/>
                  </a:moveTo>
                  <a:lnTo>
                    <a:pt x="686562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4800" y="304037"/>
              <a:ext cx="6952615" cy="10085070"/>
            </a:xfrm>
            <a:custGeom>
              <a:avLst/>
              <a:gdLst/>
              <a:ahLst/>
              <a:cxnLst/>
              <a:rect l="l" t="t" r="r" b="b"/>
              <a:pathLst>
                <a:path w="6952615" h="10085070">
                  <a:moveTo>
                    <a:pt x="6934200" y="18415"/>
                  </a:moveTo>
                  <a:lnTo>
                    <a:pt x="6896100" y="18415"/>
                  </a:lnTo>
                  <a:lnTo>
                    <a:pt x="6896100" y="19050"/>
                  </a:lnTo>
                  <a:lnTo>
                    <a:pt x="6896100" y="57150"/>
                  </a:lnTo>
                  <a:lnTo>
                    <a:pt x="6896100" y="10027920"/>
                  </a:lnTo>
                  <a:lnTo>
                    <a:pt x="56388" y="10027920"/>
                  </a:lnTo>
                  <a:lnTo>
                    <a:pt x="56388" y="57150"/>
                  </a:lnTo>
                  <a:lnTo>
                    <a:pt x="6896100" y="57150"/>
                  </a:lnTo>
                  <a:lnTo>
                    <a:pt x="6896100" y="19050"/>
                  </a:lnTo>
                  <a:lnTo>
                    <a:pt x="18288" y="19050"/>
                  </a:lnTo>
                  <a:lnTo>
                    <a:pt x="18288" y="57150"/>
                  </a:lnTo>
                  <a:lnTo>
                    <a:pt x="18288" y="10027920"/>
                  </a:lnTo>
                  <a:lnTo>
                    <a:pt x="18288" y="10066020"/>
                  </a:lnTo>
                  <a:lnTo>
                    <a:pt x="6934200" y="10066020"/>
                  </a:lnTo>
                  <a:lnTo>
                    <a:pt x="6934200" y="10028047"/>
                  </a:lnTo>
                  <a:lnTo>
                    <a:pt x="6934200" y="10027920"/>
                  </a:lnTo>
                  <a:lnTo>
                    <a:pt x="6934200" y="18415"/>
                  </a:lnTo>
                  <a:close/>
                </a:path>
                <a:path w="6952615" h="10085070">
                  <a:moveTo>
                    <a:pt x="6952488" y="0"/>
                  </a:moveTo>
                  <a:lnTo>
                    <a:pt x="6943344" y="0"/>
                  </a:lnTo>
                  <a:lnTo>
                    <a:pt x="6943344" y="8890"/>
                  </a:lnTo>
                  <a:lnTo>
                    <a:pt x="6943344" y="10027920"/>
                  </a:lnTo>
                  <a:lnTo>
                    <a:pt x="6943344" y="10074910"/>
                  </a:lnTo>
                  <a:lnTo>
                    <a:pt x="9144" y="10074910"/>
                  </a:lnTo>
                  <a:lnTo>
                    <a:pt x="9144" y="10027920"/>
                  </a:lnTo>
                  <a:lnTo>
                    <a:pt x="9144" y="8890"/>
                  </a:lnTo>
                  <a:lnTo>
                    <a:pt x="6943344" y="8890"/>
                  </a:lnTo>
                  <a:lnTo>
                    <a:pt x="6943344" y="0"/>
                  </a:lnTo>
                  <a:lnTo>
                    <a:pt x="0" y="0"/>
                  </a:lnTo>
                  <a:lnTo>
                    <a:pt x="0" y="8890"/>
                  </a:lnTo>
                  <a:lnTo>
                    <a:pt x="0" y="10027920"/>
                  </a:lnTo>
                  <a:lnTo>
                    <a:pt x="0" y="10074910"/>
                  </a:lnTo>
                  <a:lnTo>
                    <a:pt x="0" y="10085070"/>
                  </a:lnTo>
                  <a:lnTo>
                    <a:pt x="6952488" y="10085070"/>
                  </a:lnTo>
                  <a:lnTo>
                    <a:pt x="6952488" y="10074910"/>
                  </a:lnTo>
                  <a:lnTo>
                    <a:pt x="6952488" y="10027920"/>
                  </a:lnTo>
                  <a:lnTo>
                    <a:pt x="6952488" y="8890"/>
                  </a:lnTo>
                  <a:lnTo>
                    <a:pt x="69524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98422" y="457205"/>
            <a:ext cx="6462777" cy="78979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57095" algn="l"/>
                <a:tab pos="5425440" algn="l"/>
              </a:tabLst>
            </a:pPr>
            <a:r>
              <a:rPr sz="1200" b="1" dirty="0">
                <a:latin typeface="Calibri"/>
                <a:cs typeface="Calibri"/>
              </a:rPr>
              <a:t>Lecture</a:t>
            </a:r>
            <a:r>
              <a:rPr lang="en-US" sz="1200" b="1" spc="-25" dirty="0">
                <a:latin typeface="Calibri"/>
                <a:cs typeface="Calibri"/>
              </a:rPr>
              <a:t> two</a:t>
            </a:r>
            <a:r>
              <a:rPr sz="1200" dirty="0">
                <a:latin typeface="Calibri"/>
                <a:cs typeface="Calibri"/>
              </a:rPr>
              <a:t>		</a:t>
            </a:r>
            <a:r>
              <a:rPr sz="1200" b="1" dirty="0">
                <a:latin typeface="Calibri"/>
                <a:cs typeface="Calibri"/>
              </a:rPr>
              <a:t>First </a:t>
            </a:r>
            <a:r>
              <a:rPr sz="1200" b="1" spc="-10" dirty="0">
                <a:latin typeface="Calibri"/>
                <a:cs typeface="Calibri"/>
              </a:rPr>
              <a:t>stage</a:t>
            </a:r>
            <a:endParaRPr sz="12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65"/>
              </a:spcBef>
            </a:pPr>
            <a:endParaRPr sz="1200" dirty="0">
              <a:latin typeface="Calibri"/>
              <a:cs typeface="Calibri"/>
            </a:endParaRPr>
          </a:p>
          <a:p>
            <a:pPr marL="32384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solidFill>
                  <a:srgbClr val="00B0F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Classifications</a:t>
            </a:r>
            <a:r>
              <a:rPr lang="en-US" sz="1600" b="1" spc="-10" dirty="0">
                <a:solidFill>
                  <a:srgbClr val="00B0F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of carbohydrate</a:t>
            </a:r>
          </a:p>
          <a:p>
            <a:pPr marL="32384">
              <a:lnSpc>
                <a:spcPct val="100000"/>
              </a:lnSpc>
              <a:spcBef>
                <a:spcPts val="5"/>
              </a:spcBef>
            </a:pPr>
            <a:r>
              <a:rPr lang="en-US" sz="1400" b="1" spc="-10" dirty="0">
                <a:latin typeface="Times New Roman"/>
                <a:cs typeface="Times New Roman"/>
              </a:rPr>
              <a:t>1-</a:t>
            </a:r>
            <a:r>
              <a:rPr sz="1400" b="1" spc="-10" dirty="0">
                <a:latin typeface="Times New Roman"/>
                <a:cs typeface="Times New Roman"/>
              </a:rPr>
              <a:t>Monosaccharides</a:t>
            </a:r>
            <a:endParaRPr sz="1400" dirty="0">
              <a:latin typeface="Times New Roman"/>
              <a:cs typeface="Times New Roman"/>
            </a:endParaRPr>
          </a:p>
          <a:p>
            <a:pPr marL="32385">
              <a:lnSpc>
                <a:spcPct val="100000"/>
              </a:lnSpc>
              <a:spcBef>
                <a:spcPts val="740"/>
              </a:spcBef>
              <a:buClr>
                <a:srgbClr val="000033"/>
              </a:buClr>
              <a:tabLst>
                <a:tab pos="208915" algn="l"/>
              </a:tabLst>
            </a:pPr>
            <a:r>
              <a:rPr lang="en-US" sz="1400" b="1" spc="-10" dirty="0">
                <a:latin typeface="Times New Roman"/>
                <a:cs typeface="Times New Roman"/>
              </a:rPr>
              <a:t>2- </a:t>
            </a:r>
            <a:r>
              <a:rPr sz="1400" b="1" spc="-10" dirty="0">
                <a:latin typeface="Times New Roman"/>
                <a:cs typeface="Times New Roman"/>
              </a:rPr>
              <a:t>Disaccharides</a:t>
            </a:r>
            <a:endParaRPr sz="1400" dirty="0">
              <a:latin typeface="Times New Roman"/>
              <a:cs typeface="Times New Roman"/>
            </a:endParaRPr>
          </a:p>
          <a:p>
            <a:pPr marL="32384" marR="258445">
              <a:lnSpc>
                <a:spcPct val="143600"/>
              </a:lnSpc>
              <a:buClr>
                <a:srgbClr val="000033"/>
              </a:buClr>
              <a:tabLst>
                <a:tab pos="208915" algn="l"/>
              </a:tabLst>
            </a:pPr>
            <a:r>
              <a:rPr lang="en-US" sz="1400" b="1" spc="-10" dirty="0">
                <a:latin typeface="Times New Roman"/>
                <a:cs typeface="Times New Roman"/>
              </a:rPr>
              <a:t>3-</a:t>
            </a:r>
            <a:r>
              <a:rPr sz="1400" b="1" spc="-10" dirty="0">
                <a:latin typeface="Times New Roman"/>
                <a:cs typeface="Times New Roman"/>
              </a:rPr>
              <a:t>Oligosaccharides </a:t>
            </a:r>
            <a:r>
              <a:rPr sz="1400" dirty="0">
                <a:solidFill>
                  <a:srgbClr val="000033"/>
                </a:solidFill>
                <a:latin typeface="Times New Roman"/>
                <a:cs typeface="Times New Roman"/>
              </a:rPr>
              <a:t>(from</a:t>
            </a:r>
            <a:r>
              <a:rPr sz="1400" spc="-45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33"/>
                </a:solidFill>
                <a:latin typeface="Times New Roman"/>
                <a:cs typeface="Times New Roman"/>
              </a:rPr>
              <a:t>two</a:t>
            </a:r>
            <a:r>
              <a:rPr sz="1400" spc="-20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33"/>
                </a:solidFill>
                <a:latin typeface="Times New Roman"/>
                <a:cs typeface="Times New Roman"/>
              </a:rPr>
              <a:t>to</a:t>
            </a:r>
            <a:r>
              <a:rPr sz="1400" spc="-30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33"/>
                </a:solidFill>
                <a:latin typeface="Times New Roman"/>
                <a:cs typeface="Times New Roman"/>
              </a:rPr>
              <a:t>ten</a:t>
            </a:r>
            <a:r>
              <a:rPr sz="1400" spc="-10" dirty="0">
                <a:solidFill>
                  <a:srgbClr val="000033"/>
                </a:solidFill>
                <a:latin typeface="Times New Roman"/>
                <a:cs typeface="Times New Roman"/>
              </a:rPr>
              <a:t> monosaccharide</a:t>
            </a:r>
            <a:r>
              <a:rPr sz="1400" spc="-30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33"/>
                </a:solidFill>
                <a:latin typeface="Times New Roman"/>
                <a:cs typeface="Times New Roman"/>
              </a:rPr>
              <a:t>units,</a:t>
            </a:r>
            <a:r>
              <a:rPr sz="1400" spc="-40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33"/>
                </a:solidFill>
                <a:latin typeface="Times New Roman"/>
                <a:cs typeface="Times New Roman"/>
              </a:rPr>
              <a:t>linked</a:t>
            </a:r>
            <a:r>
              <a:rPr sz="1400" spc="-5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33"/>
                </a:solidFill>
                <a:latin typeface="Times New Roman"/>
                <a:cs typeface="Times New Roman"/>
              </a:rPr>
              <a:t>by</a:t>
            </a:r>
            <a:r>
              <a:rPr sz="1400" spc="-30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0033"/>
                </a:solidFill>
                <a:latin typeface="Times New Roman"/>
                <a:cs typeface="Times New Roman"/>
              </a:rPr>
              <a:t>glycosidic bonds)</a:t>
            </a:r>
            <a:endParaRPr sz="1400" dirty="0">
              <a:latin typeface="Times New Roman"/>
              <a:cs typeface="Times New Roman"/>
            </a:endParaRPr>
          </a:p>
          <a:p>
            <a:pPr marL="32385">
              <a:lnSpc>
                <a:spcPct val="100000"/>
              </a:lnSpc>
              <a:spcBef>
                <a:spcPts val="710"/>
              </a:spcBef>
              <a:buClr>
                <a:srgbClr val="000033"/>
              </a:buClr>
              <a:tabLst>
                <a:tab pos="208915" algn="l"/>
              </a:tabLst>
            </a:pPr>
            <a:r>
              <a:rPr lang="en-US" sz="1400" b="1" spc="-10" dirty="0">
                <a:latin typeface="Times New Roman"/>
                <a:cs typeface="Times New Roman"/>
              </a:rPr>
              <a:t>4-Polysaccharides</a:t>
            </a:r>
            <a:r>
              <a:rPr lang="en-US" sz="1400" b="1" spc="-15" dirty="0">
                <a:latin typeface="Times New Roman"/>
                <a:cs typeface="Times New Roman"/>
              </a:rPr>
              <a:t> </a:t>
            </a:r>
            <a:r>
              <a:rPr lang="en-US" sz="1400" spc="-10" dirty="0">
                <a:solidFill>
                  <a:srgbClr val="000033"/>
                </a:solidFill>
                <a:latin typeface="Times New Roman"/>
                <a:cs typeface="Times New Roman"/>
              </a:rPr>
              <a:t>(hundreds</a:t>
            </a:r>
            <a:r>
              <a:rPr lang="en-US" sz="1400" spc="-20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>
                <a:solidFill>
                  <a:srgbClr val="000033"/>
                </a:solidFill>
                <a:latin typeface="Times New Roman"/>
                <a:cs typeface="Times New Roman"/>
              </a:rPr>
              <a:t>of</a:t>
            </a:r>
            <a:r>
              <a:rPr lang="en-US" sz="1400" spc="-15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lang="en-US" sz="1400" spc="-10" dirty="0">
                <a:solidFill>
                  <a:srgbClr val="000033"/>
                </a:solidFill>
                <a:latin typeface="Times New Roman"/>
                <a:cs typeface="Times New Roman"/>
              </a:rPr>
              <a:t>monosaccharide units).</a:t>
            </a:r>
            <a:endParaRPr lang="en-US"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0"/>
              </a:spcBef>
              <a:buClr>
                <a:srgbClr val="000033"/>
              </a:buClr>
              <a:buFont typeface="Times New Roman"/>
              <a:buAutoNum type="arabicPeriod"/>
            </a:pPr>
            <a:endParaRPr sz="1400" dirty="0">
              <a:latin typeface="Times New Roman"/>
              <a:cs typeface="Times New Roman"/>
            </a:endParaRPr>
          </a:p>
          <a:p>
            <a:pPr marL="32384" marR="182880">
              <a:lnSpc>
                <a:spcPct val="143600"/>
              </a:lnSpc>
            </a:pPr>
            <a:r>
              <a:rPr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Note:</a:t>
            </a:r>
            <a:r>
              <a:rPr b="1" spc="-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0033"/>
                </a:solidFill>
                <a:latin typeface="Times New Roman"/>
                <a:cs typeface="Times New Roman"/>
              </a:rPr>
              <a:t>Carbohydrates</a:t>
            </a:r>
            <a:r>
              <a:rPr sz="1400" spc="-45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33"/>
                </a:solidFill>
                <a:latin typeface="Times New Roman"/>
                <a:cs typeface="Times New Roman"/>
              </a:rPr>
              <a:t>can</a:t>
            </a:r>
            <a:r>
              <a:rPr sz="1400" spc="-30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33"/>
                </a:solidFill>
                <a:latin typeface="Times New Roman"/>
                <a:cs typeface="Times New Roman"/>
              </a:rPr>
              <a:t>combine</a:t>
            </a:r>
            <a:r>
              <a:rPr sz="1400" spc="-35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33"/>
                </a:solidFill>
                <a:latin typeface="Times New Roman"/>
                <a:cs typeface="Times New Roman"/>
              </a:rPr>
              <a:t>with</a:t>
            </a:r>
            <a:r>
              <a:rPr sz="1400" spc="-30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33"/>
                </a:solidFill>
                <a:latin typeface="Times New Roman"/>
                <a:cs typeface="Times New Roman"/>
              </a:rPr>
              <a:t>lipid</a:t>
            </a:r>
            <a:r>
              <a:rPr sz="1400" spc="-30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33"/>
                </a:solidFill>
                <a:latin typeface="Times New Roman"/>
                <a:cs typeface="Times New Roman"/>
              </a:rPr>
              <a:t>to</a:t>
            </a:r>
            <a:r>
              <a:rPr sz="1400" spc="-30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33"/>
                </a:solidFill>
                <a:latin typeface="Times New Roman"/>
                <a:cs typeface="Times New Roman"/>
              </a:rPr>
              <a:t>form</a:t>
            </a:r>
            <a:r>
              <a:rPr sz="1400" spc="-40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DE"/>
                </a:solidFill>
                <a:latin typeface="Times New Roman"/>
                <a:cs typeface="Times New Roman"/>
              </a:rPr>
              <a:t>glycolipids</a:t>
            </a:r>
            <a:r>
              <a:rPr sz="1400" spc="-35" dirty="0">
                <a:solidFill>
                  <a:srgbClr val="0000D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33"/>
                </a:solidFill>
                <a:latin typeface="Times New Roman"/>
                <a:cs typeface="Times New Roman"/>
              </a:rPr>
              <a:t>or</a:t>
            </a:r>
            <a:r>
              <a:rPr sz="1400" spc="-45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33"/>
                </a:solidFill>
                <a:latin typeface="Times New Roman"/>
                <a:cs typeface="Times New Roman"/>
              </a:rPr>
              <a:t>with</a:t>
            </a:r>
            <a:r>
              <a:rPr sz="1400" spc="-50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33"/>
                </a:solidFill>
                <a:latin typeface="Times New Roman"/>
                <a:cs typeface="Times New Roman"/>
              </a:rPr>
              <a:t>protein</a:t>
            </a:r>
            <a:r>
              <a:rPr sz="1400" spc="-35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000033"/>
                </a:solidFill>
                <a:latin typeface="Times New Roman"/>
                <a:cs typeface="Times New Roman"/>
              </a:rPr>
              <a:t>to </a:t>
            </a:r>
            <a:r>
              <a:rPr sz="1400" dirty="0">
                <a:solidFill>
                  <a:srgbClr val="000033"/>
                </a:solidFill>
                <a:latin typeface="Times New Roman"/>
                <a:cs typeface="Times New Roman"/>
              </a:rPr>
              <a:t>form</a:t>
            </a:r>
            <a:r>
              <a:rPr sz="1400" spc="-10" dirty="0">
                <a:solidFill>
                  <a:srgbClr val="000033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00DE"/>
                </a:solidFill>
                <a:latin typeface="Times New Roman"/>
                <a:cs typeface="Times New Roman"/>
              </a:rPr>
              <a:t>glycoproteins</a:t>
            </a:r>
            <a:r>
              <a:rPr sz="1400" spc="-10" dirty="0">
                <a:solidFill>
                  <a:srgbClr val="000033"/>
                </a:solidFill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00" dirty="0">
              <a:solidFill>
                <a:srgbClr val="00B0F0"/>
              </a:solidFill>
              <a:latin typeface="Times New Roman"/>
              <a:cs typeface="Times New Roman"/>
            </a:endParaRPr>
          </a:p>
          <a:p>
            <a:pPr marL="32384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00B0F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General</a:t>
            </a:r>
            <a:r>
              <a:rPr sz="1600" b="1" spc="-30" dirty="0">
                <a:solidFill>
                  <a:srgbClr val="00B0F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B0F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tests</a:t>
            </a:r>
            <a:r>
              <a:rPr sz="1600" b="1" spc="-30" dirty="0">
                <a:solidFill>
                  <a:srgbClr val="00B0F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B0F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for</a:t>
            </a:r>
            <a:r>
              <a:rPr sz="1600" b="1" spc="-35" dirty="0">
                <a:solidFill>
                  <a:srgbClr val="00B0F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B0F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carbohydrates</a:t>
            </a:r>
            <a:endParaRPr sz="1600" dirty="0">
              <a:solidFill>
                <a:srgbClr val="00B0F0"/>
              </a:solidFill>
              <a:latin typeface="Times New Roman"/>
              <a:cs typeface="Times New Roman"/>
            </a:endParaRPr>
          </a:p>
          <a:p>
            <a:pPr marL="224790" lvl="1" indent="-192405">
              <a:lnSpc>
                <a:spcPct val="100000"/>
              </a:lnSpc>
              <a:spcBef>
                <a:spcPts val="825"/>
              </a:spcBef>
              <a:buAutoNum type="arabicPlain"/>
              <a:tabLst>
                <a:tab pos="224790" algn="l"/>
              </a:tabLst>
            </a:pPr>
            <a:r>
              <a:rPr sz="1400" spc="-10" dirty="0">
                <a:latin typeface="Times New Roman"/>
                <a:cs typeface="Times New Roman"/>
              </a:rPr>
              <a:t>Solubility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test</a:t>
            </a:r>
            <a:endParaRPr sz="1400" dirty="0">
              <a:latin typeface="Times New Roman"/>
              <a:cs typeface="Times New Roman"/>
            </a:endParaRPr>
          </a:p>
          <a:p>
            <a:pPr marL="224790" lvl="1" indent="-192405">
              <a:lnSpc>
                <a:spcPct val="100000"/>
              </a:lnSpc>
              <a:spcBef>
                <a:spcPts val="865"/>
              </a:spcBef>
              <a:buAutoNum type="arabicPlain"/>
              <a:tabLst>
                <a:tab pos="224790" algn="l"/>
              </a:tabLst>
            </a:pPr>
            <a:r>
              <a:rPr sz="1400" spc="-10" dirty="0">
                <a:latin typeface="Times New Roman"/>
                <a:cs typeface="Times New Roman"/>
              </a:rPr>
              <a:t>Molisch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test</a:t>
            </a:r>
            <a:endParaRPr sz="1400" dirty="0">
              <a:latin typeface="Times New Roman"/>
              <a:cs typeface="Times New Roman"/>
            </a:endParaRPr>
          </a:p>
          <a:p>
            <a:pPr marL="224790" lvl="1" indent="-192405">
              <a:lnSpc>
                <a:spcPct val="100000"/>
              </a:lnSpc>
              <a:spcBef>
                <a:spcPts val="855"/>
              </a:spcBef>
              <a:buAutoNum type="arabicPlain"/>
              <a:tabLst>
                <a:tab pos="224790" algn="l"/>
              </a:tabLst>
            </a:pPr>
            <a:r>
              <a:rPr sz="1400" dirty="0">
                <a:latin typeface="Times New Roman"/>
                <a:cs typeface="Times New Roman"/>
              </a:rPr>
              <a:t>Sulfur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test</a:t>
            </a:r>
            <a:endParaRPr sz="1400" dirty="0">
              <a:latin typeface="Times New Roman"/>
              <a:cs typeface="Times New Roman"/>
            </a:endParaRPr>
          </a:p>
          <a:p>
            <a:pPr marL="224790" lvl="1" indent="-192405">
              <a:lnSpc>
                <a:spcPct val="100000"/>
              </a:lnSpc>
              <a:spcBef>
                <a:spcPts val="875"/>
              </a:spcBef>
              <a:buAutoNum type="arabicPlain"/>
              <a:tabLst>
                <a:tab pos="224790" algn="l"/>
              </a:tabLst>
            </a:pPr>
            <a:r>
              <a:rPr sz="1400" dirty="0">
                <a:latin typeface="Times New Roman"/>
                <a:cs typeface="Times New Roman"/>
              </a:rPr>
              <a:t>Iodine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test</a:t>
            </a:r>
            <a:endParaRPr sz="1400" dirty="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Font typeface="Times New Roman"/>
              <a:buAutoNum type="arabicPlain"/>
            </a:pPr>
            <a:endParaRPr sz="1400" dirty="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85"/>
              </a:spcBef>
              <a:buFont typeface="Times New Roman"/>
              <a:buAutoNum type="arabicPlain"/>
            </a:pPr>
            <a:endParaRPr sz="1400" dirty="0">
              <a:latin typeface="Times New Roman"/>
              <a:cs typeface="Times New Roman"/>
            </a:endParaRPr>
          </a:p>
          <a:p>
            <a:pPr marL="32384">
              <a:spcBef>
                <a:spcPts val="5"/>
              </a:spcBef>
            </a:pPr>
            <a:r>
              <a:rPr sz="1600" b="1" spc="-10" dirty="0">
                <a:solidFill>
                  <a:srgbClr val="00B0F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Tests for reduced carbohydrates (sugars)</a:t>
            </a:r>
          </a:p>
          <a:p>
            <a:pPr marL="224790" lvl="2" indent="-192405">
              <a:lnSpc>
                <a:spcPct val="100000"/>
              </a:lnSpc>
              <a:spcBef>
                <a:spcPts val="840"/>
              </a:spcBef>
              <a:buAutoNum type="arabicPlain"/>
              <a:tabLst>
                <a:tab pos="224790" algn="l"/>
              </a:tabLst>
            </a:pPr>
            <a:r>
              <a:rPr sz="1400" spc="-10" dirty="0">
                <a:latin typeface="Times New Roman"/>
                <a:cs typeface="Times New Roman"/>
              </a:rPr>
              <a:t>fehling's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test</a:t>
            </a:r>
            <a:endParaRPr sz="1400" dirty="0">
              <a:latin typeface="Times New Roman"/>
              <a:cs typeface="Times New Roman"/>
            </a:endParaRPr>
          </a:p>
          <a:p>
            <a:pPr marL="224790" lvl="2" indent="-192405">
              <a:lnSpc>
                <a:spcPct val="100000"/>
              </a:lnSpc>
              <a:spcBef>
                <a:spcPts val="850"/>
              </a:spcBef>
              <a:buAutoNum type="arabicPlain"/>
              <a:tabLst>
                <a:tab pos="224790" algn="l"/>
              </a:tabLst>
            </a:pPr>
            <a:r>
              <a:rPr sz="1400" spc="-10" dirty="0">
                <a:latin typeface="Times New Roman"/>
                <a:cs typeface="Times New Roman"/>
              </a:rPr>
              <a:t>Benedict's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test</a:t>
            </a:r>
            <a:endParaRPr sz="1400" dirty="0">
              <a:latin typeface="Times New Roman"/>
              <a:cs typeface="Times New Roman"/>
            </a:endParaRPr>
          </a:p>
          <a:p>
            <a:pPr marL="224790" lvl="2" indent="-192405">
              <a:lnSpc>
                <a:spcPct val="100000"/>
              </a:lnSpc>
              <a:spcBef>
                <a:spcPts val="865"/>
              </a:spcBef>
              <a:buAutoNum type="arabicPlain"/>
              <a:tabLst>
                <a:tab pos="224790" algn="l"/>
              </a:tabLst>
            </a:pPr>
            <a:r>
              <a:rPr sz="1400" dirty="0">
                <a:latin typeface="Times New Roman"/>
                <a:cs typeface="Times New Roman"/>
              </a:rPr>
              <a:t>Parvo's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test</a:t>
            </a:r>
            <a:endParaRPr sz="1400" dirty="0">
              <a:latin typeface="Times New Roman"/>
              <a:cs typeface="Times New Roman"/>
            </a:endParaRPr>
          </a:p>
          <a:p>
            <a:pPr marL="224790" lvl="2" indent="-192405">
              <a:lnSpc>
                <a:spcPct val="100000"/>
              </a:lnSpc>
              <a:spcBef>
                <a:spcPts val="855"/>
              </a:spcBef>
              <a:buAutoNum type="arabicPlain"/>
              <a:tabLst>
                <a:tab pos="224790" algn="l"/>
              </a:tabLst>
            </a:pPr>
            <a:r>
              <a:rPr sz="1400" dirty="0">
                <a:latin typeface="Times New Roman"/>
                <a:cs typeface="Times New Roman"/>
              </a:rPr>
              <a:t>ozone's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test</a:t>
            </a:r>
            <a:endParaRPr sz="1400" dirty="0">
              <a:latin typeface="Times New Roman"/>
              <a:cs typeface="Times New Roman"/>
            </a:endParaRPr>
          </a:p>
          <a:p>
            <a:pPr marL="224790" lvl="2" indent="-192405">
              <a:lnSpc>
                <a:spcPct val="100000"/>
              </a:lnSpc>
              <a:spcBef>
                <a:spcPts val="865"/>
              </a:spcBef>
              <a:buAutoNum type="arabicPlain"/>
              <a:tabLst>
                <a:tab pos="224790" algn="l"/>
              </a:tabLst>
            </a:pPr>
            <a:r>
              <a:rPr sz="1400" spc="-10" dirty="0">
                <a:latin typeface="Times New Roman"/>
                <a:cs typeface="Times New Roman"/>
              </a:rPr>
              <a:t>Seliwanoffs </a:t>
            </a:r>
            <a:r>
              <a:rPr sz="1400" spc="-20" dirty="0">
                <a:latin typeface="Times New Roman"/>
                <a:cs typeface="Times New Roman"/>
              </a:rPr>
              <a:t>test</a:t>
            </a:r>
            <a:endParaRPr sz="1400" dirty="0">
              <a:latin typeface="Times New Roman"/>
              <a:cs typeface="Times New Roman"/>
            </a:endParaRPr>
          </a:p>
          <a:p>
            <a:pPr marL="224790" lvl="2" indent="-192405">
              <a:lnSpc>
                <a:spcPct val="100000"/>
              </a:lnSpc>
              <a:spcBef>
                <a:spcPts val="850"/>
              </a:spcBef>
              <a:buAutoNum type="arabicPlain"/>
              <a:tabLst>
                <a:tab pos="224790" algn="l"/>
              </a:tabLst>
            </a:pPr>
            <a:r>
              <a:rPr sz="1400" dirty="0">
                <a:latin typeface="Times New Roman"/>
                <a:cs typeface="Times New Roman"/>
              </a:rPr>
              <a:t>Tollen's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test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كامل">
  <a:themeElements>
    <a:clrScheme name="تكامل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تكامل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تكامل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48</TotalTime>
  <Words>228</Words>
  <Application>Microsoft Office PowerPoint</Application>
  <PresentationFormat>مخصص</PresentationFormat>
  <Paragraphs>42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12" baseType="lpstr">
      <vt:lpstr>Calibri</vt:lpstr>
      <vt:lpstr>Cambria Math</vt:lpstr>
      <vt:lpstr>Sitka Display</vt:lpstr>
      <vt:lpstr>Tahoma</vt:lpstr>
      <vt:lpstr>Times New Roman</vt:lpstr>
      <vt:lpstr>Tw Cen MT</vt:lpstr>
      <vt:lpstr>Tw Cen MT Condensed</vt:lpstr>
      <vt:lpstr>Wingdings 3</vt:lpstr>
      <vt:lpstr>تكامل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Shather</dc:creator>
  <cp:lastModifiedBy>shaima alsabty</cp:lastModifiedBy>
  <cp:revision>1</cp:revision>
  <dcterms:created xsi:type="dcterms:W3CDTF">2024-12-19T10:17:41Z</dcterms:created>
  <dcterms:modified xsi:type="dcterms:W3CDTF">2024-12-20T16:53:51Z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2023-12-10T00:00:00Z</vt:filetime>
  </property>
  <property fmtid="{D5CDD505-2E9C-101B-9397-08002B2CF9AE}" pid="3" name="Creator">
    <vt:lpwstr>Microsoft® Word for Microsoft 365</vt:lpwstr>
  </property>
  <property fmtid="{D5CDD505-2E9C-101B-9397-08002B2CF9AE}" pid="4" name="LastSaved">
    <vt:filetime>2024-12-19T00:00:00Z</vt:filetime>
  </property>
  <property fmtid="{D5CDD505-2E9C-101B-9397-08002B2CF9AE}" pid="5" name="Producer">
    <vt:lpwstr>Microsoft® Word for Microsoft 365</vt:lpwstr>
  </property>
</Properties>
</file>