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71"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6077" autoAdjust="0"/>
  </p:normalViewPr>
  <p:slideViewPr>
    <p:cSldViewPr snapToGrid="0">
      <p:cViewPr varScale="1">
        <p:scale>
          <a:sx n="57" d="100"/>
          <a:sy n="57" d="100"/>
        </p:scale>
        <p:origin x="99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FCABA91-38E6-4148-AEA9-6B818C9DADDF}" type="datetimeFigureOut">
              <a:rPr lang="ar-IQ" smtClean="0"/>
              <a:t>25/07/1446</a:t>
            </a:fld>
            <a:endParaRPr lang="ar-IQ"/>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42F6B453-B3B7-4C52-AAA9-7D7E0026073D}" type="slidenum">
              <a:rPr lang="ar-IQ" smtClean="0"/>
              <a:t>‹#›</a:t>
            </a:fld>
            <a:endParaRPr lang="ar-IQ"/>
          </a:p>
        </p:txBody>
      </p:sp>
    </p:spTree>
    <p:extLst>
      <p:ext uri="{BB962C8B-B14F-4D97-AF65-F5344CB8AC3E}">
        <p14:creationId xmlns:p14="http://schemas.microsoft.com/office/powerpoint/2010/main" val="300334839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the chemical reaction of a carboxylic acid with an alcohol</a:t>
            </a:r>
            <a:r>
              <a:rPr lang="en-US" dirty="0"/>
              <a:t>.</a:t>
            </a:r>
            <a:endParaRPr lang="ar-IQ" dirty="0"/>
          </a:p>
        </p:txBody>
      </p:sp>
      <p:sp>
        <p:nvSpPr>
          <p:cNvPr id="4" name="Slide Number Placeholder 3"/>
          <p:cNvSpPr>
            <a:spLocks noGrp="1"/>
          </p:cNvSpPr>
          <p:nvPr>
            <p:ph type="sldNum" sz="quarter" idx="10"/>
          </p:nvPr>
        </p:nvSpPr>
        <p:spPr/>
        <p:txBody>
          <a:bodyPr/>
          <a:lstStyle/>
          <a:p>
            <a:fld id="{42F6B453-B3B7-4C52-AAA9-7D7E0026073D}" type="slidenum">
              <a:rPr lang="ar-IQ" smtClean="0"/>
              <a:t>2</a:t>
            </a:fld>
            <a:endParaRPr lang="ar-IQ"/>
          </a:p>
        </p:txBody>
      </p:sp>
    </p:spTree>
    <p:extLst>
      <p:ext uri="{BB962C8B-B14F-4D97-AF65-F5344CB8AC3E}">
        <p14:creationId xmlns:p14="http://schemas.microsoft.com/office/powerpoint/2010/main" val="1202540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10"/>
          </p:nvPr>
        </p:nvSpPr>
        <p:spPr/>
        <p:txBody>
          <a:bodyPr/>
          <a:lstStyle/>
          <a:p>
            <a:fld id="{42F6B453-B3B7-4C52-AAA9-7D7E0026073D}" type="slidenum">
              <a:rPr lang="ar-IQ" smtClean="0"/>
              <a:t>10</a:t>
            </a:fld>
            <a:endParaRPr lang="ar-IQ"/>
          </a:p>
        </p:txBody>
      </p:sp>
    </p:spTree>
    <p:extLst>
      <p:ext uri="{BB962C8B-B14F-4D97-AF65-F5344CB8AC3E}">
        <p14:creationId xmlns:p14="http://schemas.microsoft.com/office/powerpoint/2010/main" val="2699087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3826586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4108801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2846893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9295E6-C73F-4FDE-B47D-B182D1883771}" type="datetimeFigureOut">
              <a:rPr lang="ar-IQ" smtClean="0"/>
              <a:t>25/07/1446</a:t>
            </a:fld>
            <a:endParaRPr lang="ar-IQ"/>
          </a:p>
        </p:txBody>
      </p:sp>
      <p:sp>
        <p:nvSpPr>
          <p:cNvPr id="6" name="Footer Placeholder 5"/>
          <p:cNvSpPr>
            <a:spLocks noGrp="1"/>
          </p:cNvSpPr>
          <p:nvPr>
            <p:ph type="ftr" sz="quarter" idx="11"/>
          </p:nvPr>
        </p:nvSpPr>
        <p:spPr/>
        <p:txBody>
          <a:bodyPr/>
          <a:lstStyle/>
          <a:p>
            <a:endParaRPr lang="ar-IQ"/>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447007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9295E6-C73F-4FDE-B47D-B182D1883771}" type="datetimeFigureOut">
              <a:rPr lang="ar-IQ" smtClean="0"/>
              <a:t>25/07/1446</a:t>
            </a:fld>
            <a:endParaRPr lang="ar-IQ"/>
          </a:p>
        </p:txBody>
      </p:sp>
      <p:sp>
        <p:nvSpPr>
          <p:cNvPr id="8" name="Footer Placeholder 7"/>
          <p:cNvSpPr>
            <a:spLocks noGrp="1"/>
          </p:cNvSpPr>
          <p:nvPr>
            <p:ph type="ftr" sz="quarter" idx="11"/>
          </p:nvPr>
        </p:nvSpPr>
        <p:spPr/>
        <p:txBody>
          <a:bodyPr/>
          <a:lstStyle/>
          <a:p>
            <a:endParaRPr lang="ar-IQ"/>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1821384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295E6-C73F-4FDE-B47D-B182D1883771}" type="datetimeFigureOut">
              <a:rPr lang="ar-IQ" smtClean="0"/>
              <a:t>25/07/1446</a:t>
            </a:fld>
            <a:endParaRPr lang="ar-IQ"/>
          </a:p>
        </p:txBody>
      </p:sp>
      <p:sp>
        <p:nvSpPr>
          <p:cNvPr id="4" name="Footer Placeholder 3"/>
          <p:cNvSpPr>
            <a:spLocks noGrp="1"/>
          </p:cNvSpPr>
          <p:nvPr>
            <p:ph type="ftr" sz="quarter" idx="11"/>
          </p:nvPr>
        </p:nvSpPr>
        <p:spPr/>
        <p:txBody>
          <a:bodyPr/>
          <a:lstStyle/>
          <a:p>
            <a:endParaRPr lang="ar-IQ"/>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50960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295E6-C73F-4FDE-B47D-B182D1883771}" type="datetimeFigureOut">
              <a:rPr lang="ar-IQ" smtClean="0"/>
              <a:t>25/07/1446</a:t>
            </a:fld>
            <a:endParaRPr lang="ar-IQ"/>
          </a:p>
        </p:txBody>
      </p:sp>
      <p:sp>
        <p:nvSpPr>
          <p:cNvPr id="3" name="Footer Placeholder 2"/>
          <p:cNvSpPr>
            <a:spLocks noGrp="1"/>
          </p:cNvSpPr>
          <p:nvPr>
            <p:ph type="ftr" sz="quarter" idx="11"/>
          </p:nvPr>
        </p:nvSpPr>
        <p:spPr/>
        <p:txBody>
          <a:bodyPr/>
          <a:lstStyle/>
          <a:p>
            <a:endParaRPr lang="ar-IQ"/>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106904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9295E6-C73F-4FDE-B47D-B182D1883771}" type="datetimeFigureOut">
              <a:rPr lang="ar-IQ" smtClean="0"/>
              <a:t>25/07/1446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216311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9295E6-C73F-4FDE-B47D-B182D1883771}" type="datetimeFigureOut">
              <a:rPr lang="ar-IQ" smtClean="0"/>
              <a:t>25/07/1446</a:t>
            </a:fld>
            <a:endParaRPr lang="ar-IQ"/>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163742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1536699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23B0EC-4C20-451A-A9E1-29CFCE78AD95}" type="slidenum">
              <a:rPr lang="ar-IQ" smtClean="0"/>
              <a:t>‹#›</a:t>
            </a:fld>
            <a:endParaRPr lang="ar-IQ"/>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93090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E9295E6-C73F-4FDE-B47D-B182D1883771}" type="datetimeFigureOut">
              <a:rPr lang="ar-IQ" smtClean="0"/>
              <a:t>25/07/1446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1262539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E9295E6-C73F-4FDE-B47D-B182D1883771}" type="datetimeFigureOut">
              <a:rPr lang="ar-IQ" smtClean="0"/>
              <a:t>25/07/1446</a:t>
            </a:fld>
            <a:endParaRPr lang="ar-IQ"/>
          </a:p>
        </p:txBody>
      </p:sp>
      <p:sp>
        <p:nvSpPr>
          <p:cNvPr id="6" name="Footer Placeholder 5"/>
          <p:cNvSpPr>
            <a:spLocks noGrp="1"/>
          </p:cNvSpPr>
          <p:nvPr>
            <p:ph type="ftr" sz="quarter" idx="11"/>
          </p:nvPr>
        </p:nvSpPr>
        <p:spPr/>
        <p:txBody>
          <a:bodyPr/>
          <a:lstStyle/>
          <a:p>
            <a:endParaRPr lang="ar-IQ"/>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23B0EC-4C20-451A-A9E1-29CFCE78AD95}" type="slidenum">
              <a:rPr lang="ar-IQ" smtClean="0"/>
              <a:t>‹#›</a:t>
            </a:fld>
            <a:endParaRPr lang="ar-IQ"/>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27984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E9295E6-C73F-4FDE-B47D-B182D1883771}" type="datetimeFigureOut">
              <a:rPr lang="ar-IQ" smtClean="0"/>
              <a:t>25/07/1446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2564366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483040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9295E6-C73F-4FDE-B47D-B182D1883771}" type="datetimeFigureOut">
              <a:rPr lang="ar-IQ" smtClean="0"/>
              <a:t>25/07/1446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23B0EC-4C20-451A-A9E1-29CFCE78AD95}" type="slidenum">
              <a:rPr lang="ar-IQ" smtClean="0"/>
              <a:t>‹#›</a:t>
            </a:fld>
            <a:endParaRPr lang="ar-IQ"/>
          </a:p>
        </p:txBody>
      </p:sp>
    </p:spTree>
    <p:extLst>
      <p:ext uri="{BB962C8B-B14F-4D97-AF65-F5344CB8AC3E}">
        <p14:creationId xmlns:p14="http://schemas.microsoft.com/office/powerpoint/2010/main" val="446323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9295E6-C73F-4FDE-B47D-B182D1883771}" type="datetimeFigureOut">
              <a:rPr lang="ar-IQ" smtClean="0"/>
              <a:t>25/07/1446</a:t>
            </a:fld>
            <a:endParaRPr lang="ar-IQ"/>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IQ"/>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A23B0EC-4C20-451A-A9E1-29CFCE78AD95}" type="slidenum">
              <a:rPr lang="ar-IQ" smtClean="0"/>
              <a:t>‹#›</a:t>
            </a:fld>
            <a:endParaRPr lang="ar-IQ"/>
          </a:p>
        </p:txBody>
      </p:sp>
    </p:spTree>
    <p:extLst>
      <p:ext uri="{BB962C8B-B14F-4D97-AF65-F5344CB8AC3E}">
        <p14:creationId xmlns:p14="http://schemas.microsoft.com/office/powerpoint/2010/main" val="130530753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9043" y="1336432"/>
            <a:ext cx="9625570" cy="2381458"/>
          </a:xfrm>
        </p:spPr>
        <p:txBody>
          <a:bodyPr>
            <a:normAutofit/>
          </a:bodyPr>
          <a:lstStyle/>
          <a:p>
            <a:pPr algn="ctr"/>
            <a:r>
              <a:rPr lang="en-US" sz="6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Biochemistry </a:t>
            </a:r>
            <a:br>
              <a:rPr lang="ar-IQ" sz="6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6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Lipids </a:t>
            </a:r>
            <a:endParaRPr lang="ar-IQ" sz="6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89214" y="5098926"/>
            <a:ext cx="8915399" cy="1126283"/>
          </a:xfrm>
        </p:spPr>
        <p:txBody>
          <a:bodyPr>
            <a:normAutofit fontScale="85000" lnSpcReduction="20000"/>
          </a:bodyPr>
          <a:lstStyle/>
          <a:p>
            <a:r>
              <a:rPr lang="en-US" sz="4400" dirty="0">
                <a:latin typeface="Agency FB" panose="020B0503020202020204" pitchFamily="34" charset="0"/>
                <a:cs typeface="Diwani Simple Outline" panose="02010400000000000000" pitchFamily="2" charset="-78"/>
              </a:rPr>
              <a:t>By: </a:t>
            </a:r>
            <a:r>
              <a:rPr lang="en-US" sz="4400" dirty="0" err="1">
                <a:latin typeface="Agency FB" panose="020B0503020202020204" pitchFamily="34" charset="0"/>
                <a:cs typeface="Diwani Simple Outline" panose="02010400000000000000" pitchFamily="2" charset="-78"/>
              </a:rPr>
              <a:t>Maysam</a:t>
            </a:r>
            <a:r>
              <a:rPr lang="en-US" sz="4400" dirty="0">
                <a:latin typeface="Agency FB" panose="020B0503020202020204" pitchFamily="34" charset="0"/>
                <a:cs typeface="Diwani Simple Outline" panose="02010400000000000000" pitchFamily="2" charset="-78"/>
              </a:rPr>
              <a:t> Ali Ameen </a:t>
            </a:r>
            <a:r>
              <a:rPr lang="en-US" sz="4400" dirty="0" err="1">
                <a:latin typeface="Agency FB" panose="020B0503020202020204" pitchFamily="34" charset="0"/>
                <a:cs typeface="Diwani Simple Outline" panose="02010400000000000000" pitchFamily="2" charset="-78"/>
              </a:rPr>
              <a:t>Awadh</a:t>
            </a:r>
            <a:r>
              <a:rPr lang="en-US" dirty="0">
                <a:latin typeface="Agency FB" panose="020B0503020202020204" pitchFamily="34" charset="0"/>
                <a:cs typeface="Diwani Simple Outline" panose="02010400000000000000" pitchFamily="2" charset="-78"/>
              </a:rPr>
              <a:t> </a:t>
            </a:r>
          </a:p>
          <a:p>
            <a:r>
              <a:rPr lang="en-US" sz="4400" dirty="0">
                <a:latin typeface="Agency FB" panose="020B0503020202020204" pitchFamily="34" charset="0"/>
                <a:cs typeface="Diwani Simple Outline" panose="02010400000000000000" pitchFamily="2" charset="-78"/>
              </a:rPr>
              <a:t>&amp; </a:t>
            </a:r>
            <a:r>
              <a:rPr lang="en-US" sz="4400" dirty="0" err="1">
                <a:latin typeface="Agency FB" panose="020B0503020202020204" pitchFamily="34" charset="0"/>
                <a:cs typeface="Diwani Simple Outline" panose="02010400000000000000" pitchFamily="2" charset="-78"/>
              </a:rPr>
              <a:t>Shaima</a:t>
            </a:r>
            <a:r>
              <a:rPr lang="en-US" sz="4400" dirty="0">
                <a:latin typeface="Agency FB" panose="020B0503020202020204" pitchFamily="34" charset="0"/>
                <a:cs typeface="Diwani Simple Outline" panose="02010400000000000000" pitchFamily="2" charset="-78"/>
              </a:rPr>
              <a:t> </a:t>
            </a:r>
            <a:r>
              <a:rPr lang="en-US" sz="4400" dirty="0" err="1">
                <a:latin typeface="Agency FB" panose="020B0503020202020204" pitchFamily="34" charset="0"/>
                <a:cs typeface="Diwani Simple Outline" panose="02010400000000000000" pitchFamily="2" charset="-78"/>
              </a:rPr>
              <a:t>Alsabty</a:t>
            </a:r>
            <a:endParaRPr lang="ar-IQ" sz="4400" dirty="0">
              <a:latin typeface="Agency FB" panose="020B0503020202020204" pitchFamily="34" charset="0"/>
              <a:cs typeface="Diwani Simple Outline" panose="02010400000000000000" pitchFamily="2" charset="-78"/>
            </a:endParaRPr>
          </a:p>
        </p:txBody>
      </p:sp>
    </p:spTree>
    <p:extLst>
      <p:ext uri="{BB962C8B-B14F-4D97-AF65-F5344CB8AC3E}">
        <p14:creationId xmlns:p14="http://schemas.microsoft.com/office/powerpoint/2010/main" val="2967612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1912" y="210312"/>
            <a:ext cx="9922700" cy="6281928"/>
          </a:xfrm>
        </p:spPr>
        <p:txBody>
          <a:bodyPr>
            <a:noAutofit/>
          </a:bodyPr>
          <a:lstStyle/>
          <a:p>
            <a:pPr algn="l" rtl="0"/>
            <a:r>
              <a:rPr lang="en-US" sz="3200" b="1" dirty="0">
                <a:solidFill>
                  <a:srgbClr val="FF0000"/>
                </a:solidFill>
                <a:latin typeface="Times New Roman" panose="02020603050405020304" pitchFamily="18" charset="0"/>
                <a:cs typeface="Times New Roman" panose="02020603050405020304" pitchFamily="18" charset="0"/>
              </a:rPr>
              <a:t>Lipids</a:t>
            </a:r>
            <a:r>
              <a:rPr lang="en-US" sz="3200" dirty="0">
                <a:latin typeface="Times New Roman" panose="02020603050405020304" pitchFamily="18" charset="0"/>
                <a:cs typeface="Times New Roman" panose="02020603050405020304" pitchFamily="18" charset="0"/>
              </a:rPr>
              <a:t>  are  heterogeneous  group  of  naturally  occurring  compounds insoluble in water and soluble in nonpolar organic solvents. </a:t>
            </a:r>
          </a:p>
          <a:p>
            <a:pPr algn="l" rtl="0"/>
            <a:endParaRPr lang="en-US" sz="3200" dirty="0">
              <a:latin typeface="Times New Roman" panose="02020603050405020304" pitchFamily="18" charset="0"/>
              <a:cs typeface="Times New Roman" panose="02020603050405020304" pitchFamily="18" charset="0"/>
            </a:endParaRPr>
          </a:p>
          <a:p>
            <a:pPr algn="l" rtl="0"/>
            <a:endParaRPr lang="en-US" sz="3200" dirty="0">
              <a:latin typeface="Times New Roman" panose="02020603050405020304" pitchFamily="18" charset="0"/>
              <a:cs typeface="Times New Roman" panose="02020603050405020304" pitchFamily="18" charset="0"/>
            </a:endParaRPr>
          </a:p>
          <a:p>
            <a:pPr algn="l" rtl="0"/>
            <a:r>
              <a:rPr lang="en-US" sz="3200" dirty="0">
                <a:latin typeface="Times New Roman" panose="02020603050405020304" pitchFamily="18" charset="0"/>
                <a:cs typeface="Times New Roman" panose="02020603050405020304" pitchFamily="18" charset="0"/>
              </a:rPr>
              <a:t>They are Classification into:</a:t>
            </a:r>
          </a:p>
          <a:p>
            <a:pPr marL="514350" indent="-514350" algn="l" rtl="0">
              <a:buFont typeface="+mj-lt"/>
              <a:buAutoNum type="arabicPeriod"/>
            </a:pPr>
            <a:r>
              <a:rPr lang="en-US" sz="3200" dirty="0">
                <a:latin typeface="Times New Roman" panose="02020603050405020304" pitchFamily="18" charset="0"/>
                <a:cs typeface="Times New Roman" panose="02020603050405020304" pitchFamily="18" charset="0"/>
              </a:rPr>
              <a:t>Simple lipids: Fats and waxes.</a:t>
            </a:r>
          </a:p>
          <a:p>
            <a:pPr marL="514350" indent="-514350" algn="l" rtl="0">
              <a:buFont typeface="+mj-lt"/>
              <a:buAutoNum type="arabicPeriod"/>
            </a:pPr>
            <a:r>
              <a:rPr lang="en-US" sz="3200" dirty="0">
                <a:latin typeface="Times New Roman" panose="02020603050405020304" pitchFamily="18" charset="0"/>
                <a:cs typeface="Times New Roman" panose="02020603050405020304" pitchFamily="18" charset="0"/>
              </a:rPr>
              <a:t>Compound lipids: glycolipids and lipoproteins.</a:t>
            </a:r>
          </a:p>
          <a:p>
            <a:pPr marL="514350" indent="-514350" algn="l" rtl="0">
              <a:buFont typeface="+mj-lt"/>
              <a:buAutoNum type="arabicPeriod"/>
            </a:pPr>
            <a:r>
              <a:rPr lang="en-US" sz="3200" dirty="0">
                <a:latin typeface="Times New Roman" panose="02020603050405020304" pitchFamily="18" charset="0"/>
                <a:cs typeface="Times New Roman" panose="02020603050405020304" pitchFamily="18" charset="0"/>
              </a:rPr>
              <a:t>Derived lipids: Fatty acids and cholesterol</a:t>
            </a:r>
          </a:p>
          <a:p>
            <a:pPr marL="514350" indent="-514350" algn="l" rtl="0">
              <a:buFont typeface="+mj-lt"/>
              <a:buAutoNum type="arabicPeriod"/>
            </a:pPr>
            <a:endParaRPr lang="en-US" sz="3200" dirty="0">
              <a:latin typeface="Times New Roman" panose="02020603050405020304" pitchFamily="18" charset="0"/>
              <a:cs typeface="Times New Roman" panose="02020603050405020304" pitchFamily="18" charset="0"/>
            </a:endParaRPr>
          </a:p>
          <a:p>
            <a:pPr algn="l" rtl="0"/>
            <a:endParaRPr lang="en-US" sz="3200" dirty="0">
              <a:latin typeface="Times New Roman" panose="02020603050405020304" pitchFamily="18" charset="0"/>
              <a:cs typeface="Times New Roman" panose="02020603050405020304" pitchFamily="18" charset="0"/>
            </a:endParaRPr>
          </a:p>
          <a:p>
            <a:pPr algn="l" rtl="0"/>
            <a:endParaRPr lang="ar-IQ"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1874520" y="1773936"/>
            <a:ext cx="8220456" cy="1179576"/>
          </a:xfrm>
          <a:prstGeom prst="rect">
            <a:avLst/>
          </a:prstGeom>
        </p:spPr>
      </p:pic>
    </p:spTree>
    <p:extLst>
      <p:ext uri="{BB962C8B-B14F-4D97-AF65-F5344CB8AC3E}">
        <p14:creationId xmlns:p14="http://schemas.microsoft.com/office/powerpoint/2010/main" val="2660791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1912" y="566928"/>
            <a:ext cx="9922700" cy="5943600"/>
          </a:xfrm>
        </p:spPr>
        <p:txBody>
          <a:bodyPr/>
          <a:lstStyle/>
          <a:p>
            <a:pPr lvl="0" algn="l" rtl="0">
              <a:buClr>
                <a:srgbClr val="A53010"/>
              </a:buClr>
            </a:pPr>
            <a:r>
              <a:rPr lang="en-US" sz="3200" b="1" dirty="0">
                <a:solidFill>
                  <a:srgbClr val="FF0000"/>
                </a:solidFill>
                <a:latin typeface="Times New Roman" panose="02020603050405020304" pitchFamily="18" charset="0"/>
                <a:cs typeface="Times New Roman" panose="02020603050405020304" pitchFamily="18" charset="0"/>
              </a:rPr>
              <a:t>Fats</a:t>
            </a: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 is any of a group of natural </a:t>
            </a:r>
            <a:r>
              <a:rPr lang="en-US" sz="3200" dirty="0">
                <a:solidFill>
                  <a:srgbClr val="FF0000"/>
                </a:solidFill>
                <a:latin typeface="Times New Roman" panose="02020603050405020304" pitchFamily="18" charset="0"/>
                <a:cs typeface="Times New Roman" panose="02020603050405020304" pitchFamily="18" charset="0"/>
              </a:rPr>
              <a:t>esters of glycerol and various fatty acids</a:t>
            </a: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 which are </a:t>
            </a:r>
            <a:r>
              <a:rPr lang="en-US" sz="3200" u="sng" dirty="0">
                <a:solidFill>
                  <a:prstClr val="black">
                    <a:lumMod val="75000"/>
                    <a:lumOff val="25000"/>
                  </a:prstClr>
                </a:solidFill>
                <a:latin typeface="Times New Roman" panose="02020603050405020304" pitchFamily="18" charset="0"/>
                <a:cs typeface="Times New Roman" panose="02020603050405020304" pitchFamily="18" charset="0"/>
              </a:rPr>
              <a:t>solid</a:t>
            </a: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 at room temperature and are the main constituents of animal and vegetable fat.</a:t>
            </a:r>
          </a:p>
          <a:p>
            <a:pPr lvl="0" algn="l" rtl="0">
              <a:buClr>
                <a:srgbClr val="A53010"/>
              </a:buClr>
            </a:pPr>
            <a:endParaRPr lang="en-US" sz="3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l" rtl="0">
              <a:buClr>
                <a:srgbClr val="A53010"/>
              </a:buClr>
            </a:pPr>
            <a:endParaRPr lang="en-US" sz="3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l" rtl="0">
              <a:buClr>
                <a:srgbClr val="A53010"/>
              </a:buClr>
            </a:pPr>
            <a:endParaRPr lang="en-US" sz="32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l" rtl="0">
              <a:buClr>
                <a:srgbClr val="A53010"/>
              </a:buClr>
            </a:pP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Oil is any of a group of natural esters of glycerol and various fatty </a:t>
            </a:r>
            <a:r>
              <a:rPr lang="en-US" sz="3200" dirty="0" err="1">
                <a:solidFill>
                  <a:prstClr val="black">
                    <a:lumMod val="75000"/>
                    <a:lumOff val="25000"/>
                  </a:prstClr>
                </a:solidFill>
                <a:latin typeface="Times New Roman" panose="02020603050405020304" pitchFamily="18" charset="0"/>
                <a:cs typeface="Times New Roman" panose="02020603050405020304" pitchFamily="18" charset="0"/>
              </a:rPr>
              <a:t>acids,which</a:t>
            </a: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 are liquid at room temperature.</a:t>
            </a:r>
          </a:p>
          <a:p>
            <a:endParaRPr lang="ar-IQ" dirty="0"/>
          </a:p>
        </p:txBody>
      </p:sp>
      <p:pic>
        <p:nvPicPr>
          <p:cNvPr id="4" name="Picture 3"/>
          <p:cNvPicPr>
            <a:picLocks noChangeAspect="1"/>
          </p:cNvPicPr>
          <p:nvPr/>
        </p:nvPicPr>
        <p:blipFill>
          <a:blip r:embed="rId2"/>
          <a:stretch>
            <a:fillRect/>
          </a:stretch>
        </p:blipFill>
        <p:spPr>
          <a:xfrm>
            <a:off x="6265545" y="2306574"/>
            <a:ext cx="2952750" cy="1543050"/>
          </a:xfrm>
          <a:prstGeom prst="rect">
            <a:avLst/>
          </a:prstGeom>
        </p:spPr>
      </p:pic>
      <p:pic>
        <p:nvPicPr>
          <p:cNvPr id="6" name="Picture 5"/>
          <p:cNvPicPr>
            <a:picLocks noChangeAspect="1"/>
          </p:cNvPicPr>
          <p:nvPr/>
        </p:nvPicPr>
        <p:blipFill>
          <a:blip r:embed="rId3"/>
          <a:stretch>
            <a:fillRect/>
          </a:stretch>
        </p:blipFill>
        <p:spPr>
          <a:xfrm>
            <a:off x="1883664" y="2305050"/>
            <a:ext cx="3895344" cy="1544574"/>
          </a:xfrm>
          <a:prstGeom prst="rect">
            <a:avLst/>
          </a:prstGeom>
        </p:spPr>
      </p:pic>
      <p:sp>
        <p:nvSpPr>
          <p:cNvPr id="7" name="Round Diagonal Corner Rectangle 6"/>
          <p:cNvSpPr/>
          <p:nvPr/>
        </p:nvSpPr>
        <p:spPr>
          <a:xfrm flipH="1">
            <a:off x="1938524" y="2260855"/>
            <a:ext cx="1325883" cy="537209"/>
          </a:xfrm>
          <a:prstGeom prst="round2Diag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en-US" b="1" dirty="0"/>
              <a:t>Glycerol </a:t>
            </a:r>
            <a:endParaRPr lang="ar-IQ" b="1" dirty="0"/>
          </a:p>
        </p:txBody>
      </p:sp>
    </p:spTree>
    <p:extLst>
      <p:ext uri="{BB962C8B-B14F-4D97-AF65-F5344CB8AC3E}">
        <p14:creationId xmlns:p14="http://schemas.microsoft.com/office/powerpoint/2010/main" val="3303640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2496" y="566928"/>
            <a:ext cx="9822116" cy="5678424"/>
          </a:xfrm>
        </p:spPr>
        <p:txBody>
          <a:bodyPr>
            <a:noAutofit/>
          </a:bodyPr>
          <a:lstStyle/>
          <a:p>
            <a:pPr algn="l" rtl="0"/>
            <a:r>
              <a:rPr lang="en-US" sz="3200" dirty="0">
                <a:solidFill>
                  <a:srgbClr val="FF0000"/>
                </a:solidFill>
                <a:latin typeface="Times New Roman" panose="02020603050405020304" pitchFamily="18" charset="0"/>
                <a:cs typeface="Times New Roman" panose="02020603050405020304" pitchFamily="18" charset="0"/>
              </a:rPr>
              <a:t>Waxes</a:t>
            </a:r>
            <a:r>
              <a:rPr lang="en-US" sz="3200" dirty="0">
                <a:latin typeface="Times New Roman" panose="02020603050405020304" pitchFamily="18" charset="0"/>
                <a:cs typeface="Times New Roman" panose="02020603050405020304" pitchFamily="18" charset="0"/>
              </a:rPr>
              <a:t> are organic compounds that characteristically consist of long aliphatic alkyl chains, although aromatic compounds may also be present. Natural waxes may contain unsaturated bonds.</a:t>
            </a:r>
          </a:p>
          <a:p>
            <a:pPr marL="0" indent="0" algn="l" rtl="0">
              <a:buNone/>
            </a:pPr>
            <a:endParaRPr lang="en-US" sz="3200" dirty="0">
              <a:latin typeface="Times New Roman" panose="02020603050405020304" pitchFamily="18" charset="0"/>
              <a:cs typeface="Times New Roman" panose="02020603050405020304" pitchFamily="18" charset="0"/>
            </a:endParaRPr>
          </a:p>
          <a:p>
            <a:pPr algn="l" rtl="0"/>
            <a:r>
              <a:rPr lang="en-US" sz="3200" dirty="0">
                <a:latin typeface="Times New Roman" panose="02020603050405020304" pitchFamily="18" charset="0"/>
                <a:cs typeface="Times New Roman" panose="02020603050405020304" pitchFamily="18" charset="0"/>
              </a:rPr>
              <a:t>Fatty acids are merely carboxylic acids with long hydrocarbon </a:t>
            </a:r>
            <a:r>
              <a:rPr lang="en-US" sz="3200" dirty="0" err="1">
                <a:latin typeface="Times New Roman" panose="02020603050405020304" pitchFamily="18" charset="0"/>
                <a:cs typeface="Times New Roman" panose="02020603050405020304" pitchFamily="18" charset="0"/>
              </a:rPr>
              <a:t>chains.The</a:t>
            </a:r>
            <a:r>
              <a:rPr lang="en-US" sz="3200" dirty="0">
                <a:latin typeface="Times New Roman" panose="02020603050405020304" pitchFamily="18" charset="0"/>
                <a:cs typeface="Times New Roman" panose="02020603050405020304" pitchFamily="18" charset="0"/>
              </a:rPr>
              <a:t> hydrocarbon chain length may vary from 10-30 carbons (most usual is 12-18).</a:t>
            </a:r>
          </a:p>
          <a:p>
            <a:pPr algn="l" rtl="0"/>
            <a:endParaRPr lang="en-US" sz="3200" dirty="0">
              <a:latin typeface="Times New Roman" panose="02020603050405020304" pitchFamily="18" charset="0"/>
              <a:cs typeface="Times New Roman" panose="02020603050405020304" pitchFamily="18" charset="0"/>
            </a:endParaRPr>
          </a:p>
          <a:p>
            <a:pPr algn="l" rtl="0"/>
            <a:endParaRPr lang="en-US"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868477" y="2203704"/>
            <a:ext cx="4124325" cy="1078992"/>
          </a:xfrm>
          <a:prstGeom prst="rect">
            <a:avLst/>
          </a:prstGeom>
        </p:spPr>
      </p:pic>
      <p:pic>
        <p:nvPicPr>
          <p:cNvPr id="5" name="Picture 4"/>
          <p:cNvPicPr>
            <a:picLocks noChangeAspect="1"/>
          </p:cNvPicPr>
          <p:nvPr/>
        </p:nvPicPr>
        <p:blipFill>
          <a:blip r:embed="rId3"/>
          <a:stretch>
            <a:fillRect/>
          </a:stretch>
        </p:blipFill>
        <p:spPr>
          <a:xfrm>
            <a:off x="1858893" y="4096513"/>
            <a:ext cx="8931414" cy="1801368"/>
          </a:xfrm>
          <a:prstGeom prst="rect">
            <a:avLst/>
          </a:prstGeom>
        </p:spPr>
      </p:pic>
    </p:spTree>
    <p:extLst>
      <p:ext uri="{BB962C8B-B14F-4D97-AF65-F5344CB8AC3E}">
        <p14:creationId xmlns:p14="http://schemas.microsoft.com/office/powerpoint/2010/main" val="2430725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dirty="0"/>
          </a:p>
        </p:txBody>
      </p:sp>
      <p:sp>
        <p:nvSpPr>
          <p:cNvPr id="3" name="Content Placeholder 2"/>
          <p:cNvSpPr>
            <a:spLocks noGrp="1"/>
          </p:cNvSpPr>
          <p:nvPr>
            <p:ph idx="1"/>
          </p:nvPr>
        </p:nvSpPr>
        <p:spPr>
          <a:xfrm>
            <a:off x="1975104" y="1508760"/>
            <a:ext cx="9529508" cy="4402462"/>
          </a:xfrm>
        </p:spPr>
        <p:txBody>
          <a:bodyPr/>
          <a:lstStyle/>
          <a:p>
            <a:pPr lvl="0" algn="l" rtl="0">
              <a:buClr>
                <a:srgbClr val="A53010"/>
              </a:buClr>
            </a:pPr>
            <a:r>
              <a:rPr lang="en-US" sz="3200" b="1" dirty="0">
                <a:solidFill>
                  <a:prstClr val="black">
                    <a:lumMod val="75000"/>
                    <a:lumOff val="25000"/>
                  </a:prstClr>
                </a:solidFill>
                <a:latin typeface="Times New Roman" panose="02020603050405020304" pitchFamily="18" charset="0"/>
                <a:cs typeface="Times New Roman" panose="02020603050405020304" pitchFamily="18" charset="0"/>
              </a:rPr>
              <a:t>FUNCTIONS OF LIPIDS</a:t>
            </a:r>
          </a:p>
          <a:p>
            <a:pPr marL="514350" lvl="0" indent="-514350" algn="l" rtl="0">
              <a:buClr>
                <a:srgbClr val="A53010"/>
              </a:buClr>
              <a:buFont typeface="+mj-lt"/>
              <a:buAutoNum type="arabicPeriod"/>
            </a:pP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Storage of energy.</a:t>
            </a:r>
          </a:p>
          <a:p>
            <a:pPr marL="514350" lvl="0" indent="-514350" algn="l" rtl="0">
              <a:buClr>
                <a:srgbClr val="A53010"/>
              </a:buClr>
              <a:buFont typeface="+mj-lt"/>
              <a:buAutoNum type="arabicPeriod"/>
            </a:pP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Absorption of vitamin.</a:t>
            </a:r>
          </a:p>
          <a:p>
            <a:pPr marL="514350" lvl="0" indent="-514350" algn="l" rtl="0">
              <a:buClr>
                <a:srgbClr val="A53010"/>
              </a:buClr>
              <a:buFont typeface="+mj-lt"/>
              <a:buAutoNum type="arabicPeriod"/>
            </a:pP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synthesis of cholesterol and hence steroid hormones.</a:t>
            </a:r>
          </a:p>
          <a:p>
            <a:pPr marL="514350" lvl="0" indent="-514350" algn="l" rtl="0">
              <a:buClr>
                <a:srgbClr val="A53010"/>
              </a:buClr>
              <a:buFont typeface="+mj-lt"/>
              <a:buAutoNum type="arabicPeriod"/>
            </a:pP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Help in blood coagulation.</a:t>
            </a:r>
          </a:p>
          <a:p>
            <a:pPr marL="514350" lvl="0" indent="-514350" algn="l" rtl="0">
              <a:buClr>
                <a:srgbClr val="A53010"/>
              </a:buClr>
              <a:buFont typeface="+mj-lt"/>
              <a:buAutoNum type="arabicPeriod"/>
            </a:pPr>
            <a:endParaRPr lang="ar-IQ" sz="3200" dirty="0">
              <a:solidFill>
                <a:prstClr val="black">
                  <a:lumMod val="75000"/>
                  <a:lumOff val="25000"/>
                </a:prstClr>
              </a:solidFill>
              <a:latin typeface="Times New Roman" panose="02020603050405020304" pitchFamily="18" charset="0"/>
              <a:cs typeface="Times New Roman" panose="02020603050405020304" pitchFamily="18" charset="0"/>
            </a:endParaRPr>
          </a:p>
          <a:p>
            <a:pPr>
              <a:buFont typeface="+mj-lt"/>
              <a:buAutoNum type="arabicPeriod"/>
            </a:pPr>
            <a:endParaRPr lang="ar-IQ" dirty="0"/>
          </a:p>
        </p:txBody>
      </p:sp>
    </p:spTree>
    <p:extLst>
      <p:ext uri="{BB962C8B-B14F-4D97-AF65-F5344CB8AC3E}">
        <p14:creationId xmlns:p14="http://schemas.microsoft.com/office/powerpoint/2010/main" val="37373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6776" y="368808"/>
            <a:ext cx="10014140" cy="6196584"/>
          </a:xfrm>
        </p:spPr>
        <p:txBody>
          <a:bodyPr>
            <a:normAutofit/>
          </a:bodyPr>
          <a:lstStyle/>
          <a:p>
            <a:pPr algn="l" rtl="0"/>
            <a:r>
              <a:rPr lang="en-US" sz="3200" dirty="0">
                <a:latin typeface="Times New Roman" panose="02020603050405020304" pitchFamily="18" charset="0"/>
                <a:cs typeface="Times New Roman" panose="02020603050405020304" pitchFamily="18" charset="0"/>
              </a:rPr>
              <a:t>Simple Lipids</a:t>
            </a:r>
          </a:p>
          <a:p>
            <a:pPr marL="0" indent="0" algn="l" rtl="0">
              <a:buNone/>
            </a:pPr>
            <a:r>
              <a:rPr lang="en-US" sz="3200" dirty="0">
                <a:latin typeface="Times New Roman" panose="02020603050405020304" pitchFamily="18" charset="0"/>
                <a:cs typeface="Times New Roman" panose="02020603050405020304" pitchFamily="18" charset="0"/>
              </a:rPr>
              <a:t>Triglyceride = glycerol attached with three fatty acid.</a:t>
            </a:r>
          </a:p>
          <a:p>
            <a:pPr marL="0" indent="0" algn="l" rtl="0">
              <a:buNone/>
            </a:pPr>
            <a:endParaRPr lang="en-US" sz="3200" dirty="0">
              <a:latin typeface="Times New Roman" panose="02020603050405020304" pitchFamily="18" charset="0"/>
              <a:cs typeface="Times New Roman" panose="02020603050405020304" pitchFamily="18" charset="0"/>
            </a:endParaRPr>
          </a:p>
          <a:p>
            <a:pPr marL="0" indent="0" algn="l" rtl="0">
              <a:buNone/>
            </a:pPr>
            <a:endParaRPr lang="en-US" sz="3200" dirty="0">
              <a:latin typeface="Times New Roman" panose="02020603050405020304" pitchFamily="18" charset="0"/>
              <a:cs typeface="Times New Roman" panose="02020603050405020304" pitchFamily="18" charset="0"/>
            </a:endParaRPr>
          </a:p>
          <a:p>
            <a:pPr marL="0" indent="0" algn="l" rtl="0">
              <a:buNone/>
            </a:pPr>
            <a:endParaRPr lang="en-US" sz="3200" dirty="0">
              <a:latin typeface="Times New Roman" panose="02020603050405020304" pitchFamily="18" charset="0"/>
              <a:cs typeface="Times New Roman" panose="02020603050405020304" pitchFamily="18" charset="0"/>
            </a:endParaRPr>
          </a:p>
          <a:p>
            <a:pPr algn="l" rtl="0">
              <a:spcBef>
                <a:spcPts val="960"/>
              </a:spcBef>
            </a:pPr>
            <a:r>
              <a:rPr lang="en-GB" sz="3200" b="1" u="sng" dirty="0">
                <a:solidFill>
                  <a:srgbClr val="FF0000"/>
                </a:solidFill>
                <a:uFill>
                  <a:solidFill>
                    <a:srgbClr val="000000"/>
                  </a:solidFill>
                </a:uFill>
                <a:latin typeface="Times New Roman"/>
                <a:cs typeface="Times New Roman"/>
              </a:rPr>
              <a:t>Compound</a:t>
            </a:r>
            <a:r>
              <a:rPr lang="en-GB" sz="3200" b="1" u="sng" spc="-45" dirty="0">
                <a:solidFill>
                  <a:srgbClr val="FF0000"/>
                </a:solidFill>
                <a:uFill>
                  <a:solidFill>
                    <a:srgbClr val="000000"/>
                  </a:solidFill>
                </a:uFill>
                <a:latin typeface="Times New Roman"/>
                <a:cs typeface="Times New Roman"/>
              </a:rPr>
              <a:t> </a:t>
            </a:r>
            <a:r>
              <a:rPr lang="en-GB" sz="3200" b="1" u="sng" spc="-10" dirty="0">
                <a:solidFill>
                  <a:srgbClr val="FF0000"/>
                </a:solidFill>
                <a:uFill>
                  <a:solidFill>
                    <a:srgbClr val="000000"/>
                  </a:solidFill>
                </a:uFill>
                <a:latin typeface="Times New Roman"/>
                <a:cs typeface="Times New Roman"/>
              </a:rPr>
              <a:t>Lipids</a:t>
            </a:r>
            <a:endParaRPr lang="en-GB" sz="3200" dirty="0">
              <a:solidFill>
                <a:srgbClr val="FF0000"/>
              </a:solidFill>
              <a:latin typeface="Times New Roman"/>
              <a:cs typeface="Times New Roman"/>
            </a:endParaRPr>
          </a:p>
          <a:p>
            <a:pPr marL="240665" indent="0" algn="l" rtl="0">
              <a:spcBef>
                <a:spcPts val="865"/>
              </a:spcBef>
              <a:buNone/>
              <a:tabLst>
                <a:tab pos="469265" algn="l"/>
              </a:tabLst>
            </a:pPr>
            <a:r>
              <a:rPr lang="en-GB" sz="3200" b="1" spc="-10" dirty="0" err="1">
                <a:latin typeface="Times New Roman"/>
                <a:cs typeface="Times New Roman"/>
              </a:rPr>
              <a:t>Glycerophospholipids</a:t>
            </a:r>
            <a:endParaRPr lang="en-GB" sz="3200" dirty="0">
              <a:latin typeface="Times New Roman"/>
              <a:cs typeface="Times New Roman"/>
            </a:endParaRPr>
          </a:p>
          <a:p>
            <a:pPr marL="0" indent="0" algn="l" rtl="0">
              <a:buNone/>
            </a:pPr>
            <a:endParaRPr lang="en-US" sz="3200" dirty="0">
              <a:latin typeface="Times New Roman" panose="02020603050405020304" pitchFamily="18" charset="0"/>
              <a:cs typeface="Times New Roman" panose="02020603050405020304" pitchFamily="18" charset="0"/>
            </a:endParaRPr>
          </a:p>
          <a:p>
            <a:pPr marL="0" indent="0" algn="l" rtl="0">
              <a:buNone/>
            </a:pPr>
            <a:endParaRPr lang="en-US" sz="3200" dirty="0">
              <a:latin typeface="Times New Roman" panose="02020603050405020304" pitchFamily="18" charset="0"/>
              <a:cs typeface="Times New Roman" panose="02020603050405020304" pitchFamily="18" charset="0"/>
            </a:endParaRPr>
          </a:p>
          <a:p>
            <a:pPr marL="0" indent="0" algn="l" rtl="0">
              <a:buNone/>
            </a:pPr>
            <a:endParaRPr lang="en-US" sz="3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48256" y="1911097"/>
            <a:ext cx="8147304" cy="1219252"/>
          </a:xfrm>
          <a:prstGeom prst="rect">
            <a:avLst/>
          </a:prstGeom>
        </p:spPr>
      </p:pic>
      <p:pic>
        <p:nvPicPr>
          <p:cNvPr id="6" name="Picture 5"/>
          <p:cNvPicPr>
            <a:picLocks noChangeAspect="1"/>
          </p:cNvPicPr>
          <p:nvPr/>
        </p:nvPicPr>
        <p:blipFill>
          <a:blip r:embed="rId3"/>
          <a:stretch>
            <a:fillRect/>
          </a:stretch>
        </p:blipFill>
        <p:spPr>
          <a:xfrm>
            <a:off x="2048256" y="4782366"/>
            <a:ext cx="8412480" cy="1371719"/>
          </a:xfrm>
          <a:prstGeom prst="rect">
            <a:avLst/>
          </a:prstGeom>
        </p:spPr>
      </p:pic>
    </p:spTree>
    <p:extLst>
      <p:ext uri="{BB962C8B-B14F-4D97-AF65-F5344CB8AC3E}">
        <p14:creationId xmlns:p14="http://schemas.microsoft.com/office/powerpoint/2010/main" val="204816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1388" y="521208"/>
            <a:ext cx="10011220" cy="5774062"/>
          </a:xfrm>
        </p:spPr>
        <p:txBody>
          <a:bodyPr/>
          <a:lstStyle/>
          <a:p>
            <a:pPr algn="l" rtl="0"/>
            <a:r>
              <a:rPr lang="en-US" sz="3200" dirty="0">
                <a:solidFill>
                  <a:srgbClr val="FF0000"/>
                </a:solidFill>
                <a:latin typeface="Times New Roman" panose="02020603050405020304" pitchFamily="18" charset="0"/>
                <a:cs typeface="Times New Roman" panose="02020603050405020304" pitchFamily="18" charset="0"/>
              </a:rPr>
              <a:t>Derived lipids</a:t>
            </a:r>
            <a:r>
              <a:rPr lang="en-US" sz="3200" dirty="0">
                <a:latin typeface="Times New Roman" panose="02020603050405020304" pitchFamily="18" charset="0"/>
                <a:cs typeface="Times New Roman" panose="02020603050405020304" pitchFamily="18" charset="0"/>
              </a:rPr>
              <a:t>: fatty acids that can originate from the simple and compound lipids by means of hydrolysis, Such as cholesterol, bile acids.</a:t>
            </a:r>
          </a:p>
          <a:p>
            <a:pPr algn="l" rtl="0"/>
            <a:endParaRPr lang="en-US" sz="3200" dirty="0">
              <a:latin typeface="Times New Roman" panose="02020603050405020304" pitchFamily="18" charset="0"/>
              <a:cs typeface="Times New Roman" panose="02020603050405020304" pitchFamily="18" charset="0"/>
            </a:endParaRPr>
          </a:p>
          <a:p>
            <a:pPr algn="l" rtl="0"/>
            <a:endParaRPr lang="en-US" sz="3200" dirty="0">
              <a:latin typeface="Times New Roman" panose="02020603050405020304" pitchFamily="18" charset="0"/>
              <a:cs typeface="Times New Roman" panose="02020603050405020304" pitchFamily="18" charset="0"/>
            </a:endParaRPr>
          </a:p>
          <a:p>
            <a:pPr algn="l" rtl="0"/>
            <a:endParaRPr lang="en-US" sz="3200" dirty="0">
              <a:latin typeface="Times New Roman" panose="02020603050405020304" pitchFamily="18" charset="0"/>
              <a:cs typeface="Times New Roman" panose="02020603050405020304" pitchFamily="18" charset="0"/>
            </a:endParaRPr>
          </a:p>
          <a:p>
            <a:pPr algn="l" rtl="0"/>
            <a:endParaRPr lang="en-US" sz="3200" dirty="0">
              <a:solidFill>
                <a:srgbClr val="FF0000"/>
              </a:solidFill>
              <a:latin typeface="Times New Roman" panose="02020603050405020304" pitchFamily="18" charset="0"/>
              <a:cs typeface="Times New Roman" panose="02020603050405020304" pitchFamily="18" charset="0"/>
            </a:endParaRPr>
          </a:p>
          <a:p>
            <a:pPr algn="l" rtl="0"/>
            <a:r>
              <a:rPr lang="en-US" sz="3200" dirty="0">
                <a:solidFill>
                  <a:srgbClr val="FF0000"/>
                </a:solidFill>
                <a:latin typeface="Times New Roman" panose="02020603050405020304" pitchFamily="18" charset="0"/>
                <a:cs typeface="Times New Roman" panose="02020603050405020304" pitchFamily="18" charset="0"/>
              </a:rPr>
              <a:t>Steroid:</a:t>
            </a:r>
            <a:r>
              <a:rPr lang="en-US" sz="3200" dirty="0">
                <a:latin typeface="Times New Roman" panose="02020603050405020304" pitchFamily="18" charset="0"/>
                <a:cs typeface="Times New Roman" panose="02020603050405020304" pitchFamily="18" charset="0"/>
              </a:rPr>
              <a:t> any of a class of natural or synthetic organic compounds characterized by a molecular structure of 17 carbon atoms arranged in four rings.</a:t>
            </a:r>
          </a:p>
          <a:p>
            <a:pPr algn="l" rtl="0"/>
            <a:endParaRPr lang="en-US" sz="3200" dirty="0">
              <a:latin typeface="Times New Roman" panose="02020603050405020304" pitchFamily="18" charset="0"/>
              <a:cs typeface="Times New Roman" panose="02020603050405020304" pitchFamily="18" charset="0"/>
            </a:endParaRPr>
          </a:p>
          <a:p>
            <a:endParaRPr lang="ar-IQ" dirty="0"/>
          </a:p>
        </p:txBody>
      </p:sp>
      <p:pic>
        <p:nvPicPr>
          <p:cNvPr id="4" name="Picture 3"/>
          <p:cNvPicPr>
            <a:picLocks noChangeAspect="1"/>
          </p:cNvPicPr>
          <p:nvPr/>
        </p:nvPicPr>
        <p:blipFill>
          <a:blip r:embed="rId2"/>
          <a:stretch>
            <a:fillRect/>
          </a:stretch>
        </p:blipFill>
        <p:spPr>
          <a:xfrm>
            <a:off x="3355848" y="2779719"/>
            <a:ext cx="4809744" cy="1298561"/>
          </a:xfrm>
          <a:prstGeom prst="rect">
            <a:avLst/>
          </a:prstGeom>
        </p:spPr>
      </p:pic>
      <p:pic>
        <p:nvPicPr>
          <p:cNvPr id="5" name="Picture 4"/>
          <p:cNvPicPr>
            <a:picLocks noChangeAspect="1"/>
          </p:cNvPicPr>
          <p:nvPr/>
        </p:nvPicPr>
        <p:blipFill>
          <a:blip r:embed="rId3"/>
          <a:stretch>
            <a:fillRect/>
          </a:stretch>
        </p:blipFill>
        <p:spPr>
          <a:xfrm>
            <a:off x="3355848" y="2779719"/>
            <a:ext cx="1755800" cy="640135"/>
          </a:xfrm>
          <a:prstGeom prst="rect">
            <a:avLst/>
          </a:prstGeom>
        </p:spPr>
      </p:pic>
    </p:spTree>
    <p:extLst>
      <p:ext uri="{BB962C8B-B14F-4D97-AF65-F5344CB8AC3E}">
        <p14:creationId xmlns:p14="http://schemas.microsoft.com/office/powerpoint/2010/main" val="1675555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5024" y="374904"/>
            <a:ext cx="9867836" cy="5197990"/>
          </a:xfrm>
        </p:spPr>
        <p:txBody>
          <a:bodyPr>
            <a:noAutofit/>
          </a:bodyPr>
          <a:lstStyle/>
          <a:p>
            <a:pPr algn="l" rtl="0"/>
            <a:r>
              <a:rPr lang="en-US" sz="3200" dirty="0">
                <a:latin typeface="Times New Roman" panose="02020603050405020304" pitchFamily="18" charset="0"/>
                <a:cs typeface="Times New Roman" panose="02020603050405020304" pitchFamily="18" charset="0"/>
              </a:rPr>
              <a:t>The  steroid  group  includes  all  the  sex  hormones,  adrenal  cortical hormones, bile acids, and sterols of vertebrates, as well as the molting hormones of insects and many other physiologically active substances of animals and plants.</a:t>
            </a:r>
          </a:p>
          <a:p>
            <a:pPr algn="l" rtl="0"/>
            <a:r>
              <a:rPr lang="en-US" sz="3200" dirty="0">
                <a:latin typeface="Times New Roman" panose="02020603050405020304" pitchFamily="18" charset="0"/>
                <a:cs typeface="Times New Roman" panose="02020603050405020304" pitchFamily="18" charset="0"/>
              </a:rPr>
              <a:t>Sterols are a subgroup of steroids with a hydroxyl group at the 3-position of the A-ring.</a:t>
            </a:r>
            <a:endParaRPr lang="ar-IQ"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040880" y="4069080"/>
            <a:ext cx="4892039" cy="2615248"/>
          </a:xfrm>
          <a:prstGeom prst="rect">
            <a:avLst/>
          </a:prstGeom>
        </p:spPr>
      </p:pic>
    </p:spTree>
    <p:extLst>
      <p:ext uri="{BB962C8B-B14F-4D97-AF65-F5344CB8AC3E}">
        <p14:creationId xmlns:p14="http://schemas.microsoft.com/office/powerpoint/2010/main" val="2424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438912"/>
            <a:ext cx="10607040" cy="6053328"/>
          </a:xfrm>
        </p:spPr>
        <p:txBody>
          <a:bodyPr>
            <a:noAutofit/>
          </a:bodyPr>
          <a:lstStyle/>
          <a:p>
            <a:pPr marL="0" indent="0" algn="l" rtl="0">
              <a:buNone/>
            </a:pPr>
            <a:r>
              <a:rPr lang="en-US"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of lipids</a:t>
            </a:r>
          </a:p>
          <a:p>
            <a:pPr algn="l" rtl="0"/>
            <a:r>
              <a:rPr lang="en-US" sz="2800" dirty="0">
                <a:latin typeface="Times New Roman" panose="02020603050405020304" pitchFamily="18" charset="0"/>
                <a:cs typeface="Times New Roman" panose="02020603050405020304" pitchFamily="18" charset="0"/>
              </a:rPr>
              <a:t>Lipids may be either liquids or non-crystalline solids at room temperature.</a:t>
            </a:r>
          </a:p>
          <a:p>
            <a:pPr algn="l" rtl="0"/>
            <a:r>
              <a:rPr lang="en-US" sz="2800" dirty="0">
                <a:latin typeface="Times New Roman" panose="02020603050405020304" pitchFamily="18" charset="0"/>
                <a:cs typeface="Times New Roman" panose="02020603050405020304" pitchFamily="18" charset="0"/>
              </a:rPr>
              <a:t>Pure fats and oils are colorless, odorless, and tasteless.</a:t>
            </a:r>
          </a:p>
          <a:p>
            <a:pPr algn="l" rtl="0"/>
            <a:r>
              <a:rPr lang="en-US" sz="2800" dirty="0">
                <a:latin typeface="Times New Roman" panose="02020603050405020304" pitchFamily="18" charset="0"/>
                <a:cs typeface="Times New Roman" panose="02020603050405020304" pitchFamily="18" charset="0"/>
              </a:rPr>
              <a:t>They are energy-rich organic molecules</a:t>
            </a:r>
          </a:p>
          <a:p>
            <a:pPr algn="l" rtl="0"/>
            <a:r>
              <a:rPr lang="en-US" sz="2800" dirty="0">
                <a:latin typeface="Times New Roman" panose="02020603050405020304" pitchFamily="18" charset="0"/>
                <a:cs typeface="Times New Roman" panose="02020603050405020304" pitchFamily="18" charset="0"/>
              </a:rPr>
              <a:t>Insoluble in water</a:t>
            </a:r>
          </a:p>
          <a:p>
            <a:pPr algn="l" rtl="0"/>
            <a:r>
              <a:rPr lang="en-GB" sz="2800" dirty="0">
                <a:latin typeface="Times New Roman" panose="02020603050405020304" pitchFamily="18" charset="0"/>
                <a:cs typeface="Times New Roman" panose="02020603050405020304" pitchFamily="18" charset="0"/>
              </a:rPr>
              <a:t>Soluble in organic solvents like alcohol, chloroform, acetone, benzene, etc.</a:t>
            </a:r>
          </a:p>
          <a:p>
            <a:pPr algn="l" rtl="0"/>
            <a:r>
              <a:rPr lang="en-GB" sz="2800" dirty="0">
                <a:latin typeface="Times New Roman" panose="02020603050405020304" pitchFamily="18" charset="0"/>
                <a:cs typeface="Times New Roman" panose="02020603050405020304" pitchFamily="18" charset="0"/>
              </a:rPr>
              <a:t>No ionic charges</a:t>
            </a:r>
          </a:p>
          <a:p>
            <a:pPr algn="l" rtl="0"/>
            <a:r>
              <a:rPr lang="en-GB" sz="2800" dirty="0">
                <a:latin typeface="Times New Roman" panose="02020603050405020304" pitchFamily="18" charset="0"/>
                <a:cs typeface="Times New Roman" panose="02020603050405020304" pitchFamily="18" charset="0"/>
              </a:rPr>
              <a:t>Solid </a:t>
            </a:r>
            <a:r>
              <a:rPr lang="en-GB" sz="2800" dirty="0" err="1">
                <a:latin typeface="Times New Roman" panose="02020603050405020304" pitchFamily="18" charset="0"/>
                <a:cs typeface="Times New Roman" panose="02020603050405020304" pitchFamily="18" charset="0"/>
              </a:rPr>
              <a:t>triglycerols</a:t>
            </a:r>
            <a:r>
              <a:rPr lang="en-GB" sz="2800" dirty="0">
                <a:latin typeface="Times New Roman" panose="02020603050405020304" pitchFamily="18" charset="0"/>
                <a:cs typeface="Times New Roman" panose="02020603050405020304" pitchFamily="18" charset="0"/>
              </a:rPr>
              <a:t> (Fats) have high proportions of saturated fatty acids.</a:t>
            </a:r>
          </a:p>
          <a:p>
            <a:pPr algn="l" rtl="0"/>
            <a:r>
              <a:rPr lang="en-GB" sz="2800" dirty="0">
                <a:latin typeface="Times New Roman" panose="02020603050405020304" pitchFamily="18" charset="0"/>
                <a:cs typeface="Times New Roman" panose="02020603050405020304" pitchFamily="18" charset="0"/>
              </a:rPr>
              <a:t>Liquid </a:t>
            </a:r>
            <a:r>
              <a:rPr lang="en-GB" sz="2800" dirty="0" err="1">
                <a:latin typeface="Times New Roman" panose="02020603050405020304" pitchFamily="18" charset="0"/>
                <a:cs typeface="Times New Roman" panose="02020603050405020304" pitchFamily="18" charset="0"/>
              </a:rPr>
              <a:t>triglycerols</a:t>
            </a:r>
            <a:r>
              <a:rPr lang="en-GB" sz="2800" dirty="0">
                <a:latin typeface="Times New Roman" panose="02020603050405020304" pitchFamily="18" charset="0"/>
                <a:cs typeface="Times New Roman" panose="02020603050405020304" pitchFamily="18" charset="0"/>
              </a:rPr>
              <a:t> (Oils) have high proportions of unsaturated fatty acids.</a:t>
            </a:r>
          </a:p>
          <a:p>
            <a:pPr algn="l" rtl="0"/>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404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3080" y="128016"/>
            <a:ext cx="9721532" cy="6510528"/>
          </a:xfrm>
        </p:spPr>
        <p:txBody>
          <a:bodyPr>
            <a:noAutofit/>
          </a:bodyPr>
          <a:lstStyle/>
          <a:p>
            <a:pPr marL="0" indent="0" algn="l" rtl="0">
              <a:buNone/>
            </a:pPr>
            <a:r>
              <a:rPr lang="en-US" sz="3200" dirty="0">
                <a:latin typeface="Times New Roman" panose="02020603050405020304" pitchFamily="18" charset="0"/>
                <a:cs typeface="Times New Roman" panose="02020603050405020304" pitchFamily="18" charset="0"/>
              </a:rPr>
              <a:t>Lipid Metabolism Overview</a:t>
            </a:r>
          </a:p>
          <a:p>
            <a:pPr algn="l" rtl="0"/>
            <a:r>
              <a:rPr lang="en-US" sz="3200" dirty="0">
                <a:latin typeface="Times New Roman" panose="02020603050405020304" pitchFamily="18" charset="0"/>
                <a:cs typeface="Times New Roman" panose="02020603050405020304" pitchFamily="18" charset="0"/>
              </a:rPr>
              <a:t>• Involves oxidation of fatty acids to generate energy or synthesize new lipids from small constituent molecules .</a:t>
            </a:r>
          </a:p>
          <a:p>
            <a:pPr algn="l" rtl="0"/>
            <a:r>
              <a:rPr lang="en-US" sz="3200" dirty="0">
                <a:latin typeface="Times New Roman" panose="02020603050405020304" pitchFamily="18" charset="0"/>
                <a:cs typeface="Times New Roman" panose="02020603050405020304" pitchFamily="18" charset="0"/>
              </a:rPr>
              <a:t>• Associated with carbohydrate metabolism as products of glucose (such as acetyl CoA) can be converted into lipids.</a:t>
            </a:r>
          </a:p>
          <a:p>
            <a:pPr algn="l" rtl="0"/>
            <a:r>
              <a:rPr lang="en-US" sz="3200" dirty="0">
                <a:latin typeface="Times New Roman" panose="02020603050405020304" pitchFamily="18" charset="0"/>
                <a:cs typeface="Times New Roman" panose="02020603050405020304" pitchFamily="18" charset="0"/>
              </a:rPr>
              <a:t>• Starts in the intestine where triglycerides are broken down into smaller chain  fatty acids and </a:t>
            </a:r>
            <a:r>
              <a:rPr lang="en-US" sz="3200" dirty="0" err="1">
                <a:latin typeface="Times New Roman" panose="02020603050405020304" pitchFamily="18" charset="0"/>
                <a:cs typeface="Times New Roman" panose="02020603050405020304" pitchFamily="18" charset="0"/>
              </a:rPr>
              <a:t>monoglycerides</a:t>
            </a:r>
            <a:r>
              <a:rPr lang="en-US" sz="3200" dirty="0">
                <a:latin typeface="Times New Roman" panose="02020603050405020304" pitchFamily="18" charset="0"/>
                <a:cs typeface="Times New Roman" panose="02020603050405020304" pitchFamily="18" charset="0"/>
              </a:rPr>
              <a:t> by pancreatic </a:t>
            </a:r>
            <a:r>
              <a:rPr lang="en-US" sz="3200" b="1" dirty="0">
                <a:latin typeface="Times New Roman" panose="02020603050405020304" pitchFamily="18" charset="0"/>
                <a:cs typeface="Times New Roman" panose="02020603050405020304" pitchFamily="18" charset="0"/>
              </a:rPr>
              <a:t>lipases</a:t>
            </a:r>
            <a:r>
              <a:rPr lang="en-US" sz="3200" dirty="0">
                <a:latin typeface="Times New Roman" panose="02020603050405020304" pitchFamily="18" charset="0"/>
                <a:cs typeface="Times New Roman" panose="02020603050405020304" pitchFamily="18" charset="0"/>
              </a:rPr>
              <a:t>, enzymes that break down fats after they are emulsified by bile salts</a:t>
            </a:r>
          </a:p>
          <a:p>
            <a:pPr algn="l" rtl="0"/>
            <a:r>
              <a:rPr lang="en-US" sz="3200"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Cholecystokinin</a:t>
            </a:r>
            <a:r>
              <a:rPr lang="en-US" sz="3200" dirty="0">
                <a:latin typeface="Times New Roman" panose="02020603050405020304" pitchFamily="18" charset="0"/>
                <a:cs typeface="Times New Roman" panose="02020603050405020304" pitchFamily="18" charset="0"/>
              </a:rPr>
              <a:t> (CCK) is released when food reaches the small intestine.</a:t>
            </a:r>
            <a:endParaRPr lang="ar-IQ"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1053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5064" y="694944"/>
            <a:ext cx="9849548" cy="5216278"/>
          </a:xfrm>
        </p:spPr>
        <p:txBody>
          <a:bodyPr>
            <a:noAutofit/>
          </a:bodyPr>
          <a:lstStyle/>
          <a:p>
            <a:pPr algn="l" rtl="0"/>
            <a:r>
              <a:rPr lang="en-US" sz="3200" dirty="0">
                <a:solidFill>
                  <a:srgbClr val="FF0000"/>
                </a:solidFill>
                <a:latin typeface="Times New Roman" panose="02020603050405020304" pitchFamily="18" charset="0"/>
                <a:cs typeface="Times New Roman" panose="02020603050405020304" pitchFamily="18" charset="0"/>
              </a:rPr>
              <a:t>Lipids</a:t>
            </a:r>
            <a:r>
              <a:rPr lang="en-US" sz="3200" dirty="0">
                <a:latin typeface="Times New Roman" panose="02020603050405020304" pitchFamily="18" charset="0"/>
                <a:cs typeface="Times New Roman" panose="02020603050405020304" pitchFamily="18" charset="0"/>
              </a:rPr>
              <a:t> may follow one of  several pathways during metabolism. </a:t>
            </a:r>
            <a:r>
              <a:rPr lang="en-US" sz="3200" dirty="0">
                <a:solidFill>
                  <a:srgbClr val="FF0000"/>
                </a:solidFill>
                <a:latin typeface="Times New Roman" panose="02020603050405020304" pitchFamily="18" charset="0"/>
                <a:cs typeface="Times New Roman" panose="02020603050405020304" pitchFamily="18" charset="0"/>
              </a:rPr>
              <a:t>Glycerol and fatty </a:t>
            </a:r>
            <a:r>
              <a:rPr lang="en-US" sz="3200" dirty="0">
                <a:latin typeface="Times New Roman" panose="02020603050405020304" pitchFamily="18" charset="0"/>
                <a:cs typeface="Times New Roman" panose="02020603050405020304" pitchFamily="18" charset="0"/>
              </a:rPr>
              <a:t>acids follow different pathways.</a:t>
            </a:r>
          </a:p>
          <a:p>
            <a:pPr algn="l" rtl="0"/>
            <a:r>
              <a:rPr lang="en-US" sz="3200" dirty="0">
                <a:latin typeface="Times New Roman" panose="02020603050405020304" pitchFamily="18" charset="0"/>
                <a:cs typeface="Times New Roman" panose="02020603050405020304" pitchFamily="18" charset="0"/>
              </a:rPr>
              <a:t>Bile acids are steroid acids found predominantly in the bile of mammals and other vertebrates. Diverse bile acids are synthesized in the liver. Primary bile acids are synthesized by the liver.</a:t>
            </a:r>
          </a:p>
          <a:p>
            <a:pPr algn="l" rtl="0"/>
            <a:endParaRPr lang="en-US" sz="3200" dirty="0">
              <a:latin typeface="Times New Roman" panose="02020603050405020304" pitchFamily="18" charset="0"/>
              <a:cs typeface="Times New Roman" panose="02020603050405020304" pitchFamily="18" charset="0"/>
            </a:endParaRPr>
          </a:p>
          <a:p>
            <a:pPr algn="l" rtl="0"/>
            <a:endParaRPr lang="ar-IQ"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077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3352" y="429768"/>
            <a:ext cx="5605272" cy="6062472"/>
          </a:xfrm>
        </p:spPr>
        <p:txBody>
          <a:bodyPr>
            <a:normAutofit fontScale="92500"/>
          </a:bodyPr>
          <a:lstStyle/>
          <a:p>
            <a:pPr algn="l" rtl="0"/>
            <a:r>
              <a:rPr lang="en-US" sz="3200" dirty="0">
                <a:latin typeface="Times New Roman" panose="02020603050405020304" pitchFamily="18" charset="0"/>
                <a:cs typeface="Times New Roman" panose="02020603050405020304" pitchFamily="18" charset="0"/>
              </a:rPr>
              <a:t>Fat  oxidation refers  to  the  process  of  breaking  down  </a:t>
            </a:r>
            <a:r>
              <a:rPr lang="en-US" sz="3200" dirty="0">
                <a:solidFill>
                  <a:srgbClr val="FF0000"/>
                </a:solidFill>
                <a:latin typeface="Times New Roman" panose="02020603050405020304" pitchFamily="18" charset="0"/>
                <a:cs typeface="Times New Roman" panose="02020603050405020304" pitchFamily="18" charset="0"/>
              </a:rPr>
              <a:t>fatty  acids to generate Acetyl CoA which can then either enter the citric cycle or be used for the synthesis of fatty acids and cholesterol or in acetylation reactions.</a:t>
            </a:r>
            <a:r>
              <a:rPr lang="en-US" sz="3200" dirty="0">
                <a:latin typeface="Times New Roman" panose="02020603050405020304" pitchFamily="18" charset="0"/>
                <a:cs typeface="Times New Roman" panose="02020603050405020304" pitchFamily="18" charset="0"/>
              </a:rPr>
              <a:t>.  To oxidize fat one needs: Healthy mitochondria, energy is generated for muscle contraction by burning fuel, using oxygen and producing carbon dioxide)</a:t>
            </a:r>
          </a:p>
          <a:p>
            <a:pPr algn="l" rtl="0"/>
            <a:endParaRPr lang="ar-IQ"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342632" y="429768"/>
            <a:ext cx="4617720" cy="5952743"/>
          </a:xfrm>
          <a:prstGeom prst="rect">
            <a:avLst/>
          </a:prstGeom>
        </p:spPr>
      </p:pic>
    </p:spTree>
    <p:extLst>
      <p:ext uri="{BB962C8B-B14F-4D97-AF65-F5344CB8AC3E}">
        <p14:creationId xmlns:p14="http://schemas.microsoft.com/office/powerpoint/2010/main" val="2485692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pPr lvl="0" algn="l" rtl="0">
              <a:buClr>
                <a:srgbClr val="A53010"/>
              </a:buClr>
            </a:pPr>
            <a:r>
              <a:rPr lang="en-US" sz="3200" dirty="0">
                <a:solidFill>
                  <a:prstClr val="black">
                    <a:lumMod val="75000"/>
                    <a:lumOff val="25000"/>
                  </a:prstClr>
                </a:solidFill>
                <a:latin typeface="Times New Roman" panose="02020603050405020304" pitchFamily="18" charset="0"/>
                <a:cs typeface="Times New Roman" panose="02020603050405020304" pitchFamily="18" charset="0"/>
              </a:rPr>
              <a:t>Bile acids are conjugated with taurine or glycine residues to give anions called bile salts.</a:t>
            </a:r>
          </a:p>
          <a:p>
            <a:endParaRPr lang="ar-IQ" dirty="0"/>
          </a:p>
        </p:txBody>
      </p:sp>
      <p:pic>
        <p:nvPicPr>
          <p:cNvPr id="4" name="Picture 3"/>
          <p:cNvPicPr>
            <a:picLocks noChangeAspect="1"/>
          </p:cNvPicPr>
          <p:nvPr/>
        </p:nvPicPr>
        <p:blipFill>
          <a:blip r:embed="rId2"/>
          <a:stretch>
            <a:fillRect/>
          </a:stretch>
        </p:blipFill>
        <p:spPr>
          <a:xfrm>
            <a:off x="2986966" y="3611821"/>
            <a:ext cx="2755466" cy="2299401"/>
          </a:xfrm>
          <a:prstGeom prst="rect">
            <a:avLst/>
          </a:prstGeom>
        </p:spPr>
      </p:pic>
      <p:pic>
        <p:nvPicPr>
          <p:cNvPr id="5" name="Picture 4"/>
          <p:cNvPicPr>
            <a:picLocks noChangeAspect="1"/>
          </p:cNvPicPr>
          <p:nvPr/>
        </p:nvPicPr>
        <p:blipFill>
          <a:blip r:embed="rId3"/>
          <a:stretch>
            <a:fillRect/>
          </a:stretch>
        </p:blipFill>
        <p:spPr>
          <a:xfrm>
            <a:off x="6888390" y="3477696"/>
            <a:ext cx="3115146" cy="2365320"/>
          </a:xfrm>
          <a:prstGeom prst="rect">
            <a:avLst/>
          </a:prstGeom>
        </p:spPr>
      </p:pic>
    </p:spTree>
    <p:extLst>
      <p:ext uri="{BB962C8B-B14F-4D97-AF65-F5344CB8AC3E}">
        <p14:creationId xmlns:p14="http://schemas.microsoft.com/office/powerpoint/2010/main" val="1637855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57784"/>
            <a:ext cx="8915400" cy="5353438"/>
          </a:xfrm>
        </p:spPr>
        <p:txBody>
          <a:bodyPr>
            <a:normAutofit/>
          </a:bodyPr>
          <a:lstStyle/>
          <a:p>
            <a:pPr marL="0" indent="0" algn="l" rtl="0">
              <a:buNone/>
            </a:pPr>
            <a:r>
              <a:rPr lang="en-US" sz="3200" dirty="0">
                <a:latin typeface="Times New Roman" panose="02020603050405020304" pitchFamily="18" charset="0"/>
                <a:cs typeface="Times New Roman" panose="02020603050405020304" pitchFamily="18" charset="0"/>
              </a:rPr>
              <a:t>Lipid  metabolism  disorders,  such  as  </a:t>
            </a:r>
            <a:r>
              <a:rPr lang="en-US" sz="3200" dirty="0">
                <a:solidFill>
                  <a:srgbClr val="FF0000"/>
                </a:solidFill>
                <a:latin typeface="Times New Roman" panose="02020603050405020304" pitchFamily="18" charset="0"/>
                <a:cs typeface="Times New Roman" panose="02020603050405020304" pitchFamily="18" charset="0"/>
              </a:rPr>
              <a:t>Gaucher disease</a:t>
            </a:r>
            <a:r>
              <a:rPr lang="en-US" sz="3200" dirty="0">
                <a:latin typeface="Times New Roman" panose="02020603050405020304" pitchFamily="18" charset="0"/>
                <a:cs typeface="Times New Roman" panose="02020603050405020304" pitchFamily="18" charset="0"/>
              </a:rPr>
              <a:t> and  </a:t>
            </a:r>
            <a:r>
              <a:rPr lang="en-US" sz="3200" dirty="0">
                <a:solidFill>
                  <a:srgbClr val="FF0000"/>
                </a:solidFill>
                <a:latin typeface="Times New Roman" panose="02020603050405020304" pitchFamily="18" charset="0"/>
                <a:cs typeface="Times New Roman" panose="02020603050405020304" pitchFamily="18" charset="0"/>
              </a:rPr>
              <a:t>Tay- Sachs disease</a:t>
            </a:r>
            <a:r>
              <a:rPr lang="en-US" sz="3200" dirty="0">
                <a:latin typeface="Times New Roman" panose="02020603050405020304" pitchFamily="18" charset="0"/>
                <a:cs typeface="Times New Roman" panose="02020603050405020304" pitchFamily="18" charset="0"/>
              </a:rPr>
              <a:t>, involve lipids. Lipids are fats or fat-like substances. They include oils, fatty acids, waxes, and cholesterol. If you have one of these disorders, you may not have enough enzymes to break down lipids</a:t>
            </a:r>
            <a:endParaRPr lang="ar-IQ"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23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8413" y="753626"/>
            <a:ext cx="9937820" cy="5157596"/>
          </a:xfrm>
        </p:spPr>
        <p:txBody>
          <a:bodyPr>
            <a:normAutofit/>
          </a:bodyPr>
          <a:lstStyle/>
          <a:p>
            <a:pPr marL="0" indent="0" algn="l">
              <a:buNone/>
            </a:pPr>
            <a:r>
              <a:rPr lang="en-US" sz="3200" dirty="0">
                <a:latin typeface="Times New Roman" panose="02020603050405020304" pitchFamily="18" charset="0"/>
                <a:cs typeface="Times New Roman" panose="02020603050405020304" pitchFamily="18" charset="0"/>
              </a:rPr>
              <a:t>Gaucher disease caused by a deficiency of the lysosomal enzyme, </a:t>
            </a:r>
            <a:r>
              <a:rPr lang="en-US" sz="3200" dirty="0" err="1">
                <a:solidFill>
                  <a:srgbClr val="FF0000"/>
                </a:solidFill>
                <a:latin typeface="Times New Roman" panose="02020603050405020304" pitchFamily="18" charset="0"/>
                <a:cs typeface="Times New Roman" panose="02020603050405020304" pitchFamily="18" charset="0"/>
              </a:rPr>
              <a:t>glucocerebrosidase</a:t>
            </a:r>
            <a:endParaRPr lang="en-US" sz="3200" dirty="0">
              <a:solidFill>
                <a:srgbClr val="FF0000"/>
              </a:solidFill>
              <a:latin typeface="Times New Roman" panose="02020603050405020304" pitchFamily="18" charset="0"/>
              <a:cs typeface="Times New Roman" panose="02020603050405020304" pitchFamily="18" charset="0"/>
            </a:endParaRPr>
          </a:p>
          <a:p>
            <a:endParaRPr lang="ar-IQ"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331065" y="2430321"/>
            <a:ext cx="8132769" cy="4081011"/>
          </a:xfrm>
          <a:prstGeom prst="rect">
            <a:avLst/>
          </a:prstGeom>
        </p:spPr>
      </p:pic>
    </p:spTree>
    <p:extLst>
      <p:ext uri="{BB962C8B-B14F-4D97-AF65-F5344CB8AC3E}">
        <p14:creationId xmlns:p14="http://schemas.microsoft.com/office/powerpoint/2010/main" val="3935050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7086" y="757031"/>
            <a:ext cx="4250453" cy="5545578"/>
          </a:xfrm>
        </p:spPr>
        <p:txBody>
          <a:bodyPr>
            <a:normAutofit/>
          </a:bodyPr>
          <a:lstStyle/>
          <a:p>
            <a:r>
              <a:rPr lang="en-US" dirty="0">
                <a:solidFill>
                  <a:srgbClr val="040C28"/>
                </a:solidFill>
                <a:latin typeface="Times New Roman" panose="02020603050405020304" pitchFamily="18" charset="0"/>
                <a:cs typeface="Times New Roman" panose="02020603050405020304" pitchFamily="18" charset="0"/>
              </a:rPr>
              <a:t>a deficiency of the enzyme beta-</a:t>
            </a:r>
            <a:r>
              <a:rPr lang="en-US" dirty="0" err="1">
                <a:solidFill>
                  <a:srgbClr val="FF0000"/>
                </a:solidFill>
                <a:latin typeface="Times New Roman" panose="02020603050405020304" pitchFamily="18" charset="0"/>
                <a:cs typeface="Times New Roman" panose="02020603050405020304" pitchFamily="18" charset="0"/>
              </a:rPr>
              <a:t>hexosaminidase</a:t>
            </a:r>
            <a:r>
              <a:rPr lang="en-US" dirty="0">
                <a:solidFill>
                  <a:srgbClr val="FF0000"/>
                </a:solidFill>
                <a:latin typeface="Times New Roman" panose="02020603050405020304" pitchFamily="18" charset="0"/>
                <a:cs typeface="Times New Roman" panose="02020603050405020304" pitchFamily="18" charset="0"/>
              </a:rPr>
              <a:t> A.</a:t>
            </a:r>
            <a:endParaRPr lang="ar-IQ"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442127" y="371789"/>
            <a:ext cx="6823634" cy="6316062"/>
          </a:xfrm>
          <a:prstGeom prst="rect">
            <a:avLst/>
          </a:prstGeom>
        </p:spPr>
      </p:pic>
    </p:spTree>
    <p:extLst>
      <p:ext uri="{BB962C8B-B14F-4D97-AF65-F5344CB8AC3E}">
        <p14:creationId xmlns:p14="http://schemas.microsoft.com/office/powerpoint/2010/main" val="2615057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THANKE YOY </a:t>
            </a:r>
            <a:endParaRPr lang="ar-IQ" sz="8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8435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266</TotalTime>
  <Words>703</Words>
  <Application>Microsoft Office PowerPoint</Application>
  <PresentationFormat>شاشة عريضة</PresentationFormat>
  <Paragraphs>66</Paragraphs>
  <Slides>17</Slides>
  <Notes>2</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17</vt:i4>
      </vt:variant>
    </vt:vector>
  </HeadingPairs>
  <TitlesOfParts>
    <vt:vector size="24" baseType="lpstr">
      <vt:lpstr>Agency FB</vt:lpstr>
      <vt:lpstr>Arial</vt:lpstr>
      <vt:lpstr>Calibri</vt:lpstr>
      <vt:lpstr>Century Gothic</vt:lpstr>
      <vt:lpstr>Times New Roman</vt:lpstr>
      <vt:lpstr>Wingdings 3</vt:lpstr>
      <vt:lpstr>Wisp</vt:lpstr>
      <vt:lpstr>Biochemistry  Lipids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a deficiency of the enzyme beta-hexosaminidase A.</vt:lpstr>
      <vt:lpstr>THANKE YOY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Biochemistry  Lipids </dc:title>
  <dc:creator>Maher</dc:creator>
  <cp:lastModifiedBy>shaima alsabty</cp:lastModifiedBy>
  <cp:revision>22</cp:revision>
  <dcterms:created xsi:type="dcterms:W3CDTF">2025-01-14T17:54:25Z</dcterms:created>
  <dcterms:modified xsi:type="dcterms:W3CDTF">2025-01-24T10:53:09Z</dcterms:modified>
</cp:coreProperties>
</file>