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 id="276" r:id="rId22"/>
    <p:sldId id="277" r:id="rId23"/>
    <p:sldId id="278" r:id="rId24"/>
    <p:sldId id="280" r:id="rId25"/>
    <p:sldId id="285" r:id="rId26"/>
    <p:sldId id="281" r:id="rId27"/>
    <p:sldId id="282" r:id="rId28"/>
    <p:sldId id="279" r:id="rId29"/>
    <p:sldId id="286" r:id="rId30"/>
    <p:sldId id="283" r:id="rId31"/>
    <p:sldId id="284" r:id="rId32"/>
    <p:sldId id="287" r:id="rId33"/>
    <p:sldId id="289" r:id="rId34"/>
    <p:sldId id="290" r:id="rId35"/>
    <p:sldId id="291" r:id="rId36"/>
    <p:sldId id="292" r:id="rId37"/>
    <p:sldId id="293" r:id="rId38"/>
    <p:sldId id="294" r:id="rId39"/>
    <p:sldId id="299" r:id="rId40"/>
    <p:sldId id="298" r:id="rId41"/>
    <p:sldId id="295" r:id="rId42"/>
    <p:sldId id="296" r:id="rId43"/>
    <p:sldId id="297" r:id="rId44"/>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p:restoredTop sz="92010" autoAdjust="0"/>
  </p:normalViewPr>
  <p:slideViewPr>
    <p:cSldViewPr snapToGrid="0">
      <p:cViewPr varScale="1">
        <p:scale>
          <a:sx n="85" d="100"/>
          <a:sy n="85" d="100"/>
        </p:scale>
        <p:origin x="4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rcRect b="3795"/>
          <a:stretch>
            <a:fillRect/>
          </a:stretch>
        </p:blipFill>
        <p:spPr>
          <a:xfrm>
            <a:off x="0" y="260350"/>
            <a:ext cx="12192000" cy="6597650"/>
          </a:xfrm>
          <a:prstGeom prst="rect">
            <a:avLst/>
          </a:prstGeom>
          <a:noFill/>
          <a:ln w="9525">
            <a:noFill/>
          </a:ln>
        </p:spPr>
      </p:pic>
      <p:sp>
        <p:nvSpPr>
          <p:cNvPr id="2051" name="Rectangle 3"/>
          <p:cNvSpPr>
            <a:spLocks noGrp="1" noChangeArrowheads="1"/>
          </p:cNvSpPr>
          <p:nvPr>
            <p:ph type="ctrTitle"/>
          </p:nvPr>
        </p:nvSpPr>
        <p:spPr>
          <a:xfrm>
            <a:off x="624418" y="620714"/>
            <a:ext cx="10943167" cy="1082675"/>
          </a:xfrm>
        </p:spPr>
        <p:txBody>
          <a:bodyPr/>
          <a:lstStyle>
            <a:lvl1pPr>
              <a:defRPr/>
            </a:lvl1pPr>
          </a:lstStyle>
          <a:p>
            <a:pPr lvl="0"/>
            <a:r>
              <a:rPr lang="en-US" altLang="zh-CN" noProof="0" smtClean="0"/>
              <a:t>Click to edit Master title style</a:t>
            </a:r>
          </a:p>
        </p:txBody>
      </p:sp>
      <p:sp>
        <p:nvSpPr>
          <p:cNvPr id="2052" name="Rectangle 4"/>
          <p:cNvSpPr>
            <a:spLocks noGrp="1" noChangeArrowheads="1"/>
          </p:cNvSpPr>
          <p:nvPr>
            <p:ph type="subTitle" idx="1"/>
          </p:nvPr>
        </p:nvSpPr>
        <p:spPr>
          <a:xfrm>
            <a:off x="626534" y="1843089"/>
            <a:ext cx="10949517" cy="981075"/>
          </a:xfrm>
        </p:spPr>
        <p:txBody>
          <a:bodyPr/>
          <a:lstStyle>
            <a:lvl1pPr marL="0" indent="0">
              <a:buFontTx/>
              <a:buNone/>
              <a:defRPr/>
            </a:lvl1pPr>
          </a:lstStyle>
          <a:p>
            <a:pPr lvl="0"/>
            <a:r>
              <a:rPr lang="en-US" altLang="zh-CN" noProof="0" smtClean="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C9109864-7F81-47DF-8B8E-CE3152CC13F7}" type="datetimeFigureOut">
              <a:rPr lang="ar-IQ" smtClean="0"/>
              <a:t>19/07/1446</a:t>
            </a:fld>
            <a:endParaRPr lang="ar-IQ"/>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ar-IQ"/>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465F334F-35E7-46AE-9FD8-E0BBEB9DCCF0}" type="slidenum">
              <a:rPr lang="ar-IQ" smtClean="0"/>
              <a:t>‹#›</a:t>
            </a:fld>
            <a:endParaRPr lang="ar-IQ"/>
          </a:p>
        </p:txBody>
      </p:sp>
    </p:spTree>
    <p:extLst>
      <p:ext uri="{BB962C8B-B14F-4D97-AF65-F5344CB8AC3E}">
        <p14:creationId xmlns:p14="http://schemas.microsoft.com/office/powerpoint/2010/main" val="10491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109864-7F81-47DF-8B8E-CE3152CC13F7}"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465F334F-35E7-46AE-9FD8-E0BBEB9DCCF0}" type="slidenum">
              <a:rPr lang="ar-IQ" smtClean="0"/>
              <a:t>‹#›</a:t>
            </a:fld>
            <a:endParaRPr lang="ar-IQ"/>
          </a:p>
        </p:txBody>
      </p:sp>
    </p:spTree>
    <p:extLst>
      <p:ext uri="{BB962C8B-B14F-4D97-AF65-F5344CB8AC3E}">
        <p14:creationId xmlns:p14="http://schemas.microsoft.com/office/powerpoint/2010/main" val="140525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109864-7F81-47DF-8B8E-CE3152CC13F7}"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465F334F-35E7-46AE-9FD8-E0BBEB9DCCF0}" type="slidenum">
              <a:rPr lang="ar-IQ" smtClean="0"/>
              <a:t>‹#›</a:t>
            </a:fld>
            <a:endParaRPr lang="ar-IQ"/>
          </a:p>
        </p:txBody>
      </p:sp>
    </p:spTree>
    <p:extLst>
      <p:ext uri="{BB962C8B-B14F-4D97-AF65-F5344CB8AC3E}">
        <p14:creationId xmlns:p14="http://schemas.microsoft.com/office/powerpoint/2010/main" val="2927470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109864-7F81-47DF-8B8E-CE3152CC13F7}"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465F334F-35E7-46AE-9FD8-E0BBEB9DCCF0}" type="slidenum">
              <a:rPr lang="ar-IQ" smtClean="0"/>
              <a:t>‹#›</a:t>
            </a:fld>
            <a:endParaRPr lang="ar-IQ"/>
          </a:p>
        </p:txBody>
      </p:sp>
    </p:spTree>
    <p:extLst>
      <p:ext uri="{BB962C8B-B14F-4D97-AF65-F5344CB8AC3E}">
        <p14:creationId xmlns:p14="http://schemas.microsoft.com/office/powerpoint/2010/main" val="1711657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109864-7F81-47DF-8B8E-CE3152CC13F7}"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465F334F-35E7-46AE-9FD8-E0BBEB9DCCF0}" type="slidenum">
              <a:rPr lang="ar-IQ" smtClean="0"/>
              <a:t>‹#›</a:t>
            </a:fld>
            <a:endParaRPr lang="ar-IQ"/>
          </a:p>
        </p:txBody>
      </p:sp>
    </p:spTree>
    <p:extLst>
      <p:ext uri="{BB962C8B-B14F-4D97-AF65-F5344CB8AC3E}">
        <p14:creationId xmlns:p14="http://schemas.microsoft.com/office/powerpoint/2010/main" val="4028233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109864-7F81-47DF-8B8E-CE3152CC13F7}"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465F334F-35E7-46AE-9FD8-E0BBEB9DCCF0}" type="slidenum">
              <a:rPr lang="ar-IQ" smtClean="0"/>
              <a:t>‹#›</a:t>
            </a:fld>
            <a:endParaRPr lang="ar-IQ"/>
          </a:p>
        </p:txBody>
      </p:sp>
    </p:spTree>
    <p:extLst>
      <p:ext uri="{BB962C8B-B14F-4D97-AF65-F5344CB8AC3E}">
        <p14:creationId xmlns:p14="http://schemas.microsoft.com/office/powerpoint/2010/main" val="3471076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109864-7F81-47DF-8B8E-CE3152CC13F7}"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465F334F-35E7-46AE-9FD8-E0BBEB9DCCF0}" type="slidenum">
              <a:rPr lang="ar-IQ" smtClean="0"/>
              <a:t>‹#›</a:t>
            </a:fld>
            <a:endParaRPr lang="ar-IQ"/>
          </a:p>
        </p:txBody>
      </p:sp>
    </p:spTree>
    <p:extLst>
      <p:ext uri="{BB962C8B-B14F-4D97-AF65-F5344CB8AC3E}">
        <p14:creationId xmlns:p14="http://schemas.microsoft.com/office/powerpoint/2010/main" val="4163552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109864-7F81-47DF-8B8E-CE3152CC13F7}"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465F334F-35E7-46AE-9FD8-E0BBEB9DCCF0}" type="slidenum">
              <a:rPr lang="ar-IQ" smtClean="0"/>
              <a:t>‹#›</a:t>
            </a:fld>
            <a:endParaRPr lang="ar-IQ"/>
          </a:p>
        </p:txBody>
      </p:sp>
    </p:spTree>
    <p:extLst>
      <p:ext uri="{BB962C8B-B14F-4D97-AF65-F5344CB8AC3E}">
        <p14:creationId xmlns:p14="http://schemas.microsoft.com/office/powerpoint/2010/main" val="1866684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109864-7F81-47DF-8B8E-CE3152CC13F7}"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465F334F-35E7-46AE-9FD8-E0BBEB9DCCF0}" type="slidenum">
              <a:rPr lang="ar-IQ" smtClean="0"/>
              <a:t>‹#›</a:t>
            </a:fld>
            <a:endParaRPr lang="ar-IQ"/>
          </a:p>
        </p:txBody>
      </p:sp>
    </p:spTree>
    <p:extLst>
      <p:ext uri="{BB962C8B-B14F-4D97-AF65-F5344CB8AC3E}">
        <p14:creationId xmlns:p14="http://schemas.microsoft.com/office/powerpoint/2010/main" val="1016996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109864-7F81-47DF-8B8E-CE3152CC13F7}"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465F334F-35E7-46AE-9FD8-E0BBEB9DCCF0}" type="slidenum">
              <a:rPr lang="ar-IQ" smtClean="0"/>
              <a:t>‹#›</a:t>
            </a:fld>
            <a:endParaRPr lang="ar-IQ"/>
          </a:p>
        </p:txBody>
      </p:sp>
    </p:spTree>
    <p:extLst>
      <p:ext uri="{BB962C8B-B14F-4D97-AF65-F5344CB8AC3E}">
        <p14:creationId xmlns:p14="http://schemas.microsoft.com/office/powerpoint/2010/main" val="1696988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109864-7F81-47DF-8B8E-CE3152CC13F7}"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465F334F-35E7-46AE-9FD8-E0BBEB9DCCF0}" type="slidenum">
              <a:rPr lang="ar-IQ" smtClean="0"/>
              <a:t>‹#›</a:t>
            </a:fld>
            <a:endParaRPr lang="ar-IQ"/>
          </a:p>
        </p:txBody>
      </p:sp>
    </p:spTree>
    <p:extLst>
      <p:ext uri="{BB962C8B-B14F-4D97-AF65-F5344CB8AC3E}">
        <p14:creationId xmlns:p14="http://schemas.microsoft.com/office/powerpoint/2010/main" val="199337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13"/>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1"/>
            <a:ext cx="10972800" cy="582613"/>
          </a:xfrm>
          <a:prstGeom prst="rect">
            <a:avLst/>
          </a:prstGeom>
          <a:noFill/>
          <a:ln w="9525">
            <a:noFill/>
          </a:ln>
        </p:spPr>
        <p:txBody>
          <a:bodyPr anchor="ctr" anchorCtr="0"/>
          <a:lstStyle/>
          <a:p>
            <a:pPr lvl="0"/>
            <a:r>
              <a:rPr lang="en-US" altLang="zh-CN" smtClean="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C9109864-7F81-47DF-8B8E-CE3152CC13F7}" type="datetimeFigureOut">
              <a:rPr lang="ar-IQ" smtClean="0"/>
              <a:t>19/07/1446</a:t>
            </a:fld>
            <a:endParaRPr lang="ar-IQ"/>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ar-IQ"/>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465F334F-35E7-46AE-9FD8-E0BBEB9DCCF0}" type="slidenum">
              <a:rPr lang="ar-IQ" smtClean="0"/>
              <a:t>‹#›</a:t>
            </a:fld>
            <a:endParaRPr lang="ar-IQ"/>
          </a:p>
        </p:txBody>
      </p:sp>
    </p:spTree>
    <p:extLst>
      <p:ext uri="{BB962C8B-B14F-4D97-AF65-F5344CB8AC3E}">
        <p14:creationId xmlns:p14="http://schemas.microsoft.com/office/powerpoint/2010/main" val="7777836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fontAlgn="base" hangingPunct="1">
        <a:spcBef>
          <a:spcPct val="0"/>
        </a:spcBef>
        <a:spcAft>
          <a:spcPct val="0"/>
        </a:spcAft>
        <a:defRPr sz="3600" kern="1200">
          <a:solidFill>
            <a:schemeClr val="tx1"/>
          </a:solidFill>
          <a:latin typeface="+mj-lt"/>
          <a:ea typeface="+mj-ea"/>
          <a:cs typeface="+mj-cs"/>
        </a:defRPr>
      </a:lvl1pPr>
      <a:lvl2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r" rtl="1"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r" rtl="1"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r" rtl="1"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r" rtl="1"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33.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2277" y="557961"/>
            <a:ext cx="10943167" cy="2337639"/>
          </a:xfrm>
        </p:spPr>
        <p:txBody>
          <a:bodyPr/>
          <a:lstStyle/>
          <a:p>
            <a:r>
              <a:rPr lang="en-GB" sz="9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Parasitology</a:t>
            </a:r>
            <a:br>
              <a:rPr lang="en-GB" sz="9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320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Lec</a:t>
            </a:r>
            <a:r>
              <a:rPr lang="en-US" sz="32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a:t>
            </a:r>
            <a:r>
              <a:rPr lang="en-GB" sz="9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GB" sz="9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GB" sz="4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 &amp; </a:t>
            </a:r>
            <a:r>
              <a:rPr lang="en-GB" sz="44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Amebae</a:t>
            </a:r>
            <a:r>
              <a:rPr lang="en-GB" sz="4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spp</a:t>
            </a:r>
            <a:r>
              <a:rPr lang="en-GB" sz="4400" dirty="0" smtClean="0">
                <a:latin typeface="Times New Roman" panose="02020603050405020304" pitchFamily="18" charset="0"/>
                <a:cs typeface="Times New Roman" panose="02020603050405020304" pitchFamily="18" charset="0"/>
              </a:rPr>
              <a:t>.</a:t>
            </a:r>
            <a:endParaRPr lang="ar-IQ" sz="4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446369" y="5133137"/>
            <a:ext cx="10949517" cy="981075"/>
          </a:xfrm>
        </p:spPr>
        <p:txBody>
          <a:bodyPr/>
          <a:lstStyle/>
          <a:p>
            <a:pPr algn="l" rtl="0"/>
            <a:r>
              <a:rPr lang="en-GB"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By </a:t>
            </a:r>
            <a:r>
              <a:rPr lang="en-GB"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Dr</a:t>
            </a:r>
            <a:r>
              <a:rPr lang="en-GB"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GB"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MAYSAM ALI AMEEN </a:t>
            </a:r>
            <a:endParaRPr lang="ar-IQ"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1828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5565" lvl="0" indent="-6350" rtl="0">
              <a:lnSpc>
                <a:spcPct val="107000"/>
              </a:lnSpc>
              <a:spcBef>
                <a:spcPct val="20000"/>
              </a:spcBef>
              <a:spcAft>
                <a:spcPts val="180"/>
              </a:spcAft>
            </a:pPr>
            <a:r>
              <a:rPr lang="en-US" b="1" dirty="0">
                <a:solidFill>
                  <a:srgbClr val="000000"/>
                </a:solidFill>
                <a:latin typeface="Times New Roman" panose="02020603050405020304" pitchFamily="18" charset="0"/>
                <a:ea typeface="Times New Roman" panose="02020603050405020304" pitchFamily="18" charset="0"/>
                <a:cs typeface="+mn-cs"/>
              </a:rPr>
              <a:t>Definitions</a:t>
            </a:r>
            <a:r>
              <a:rPr lang="en-US" sz="1600" dirty="0">
                <a:solidFill>
                  <a:srgbClr val="000000"/>
                </a:solidFill>
                <a:latin typeface="Calibri" panose="020F0502020204030204" pitchFamily="34" charset="0"/>
                <a:ea typeface="Calibri" panose="020F0502020204030204" pitchFamily="34" charset="0"/>
                <a:cs typeface="+mn-cs"/>
              </a:rPr>
              <a:t/>
            </a:r>
            <a:br>
              <a:rPr lang="en-US" sz="1600" dirty="0">
                <a:solidFill>
                  <a:srgbClr val="000000"/>
                </a:solidFill>
                <a:latin typeface="Calibri" panose="020F0502020204030204" pitchFamily="34" charset="0"/>
                <a:ea typeface="Calibri" panose="020F0502020204030204" pitchFamily="34" charset="0"/>
                <a:cs typeface="+mn-cs"/>
              </a:rPr>
            </a:br>
            <a:endParaRPr lang="ar-IQ" dirty="0"/>
          </a:p>
        </p:txBody>
      </p:sp>
      <p:sp>
        <p:nvSpPr>
          <p:cNvPr id="3" name="Content Placeholder 2"/>
          <p:cNvSpPr>
            <a:spLocks noGrp="1"/>
          </p:cNvSpPr>
          <p:nvPr>
            <p:ph idx="1"/>
          </p:nvPr>
        </p:nvSpPr>
        <p:spPr>
          <a:xfrm>
            <a:off x="609600" y="475488"/>
            <a:ext cx="10972800" cy="5861304"/>
          </a:xfrm>
        </p:spPr>
        <p:txBody>
          <a:bodyPr/>
          <a:lstStyle/>
          <a:p>
            <a:pPr marL="75565" indent="-6350" algn="just" rtl="0">
              <a:lnSpc>
                <a:spcPct val="111000"/>
              </a:lnSpc>
              <a:spcAft>
                <a:spcPts val="490"/>
              </a:spcAft>
            </a:pPr>
            <a:r>
              <a:rPr lang="en-US" b="1" dirty="0" smtClean="0">
                <a:solidFill>
                  <a:srgbClr val="000000"/>
                </a:solidFill>
                <a:latin typeface="Times New Roman" panose="02020603050405020304" pitchFamily="18" charset="0"/>
                <a:ea typeface="Times New Roman" panose="02020603050405020304" pitchFamily="18" charset="0"/>
              </a:rPr>
              <a:t>Parasitology</a:t>
            </a:r>
            <a:r>
              <a:rPr lang="en-US" dirty="0" smtClean="0">
                <a:solidFill>
                  <a:srgbClr val="000000"/>
                </a:solidFill>
                <a:latin typeface="Times New Roman" panose="02020603050405020304" pitchFamily="18" charset="0"/>
                <a:ea typeface="Times New Roman" panose="02020603050405020304" pitchFamily="18" charset="0"/>
              </a:rPr>
              <a:t>: is the science dealing with the study of </a:t>
            </a:r>
            <a:r>
              <a:rPr lang="en-US" dirty="0" smtClean="0">
                <a:solidFill>
                  <a:srgbClr val="FF0000"/>
                </a:solidFill>
                <a:latin typeface="Times New Roman" panose="02020603050405020304" pitchFamily="18" charset="0"/>
                <a:ea typeface="Times New Roman" panose="02020603050405020304" pitchFamily="18" charset="0"/>
              </a:rPr>
              <a:t>protozoa &amp; pathogenic effects.</a:t>
            </a:r>
            <a:endParaRPr lang="en-US" sz="1600" dirty="0" smtClean="0">
              <a:solidFill>
                <a:srgbClr val="FF0000"/>
              </a:solidFill>
              <a:latin typeface="Calibri" panose="020F0502020204030204" pitchFamily="34" charset="0"/>
              <a:ea typeface="Calibri" panose="020F0502020204030204" pitchFamily="34" charset="0"/>
            </a:endParaRPr>
          </a:p>
          <a:p>
            <a:pPr marL="75565" indent="-6350" algn="just" rtl="0">
              <a:lnSpc>
                <a:spcPct val="111000"/>
              </a:lnSpc>
              <a:spcAft>
                <a:spcPts val="490"/>
              </a:spcAft>
            </a:pPr>
            <a:r>
              <a:rPr lang="en-US" b="1" dirty="0" smtClean="0">
                <a:solidFill>
                  <a:srgbClr val="000000"/>
                </a:solidFill>
                <a:latin typeface="Times New Roman" panose="02020603050405020304" pitchFamily="18" charset="0"/>
                <a:ea typeface="Times New Roman" panose="02020603050405020304" pitchFamily="18" charset="0"/>
              </a:rPr>
              <a:t>Medical Parasitology</a:t>
            </a:r>
            <a:r>
              <a:rPr lang="en-US" dirty="0" smtClean="0">
                <a:solidFill>
                  <a:srgbClr val="000000"/>
                </a:solidFill>
                <a:latin typeface="Times New Roman" panose="02020603050405020304" pitchFamily="18" charset="0"/>
                <a:ea typeface="Times New Roman" panose="02020603050405020304" pitchFamily="18" charset="0"/>
              </a:rPr>
              <a:t>: is the science that studies of </a:t>
            </a:r>
            <a:r>
              <a:rPr lang="en-US" dirty="0" smtClean="0">
                <a:solidFill>
                  <a:srgbClr val="FF0000"/>
                </a:solidFill>
                <a:latin typeface="Times New Roman" panose="02020603050405020304" pitchFamily="18" charset="0"/>
                <a:ea typeface="Times New Roman" panose="02020603050405020304" pitchFamily="18" charset="0"/>
              </a:rPr>
              <a:t>parasites which infect human.</a:t>
            </a:r>
            <a:endParaRPr lang="en-US" sz="1600" dirty="0" smtClean="0">
              <a:solidFill>
                <a:srgbClr val="FF0000"/>
              </a:solidFill>
              <a:latin typeface="Calibri" panose="020F0502020204030204" pitchFamily="34" charset="0"/>
              <a:ea typeface="Calibri" panose="020F0502020204030204" pitchFamily="34" charset="0"/>
            </a:endParaRPr>
          </a:p>
          <a:p>
            <a:pPr marL="75565" indent="-6350" algn="just" rtl="0">
              <a:lnSpc>
                <a:spcPct val="111000"/>
              </a:lnSpc>
              <a:spcAft>
                <a:spcPts val="490"/>
              </a:spcAft>
            </a:pPr>
            <a:r>
              <a:rPr lang="en-US" b="1" dirty="0" smtClean="0">
                <a:solidFill>
                  <a:srgbClr val="000000"/>
                </a:solidFill>
                <a:latin typeface="Times New Roman" panose="02020603050405020304" pitchFamily="18" charset="0"/>
                <a:ea typeface="Times New Roman" panose="02020603050405020304" pitchFamily="18" charset="0"/>
              </a:rPr>
              <a:t>Parasite</a:t>
            </a:r>
            <a:r>
              <a:rPr lang="en-US" dirty="0" smtClean="0">
                <a:solidFill>
                  <a:srgbClr val="000000"/>
                </a:solidFill>
                <a:latin typeface="Times New Roman" panose="02020603050405020304" pitchFamily="18" charset="0"/>
                <a:ea typeface="Times New Roman" panose="02020603050405020304" pitchFamily="18" charset="0"/>
              </a:rPr>
              <a:t>: an organism that live in or on anther organisms (host) and obtains its food from host.</a:t>
            </a:r>
            <a:endParaRPr lang="en-US" sz="1600" dirty="0" smtClean="0">
              <a:solidFill>
                <a:srgbClr val="000000"/>
              </a:solidFill>
              <a:latin typeface="Calibri" panose="020F0502020204030204" pitchFamily="34" charset="0"/>
              <a:ea typeface="Calibri" panose="020F0502020204030204" pitchFamily="34" charset="0"/>
            </a:endParaRPr>
          </a:p>
          <a:p>
            <a:pPr marL="75565" indent="-6350" algn="just" rtl="0">
              <a:lnSpc>
                <a:spcPct val="111000"/>
              </a:lnSpc>
              <a:spcAft>
                <a:spcPts val="490"/>
              </a:spcAft>
            </a:pPr>
            <a:r>
              <a:rPr lang="en-US" b="1" dirty="0" smtClean="0">
                <a:solidFill>
                  <a:srgbClr val="000000"/>
                </a:solidFill>
                <a:latin typeface="Times New Roman" panose="02020603050405020304" pitchFamily="18" charset="0"/>
                <a:ea typeface="Times New Roman" panose="02020603050405020304" pitchFamily="18" charset="0"/>
              </a:rPr>
              <a:t>Host: </a:t>
            </a:r>
            <a:r>
              <a:rPr lang="en-US" dirty="0" smtClean="0">
                <a:solidFill>
                  <a:srgbClr val="000000"/>
                </a:solidFill>
                <a:latin typeface="Times New Roman" panose="02020603050405020304" pitchFamily="18" charset="0"/>
                <a:ea typeface="Times New Roman" panose="02020603050405020304" pitchFamily="18" charset="0"/>
              </a:rPr>
              <a:t>an organism which </a:t>
            </a:r>
            <a:r>
              <a:rPr lang="en-US" dirty="0" smtClean="0">
                <a:solidFill>
                  <a:srgbClr val="FF0000"/>
                </a:solidFill>
                <a:latin typeface="Times New Roman" panose="02020603050405020304" pitchFamily="18" charset="0"/>
                <a:ea typeface="Times New Roman" panose="02020603050405020304" pitchFamily="18" charset="0"/>
              </a:rPr>
              <a:t>harbors</a:t>
            </a:r>
            <a:r>
              <a:rPr lang="en-US" dirty="0" smtClean="0">
                <a:solidFill>
                  <a:srgbClr val="000000"/>
                </a:solidFill>
                <a:latin typeface="Times New Roman" panose="02020603050405020304" pitchFamily="18" charset="0"/>
                <a:ea typeface="Times New Roman" panose="02020603050405020304" pitchFamily="18" charset="0"/>
              </a:rPr>
              <a:t> parasite.</a:t>
            </a:r>
            <a:endParaRPr lang="en-US" sz="1600" dirty="0" smtClean="0">
              <a:solidFill>
                <a:srgbClr val="000000"/>
              </a:solidFill>
              <a:latin typeface="Calibri" panose="020F0502020204030204" pitchFamily="34" charset="0"/>
              <a:ea typeface="Calibri" panose="020F0502020204030204" pitchFamily="34" charset="0"/>
            </a:endParaRPr>
          </a:p>
          <a:p>
            <a:pPr marL="75565" indent="-6350" algn="just" rtl="0">
              <a:lnSpc>
                <a:spcPct val="111000"/>
              </a:lnSpc>
              <a:spcAft>
                <a:spcPts val="490"/>
              </a:spcAft>
            </a:pPr>
            <a:r>
              <a:rPr lang="en-US" b="1" dirty="0" smtClean="0">
                <a:solidFill>
                  <a:srgbClr val="000000"/>
                </a:solidFill>
                <a:latin typeface="Times New Roman" panose="02020603050405020304" pitchFamily="18" charset="0"/>
                <a:ea typeface="Times New Roman" panose="02020603050405020304" pitchFamily="18" charset="0"/>
              </a:rPr>
              <a:t>Reservoir</a:t>
            </a:r>
            <a:r>
              <a:rPr lang="en-US" dirty="0" smtClean="0">
                <a:solidFill>
                  <a:srgbClr val="000000"/>
                </a:solidFill>
                <a:latin typeface="Times New Roman" panose="02020603050405020304" pitchFamily="18" charset="0"/>
                <a:ea typeface="Times New Roman" panose="02020603050405020304" pitchFamily="18" charset="0"/>
              </a:rPr>
              <a:t>: is the host that </a:t>
            </a:r>
            <a:r>
              <a:rPr lang="en-US" dirty="0" smtClean="0">
                <a:solidFill>
                  <a:srgbClr val="FF0000"/>
                </a:solidFill>
                <a:latin typeface="Times New Roman" panose="02020603050405020304" pitchFamily="18" charset="0"/>
                <a:ea typeface="Times New Roman" panose="02020603050405020304" pitchFamily="18" charset="0"/>
              </a:rPr>
              <a:t>stores</a:t>
            </a:r>
            <a:r>
              <a:rPr lang="en-US" dirty="0" smtClean="0">
                <a:solidFill>
                  <a:srgbClr val="000000"/>
                </a:solidFill>
                <a:latin typeface="Times New Roman" panose="02020603050405020304" pitchFamily="18" charset="0"/>
                <a:ea typeface="Times New Roman" panose="02020603050405020304" pitchFamily="18" charset="0"/>
              </a:rPr>
              <a:t> the parasite (usually animals).</a:t>
            </a:r>
          </a:p>
          <a:p>
            <a:pPr marL="75565" indent="-6350" algn="just" rtl="0">
              <a:lnSpc>
                <a:spcPct val="111000"/>
              </a:lnSpc>
              <a:spcAft>
                <a:spcPts val="490"/>
              </a:spcAft>
            </a:pPr>
            <a:endParaRPr lang="ar-IQ" dirty="0"/>
          </a:p>
        </p:txBody>
      </p:sp>
    </p:spTree>
    <p:extLst>
      <p:ext uri="{BB962C8B-B14F-4D97-AF65-F5344CB8AC3E}">
        <p14:creationId xmlns:p14="http://schemas.microsoft.com/office/powerpoint/2010/main" val="3612212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12648"/>
            <a:ext cx="10972800" cy="5515102"/>
          </a:xfrm>
        </p:spPr>
        <p:txBody>
          <a:bodyPr/>
          <a:lstStyle/>
          <a:p>
            <a:pPr marL="75565" lvl="0" indent="-6350" algn="just" rtl="0">
              <a:lnSpc>
                <a:spcPct val="111000"/>
              </a:lnSpc>
              <a:spcAft>
                <a:spcPts val="490"/>
              </a:spcAft>
            </a:pPr>
            <a:r>
              <a:rPr lang="en-US" b="1" dirty="0">
                <a:solidFill>
                  <a:srgbClr val="000000"/>
                </a:solidFill>
                <a:latin typeface="Times New Roman" panose="02020603050405020304" pitchFamily="18" charset="0"/>
                <a:ea typeface="Times New Roman" panose="02020603050405020304" pitchFamily="18" charset="0"/>
              </a:rPr>
              <a:t>Infection</a:t>
            </a:r>
            <a:r>
              <a:rPr lang="en-US" dirty="0">
                <a:solidFill>
                  <a:srgbClr val="000000"/>
                </a:solidFill>
                <a:latin typeface="Times New Roman" panose="02020603050405020304" pitchFamily="18" charset="0"/>
                <a:ea typeface="Times New Roman" panose="02020603050405020304" pitchFamily="18" charset="0"/>
              </a:rPr>
              <a:t>: is </a:t>
            </a:r>
            <a:r>
              <a:rPr lang="en-US" b="1" dirty="0">
                <a:solidFill>
                  <a:schemeClr val="accent1"/>
                </a:solidFill>
                <a:latin typeface="Times New Roman" panose="02020603050405020304" pitchFamily="18" charset="0"/>
                <a:ea typeface="Times New Roman" panose="02020603050405020304" pitchFamily="18" charset="0"/>
              </a:rPr>
              <a:t>the process of living parasites </a:t>
            </a:r>
            <a:r>
              <a:rPr lang="en-US" dirty="0">
                <a:solidFill>
                  <a:srgbClr val="000000"/>
                </a:solidFill>
                <a:latin typeface="Times New Roman" panose="02020603050405020304" pitchFamily="18" charset="0"/>
                <a:ea typeface="Times New Roman" panose="02020603050405020304" pitchFamily="18" charset="0"/>
              </a:rPr>
              <a:t>in the hosts' </a:t>
            </a:r>
            <a:r>
              <a:rPr lang="en-US" dirty="0" smtClean="0">
                <a:solidFill>
                  <a:srgbClr val="000000"/>
                </a:solidFill>
                <a:latin typeface="Times New Roman" panose="02020603050405020304" pitchFamily="18" charset="0"/>
                <a:ea typeface="Times New Roman" panose="02020603050405020304" pitchFamily="18" charset="0"/>
              </a:rPr>
              <a:t>body</a:t>
            </a:r>
          </a:p>
          <a:p>
            <a:pPr marL="75565" lvl="0" indent="-6350" algn="just" rtl="0">
              <a:lnSpc>
                <a:spcPct val="111000"/>
              </a:lnSpc>
              <a:spcAft>
                <a:spcPts val="490"/>
              </a:spcAft>
            </a:pPr>
            <a:r>
              <a:rPr lang="en-US" b="1" dirty="0">
                <a:solidFill>
                  <a:srgbClr val="000000"/>
                </a:solidFill>
                <a:latin typeface="Times New Roman" panose="02020603050405020304" pitchFamily="18" charset="0"/>
                <a:ea typeface="Times New Roman" panose="02020603050405020304" pitchFamily="18" charset="0"/>
              </a:rPr>
              <a:t>Infestation</a:t>
            </a:r>
            <a:r>
              <a:rPr lang="en-US" dirty="0">
                <a:solidFill>
                  <a:srgbClr val="000000"/>
                </a:solidFill>
                <a:latin typeface="Times New Roman" panose="02020603050405020304" pitchFamily="18" charset="0"/>
                <a:ea typeface="Times New Roman" panose="02020603050405020304" pitchFamily="18" charset="0"/>
              </a:rPr>
              <a:t>: is the process </a:t>
            </a:r>
            <a:r>
              <a:rPr lang="en-US" dirty="0">
                <a:solidFill>
                  <a:schemeClr val="accent1"/>
                </a:solidFill>
                <a:latin typeface="Times New Roman" panose="02020603050405020304" pitchFamily="18" charset="0"/>
                <a:ea typeface="Times New Roman" panose="02020603050405020304" pitchFamily="18" charset="0"/>
              </a:rPr>
              <a:t>of living parasites only on the surface of the hosts' body </a:t>
            </a:r>
            <a:r>
              <a:rPr lang="en-US" dirty="0">
                <a:solidFill>
                  <a:srgbClr val="000000"/>
                </a:solidFill>
                <a:latin typeface="Times New Roman" panose="02020603050405020304" pitchFamily="18" charset="0"/>
                <a:ea typeface="Times New Roman" panose="02020603050405020304" pitchFamily="18" charset="0"/>
              </a:rPr>
              <a:t>without penetrating the tissue. Example: Lice , ticks</a:t>
            </a:r>
            <a:endParaRPr lang="en-US" sz="1600" dirty="0">
              <a:solidFill>
                <a:srgbClr val="000000"/>
              </a:solidFill>
              <a:latin typeface="Calibri" panose="020F0502020204030204" pitchFamily="34" charset="0"/>
              <a:ea typeface="Calibri" panose="020F0502020204030204" pitchFamily="34" charset="0"/>
            </a:endParaRPr>
          </a:p>
          <a:p>
            <a:pPr marL="75565" lvl="0" indent="-6350" algn="just" rtl="0">
              <a:lnSpc>
                <a:spcPct val="111000"/>
              </a:lnSpc>
              <a:spcAft>
                <a:spcPts val="490"/>
              </a:spcAft>
            </a:pPr>
            <a:r>
              <a:rPr lang="en-US" b="1" dirty="0">
                <a:solidFill>
                  <a:srgbClr val="000000"/>
                </a:solidFill>
                <a:latin typeface="Times New Roman" panose="02020603050405020304" pitchFamily="18" charset="0"/>
                <a:ea typeface="Times New Roman" panose="02020603050405020304" pitchFamily="18" charset="0"/>
              </a:rPr>
              <a:t>Zoonosis</a:t>
            </a:r>
            <a:r>
              <a:rPr lang="en-US" dirty="0">
                <a:solidFill>
                  <a:srgbClr val="000000"/>
                </a:solidFill>
                <a:latin typeface="Times New Roman" panose="02020603050405020304" pitchFamily="18" charset="0"/>
                <a:ea typeface="Times New Roman" panose="02020603050405020304" pitchFamily="18" charset="0"/>
              </a:rPr>
              <a:t>: is defined as those diseases and infections, which are naturally </a:t>
            </a:r>
            <a:r>
              <a:rPr lang="en-US" dirty="0">
                <a:solidFill>
                  <a:schemeClr val="accent1"/>
                </a:solidFill>
                <a:latin typeface="Times New Roman" panose="02020603050405020304" pitchFamily="18" charset="0"/>
                <a:ea typeface="Times New Roman" panose="02020603050405020304" pitchFamily="18" charset="0"/>
              </a:rPr>
              <a:t>transmitted from animals to human</a:t>
            </a:r>
            <a:r>
              <a:rPr lang="en-US" dirty="0" smtClean="0">
                <a:solidFill>
                  <a:srgbClr val="000000"/>
                </a:solidFill>
                <a:latin typeface="Times New Roman" panose="02020603050405020304" pitchFamily="18" charset="0"/>
                <a:ea typeface="Times New Roman" panose="02020603050405020304" pitchFamily="18" charset="0"/>
              </a:rPr>
              <a:t>.</a:t>
            </a:r>
          </a:p>
          <a:p>
            <a:pPr marL="75565" lvl="0" indent="-6350" algn="just" rtl="0">
              <a:lnSpc>
                <a:spcPct val="111000"/>
              </a:lnSpc>
              <a:spcAft>
                <a:spcPts val="490"/>
              </a:spcAft>
            </a:pPr>
            <a:r>
              <a:rPr lang="en-US" b="1" dirty="0">
                <a:solidFill>
                  <a:srgbClr val="000000"/>
                </a:solidFill>
                <a:latin typeface="Times New Roman" panose="02020603050405020304" pitchFamily="18" charset="0"/>
                <a:ea typeface="Times New Roman" panose="02020603050405020304" pitchFamily="18" charset="0"/>
              </a:rPr>
              <a:t>Pathogens</a:t>
            </a:r>
            <a:r>
              <a:rPr lang="en-US" dirty="0">
                <a:solidFill>
                  <a:srgbClr val="000000"/>
                </a:solidFill>
                <a:latin typeface="Times New Roman" panose="02020603050405020304" pitchFamily="18" charset="0"/>
                <a:ea typeface="Times New Roman" panose="02020603050405020304" pitchFamily="18" charset="0"/>
              </a:rPr>
              <a:t>: Are those </a:t>
            </a:r>
            <a:r>
              <a:rPr lang="en-US" dirty="0">
                <a:solidFill>
                  <a:srgbClr val="C73109"/>
                </a:solidFill>
                <a:latin typeface="Times New Roman" panose="02020603050405020304" pitchFamily="18" charset="0"/>
                <a:ea typeface="Times New Roman" panose="02020603050405020304" pitchFamily="18" charset="0"/>
              </a:rPr>
              <a:t>organisms</a:t>
            </a:r>
            <a:r>
              <a:rPr lang="en-US" dirty="0">
                <a:solidFill>
                  <a:srgbClr val="000000"/>
                </a:solidFill>
                <a:latin typeface="Times New Roman" panose="02020603050405020304" pitchFamily="18" charset="0"/>
                <a:ea typeface="Times New Roman" panose="02020603050405020304" pitchFamily="18" charset="0"/>
              </a:rPr>
              <a:t> which causing diseases as bacteria, parasites, fungi, virus. </a:t>
            </a:r>
          </a:p>
          <a:p>
            <a:pPr marL="75565" lvl="0" indent="-6350" algn="just" rtl="0">
              <a:lnSpc>
                <a:spcPct val="111000"/>
              </a:lnSpc>
              <a:spcAft>
                <a:spcPts val="490"/>
              </a:spcAft>
            </a:pPr>
            <a:endParaRPr lang="en-US" dirty="0" smtClean="0">
              <a:solidFill>
                <a:srgbClr val="000000"/>
              </a:solidFill>
              <a:latin typeface="Times New Roman" panose="02020603050405020304" pitchFamily="18" charset="0"/>
              <a:ea typeface="Times New Roman" panose="02020603050405020304" pitchFamily="18" charset="0"/>
            </a:endParaRPr>
          </a:p>
          <a:p>
            <a:pPr marL="75565" lvl="0" indent="-6350" algn="just" rtl="0">
              <a:lnSpc>
                <a:spcPct val="111000"/>
              </a:lnSpc>
              <a:spcAft>
                <a:spcPts val="490"/>
              </a:spcAft>
            </a:pPr>
            <a:endParaRPr lang="en-US" sz="1600" dirty="0">
              <a:solidFill>
                <a:srgbClr val="000000"/>
              </a:solidFill>
              <a:latin typeface="Calibri" panose="020F0502020204030204" pitchFamily="34" charset="0"/>
              <a:ea typeface="Calibri" panose="020F0502020204030204" pitchFamily="34" charset="0"/>
            </a:endParaRPr>
          </a:p>
          <a:p>
            <a:pPr marL="75565" lvl="0" indent="-6350" algn="just" rtl="0">
              <a:lnSpc>
                <a:spcPct val="111000"/>
              </a:lnSpc>
              <a:spcAft>
                <a:spcPts val="490"/>
              </a:spcAft>
            </a:pPr>
            <a:endParaRPr lang="en-US" sz="1600" dirty="0">
              <a:solidFill>
                <a:srgbClr val="000000"/>
              </a:solidFill>
              <a:latin typeface="Calibri" panose="020F0502020204030204" pitchFamily="34" charset="0"/>
              <a:ea typeface="Calibri" panose="020F0502020204030204" pitchFamily="34" charset="0"/>
            </a:endParaRPr>
          </a:p>
          <a:p>
            <a:endParaRPr lang="ar-IQ" dirty="0"/>
          </a:p>
        </p:txBody>
      </p:sp>
    </p:spTree>
    <p:extLst>
      <p:ext uri="{BB962C8B-B14F-4D97-AF65-F5344CB8AC3E}">
        <p14:creationId xmlns:p14="http://schemas.microsoft.com/office/powerpoint/2010/main" val="2449446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192" y="-246888"/>
            <a:ext cx="10960608" cy="6283198"/>
          </a:xfrm>
        </p:spPr>
        <p:txBody>
          <a:bodyPr/>
          <a:lstStyle/>
          <a:p>
            <a:pPr marL="75565" lvl="0" indent="-6350" algn="just" rtl="0">
              <a:lnSpc>
                <a:spcPct val="111000"/>
              </a:lnSpc>
              <a:spcAft>
                <a:spcPts val="490"/>
              </a:spcAft>
            </a:pPr>
            <a:endParaRPr lang="en-US" sz="1600" dirty="0">
              <a:solidFill>
                <a:srgbClr val="000000"/>
              </a:solidFill>
              <a:latin typeface="Calibri" panose="020F0502020204030204" pitchFamily="34" charset="0"/>
              <a:ea typeface="Calibri" panose="020F0502020204030204" pitchFamily="34" charset="0"/>
            </a:endParaRPr>
          </a:p>
          <a:p>
            <a:pPr marL="75565" lvl="0" indent="-6350" algn="just" rtl="0">
              <a:lnSpc>
                <a:spcPct val="111000"/>
              </a:lnSpc>
              <a:spcAft>
                <a:spcPts val="490"/>
              </a:spcAft>
            </a:pPr>
            <a:r>
              <a:rPr lang="en-US" b="1" dirty="0" smtClean="0">
                <a:solidFill>
                  <a:srgbClr val="000000"/>
                </a:solidFill>
                <a:latin typeface="Times New Roman" panose="02020603050405020304" pitchFamily="18" charset="0"/>
                <a:ea typeface="Times New Roman" panose="02020603050405020304" pitchFamily="18" charset="0"/>
              </a:rPr>
              <a:t>Pathogenesis</a:t>
            </a:r>
            <a:r>
              <a:rPr lang="en-US" dirty="0">
                <a:solidFill>
                  <a:srgbClr val="000000"/>
                </a:solidFill>
                <a:latin typeface="Times New Roman" panose="02020603050405020304" pitchFamily="18" charset="0"/>
                <a:ea typeface="Times New Roman" panose="02020603050405020304" pitchFamily="18" charset="0"/>
              </a:rPr>
              <a:t>: is defined as </a:t>
            </a:r>
            <a:r>
              <a:rPr lang="en-US" dirty="0">
                <a:solidFill>
                  <a:schemeClr val="accent1"/>
                </a:solidFill>
                <a:latin typeface="Times New Roman" panose="02020603050405020304" pitchFamily="18" charset="0"/>
                <a:ea typeface="Times New Roman" panose="02020603050405020304" pitchFamily="18" charset="0"/>
              </a:rPr>
              <a:t>development of a disease </a:t>
            </a:r>
            <a:r>
              <a:rPr lang="en-US" dirty="0">
                <a:solidFill>
                  <a:srgbClr val="000000"/>
                </a:solidFill>
                <a:latin typeface="Times New Roman" panose="02020603050405020304" pitchFamily="18" charset="0"/>
                <a:ea typeface="Times New Roman" panose="02020603050405020304" pitchFamily="18" charset="0"/>
              </a:rPr>
              <a:t>(How disease starts, develops and resolves).</a:t>
            </a:r>
            <a:endParaRPr lang="en-US" sz="1600" dirty="0">
              <a:solidFill>
                <a:srgbClr val="000000"/>
              </a:solidFill>
              <a:latin typeface="Calibri" panose="020F0502020204030204" pitchFamily="34" charset="0"/>
              <a:ea typeface="Calibri" panose="020F0502020204030204" pitchFamily="34" charset="0"/>
            </a:endParaRPr>
          </a:p>
          <a:p>
            <a:pPr marL="75565" lvl="0" indent="-6350" algn="just" rtl="0">
              <a:lnSpc>
                <a:spcPct val="111000"/>
              </a:lnSpc>
              <a:spcAft>
                <a:spcPts val="490"/>
              </a:spcAft>
            </a:pPr>
            <a:r>
              <a:rPr lang="en-US" b="1" dirty="0">
                <a:solidFill>
                  <a:srgbClr val="000000"/>
                </a:solidFill>
                <a:latin typeface="Times New Roman" panose="02020603050405020304" pitchFamily="18" charset="0"/>
                <a:ea typeface="Times New Roman" panose="02020603050405020304" pitchFamily="18" charset="0"/>
              </a:rPr>
              <a:t>Pathogenicity</a:t>
            </a:r>
            <a:r>
              <a:rPr lang="en-US" dirty="0">
                <a:solidFill>
                  <a:srgbClr val="000000"/>
                </a:solidFill>
                <a:latin typeface="Times New Roman" panose="02020603050405020304" pitchFamily="18" charset="0"/>
                <a:ea typeface="Times New Roman" panose="02020603050405020304" pitchFamily="18" charset="0"/>
              </a:rPr>
              <a:t>: is defined as </a:t>
            </a:r>
            <a:r>
              <a:rPr lang="en-US" b="1" dirty="0">
                <a:solidFill>
                  <a:schemeClr val="accent1"/>
                </a:solidFill>
                <a:latin typeface="Times New Roman" panose="02020603050405020304" pitchFamily="18" charset="0"/>
                <a:ea typeface="Times New Roman" panose="02020603050405020304" pitchFamily="18" charset="0"/>
              </a:rPr>
              <a:t>ability</a:t>
            </a:r>
            <a:r>
              <a:rPr lang="en-US" dirty="0">
                <a:solidFill>
                  <a:srgbClr val="000000"/>
                </a:solidFill>
                <a:latin typeface="Times New Roman" panose="02020603050405020304" pitchFamily="18" charset="0"/>
                <a:ea typeface="Times New Roman" panose="02020603050405020304" pitchFamily="18" charset="0"/>
              </a:rPr>
              <a:t> to cause disease</a:t>
            </a:r>
            <a:endParaRPr lang="en-US" sz="1600" dirty="0">
              <a:solidFill>
                <a:srgbClr val="000000"/>
              </a:solidFill>
              <a:latin typeface="Calibri" panose="020F0502020204030204" pitchFamily="34" charset="0"/>
              <a:ea typeface="Calibri" panose="020F0502020204030204" pitchFamily="34" charset="0"/>
            </a:endParaRPr>
          </a:p>
          <a:p>
            <a:pPr marL="75565" lvl="0" indent="-6350" algn="just" rtl="0">
              <a:lnSpc>
                <a:spcPct val="111000"/>
              </a:lnSpc>
              <a:spcAft>
                <a:spcPts val="490"/>
              </a:spcAft>
            </a:pPr>
            <a:r>
              <a:rPr lang="en-US" b="1" dirty="0">
                <a:solidFill>
                  <a:srgbClr val="000000"/>
                </a:solidFill>
                <a:latin typeface="Times New Roman" panose="02020603050405020304" pitchFamily="18" charset="0"/>
                <a:ea typeface="Times New Roman" panose="02020603050405020304" pitchFamily="18" charset="0"/>
              </a:rPr>
              <a:t>Pathogenic stage</a:t>
            </a:r>
            <a:r>
              <a:rPr lang="en-US" dirty="0">
                <a:solidFill>
                  <a:srgbClr val="000000"/>
                </a:solidFill>
                <a:latin typeface="Times New Roman" panose="02020603050405020304" pitchFamily="18" charset="0"/>
                <a:ea typeface="Times New Roman" panose="02020603050405020304" pitchFamily="18" charset="0"/>
              </a:rPr>
              <a:t>: is a stage of parasite life cycle that causing disease </a:t>
            </a:r>
            <a:r>
              <a:rPr lang="en-US" dirty="0">
                <a:solidFill>
                  <a:srgbClr val="FF0000"/>
                </a:solidFill>
                <a:latin typeface="Times New Roman" panose="02020603050405020304" pitchFamily="18" charset="0"/>
                <a:ea typeface="Times New Roman" panose="02020603050405020304" pitchFamily="18" charset="0"/>
              </a:rPr>
              <a:t>with in host.</a:t>
            </a:r>
            <a:endParaRPr lang="en-US" sz="1600" dirty="0">
              <a:solidFill>
                <a:srgbClr val="000000"/>
              </a:solidFill>
              <a:latin typeface="Calibri" panose="020F0502020204030204" pitchFamily="34" charset="0"/>
              <a:ea typeface="Calibri" panose="020F0502020204030204" pitchFamily="34" charset="0"/>
            </a:endParaRPr>
          </a:p>
          <a:p>
            <a:pPr marL="75565" lvl="0" indent="-6350" algn="just" rtl="0">
              <a:lnSpc>
                <a:spcPct val="111000"/>
              </a:lnSpc>
              <a:spcAft>
                <a:spcPts val="490"/>
              </a:spcAft>
            </a:pPr>
            <a:r>
              <a:rPr lang="en-US" b="1" dirty="0">
                <a:solidFill>
                  <a:srgbClr val="000000"/>
                </a:solidFill>
                <a:latin typeface="Times New Roman" panose="02020603050405020304" pitchFamily="18" charset="0"/>
                <a:ea typeface="Times New Roman" panose="02020603050405020304" pitchFamily="18" charset="0"/>
              </a:rPr>
              <a:t>Diagnostic stage</a:t>
            </a:r>
            <a:r>
              <a:rPr lang="en-US" dirty="0">
                <a:solidFill>
                  <a:srgbClr val="000000"/>
                </a:solidFill>
                <a:latin typeface="Times New Roman" panose="02020603050405020304" pitchFamily="18" charset="0"/>
                <a:ea typeface="Times New Roman" panose="02020603050405020304" pitchFamily="18" charset="0"/>
              </a:rPr>
              <a:t>: is a stage of parasite </a:t>
            </a:r>
            <a:r>
              <a:rPr lang="en-US" dirty="0">
                <a:solidFill>
                  <a:schemeClr val="accent1"/>
                </a:solidFill>
                <a:latin typeface="Times New Roman" panose="02020603050405020304" pitchFamily="18" charset="0"/>
                <a:ea typeface="Times New Roman" panose="02020603050405020304" pitchFamily="18" charset="0"/>
              </a:rPr>
              <a:t>life cycle which use for diagnosis </a:t>
            </a:r>
            <a:r>
              <a:rPr lang="en-US" dirty="0">
                <a:solidFill>
                  <a:srgbClr val="000000"/>
                </a:solidFill>
                <a:latin typeface="Times New Roman" panose="02020603050405020304" pitchFamily="18" charset="0"/>
                <a:ea typeface="Times New Roman" panose="02020603050405020304" pitchFamily="18" charset="0"/>
              </a:rPr>
              <a:t>the parasitic infection and its </a:t>
            </a:r>
            <a:r>
              <a:rPr lang="en-US" dirty="0" smtClean="0">
                <a:solidFill>
                  <a:srgbClr val="000000"/>
                </a:solidFill>
                <a:latin typeface="Times New Roman" panose="02020603050405020304" pitchFamily="18" charset="0"/>
                <a:ea typeface="Times New Roman" panose="02020603050405020304" pitchFamily="18" charset="0"/>
              </a:rPr>
              <a:t>disease</a:t>
            </a:r>
          </a:p>
          <a:p>
            <a:pPr marL="75565" indent="-6350" algn="just" rtl="0">
              <a:lnSpc>
                <a:spcPct val="111000"/>
              </a:lnSpc>
              <a:spcAft>
                <a:spcPts val="490"/>
              </a:spcAft>
            </a:pPr>
            <a:r>
              <a:rPr lang="en-US" b="1" dirty="0">
                <a:solidFill>
                  <a:srgbClr val="000000"/>
                </a:solidFill>
                <a:latin typeface="Times New Roman" panose="02020603050405020304" pitchFamily="18" charset="0"/>
                <a:ea typeface="Times New Roman" panose="02020603050405020304" pitchFamily="18" charset="0"/>
              </a:rPr>
              <a:t>Infective stage</a:t>
            </a:r>
            <a:r>
              <a:rPr lang="en-US" dirty="0">
                <a:solidFill>
                  <a:srgbClr val="000000"/>
                </a:solidFill>
                <a:latin typeface="Times New Roman" panose="02020603050405020304" pitchFamily="18" charset="0"/>
                <a:ea typeface="Times New Roman" panose="02020603050405020304" pitchFamily="18" charset="0"/>
              </a:rPr>
              <a:t>: is a stage of the parasite </a:t>
            </a:r>
            <a:r>
              <a:rPr lang="en-US" dirty="0">
                <a:solidFill>
                  <a:schemeClr val="accent1"/>
                </a:solidFill>
                <a:latin typeface="Times New Roman" panose="02020603050405020304" pitchFamily="18" charset="0"/>
                <a:ea typeface="Times New Roman" panose="02020603050405020304" pitchFamily="18" charset="0"/>
              </a:rPr>
              <a:t>life cycle which have ability to infect </a:t>
            </a:r>
            <a:r>
              <a:rPr lang="en-US" dirty="0">
                <a:solidFill>
                  <a:srgbClr val="000000"/>
                </a:solidFill>
                <a:latin typeface="Times New Roman" panose="02020603050405020304" pitchFamily="18" charset="0"/>
                <a:ea typeface="Times New Roman" panose="02020603050405020304" pitchFamily="18" charset="0"/>
              </a:rPr>
              <a:t>the host.</a:t>
            </a:r>
            <a:endParaRPr lang="en-US" sz="1600" dirty="0">
              <a:solidFill>
                <a:srgbClr val="000000"/>
              </a:solidFill>
              <a:latin typeface="Calibri" panose="020F0502020204030204" pitchFamily="34" charset="0"/>
              <a:ea typeface="Calibri" panose="020F0502020204030204" pitchFamily="34" charset="0"/>
            </a:endParaRPr>
          </a:p>
          <a:p>
            <a:pPr marL="75565" lvl="0" indent="-6350" algn="just" rtl="0">
              <a:lnSpc>
                <a:spcPct val="111000"/>
              </a:lnSpc>
              <a:spcAft>
                <a:spcPts val="490"/>
              </a:spcAft>
            </a:pPr>
            <a:endParaRPr lang="en-US" dirty="0" smtClean="0">
              <a:solidFill>
                <a:srgbClr val="000000"/>
              </a:solidFill>
              <a:latin typeface="Times New Roman" panose="02020603050405020304" pitchFamily="18" charset="0"/>
              <a:ea typeface="Times New Roman" panose="02020603050405020304" pitchFamily="18" charset="0"/>
            </a:endParaRPr>
          </a:p>
          <a:p>
            <a:pPr marL="75565" lvl="0" indent="-6350" algn="just" rtl="0">
              <a:lnSpc>
                <a:spcPct val="111000"/>
              </a:lnSpc>
              <a:spcAft>
                <a:spcPts val="490"/>
              </a:spcAft>
            </a:pPr>
            <a:endParaRPr lang="en-US" sz="1600" dirty="0">
              <a:solidFill>
                <a:srgbClr val="000000"/>
              </a:solidFill>
              <a:latin typeface="Calibri" panose="020F0502020204030204" pitchFamily="34" charset="0"/>
              <a:ea typeface="Calibri" panose="020F0502020204030204" pitchFamily="34" charset="0"/>
            </a:endParaRPr>
          </a:p>
          <a:p>
            <a:pPr lvl="0" algn="l" rtl="0"/>
            <a:endParaRPr lang="ar-IQ" dirty="0">
              <a:solidFill>
                <a:srgbClr val="000000"/>
              </a:solidFill>
            </a:endParaRPr>
          </a:p>
          <a:p>
            <a:endParaRPr lang="ar-IQ" dirty="0"/>
          </a:p>
        </p:txBody>
      </p:sp>
    </p:spTree>
    <p:extLst>
      <p:ext uri="{BB962C8B-B14F-4D97-AF65-F5344CB8AC3E}">
        <p14:creationId xmlns:p14="http://schemas.microsoft.com/office/powerpoint/2010/main" val="685803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93776"/>
            <a:ext cx="10972800" cy="512064"/>
          </a:xfrm>
        </p:spPr>
        <p:txBody>
          <a:bodyPr/>
          <a:lstStyle/>
          <a:p>
            <a:pPr marL="227965" lvl="0" indent="-6350">
              <a:lnSpc>
                <a:spcPct val="108000"/>
              </a:lnSpc>
              <a:spcBef>
                <a:spcPct val="20000"/>
              </a:spcBef>
              <a:spcAft>
                <a:spcPts val="580"/>
              </a:spcAft>
            </a:pPr>
            <a:r>
              <a:rPr lang="en-US" sz="3200" b="1" kern="0" dirty="0">
                <a:solidFill>
                  <a:srgbClr val="000000"/>
                </a:solidFill>
                <a:latin typeface="Times New Roman" panose="02020603050405020304" pitchFamily="18" charset="0"/>
                <a:ea typeface="Times New Roman" panose="02020603050405020304" pitchFamily="18" charset="0"/>
                <a:cs typeface="+mn-cs"/>
              </a:rPr>
              <a:t>Some terms in Epidemiology</a:t>
            </a:r>
            <a:r>
              <a:rPr lang="en-US" b="1" kern="0" dirty="0">
                <a:solidFill>
                  <a:srgbClr val="000000"/>
                </a:solidFill>
                <a:latin typeface="Times New Roman" panose="02020603050405020304" pitchFamily="18" charset="0"/>
                <a:ea typeface="Times New Roman" panose="02020603050405020304" pitchFamily="18" charset="0"/>
                <a:cs typeface="+mn-cs"/>
              </a:rPr>
              <a:t/>
            </a:r>
            <a:br>
              <a:rPr lang="en-US" b="1" kern="0" dirty="0">
                <a:solidFill>
                  <a:srgbClr val="000000"/>
                </a:solidFill>
                <a:latin typeface="Times New Roman" panose="02020603050405020304" pitchFamily="18" charset="0"/>
                <a:ea typeface="Times New Roman" panose="02020603050405020304" pitchFamily="18" charset="0"/>
                <a:cs typeface="+mn-cs"/>
              </a:rPr>
            </a:br>
            <a:endParaRPr lang="ar-IQ" dirty="0"/>
          </a:p>
        </p:txBody>
      </p:sp>
      <p:sp>
        <p:nvSpPr>
          <p:cNvPr id="3" name="Content Placeholder 2"/>
          <p:cNvSpPr>
            <a:spLocks noGrp="1"/>
          </p:cNvSpPr>
          <p:nvPr>
            <p:ph idx="1"/>
          </p:nvPr>
        </p:nvSpPr>
        <p:spPr>
          <a:xfrm>
            <a:off x="609600" y="868680"/>
            <a:ext cx="10972800" cy="5259070"/>
          </a:xfrm>
        </p:spPr>
        <p:txBody>
          <a:bodyPr/>
          <a:lstStyle/>
          <a:p>
            <a:pPr marL="227965" indent="-6350" algn="just" rtl="0">
              <a:lnSpc>
                <a:spcPct val="95000"/>
              </a:lnSpc>
              <a:spcAft>
                <a:spcPts val="790"/>
              </a:spcAft>
            </a:pPr>
            <a:r>
              <a:rPr lang="en-US" b="1" dirty="0" smtClean="0">
                <a:solidFill>
                  <a:srgbClr val="000000"/>
                </a:solidFill>
                <a:latin typeface="Times New Roman" panose="02020603050405020304" pitchFamily="18" charset="0"/>
                <a:ea typeface="Times New Roman" panose="02020603050405020304" pitchFamily="18" charset="0"/>
              </a:rPr>
              <a:t>Endemic</a:t>
            </a:r>
            <a:r>
              <a:rPr lang="en-US" dirty="0">
                <a:solidFill>
                  <a:srgbClr val="000000"/>
                </a:solidFill>
                <a:latin typeface="Times New Roman" panose="02020603050405020304" pitchFamily="18" charset="0"/>
                <a:ea typeface="Times New Roman" panose="02020603050405020304" pitchFamily="18" charset="0"/>
              </a:rPr>
              <a:t>: </a:t>
            </a:r>
            <a:r>
              <a:rPr lang="en-US" dirty="0">
                <a:solidFill>
                  <a:srgbClr val="FF0000"/>
                </a:solidFill>
                <a:latin typeface="Times New Roman" panose="02020603050405020304" pitchFamily="18" charset="0"/>
                <a:ea typeface="Times New Roman" panose="02020603050405020304" pitchFamily="18" charset="0"/>
              </a:rPr>
              <a:t>constant presence </a:t>
            </a:r>
            <a:r>
              <a:rPr lang="en-US" dirty="0">
                <a:solidFill>
                  <a:srgbClr val="000000"/>
                </a:solidFill>
                <a:latin typeface="Times New Roman" panose="02020603050405020304" pitchFamily="18" charset="0"/>
                <a:ea typeface="Times New Roman" panose="02020603050405020304" pitchFamily="18" charset="0"/>
              </a:rPr>
              <a:t>of a disease or infectious agent within a given geographic area or population group</a:t>
            </a:r>
            <a:endParaRPr lang="en-US" sz="1400" dirty="0">
              <a:solidFill>
                <a:srgbClr val="000000"/>
              </a:solidFill>
              <a:latin typeface="Calibri" panose="020F0502020204030204" pitchFamily="34" charset="0"/>
              <a:ea typeface="Calibri" panose="020F0502020204030204" pitchFamily="34" charset="0"/>
            </a:endParaRPr>
          </a:p>
          <a:p>
            <a:pPr marL="227965" marR="153670" indent="-6350" algn="just" rtl="0">
              <a:lnSpc>
                <a:spcPct val="95000"/>
              </a:lnSpc>
              <a:spcAft>
                <a:spcPts val="790"/>
              </a:spcAft>
            </a:pPr>
            <a:r>
              <a:rPr lang="en-US" b="1" dirty="0">
                <a:solidFill>
                  <a:srgbClr val="000000"/>
                </a:solidFill>
                <a:latin typeface="Times New Roman" panose="02020603050405020304" pitchFamily="18" charset="0"/>
                <a:ea typeface="Times New Roman" panose="02020603050405020304" pitchFamily="18" charset="0"/>
              </a:rPr>
              <a:t>Epidemic</a:t>
            </a:r>
            <a:r>
              <a:rPr lang="en-US" dirty="0">
                <a:solidFill>
                  <a:srgbClr val="000000"/>
                </a:solidFill>
                <a:latin typeface="Times New Roman" panose="02020603050405020304" pitchFamily="18" charset="0"/>
                <a:ea typeface="Times New Roman" panose="02020603050405020304" pitchFamily="18" charset="0"/>
              </a:rPr>
              <a:t>: is (</a:t>
            </a:r>
            <a:r>
              <a:rPr lang="en-US" dirty="0">
                <a:solidFill>
                  <a:srgbClr val="FF0000"/>
                </a:solidFill>
                <a:latin typeface="Times New Roman" panose="02020603050405020304" pitchFamily="18" charset="0"/>
                <a:ea typeface="Times New Roman" panose="02020603050405020304" pitchFamily="18" charset="0"/>
              </a:rPr>
              <a:t>outbreak</a:t>
            </a:r>
            <a:r>
              <a:rPr lang="en-US" dirty="0">
                <a:solidFill>
                  <a:srgbClr val="000000"/>
                </a:solidFill>
                <a:latin typeface="Times New Roman" panose="02020603050405020304" pitchFamily="18" charset="0"/>
                <a:ea typeface="Times New Roman" panose="02020603050405020304" pitchFamily="18" charset="0"/>
              </a:rPr>
              <a:t>) or occurrence of one specific disease from a single source, </a:t>
            </a:r>
            <a:r>
              <a:rPr lang="en-US" dirty="0">
                <a:solidFill>
                  <a:srgbClr val="FF0000"/>
                </a:solidFill>
                <a:latin typeface="Times New Roman" panose="02020603050405020304" pitchFamily="18" charset="0"/>
                <a:ea typeface="Times New Roman" panose="02020603050405020304" pitchFamily="18" charset="0"/>
              </a:rPr>
              <a:t>in a group population, community, or geographical area</a:t>
            </a:r>
            <a:r>
              <a:rPr lang="en-US" dirty="0">
                <a:solidFill>
                  <a:srgbClr val="000000"/>
                </a:solidFill>
                <a:latin typeface="Times New Roman" panose="02020603050405020304" pitchFamily="18" charset="0"/>
                <a:ea typeface="Times New Roman" panose="02020603050405020304" pitchFamily="18" charset="0"/>
              </a:rPr>
              <a:t>, in excess of the usual level of expectancy</a:t>
            </a:r>
            <a:endParaRPr lang="en-US" sz="1400" dirty="0">
              <a:solidFill>
                <a:srgbClr val="000000"/>
              </a:solidFill>
              <a:latin typeface="Calibri" panose="020F0502020204030204" pitchFamily="34" charset="0"/>
              <a:ea typeface="Calibri" panose="020F0502020204030204" pitchFamily="34" charset="0"/>
            </a:endParaRPr>
          </a:p>
          <a:p>
            <a:pPr marL="227965" marR="154940" indent="-6350" algn="just" rtl="0">
              <a:lnSpc>
                <a:spcPct val="95000"/>
              </a:lnSpc>
              <a:spcAft>
                <a:spcPts val="790"/>
              </a:spcAft>
            </a:pPr>
            <a:r>
              <a:rPr lang="en-US" b="1" dirty="0">
                <a:solidFill>
                  <a:srgbClr val="000000"/>
                </a:solidFill>
                <a:latin typeface="Times New Roman" panose="02020603050405020304" pitchFamily="18" charset="0"/>
                <a:ea typeface="Times New Roman" panose="02020603050405020304" pitchFamily="18" charset="0"/>
              </a:rPr>
              <a:t>Pandemic</a:t>
            </a:r>
            <a:r>
              <a:rPr lang="en-US" dirty="0">
                <a:solidFill>
                  <a:srgbClr val="000000"/>
                </a:solidFill>
                <a:latin typeface="Times New Roman" panose="02020603050405020304" pitchFamily="18" charset="0"/>
                <a:ea typeface="Times New Roman" panose="02020603050405020304" pitchFamily="18" charset="0"/>
              </a:rPr>
              <a:t>: is an </a:t>
            </a:r>
            <a:r>
              <a:rPr lang="en-US" dirty="0">
                <a:solidFill>
                  <a:srgbClr val="FF0000"/>
                </a:solidFill>
                <a:latin typeface="Times New Roman" panose="02020603050405020304" pitchFamily="18" charset="0"/>
                <a:ea typeface="Times New Roman" panose="02020603050405020304" pitchFamily="18" charset="0"/>
              </a:rPr>
              <a:t>epidemic</a:t>
            </a:r>
            <a:r>
              <a:rPr lang="en-US" dirty="0">
                <a:solidFill>
                  <a:srgbClr val="000000"/>
                </a:solidFill>
                <a:latin typeface="Times New Roman" panose="02020603050405020304" pitchFamily="18" charset="0"/>
                <a:ea typeface="Times New Roman" panose="02020603050405020304" pitchFamily="18" charset="0"/>
              </a:rPr>
              <a:t> usually affecting a large number of populations, occurring over a wide geographic area such as the entire nation, a continent or the worldwide</a:t>
            </a:r>
            <a:r>
              <a:rPr lang="en-US" dirty="0" smtClean="0">
                <a:solidFill>
                  <a:srgbClr val="000000"/>
                </a:solidFill>
                <a:latin typeface="Times New Roman" panose="02020603050405020304" pitchFamily="18" charset="0"/>
                <a:ea typeface="Times New Roman" panose="02020603050405020304" pitchFamily="18" charset="0"/>
              </a:rPr>
              <a:t>.</a:t>
            </a:r>
            <a:endParaRPr lang="ar-IQ" dirty="0"/>
          </a:p>
        </p:txBody>
      </p:sp>
    </p:spTree>
    <p:extLst>
      <p:ext uri="{BB962C8B-B14F-4D97-AF65-F5344CB8AC3E}">
        <p14:creationId xmlns:p14="http://schemas.microsoft.com/office/powerpoint/2010/main" val="2610433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29768"/>
            <a:ext cx="10972800" cy="5697982"/>
          </a:xfrm>
        </p:spPr>
        <p:txBody>
          <a:bodyPr/>
          <a:lstStyle/>
          <a:p>
            <a:pPr marL="227965" marR="154940" lvl="0" indent="-6350" algn="just" rtl="0">
              <a:lnSpc>
                <a:spcPct val="95000"/>
              </a:lnSpc>
              <a:spcAft>
                <a:spcPts val="790"/>
              </a:spcAft>
            </a:pPr>
            <a:endParaRPr lang="en-US" sz="1400" dirty="0">
              <a:solidFill>
                <a:srgbClr val="000000"/>
              </a:solidFill>
              <a:latin typeface="Calibri" panose="020F0502020204030204" pitchFamily="34" charset="0"/>
              <a:ea typeface="Calibri" panose="020F0502020204030204" pitchFamily="34" charset="0"/>
            </a:endParaRPr>
          </a:p>
          <a:p>
            <a:pPr marL="227965" marR="154305" lvl="0" indent="-6350" algn="just" rtl="0">
              <a:lnSpc>
                <a:spcPct val="95000"/>
              </a:lnSpc>
              <a:spcAft>
                <a:spcPts val="790"/>
              </a:spcAft>
            </a:pPr>
            <a:r>
              <a:rPr lang="en-US" b="1" dirty="0">
                <a:solidFill>
                  <a:srgbClr val="000000"/>
                </a:solidFill>
                <a:latin typeface="Times New Roman" panose="02020603050405020304" pitchFamily="18" charset="0"/>
                <a:ea typeface="Times New Roman" panose="02020603050405020304" pitchFamily="18" charset="0"/>
              </a:rPr>
              <a:t>Sporadic</a:t>
            </a:r>
            <a:r>
              <a:rPr lang="en-US" dirty="0">
                <a:solidFill>
                  <a:srgbClr val="000000"/>
                </a:solidFill>
                <a:latin typeface="Times New Roman" panose="02020603050405020304" pitchFamily="18" charset="0"/>
                <a:ea typeface="Times New Roman" panose="02020603050405020304" pitchFamily="18" charset="0"/>
              </a:rPr>
              <a:t>: Sporadic means scattered of infected individual, occur </a:t>
            </a:r>
            <a:r>
              <a:rPr lang="en-US" dirty="0">
                <a:solidFill>
                  <a:srgbClr val="FF0000"/>
                </a:solidFill>
                <a:latin typeface="Times New Roman" panose="02020603050405020304" pitchFamily="18" charset="0"/>
                <a:ea typeface="Times New Roman" panose="02020603050405020304" pitchFamily="18" charset="0"/>
              </a:rPr>
              <a:t>from time to time</a:t>
            </a:r>
            <a:r>
              <a:rPr lang="en-US" dirty="0">
                <a:solidFill>
                  <a:srgbClr val="000000"/>
                </a:solidFill>
                <a:latin typeface="Times New Roman" panose="02020603050405020304" pitchFamily="18" charset="0"/>
                <a:ea typeface="Times New Roman" panose="02020603050405020304" pitchFamily="18" charset="0"/>
              </a:rPr>
              <a:t>, The infected individuals or cases are </a:t>
            </a:r>
            <a:r>
              <a:rPr lang="en-US" dirty="0">
                <a:solidFill>
                  <a:srgbClr val="FF0000"/>
                </a:solidFill>
                <a:latin typeface="Times New Roman" panose="02020603050405020304" pitchFamily="18" charset="0"/>
                <a:ea typeface="Times New Roman" panose="02020603050405020304" pitchFamily="18" charset="0"/>
              </a:rPr>
              <a:t>so few and separated widely in space and time</a:t>
            </a:r>
            <a:r>
              <a:rPr lang="en-US" dirty="0">
                <a:solidFill>
                  <a:srgbClr val="000000"/>
                </a:solidFill>
                <a:latin typeface="Times New Roman" panose="02020603050405020304" pitchFamily="18" charset="0"/>
                <a:ea typeface="Times New Roman" panose="02020603050405020304" pitchFamily="18" charset="0"/>
              </a:rPr>
              <a:t>, and no recognizable common source of infection</a:t>
            </a:r>
            <a:endParaRPr lang="en-US" sz="1400" dirty="0">
              <a:solidFill>
                <a:srgbClr val="000000"/>
              </a:solidFill>
              <a:latin typeface="Calibri" panose="020F0502020204030204" pitchFamily="34" charset="0"/>
              <a:ea typeface="Calibri" panose="020F0502020204030204" pitchFamily="34" charset="0"/>
            </a:endParaRPr>
          </a:p>
          <a:p>
            <a:pPr marL="227965" lvl="0" indent="-6350" algn="just" rtl="0">
              <a:lnSpc>
                <a:spcPct val="95000"/>
              </a:lnSpc>
              <a:spcAft>
                <a:spcPts val="790"/>
              </a:spcAft>
            </a:pPr>
            <a:r>
              <a:rPr lang="en-US" b="1" dirty="0">
                <a:solidFill>
                  <a:srgbClr val="000000"/>
                </a:solidFill>
                <a:latin typeface="Times New Roman" panose="02020603050405020304" pitchFamily="18" charset="0"/>
                <a:ea typeface="Times New Roman" panose="02020603050405020304" pitchFamily="18" charset="0"/>
              </a:rPr>
              <a:t>Incidence</a:t>
            </a:r>
            <a:r>
              <a:rPr lang="en-US" dirty="0">
                <a:solidFill>
                  <a:srgbClr val="000000"/>
                </a:solidFill>
                <a:latin typeface="Times New Roman" panose="02020603050405020304" pitchFamily="18" charset="0"/>
                <a:ea typeface="Times New Roman" panose="02020603050405020304" pitchFamily="18" charset="0"/>
              </a:rPr>
              <a:t>: number of </a:t>
            </a:r>
            <a:r>
              <a:rPr lang="en-US" dirty="0">
                <a:solidFill>
                  <a:srgbClr val="FF0000"/>
                </a:solidFill>
                <a:latin typeface="Times New Roman" panose="02020603050405020304" pitchFamily="18" charset="0"/>
                <a:ea typeface="Times New Roman" panose="02020603050405020304" pitchFamily="18" charset="0"/>
              </a:rPr>
              <a:t>new cases </a:t>
            </a:r>
            <a:r>
              <a:rPr lang="en-US" dirty="0">
                <a:solidFill>
                  <a:srgbClr val="000000"/>
                </a:solidFill>
                <a:latin typeface="Times New Roman" panose="02020603050405020304" pitchFamily="18" charset="0"/>
                <a:ea typeface="Times New Roman" panose="02020603050405020304" pitchFamily="18" charset="0"/>
              </a:rPr>
              <a:t>of specific disease during a given geographic area at a given period of time</a:t>
            </a:r>
            <a:endParaRPr lang="en-US" sz="1400" dirty="0">
              <a:solidFill>
                <a:srgbClr val="000000"/>
              </a:solidFill>
              <a:latin typeface="Calibri" panose="020F0502020204030204" pitchFamily="34" charset="0"/>
              <a:ea typeface="Calibri" panose="020F0502020204030204" pitchFamily="34" charset="0"/>
            </a:endParaRPr>
          </a:p>
          <a:p>
            <a:pPr marL="227965" lvl="0" indent="-6350" algn="just" rtl="0">
              <a:lnSpc>
                <a:spcPct val="95000"/>
              </a:lnSpc>
              <a:spcAft>
                <a:spcPts val="790"/>
              </a:spcAft>
            </a:pPr>
            <a:r>
              <a:rPr lang="en-US" b="1" dirty="0">
                <a:solidFill>
                  <a:srgbClr val="000000"/>
                </a:solidFill>
                <a:latin typeface="Times New Roman" panose="02020603050405020304" pitchFamily="18" charset="0"/>
                <a:ea typeface="Times New Roman" panose="02020603050405020304" pitchFamily="18" charset="0"/>
              </a:rPr>
              <a:t>Prevalence</a:t>
            </a:r>
            <a:r>
              <a:rPr lang="en-US" dirty="0">
                <a:solidFill>
                  <a:srgbClr val="000000"/>
                </a:solidFill>
                <a:latin typeface="Times New Roman" panose="02020603050405020304" pitchFamily="18" charset="0"/>
                <a:ea typeface="Times New Roman" panose="02020603050405020304" pitchFamily="18" charset="0"/>
              </a:rPr>
              <a:t>: Number of </a:t>
            </a:r>
            <a:r>
              <a:rPr lang="en-US" dirty="0">
                <a:solidFill>
                  <a:srgbClr val="FF0000"/>
                </a:solidFill>
                <a:latin typeface="Times New Roman" panose="02020603050405020304" pitchFamily="18" charset="0"/>
                <a:ea typeface="Times New Roman" panose="02020603050405020304" pitchFamily="18" charset="0"/>
              </a:rPr>
              <a:t>current case </a:t>
            </a:r>
            <a:r>
              <a:rPr lang="en-US" dirty="0">
                <a:solidFill>
                  <a:srgbClr val="000000"/>
                </a:solidFill>
                <a:latin typeface="Times New Roman" panose="02020603050405020304" pitchFamily="18" charset="0"/>
                <a:ea typeface="Times New Roman" panose="02020603050405020304" pitchFamily="18" charset="0"/>
              </a:rPr>
              <a:t>or infected person (old and new) with a disease at a given geographic area at a specified point or period of time</a:t>
            </a:r>
            <a:endParaRPr lang="en-US" sz="1400" dirty="0">
              <a:solidFill>
                <a:srgbClr val="000000"/>
              </a:solidFill>
              <a:latin typeface="Calibri" panose="020F0502020204030204" pitchFamily="34" charset="0"/>
              <a:ea typeface="Calibri" panose="020F0502020204030204" pitchFamily="34" charset="0"/>
            </a:endParaRPr>
          </a:p>
          <a:p>
            <a:pPr lvl="0" algn="l" rtl="0"/>
            <a:endParaRPr lang="ar-IQ" dirty="0">
              <a:solidFill>
                <a:srgbClr val="000000"/>
              </a:solidFill>
            </a:endParaRPr>
          </a:p>
          <a:p>
            <a:endParaRPr lang="ar-IQ" dirty="0"/>
          </a:p>
        </p:txBody>
      </p:sp>
    </p:spTree>
    <p:extLst>
      <p:ext uri="{BB962C8B-B14F-4D97-AF65-F5344CB8AC3E}">
        <p14:creationId xmlns:p14="http://schemas.microsoft.com/office/powerpoint/2010/main" val="1823963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01168"/>
            <a:ext cx="10972800" cy="6364224"/>
          </a:xfrm>
        </p:spPr>
        <p:txBody>
          <a:bodyPr/>
          <a:lstStyle/>
          <a:p>
            <a:pPr marL="0" indent="0" algn="l" rtl="0">
              <a:buNone/>
            </a:pPr>
            <a:r>
              <a:rPr lang="en-US" sz="3600" b="1" dirty="0">
                <a:solidFill>
                  <a:srgbClr val="FF0000"/>
                </a:solidFill>
                <a:latin typeface="Times New Roman" panose="02020603050405020304" pitchFamily="18" charset="0"/>
                <a:cs typeface="Times New Roman" panose="02020603050405020304" pitchFamily="18" charset="0"/>
              </a:rPr>
              <a:t>Different kinds of parasites</a:t>
            </a:r>
          </a:p>
          <a:p>
            <a:pPr lvl="0" algn="l" rtl="0"/>
            <a:r>
              <a:rPr lang="en-US" b="1" dirty="0" err="1">
                <a:latin typeface="Times New Roman" panose="02020603050405020304" pitchFamily="18" charset="0"/>
                <a:cs typeface="Times New Roman" panose="02020603050405020304" pitchFamily="18" charset="0"/>
              </a:rPr>
              <a:t>Microparasite</a:t>
            </a:r>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small</a:t>
            </a:r>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unicellular</a:t>
            </a:r>
            <a:r>
              <a:rPr lang="en-US" dirty="0">
                <a:latin typeface="Times New Roman" panose="02020603050405020304" pitchFamily="18" charset="0"/>
                <a:cs typeface="Times New Roman" panose="02020603050405020304" pitchFamily="18" charset="0"/>
              </a:rPr>
              <a:t> and </a:t>
            </a:r>
            <a:r>
              <a:rPr lang="en-US" dirty="0">
                <a:solidFill>
                  <a:srgbClr val="FF0000"/>
                </a:solidFill>
                <a:latin typeface="Times New Roman" panose="02020603050405020304" pitchFamily="18" charset="0"/>
                <a:cs typeface="Times New Roman" panose="02020603050405020304" pitchFamily="18" charset="0"/>
              </a:rPr>
              <a:t>multiplies within its vertebrate host</a:t>
            </a:r>
            <a:r>
              <a:rPr lang="en-US" dirty="0">
                <a:latin typeface="Times New Roman" panose="02020603050405020304" pitchFamily="18" charset="0"/>
                <a:cs typeface="Times New Roman" panose="02020603050405020304" pitchFamily="18" charset="0"/>
              </a:rPr>
              <a:t>, often inside cells. Protozoa are </a:t>
            </a:r>
            <a:r>
              <a:rPr lang="en-US" dirty="0" err="1">
                <a:latin typeface="Times New Roman" panose="02020603050405020304" pitchFamily="18" charset="0"/>
                <a:cs typeface="Times New Roman" panose="02020603050405020304" pitchFamily="18" charset="0"/>
              </a:rPr>
              <a:t>microparasites</a:t>
            </a:r>
            <a:r>
              <a:rPr lang="en-US" dirty="0">
                <a:latin typeface="Times New Roman" panose="02020603050405020304" pitchFamily="18" charset="0"/>
                <a:cs typeface="Times New Roman" panose="02020603050405020304" pitchFamily="18" charset="0"/>
              </a:rPr>
              <a:t>.</a:t>
            </a:r>
          </a:p>
          <a:p>
            <a:pPr lvl="0" algn="l" rtl="0"/>
            <a:r>
              <a:rPr lang="en-US" b="1" dirty="0" err="1">
                <a:latin typeface="Times New Roman" panose="02020603050405020304" pitchFamily="18" charset="0"/>
                <a:cs typeface="Times New Roman" panose="02020603050405020304" pitchFamily="18" charset="0"/>
              </a:rPr>
              <a:t>Macroparasite</a:t>
            </a:r>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large</a:t>
            </a:r>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multicellular</a:t>
            </a:r>
            <a:r>
              <a:rPr lang="en-US" dirty="0">
                <a:latin typeface="Times New Roman" panose="02020603050405020304" pitchFamily="18" charset="0"/>
                <a:cs typeface="Times New Roman" panose="02020603050405020304" pitchFamily="18" charset="0"/>
              </a:rPr>
              <a:t> and has no direct reproduction within its vertebrate </a:t>
            </a:r>
            <a:r>
              <a:rPr lang="en-US" dirty="0" smtClean="0">
                <a:latin typeface="Times New Roman" panose="02020603050405020304" pitchFamily="18" charset="0"/>
                <a:cs typeface="Times New Roman" panose="02020603050405020304" pitchFamily="18" charset="0"/>
              </a:rPr>
              <a:t>It’s includes </a:t>
            </a:r>
            <a:r>
              <a:rPr lang="en-US" dirty="0">
                <a:latin typeface="Times New Roman" panose="02020603050405020304" pitchFamily="18" charset="0"/>
                <a:cs typeface="Times New Roman" panose="02020603050405020304" pitchFamily="18" charset="0"/>
              </a:rPr>
              <a:t>helminths. On the basis of their </a:t>
            </a:r>
            <a:r>
              <a:rPr lang="en-US" dirty="0" smtClean="0">
                <a:latin typeface="Times New Roman" panose="02020603050405020304" pitchFamily="18" charset="0"/>
                <a:cs typeface="Times New Roman" panose="02020603050405020304" pitchFamily="18" charset="0"/>
              </a:rPr>
              <a:t>location.</a:t>
            </a:r>
            <a:endParaRPr lang="en-US" dirty="0">
              <a:latin typeface="Times New Roman" panose="02020603050405020304" pitchFamily="18" charset="0"/>
              <a:cs typeface="Times New Roman" panose="02020603050405020304" pitchFamily="18" charset="0"/>
            </a:endParaRPr>
          </a:p>
          <a:p>
            <a:pPr lvl="0" algn="l" rtl="0"/>
            <a:r>
              <a:rPr lang="en-US" b="1" dirty="0" err="1">
                <a:latin typeface="Times New Roman" panose="02020603050405020304" pitchFamily="18" charset="0"/>
                <a:cs typeface="Times New Roman" panose="02020603050405020304" pitchFamily="18" charset="0"/>
              </a:rPr>
              <a:t>Ectoparasites</a:t>
            </a:r>
            <a:r>
              <a:rPr lang="en-US" dirty="0">
                <a:latin typeface="Times New Roman" panose="02020603050405020304" pitchFamily="18" charset="0"/>
                <a:cs typeface="Times New Roman" panose="02020603050405020304" pitchFamily="18" charset="0"/>
              </a:rPr>
              <a:t>: a parasitic organism that lives on the </a:t>
            </a:r>
            <a:r>
              <a:rPr lang="en-US" dirty="0">
                <a:solidFill>
                  <a:srgbClr val="FF0000"/>
                </a:solidFill>
                <a:latin typeface="Times New Roman" panose="02020603050405020304" pitchFamily="18" charset="0"/>
                <a:cs typeface="Times New Roman" panose="02020603050405020304" pitchFamily="18" charset="0"/>
              </a:rPr>
              <a:t>outer surface of its host</a:t>
            </a:r>
            <a:r>
              <a:rPr lang="en-US" dirty="0">
                <a:latin typeface="Times New Roman" panose="02020603050405020304" pitchFamily="18" charset="0"/>
                <a:cs typeface="Times New Roman" panose="02020603050405020304" pitchFamily="18" charset="0"/>
              </a:rPr>
              <a:t>, e.g. lice, ticks, mites</a:t>
            </a:r>
          </a:p>
          <a:p>
            <a:pPr lvl="0" algn="l" rtl="0"/>
            <a:r>
              <a:rPr lang="en-US" b="1" dirty="0">
                <a:latin typeface="Times New Roman" panose="02020603050405020304" pitchFamily="18" charset="0"/>
                <a:cs typeface="Times New Roman" panose="02020603050405020304" pitchFamily="18" charset="0"/>
              </a:rPr>
              <a:t>Endoparasites</a:t>
            </a:r>
            <a:r>
              <a:rPr lang="en-US" dirty="0">
                <a:latin typeface="Times New Roman" panose="02020603050405020304" pitchFamily="18" charset="0"/>
                <a:cs typeface="Times New Roman" panose="02020603050405020304" pitchFamily="18" charset="0"/>
              </a:rPr>
              <a:t>: parasites that live </a:t>
            </a:r>
            <a:r>
              <a:rPr lang="en-US" dirty="0">
                <a:solidFill>
                  <a:srgbClr val="FF0000"/>
                </a:solidFill>
                <a:latin typeface="Times New Roman" panose="02020603050405020304" pitchFamily="18" charset="0"/>
                <a:cs typeface="Times New Roman" panose="02020603050405020304" pitchFamily="18" charset="0"/>
              </a:rPr>
              <a:t>inside the body </a:t>
            </a:r>
            <a:r>
              <a:rPr lang="en-US" dirty="0">
                <a:latin typeface="Times New Roman" panose="02020603050405020304" pitchFamily="18" charset="0"/>
                <a:cs typeface="Times New Roman" panose="02020603050405020304" pitchFamily="18" charset="0"/>
              </a:rPr>
              <a:t>of their host, e.g. </a:t>
            </a:r>
            <a:r>
              <a:rPr lang="en-US" i="1" dirty="0">
                <a:latin typeface="Times New Roman" panose="02020603050405020304" pitchFamily="18" charset="0"/>
                <a:cs typeface="Times New Roman" panose="02020603050405020304" pitchFamily="18" charset="0"/>
              </a:rPr>
              <a:t>Entamoeba </a:t>
            </a:r>
            <a:r>
              <a:rPr lang="en-US" i="1" dirty="0" err="1">
                <a:latin typeface="Times New Roman" panose="02020603050405020304" pitchFamily="18" charset="0"/>
                <a:cs typeface="Times New Roman" panose="02020603050405020304" pitchFamily="18" charset="0"/>
              </a:rPr>
              <a:t>histolytica</a:t>
            </a:r>
            <a:r>
              <a:rPr lang="en-US" i="1" dirty="0" smtClean="0">
                <a:latin typeface="Times New Roman" panose="02020603050405020304" pitchFamily="18" charset="0"/>
                <a:cs typeface="Times New Roman" panose="02020603050405020304" pitchFamily="18" charset="0"/>
              </a:rPr>
              <a:t>. </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4943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38328"/>
            <a:ext cx="10972800" cy="5789422"/>
          </a:xfrm>
        </p:spPr>
        <p:txBody>
          <a:bodyPr/>
          <a:lstStyle/>
          <a:p>
            <a:pPr marL="0" lvl="0" indent="0" algn="l" rtl="0">
              <a:buNone/>
            </a:pPr>
            <a:r>
              <a:rPr lang="en-US" dirty="0" smtClean="0">
                <a:solidFill>
                  <a:srgbClr val="000000"/>
                </a:solidFill>
                <a:latin typeface="Times New Roman" panose="02020603050405020304" pitchFamily="18" charset="0"/>
                <a:cs typeface="Times New Roman" panose="02020603050405020304" pitchFamily="18" charset="0"/>
              </a:rPr>
              <a:t>Endoparasites can </a:t>
            </a:r>
            <a:r>
              <a:rPr lang="en-US" dirty="0">
                <a:solidFill>
                  <a:srgbClr val="000000"/>
                </a:solidFill>
                <a:latin typeface="Times New Roman" panose="02020603050405020304" pitchFamily="18" charset="0"/>
                <a:cs typeface="Times New Roman" panose="02020603050405020304" pitchFamily="18" charset="0"/>
              </a:rPr>
              <a:t>be further subdivided into the following types:</a:t>
            </a:r>
          </a:p>
          <a:p>
            <a:pPr lvl="0" algn="l" rtl="0"/>
            <a:r>
              <a:rPr lang="en-US" b="1" dirty="0">
                <a:solidFill>
                  <a:srgbClr val="000000"/>
                </a:solidFill>
                <a:latin typeface="Times New Roman" panose="02020603050405020304" pitchFamily="18" charset="0"/>
                <a:cs typeface="Times New Roman" panose="02020603050405020304" pitchFamily="18" charset="0"/>
              </a:rPr>
              <a:t>Obligate parasites</a:t>
            </a:r>
            <a:r>
              <a:rPr lang="en-US" dirty="0">
                <a:solidFill>
                  <a:srgbClr val="000000"/>
                </a:solidFill>
                <a:latin typeface="Times New Roman" panose="02020603050405020304" pitchFamily="18" charset="0"/>
                <a:cs typeface="Times New Roman" panose="02020603050405020304" pitchFamily="18" charset="0"/>
              </a:rPr>
              <a:t>: This parasite is </a:t>
            </a:r>
            <a:r>
              <a:rPr lang="en-US" dirty="0">
                <a:solidFill>
                  <a:srgbClr val="FF0000"/>
                </a:solidFill>
                <a:latin typeface="Times New Roman" panose="02020603050405020304" pitchFamily="18" charset="0"/>
                <a:cs typeface="Times New Roman" panose="02020603050405020304" pitchFamily="18" charset="0"/>
              </a:rPr>
              <a:t>completely dependent </a:t>
            </a:r>
            <a:r>
              <a:rPr lang="en-US" dirty="0">
                <a:solidFill>
                  <a:srgbClr val="000000"/>
                </a:solidFill>
                <a:latin typeface="Times New Roman" panose="02020603050405020304" pitchFamily="18" charset="0"/>
                <a:cs typeface="Times New Roman" panose="02020603050405020304" pitchFamily="18" charset="0"/>
              </a:rPr>
              <a:t>on the host during a segment or all of its life cycle, e.g.(</a:t>
            </a:r>
            <a:r>
              <a:rPr lang="en-US" i="1" dirty="0">
                <a:solidFill>
                  <a:srgbClr val="000000"/>
                </a:solidFill>
                <a:latin typeface="Times New Roman" panose="02020603050405020304" pitchFamily="18" charset="0"/>
                <a:cs typeface="Times New Roman" panose="02020603050405020304" pitchFamily="18" charset="0"/>
              </a:rPr>
              <a:t>Plasmodium </a:t>
            </a:r>
            <a:r>
              <a:rPr lang="en-US" dirty="0">
                <a:solidFill>
                  <a:srgbClr val="000000"/>
                </a:solidFill>
                <a:latin typeface="Times New Roman" panose="02020603050405020304" pitchFamily="18" charset="0"/>
                <a:cs typeface="Times New Roman" panose="02020603050405020304" pitchFamily="18" charset="0"/>
              </a:rPr>
              <a:t>and Toxoplasma </a:t>
            </a:r>
            <a:r>
              <a:rPr lang="en-US" dirty="0" err="1">
                <a:solidFill>
                  <a:srgbClr val="000000"/>
                </a:solidFill>
                <a:latin typeface="Times New Roman" panose="02020603050405020304" pitchFamily="18" charset="0"/>
                <a:cs typeface="Times New Roman" panose="02020603050405020304" pitchFamily="18" charset="0"/>
              </a:rPr>
              <a:t>gondii</a:t>
            </a:r>
            <a:r>
              <a:rPr lang="en-US" dirty="0">
                <a:solidFill>
                  <a:srgbClr val="000000"/>
                </a:solidFill>
                <a:latin typeface="Times New Roman" panose="02020603050405020304" pitchFamily="18" charset="0"/>
                <a:cs typeface="Times New Roman" panose="02020603050405020304" pitchFamily="18" charset="0"/>
              </a:rPr>
              <a:t>).</a:t>
            </a:r>
          </a:p>
          <a:p>
            <a:pPr lvl="0" algn="l" rtl="0"/>
            <a:r>
              <a:rPr lang="en-US" b="1" dirty="0">
                <a:solidFill>
                  <a:srgbClr val="000000"/>
                </a:solidFill>
                <a:latin typeface="Times New Roman" panose="02020603050405020304" pitchFamily="18" charset="0"/>
                <a:cs typeface="Times New Roman" panose="02020603050405020304" pitchFamily="18" charset="0"/>
              </a:rPr>
              <a:t>Facultative parasites</a:t>
            </a:r>
            <a:r>
              <a:rPr lang="en-US" dirty="0">
                <a:solidFill>
                  <a:srgbClr val="000000"/>
                </a:solidFill>
                <a:latin typeface="Times New Roman" panose="02020603050405020304" pitchFamily="18" charset="0"/>
                <a:cs typeface="Times New Roman" panose="02020603050405020304" pitchFamily="18" charset="0"/>
              </a:rPr>
              <a:t>: an organism that exhibits both parasitic and non-parasitic modes of living and hence </a:t>
            </a:r>
            <a:r>
              <a:rPr lang="en-US" dirty="0">
                <a:solidFill>
                  <a:srgbClr val="FF0000"/>
                </a:solidFill>
                <a:latin typeface="Times New Roman" panose="02020603050405020304" pitchFamily="18" charset="0"/>
                <a:cs typeface="Times New Roman" panose="02020603050405020304" pitchFamily="18" charset="0"/>
              </a:rPr>
              <a:t>does not absolutely depend on the parasitic way of life</a:t>
            </a:r>
            <a:r>
              <a:rPr lang="en-US" dirty="0">
                <a:solidFill>
                  <a:srgbClr val="000000"/>
                </a:solidFill>
                <a:latin typeface="Times New Roman" panose="02020603050405020304" pitchFamily="18" charset="0"/>
                <a:cs typeface="Times New Roman" panose="02020603050405020304" pitchFamily="18" charset="0"/>
              </a:rPr>
              <a:t>, but is capable of adapting to it if placed on a host. Facultative parasite as a commensal, but may become parasitic. E.g. </a:t>
            </a:r>
            <a:r>
              <a:rPr lang="en-US" i="1" dirty="0" err="1">
                <a:solidFill>
                  <a:srgbClr val="000000"/>
                </a:solidFill>
                <a:latin typeface="Times New Roman" panose="02020603050405020304" pitchFamily="18" charset="0"/>
                <a:cs typeface="Times New Roman" panose="02020603050405020304" pitchFamily="18" charset="0"/>
              </a:rPr>
              <a:t>Naegleria</a:t>
            </a:r>
            <a:r>
              <a:rPr lang="en-US" i="1" dirty="0" smtClean="0">
                <a:solidFill>
                  <a:srgbClr val="000000"/>
                </a:solidFill>
                <a:latin typeface="Times New Roman" panose="02020603050405020304" pitchFamily="18" charset="0"/>
                <a:cs typeface="Times New Roman" panose="02020603050405020304" pitchFamily="18" charset="0"/>
              </a:rPr>
              <a:t>.</a:t>
            </a:r>
            <a:endParaRPr lang="en-US" dirty="0">
              <a:solidFill>
                <a:srgbClr val="000000"/>
              </a:solidFill>
              <a:latin typeface="Times New Roman" panose="02020603050405020304" pitchFamily="18" charset="0"/>
              <a:cs typeface="Times New Roman" panose="02020603050405020304" pitchFamily="18" charset="0"/>
            </a:endParaRPr>
          </a:p>
          <a:p>
            <a:pPr lvl="0" algn="l" rtl="0"/>
            <a:r>
              <a:rPr lang="en-US" b="1" dirty="0">
                <a:solidFill>
                  <a:srgbClr val="000000"/>
                </a:solidFill>
                <a:latin typeface="Times New Roman" panose="02020603050405020304" pitchFamily="18" charset="0"/>
                <a:cs typeface="Times New Roman" panose="02020603050405020304" pitchFamily="18" charset="0"/>
              </a:rPr>
              <a:t>Accidental parasites</a:t>
            </a:r>
            <a:r>
              <a:rPr lang="en-US" dirty="0">
                <a:solidFill>
                  <a:srgbClr val="000000"/>
                </a:solidFill>
                <a:latin typeface="Times New Roman" panose="02020603050405020304" pitchFamily="18" charset="0"/>
                <a:cs typeface="Times New Roman" panose="02020603050405020304" pitchFamily="18" charset="0"/>
              </a:rPr>
              <a:t>: organisms that attack an unusual host e.g. </a:t>
            </a:r>
            <a:r>
              <a:rPr lang="en-US" dirty="0" smtClean="0">
                <a:solidFill>
                  <a:srgbClr val="000000"/>
                </a:solidFill>
                <a:latin typeface="Times New Roman" panose="02020603050405020304" pitchFamily="18" charset="0"/>
                <a:cs typeface="Times New Roman" panose="02020603050405020304" pitchFamily="18" charset="0"/>
              </a:rPr>
              <a:t>Echinococcus</a:t>
            </a:r>
            <a:endParaRPr lang="ar-IQ" dirty="0"/>
          </a:p>
        </p:txBody>
      </p:sp>
    </p:spTree>
    <p:extLst>
      <p:ext uri="{BB962C8B-B14F-4D97-AF65-F5344CB8AC3E}">
        <p14:creationId xmlns:p14="http://schemas.microsoft.com/office/powerpoint/2010/main" val="3647259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57200"/>
            <a:ext cx="10972800" cy="5670550"/>
          </a:xfrm>
        </p:spPr>
        <p:txBody>
          <a:bodyPr/>
          <a:lstStyle/>
          <a:p>
            <a:pPr marL="0" lvl="0" indent="0" algn="l" rtl="0">
              <a:buNone/>
            </a:pPr>
            <a:endParaRPr lang="en-US" dirty="0">
              <a:solidFill>
                <a:srgbClr val="000000"/>
              </a:solidFill>
              <a:latin typeface="Times New Roman" panose="02020603050405020304" pitchFamily="18" charset="0"/>
              <a:cs typeface="Times New Roman" panose="02020603050405020304" pitchFamily="18" charset="0"/>
            </a:endParaRPr>
          </a:p>
          <a:p>
            <a:pPr lvl="0" algn="l" rtl="0"/>
            <a:r>
              <a:rPr lang="en-US" b="1" dirty="0">
                <a:solidFill>
                  <a:srgbClr val="000000"/>
                </a:solidFill>
                <a:latin typeface="Times New Roman" panose="02020603050405020304" pitchFamily="18" charset="0"/>
                <a:cs typeface="Times New Roman" panose="02020603050405020304" pitchFamily="18" charset="0"/>
              </a:rPr>
              <a:t>Aberrant parasites</a:t>
            </a:r>
            <a:r>
              <a:rPr lang="en-US" dirty="0">
                <a:solidFill>
                  <a:srgbClr val="000000"/>
                </a:solidFill>
                <a:latin typeface="Times New Roman" panose="02020603050405020304" pitchFamily="18" charset="0"/>
                <a:cs typeface="Times New Roman" panose="02020603050405020304" pitchFamily="18" charset="0"/>
              </a:rPr>
              <a:t>: organisms that attack a host </a:t>
            </a:r>
            <a:r>
              <a:rPr lang="en-US" dirty="0">
                <a:solidFill>
                  <a:srgbClr val="FF0000"/>
                </a:solidFill>
                <a:latin typeface="Times New Roman" panose="02020603050405020304" pitchFamily="18" charset="0"/>
                <a:cs typeface="Times New Roman" panose="02020603050405020304" pitchFamily="18" charset="0"/>
              </a:rPr>
              <a:t>where they cannot live or develop further</a:t>
            </a:r>
            <a:r>
              <a:rPr lang="en-US" dirty="0">
                <a:solidFill>
                  <a:srgbClr val="000000"/>
                </a:solidFill>
                <a:latin typeface="Times New Roman" panose="02020603050405020304" pitchFamily="18" charset="0"/>
                <a:cs typeface="Times New Roman" panose="02020603050405020304" pitchFamily="18" charset="0"/>
              </a:rPr>
              <a:t> e.g. </a:t>
            </a:r>
            <a:r>
              <a:rPr lang="en-US" dirty="0" err="1">
                <a:solidFill>
                  <a:srgbClr val="000000"/>
                </a:solidFill>
                <a:latin typeface="Times New Roman" panose="02020603050405020304" pitchFamily="18" charset="0"/>
                <a:cs typeface="Times New Roman" panose="02020603050405020304" pitchFamily="18" charset="0"/>
              </a:rPr>
              <a:t>Toxocara</a:t>
            </a:r>
            <a:r>
              <a:rPr lang="en-US" dirty="0">
                <a:solidFill>
                  <a:srgbClr val="000000"/>
                </a:solidFill>
                <a:latin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cs typeface="Times New Roman" panose="02020603050405020304" pitchFamily="18" charset="0"/>
              </a:rPr>
              <a:t>canis</a:t>
            </a:r>
            <a:r>
              <a:rPr lang="en-US" dirty="0">
                <a:solidFill>
                  <a:srgbClr val="000000"/>
                </a:solidFill>
                <a:latin typeface="Times New Roman" panose="02020603050405020304" pitchFamily="18" charset="0"/>
                <a:cs typeface="Times New Roman" panose="02020603050405020304" pitchFamily="18" charset="0"/>
              </a:rPr>
              <a:t> in man.</a:t>
            </a:r>
          </a:p>
          <a:p>
            <a:pPr lvl="0" algn="l" rtl="0"/>
            <a:r>
              <a:rPr lang="en-US" b="1" dirty="0">
                <a:solidFill>
                  <a:srgbClr val="000000"/>
                </a:solidFill>
                <a:latin typeface="Times New Roman" panose="02020603050405020304" pitchFamily="18" charset="0"/>
                <a:cs typeface="Times New Roman" panose="02020603050405020304" pitchFamily="18" charset="0"/>
              </a:rPr>
              <a:t>opportunistic parasite: </a:t>
            </a:r>
            <a:r>
              <a:rPr lang="en-US" dirty="0">
                <a:solidFill>
                  <a:srgbClr val="000000"/>
                </a:solidFill>
                <a:latin typeface="Times New Roman" panose="02020603050405020304" pitchFamily="18" charset="0"/>
                <a:cs typeface="Times New Roman" panose="02020603050405020304" pitchFamily="18" charset="0"/>
              </a:rPr>
              <a:t>that particularly those </a:t>
            </a:r>
            <a:r>
              <a:rPr lang="en-US" dirty="0">
                <a:solidFill>
                  <a:srgbClr val="FF0000"/>
                </a:solidFill>
                <a:latin typeface="Times New Roman" panose="02020603050405020304" pitchFamily="18" charset="0"/>
                <a:cs typeface="Times New Roman" panose="02020603050405020304" pitchFamily="18" charset="0"/>
              </a:rPr>
              <a:t>take advantage of certain situations.</a:t>
            </a:r>
          </a:p>
          <a:p>
            <a:pPr lvl="0" algn="l" rtl="0"/>
            <a:r>
              <a:rPr lang="en-US" b="1" dirty="0">
                <a:solidFill>
                  <a:srgbClr val="000000"/>
                </a:solidFill>
                <a:latin typeface="Times New Roman" panose="02020603050405020304" pitchFamily="18" charset="0"/>
                <a:cs typeface="Times New Roman" panose="02020603050405020304" pitchFamily="18" charset="0"/>
              </a:rPr>
              <a:t>Free-living</a:t>
            </a:r>
            <a:r>
              <a:rPr lang="en-US" dirty="0">
                <a:solidFill>
                  <a:srgbClr val="000000"/>
                </a:solidFill>
                <a:latin typeface="Times New Roman" panose="02020603050405020304" pitchFamily="18" charset="0"/>
                <a:cs typeface="Times New Roman" panose="02020603050405020304" pitchFamily="18" charset="0"/>
              </a:rPr>
              <a:t>: it describes </a:t>
            </a:r>
            <a:r>
              <a:rPr lang="en-US" dirty="0">
                <a:solidFill>
                  <a:srgbClr val="FF0000"/>
                </a:solidFill>
                <a:latin typeface="Times New Roman" panose="02020603050405020304" pitchFamily="18" charset="0"/>
                <a:cs typeface="Times New Roman" panose="02020603050405020304" pitchFamily="18" charset="0"/>
              </a:rPr>
              <a:t>the nonparasitic stages </a:t>
            </a:r>
            <a:r>
              <a:rPr lang="en-US" dirty="0">
                <a:solidFill>
                  <a:srgbClr val="000000"/>
                </a:solidFill>
                <a:latin typeface="Times New Roman" panose="02020603050405020304" pitchFamily="18" charset="0"/>
                <a:cs typeface="Times New Roman" panose="02020603050405020304" pitchFamily="18" charset="0"/>
              </a:rPr>
              <a:t>of existence which are live independently of a host, e.g. hookworms have active free-living stages in the soil.</a:t>
            </a:r>
          </a:p>
          <a:p>
            <a:pPr lvl="0" algn="l" rtl="0"/>
            <a:endParaRPr lang="ar-IQ" dirty="0">
              <a:solidFill>
                <a:srgbClr val="000000"/>
              </a:solidFill>
              <a:latin typeface="Times New Roman" panose="02020603050405020304" pitchFamily="18" charset="0"/>
              <a:cs typeface="Times New Roman" panose="02020603050405020304" pitchFamily="18" charset="0"/>
            </a:endParaRPr>
          </a:p>
          <a:p>
            <a:pPr lvl="0"/>
            <a:endParaRPr lang="ar-IQ" dirty="0">
              <a:solidFill>
                <a:srgbClr val="000000"/>
              </a:solidFill>
            </a:endParaRPr>
          </a:p>
          <a:p>
            <a:endParaRPr lang="ar-IQ" dirty="0"/>
          </a:p>
        </p:txBody>
      </p:sp>
    </p:spTree>
    <p:extLst>
      <p:ext uri="{BB962C8B-B14F-4D97-AF65-F5344CB8AC3E}">
        <p14:creationId xmlns:p14="http://schemas.microsoft.com/office/powerpoint/2010/main" val="850399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8872"/>
            <a:ext cx="10972800" cy="676656"/>
          </a:xfrm>
        </p:spPr>
        <p:txBody>
          <a:bodyPr/>
          <a:lstStyle/>
          <a:p>
            <a:pPr marL="342900" lvl="0" indent="-342900" rtl="0">
              <a:spcBef>
                <a:spcPct val="20000"/>
              </a:spcBef>
            </a:pPr>
            <a:r>
              <a:rPr lang="en-US" sz="3200" b="1" dirty="0">
                <a:solidFill>
                  <a:srgbClr val="FF0000"/>
                </a:solidFill>
                <a:latin typeface="Times New Roman" panose="02020603050405020304" pitchFamily="18" charset="0"/>
                <a:cs typeface="Times New Roman" panose="02020603050405020304" pitchFamily="18" charset="0"/>
              </a:rPr>
              <a:t>The Vector</a:t>
            </a:r>
            <a:r>
              <a:rPr lang="en-US" sz="3200" dirty="0">
                <a:solidFill>
                  <a:srgbClr val="000000"/>
                </a:solidFill>
                <a:latin typeface="Times New Roman" panose="02020603050405020304" pitchFamily="18" charset="0"/>
                <a:cs typeface="Times New Roman" panose="02020603050405020304" pitchFamily="18" charset="0"/>
              </a:rPr>
              <a:t/>
            </a:r>
            <a:br>
              <a:rPr lang="en-US" sz="3200" dirty="0">
                <a:solidFill>
                  <a:srgbClr val="000000"/>
                </a:solidFill>
                <a:latin typeface="Times New Roman" panose="02020603050405020304" pitchFamily="18" charset="0"/>
                <a:cs typeface="Times New Roman" panose="02020603050405020304" pitchFamily="18" charset="0"/>
              </a:rPr>
            </a:br>
            <a:endParaRPr lang="ar-IQ" dirty="0"/>
          </a:p>
        </p:txBody>
      </p:sp>
      <p:sp>
        <p:nvSpPr>
          <p:cNvPr id="3" name="Content Placeholder 2"/>
          <p:cNvSpPr>
            <a:spLocks noGrp="1"/>
          </p:cNvSpPr>
          <p:nvPr>
            <p:ph idx="1"/>
          </p:nvPr>
        </p:nvSpPr>
        <p:spPr>
          <a:xfrm>
            <a:off x="609600" y="310896"/>
            <a:ext cx="10972800" cy="5816854"/>
          </a:xfrm>
        </p:spPr>
        <p:txBody>
          <a:bodyPr/>
          <a:lstStyle/>
          <a:p>
            <a:pPr algn="l" rtl="0"/>
            <a:r>
              <a:rPr lang="en-US" b="1" dirty="0" smtClean="0">
                <a:latin typeface="Times New Roman" panose="02020603050405020304" pitchFamily="18" charset="0"/>
                <a:cs typeface="Times New Roman" panose="02020603050405020304" pitchFamily="18" charset="0"/>
              </a:rPr>
              <a:t>Vector</a:t>
            </a:r>
            <a:r>
              <a:rPr lang="en-US" dirty="0">
                <a:latin typeface="Times New Roman" panose="02020603050405020304" pitchFamily="18" charset="0"/>
                <a:cs typeface="Times New Roman" panose="02020603050405020304" pitchFamily="18" charset="0"/>
              </a:rPr>
              <a:t>: is an agent usually arthropod (insect) that transmits the parasite to the host and may be</a:t>
            </a:r>
          </a:p>
          <a:p>
            <a:pPr lvl="0" algn="l" rtl="0"/>
            <a:r>
              <a:rPr lang="en-US" dirty="0">
                <a:solidFill>
                  <a:srgbClr val="FF0000"/>
                </a:solidFill>
                <a:latin typeface="Times New Roman" panose="02020603050405020304" pitchFamily="18" charset="0"/>
                <a:cs typeface="Times New Roman" panose="02020603050405020304" pitchFamily="18" charset="0"/>
              </a:rPr>
              <a:t>Mechanical vector </a:t>
            </a:r>
            <a:r>
              <a:rPr lang="en-US" dirty="0">
                <a:latin typeface="Times New Roman" panose="02020603050405020304" pitchFamily="18" charset="0"/>
                <a:cs typeface="Times New Roman" panose="02020603050405020304" pitchFamily="18" charset="0"/>
              </a:rPr>
              <a:t>refers to a vector that facilitates the transfer of parasitic forms </a:t>
            </a:r>
            <a:r>
              <a:rPr lang="en-US" dirty="0">
                <a:solidFill>
                  <a:srgbClr val="FF0000"/>
                </a:solidFill>
                <a:latin typeface="Times New Roman" panose="02020603050405020304" pitchFamily="18" charset="0"/>
                <a:cs typeface="Times New Roman" panose="02020603050405020304" pitchFamily="18" charset="0"/>
              </a:rPr>
              <a:t>between hosts</a:t>
            </a:r>
            <a:r>
              <a:rPr lang="en-US" dirty="0">
                <a:latin typeface="Times New Roman" panose="02020603050405020304" pitchFamily="18" charset="0"/>
                <a:cs typeface="Times New Roman" panose="02020603050405020304" pitchFamily="18" charset="0"/>
              </a:rPr>
              <a:t> but is </a:t>
            </a:r>
            <a:r>
              <a:rPr lang="en-US" dirty="0">
                <a:solidFill>
                  <a:srgbClr val="FF0000"/>
                </a:solidFill>
                <a:latin typeface="Times New Roman" panose="02020603050405020304" pitchFamily="18" charset="0"/>
                <a:cs typeface="Times New Roman" panose="02020603050405020304" pitchFamily="18" charset="0"/>
              </a:rPr>
              <a:t>not essential in the life cycle of the parasite</a:t>
            </a:r>
            <a:r>
              <a:rPr lang="en-US" dirty="0">
                <a:latin typeface="Times New Roman" panose="02020603050405020304" pitchFamily="18" charset="0"/>
                <a:cs typeface="Times New Roman" panose="02020603050405020304" pitchFamily="18" charset="0"/>
              </a:rPr>
              <a:t>, such as houseflies and cockroaches in the case of Entamoeba, by transferring the parasite's cysts from infected feces to food consumed by humans</a:t>
            </a:r>
            <a:r>
              <a:rPr lang="en-US" dirty="0" smtClean="0">
                <a:latin typeface="Times New Roman" panose="02020603050405020304" pitchFamily="18" charset="0"/>
                <a:cs typeface="Times New Roman" panose="02020603050405020304" pitchFamily="18" charset="0"/>
              </a:rPr>
              <a:t>.</a:t>
            </a:r>
          </a:p>
          <a:p>
            <a:pPr algn="l" rtl="0"/>
            <a:r>
              <a:rPr lang="en-US" dirty="0">
                <a:solidFill>
                  <a:srgbClr val="FF0000"/>
                </a:solidFill>
                <a:latin typeface="Times New Roman" panose="02020603050405020304" pitchFamily="18" charset="0"/>
                <a:cs typeface="Times New Roman" panose="02020603050405020304" pitchFamily="18" charset="0"/>
              </a:rPr>
              <a:t>The biological vector </a:t>
            </a:r>
            <a:r>
              <a:rPr lang="en-US" dirty="0">
                <a:latin typeface="Times New Roman" panose="02020603050405020304" pitchFamily="18" charset="0"/>
                <a:cs typeface="Times New Roman" panose="02020603050405020304" pitchFamily="18" charset="0"/>
              </a:rPr>
              <a:t>is crucial in the parasite's life cycle, as it aids in the pathogen's development and reproduction before being transmitted to the next host. </a:t>
            </a:r>
            <a:r>
              <a:rPr lang="en-US" dirty="0">
                <a:solidFill>
                  <a:srgbClr val="FF0000"/>
                </a:solidFill>
                <a:latin typeface="Times New Roman" panose="02020603050405020304" pitchFamily="18" charset="0"/>
                <a:cs typeface="Times New Roman" panose="02020603050405020304" pitchFamily="18" charset="0"/>
              </a:rPr>
              <a:t>Intermediate host </a:t>
            </a:r>
            <a:r>
              <a:rPr lang="en-US" dirty="0">
                <a:latin typeface="Times New Roman" panose="02020603050405020304" pitchFamily="18" charset="0"/>
                <a:cs typeface="Times New Roman" panose="02020603050405020304" pitchFamily="18" charset="0"/>
              </a:rPr>
              <a:t>existence is essential for some parts of the life cycle, </a:t>
            </a:r>
            <a:r>
              <a:rPr lang="en-US" dirty="0">
                <a:solidFill>
                  <a:srgbClr val="FF0000"/>
                </a:solidFill>
                <a:latin typeface="Times New Roman" panose="02020603050405020304" pitchFamily="18" charset="0"/>
                <a:cs typeface="Times New Roman" panose="02020603050405020304" pitchFamily="18" charset="0"/>
              </a:rPr>
              <a:t>including asexual reproduction.</a:t>
            </a:r>
            <a:endParaRPr lang="ar-IQ"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1275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69215" indent="0" algn="l" rtl="0">
              <a:lnSpc>
                <a:spcPct val="95000"/>
              </a:lnSpc>
              <a:spcAft>
                <a:spcPts val="950"/>
              </a:spcAft>
              <a:buNone/>
            </a:pPr>
            <a:r>
              <a:rPr lang="en-US" b="1" u="sng" dirty="0">
                <a:solidFill>
                  <a:srgbClr val="000000"/>
                </a:solidFill>
                <a:uFill>
                  <a:solidFill>
                    <a:srgbClr val="000000"/>
                  </a:solidFill>
                </a:uFill>
                <a:latin typeface="Times New Roman" panose="02020603050405020304" pitchFamily="18" charset="0"/>
                <a:ea typeface="Times New Roman" panose="02020603050405020304" pitchFamily="18" charset="0"/>
              </a:rPr>
              <a:t>Three </a:t>
            </a:r>
            <a:r>
              <a:rPr lang="en-US" b="1" u="sng" dirty="0">
                <a:solidFill>
                  <a:srgbClr val="FF0000"/>
                </a:solidFill>
                <a:uFill>
                  <a:solidFill>
                    <a:srgbClr val="000000"/>
                  </a:solidFill>
                </a:uFill>
                <a:latin typeface="Times New Roman" panose="02020603050405020304" pitchFamily="18" charset="0"/>
                <a:ea typeface="Times New Roman" panose="02020603050405020304" pitchFamily="18" charset="0"/>
              </a:rPr>
              <a:t>essential characteristics </a:t>
            </a:r>
            <a:r>
              <a:rPr lang="en-US" b="1" u="sng" dirty="0">
                <a:solidFill>
                  <a:srgbClr val="000000"/>
                </a:solidFill>
                <a:uFill>
                  <a:solidFill>
                    <a:srgbClr val="000000"/>
                  </a:solidFill>
                </a:uFill>
                <a:latin typeface="Times New Roman" panose="02020603050405020304" pitchFamily="18" charset="0"/>
                <a:ea typeface="Times New Roman" panose="02020603050405020304" pitchFamily="18" charset="0"/>
              </a:rPr>
              <a:t>that are examined to study the causes for disease in epidemiological study are</a:t>
            </a:r>
            <a:r>
              <a:rPr lang="en-US" b="1" dirty="0">
                <a:solidFill>
                  <a:srgbClr val="000000"/>
                </a:solidFill>
                <a:latin typeface="Times New Roman" panose="02020603050405020304" pitchFamily="18" charset="0"/>
                <a:ea typeface="Times New Roman" panose="02020603050405020304" pitchFamily="18" charset="0"/>
              </a:rPr>
              <a:t>:</a:t>
            </a:r>
            <a:endParaRPr lang="en-US" sz="1800" dirty="0">
              <a:solidFill>
                <a:srgbClr val="000000"/>
              </a:solidFill>
              <a:latin typeface="Calibri" panose="020F0502020204030204" pitchFamily="34" charset="0"/>
              <a:ea typeface="Calibri" panose="020F0502020204030204" pitchFamily="34" charset="0"/>
            </a:endParaRPr>
          </a:p>
          <a:p>
            <a:pPr marL="0" indent="0" algn="l" rtl="0">
              <a:lnSpc>
                <a:spcPct val="110000"/>
              </a:lnSpc>
              <a:spcAft>
                <a:spcPts val="285"/>
              </a:spcAft>
              <a:buNone/>
              <a:tabLst>
                <a:tab pos="1909445" algn="ctr"/>
                <a:tab pos="3976370" algn="ctr"/>
              </a:tabLst>
            </a:pPr>
            <a:r>
              <a:rPr lang="en-US" sz="3600" dirty="0">
                <a:solidFill>
                  <a:srgbClr val="000000"/>
                </a:solidFill>
                <a:latin typeface="Times New Roman" panose="02020603050405020304" pitchFamily="18" charset="0"/>
                <a:ea typeface="Times New Roman" panose="02020603050405020304" pitchFamily="18" charset="0"/>
              </a:rPr>
              <a:t>1- Host	</a:t>
            </a:r>
            <a:endParaRPr lang="en-US" sz="3600" dirty="0" smtClean="0">
              <a:solidFill>
                <a:srgbClr val="000000"/>
              </a:solidFill>
              <a:latin typeface="Times New Roman" panose="02020603050405020304" pitchFamily="18" charset="0"/>
              <a:ea typeface="Times New Roman" panose="02020603050405020304" pitchFamily="18" charset="0"/>
            </a:endParaRPr>
          </a:p>
          <a:p>
            <a:pPr marL="0" indent="0" algn="l" rtl="0">
              <a:lnSpc>
                <a:spcPct val="110000"/>
              </a:lnSpc>
              <a:spcAft>
                <a:spcPts val="285"/>
              </a:spcAft>
              <a:buNone/>
              <a:tabLst>
                <a:tab pos="1909445" algn="ctr"/>
                <a:tab pos="3976370" algn="ctr"/>
              </a:tabLst>
            </a:pPr>
            <a:r>
              <a:rPr lang="en-US" sz="3600" dirty="0" smtClean="0">
                <a:solidFill>
                  <a:srgbClr val="000000"/>
                </a:solidFill>
                <a:latin typeface="Times New Roman" panose="02020603050405020304" pitchFamily="18" charset="0"/>
                <a:ea typeface="Times New Roman" panose="02020603050405020304" pitchFamily="18" charset="0"/>
              </a:rPr>
              <a:t>2- </a:t>
            </a:r>
            <a:r>
              <a:rPr lang="en-US" sz="3600" dirty="0">
                <a:solidFill>
                  <a:srgbClr val="000000"/>
                </a:solidFill>
                <a:latin typeface="Times New Roman" panose="02020603050405020304" pitchFamily="18" charset="0"/>
                <a:ea typeface="Times New Roman" panose="02020603050405020304" pitchFamily="18" charset="0"/>
              </a:rPr>
              <a:t>Agent	</a:t>
            </a:r>
            <a:endParaRPr lang="en-US" sz="3600" dirty="0" smtClean="0">
              <a:solidFill>
                <a:srgbClr val="000000"/>
              </a:solidFill>
              <a:latin typeface="Times New Roman" panose="02020603050405020304" pitchFamily="18" charset="0"/>
              <a:ea typeface="Times New Roman" panose="02020603050405020304" pitchFamily="18" charset="0"/>
            </a:endParaRPr>
          </a:p>
          <a:p>
            <a:pPr marL="0" indent="0" algn="l" rtl="0">
              <a:lnSpc>
                <a:spcPct val="110000"/>
              </a:lnSpc>
              <a:spcAft>
                <a:spcPts val="285"/>
              </a:spcAft>
              <a:buNone/>
              <a:tabLst>
                <a:tab pos="1909445" algn="ctr"/>
                <a:tab pos="3976370" algn="ctr"/>
              </a:tabLst>
            </a:pPr>
            <a:r>
              <a:rPr lang="en-US" sz="3600" dirty="0" smtClean="0">
                <a:solidFill>
                  <a:srgbClr val="000000"/>
                </a:solidFill>
                <a:latin typeface="Times New Roman" panose="02020603050405020304" pitchFamily="18" charset="0"/>
                <a:ea typeface="Times New Roman" panose="02020603050405020304" pitchFamily="18" charset="0"/>
              </a:rPr>
              <a:t>3- </a:t>
            </a:r>
            <a:r>
              <a:rPr lang="en-US" sz="3600" dirty="0">
                <a:solidFill>
                  <a:srgbClr val="000000"/>
                </a:solidFill>
                <a:latin typeface="Times New Roman" panose="02020603050405020304" pitchFamily="18" charset="0"/>
                <a:ea typeface="Times New Roman" panose="02020603050405020304" pitchFamily="18" charset="0"/>
              </a:rPr>
              <a:t>Environment</a:t>
            </a:r>
            <a:endParaRPr lang="en-US" sz="1800" dirty="0">
              <a:solidFill>
                <a:srgbClr val="000000"/>
              </a:solidFill>
              <a:latin typeface="Calibri" panose="020F0502020204030204" pitchFamily="34" charset="0"/>
              <a:ea typeface="Calibri" panose="020F0502020204030204" pitchFamily="34" charset="0"/>
            </a:endParaRPr>
          </a:p>
          <a:p>
            <a:pPr marL="0" indent="0" algn="l" rtl="0">
              <a:buNone/>
            </a:pPr>
            <a:endParaRPr lang="ar-IQ" dirty="0"/>
          </a:p>
        </p:txBody>
      </p:sp>
    </p:spTree>
    <p:extLst>
      <p:ext uri="{BB962C8B-B14F-4D97-AF65-F5344CB8AC3E}">
        <p14:creationId xmlns:p14="http://schemas.microsoft.com/office/powerpoint/2010/main" val="4281424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93776"/>
            <a:ext cx="10972800" cy="680974"/>
          </a:xfrm>
        </p:spPr>
        <p:txBody>
          <a:bodyPr/>
          <a:lstStyle/>
          <a:p>
            <a:r>
              <a:rPr lang="en-US" b="1" u="sng" dirty="0">
                <a:solidFill>
                  <a:srgbClr val="FF0000"/>
                </a:solidFill>
                <a:uFill>
                  <a:solidFill>
                    <a:srgbClr val="000000"/>
                  </a:solidFill>
                </a:uFill>
                <a:latin typeface="Times New Roman" panose="02020603050405020304" pitchFamily="18" charset="0"/>
                <a:ea typeface="Times New Roman" panose="02020603050405020304" pitchFamily="18" charset="0"/>
              </a:rPr>
              <a:t>Epidemiology is identify</a:t>
            </a:r>
            <a:r>
              <a:rPr lang="en-US" u="sng" dirty="0">
                <a:solidFill>
                  <a:srgbClr val="FF0000"/>
                </a:solidFill>
                <a:uFill>
                  <a:solidFill>
                    <a:srgbClr val="000000"/>
                  </a:solidFill>
                </a:uFill>
                <a:latin typeface="Times New Roman" panose="02020603050405020304" pitchFamily="18" charset="0"/>
                <a:ea typeface="Times New Roman" panose="02020603050405020304" pitchFamily="18" charset="0"/>
              </a:rPr>
              <a:t>:</a:t>
            </a:r>
            <a:r>
              <a:rPr lang="en-US" sz="2000" dirty="0">
                <a:solidFill>
                  <a:srgbClr val="FF0000"/>
                </a:solidFill>
                <a:latin typeface="Calibri" panose="020F0502020204030204" pitchFamily="34" charset="0"/>
                <a:ea typeface="Calibri" panose="020F0502020204030204" pitchFamily="34" charset="0"/>
              </a:rPr>
              <a:t/>
            </a:r>
            <a:br>
              <a:rPr lang="en-US" sz="2000" dirty="0">
                <a:solidFill>
                  <a:srgbClr val="FF0000"/>
                </a:solidFill>
                <a:latin typeface="Calibri" panose="020F0502020204030204" pitchFamily="34" charset="0"/>
                <a:ea typeface="Calibri" panose="020F0502020204030204" pitchFamily="34" charset="0"/>
              </a:rPr>
            </a:br>
            <a:endParaRPr lang="ar-IQ" dirty="0">
              <a:solidFill>
                <a:srgbClr val="FF0000"/>
              </a:solidFill>
            </a:endParaRPr>
          </a:p>
        </p:txBody>
      </p:sp>
      <p:sp>
        <p:nvSpPr>
          <p:cNvPr id="3" name="Content Placeholder 2"/>
          <p:cNvSpPr>
            <a:spLocks noGrp="1"/>
          </p:cNvSpPr>
          <p:nvPr>
            <p:ph idx="1"/>
          </p:nvPr>
        </p:nvSpPr>
        <p:spPr/>
        <p:txBody>
          <a:bodyPr/>
          <a:lstStyle/>
          <a:p>
            <a:pPr marL="419735" indent="0" algn="l" rtl="0">
              <a:lnSpc>
                <a:spcPct val="110000"/>
              </a:lnSpc>
              <a:spcAft>
                <a:spcPts val="475"/>
              </a:spcAft>
              <a:buNone/>
            </a:pPr>
            <a:r>
              <a:rPr lang="en-US" dirty="0" smtClean="0">
                <a:solidFill>
                  <a:srgbClr val="000000"/>
                </a:solidFill>
                <a:latin typeface="Times New Roman" panose="02020603050405020304" pitchFamily="18" charset="0"/>
                <a:ea typeface="Times New Roman" panose="02020603050405020304" pitchFamily="18" charset="0"/>
              </a:rPr>
              <a:t>1-source </a:t>
            </a:r>
            <a:r>
              <a:rPr lang="en-US" dirty="0">
                <a:solidFill>
                  <a:srgbClr val="000000"/>
                </a:solidFill>
                <a:latin typeface="Times New Roman" panose="02020603050405020304" pitchFamily="18" charset="0"/>
                <a:ea typeface="Times New Roman" panose="02020603050405020304" pitchFamily="18" charset="0"/>
              </a:rPr>
              <a:t>of infection,</a:t>
            </a:r>
            <a:endParaRPr lang="en-US" sz="1600" dirty="0">
              <a:solidFill>
                <a:srgbClr val="000000"/>
              </a:solidFill>
              <a:latin typeface="Calibri" panose="020F0502020204030204" pitchFamily="34" charset="0"/>
              <a:ea typeface="Calibri" panose="020F0502020204030204" pitchFamily="34" charset="0"/>
            </a:endParaRPr>
          </a:p>
          <a:p>
            <a:pPr marL="419735" indent="0" algn="l" rtl="0">
              <a:lnSpc>
                <a:spcPct val="110000"/>
              </a:lnSpc>
              <a:spcAft>
                <a:spcPts val="475"/>
              </a:spcAft>
              <a:buNone/>
            </a:pPr>
            <a:r>
              <a:rPr lang="en-US" dirty="0">
                <a:solidFill>
                  <a:srgbClr val="000000"/>
                </a:solidFill>
                <a:latin typeface="Times New Roman" panose="02020603050405020304" pitchFamily="18" charset="0"/>
                <a:ea typeface="Times New Roman" panose="02020603050405020304" pitchFamily="18" charset="0"/>
              </a:rPr>
              <a:t>2-mode of infection and spread</a:t>
            </a:r>
            <a:endParaRPr lang="en-US" sz="1600" dirty="0">
              <a:solidFill>
                <a:srgbClr val="000000"/>
              </a:solidFill>
              <a:latin typeface="Calibri" panose="020F0502020204030204" pitchFamily="34" charset="0"/>
              <a:ea typeface="Calibri" panose="020F0502020204030204" pitchFamily="34" charset="0"/>
            </a:endParaRPr>
          </a:p>
          <a:p>
            <a:pPr marL="419735" indent="0" algn="l" rtl="0">
              <a:lnSpc>
                <a:spcPct val="110000"/>
              </a:lnSpc>
              <a:spcAft>
                <a:spcPts val="475"/>
              </a:spcAft>
              <a:buNone/>
            </a:pPr>
            <a:r>
              <a:rPr lang="en-US" dirty="0">
                <a:solidFill>
                  <a:srgbClr val="000000"/>
                </a:solidFill>
                <a:latin typeface="Times New Roman" panose="02020603050405020304" pitchFamily="18" charset="0"/>
                <a:ea typeface="Times New Roman" panose="02020603050405020304" pitchFamily="18" charset="0"/>
              </a:rPr>
              <a:t>3-Susceptible host</a:t>
            </a:r>
            <a:endParaRPr lang="en-US" sz="1600" dirty="0">
              <a:solidFill>
                <a:srgbClr val="000000"/>
              </a:solidFill>
              <a:latin typeface="Calibri" panose="020F0502020204030204" pitchFamily="34" charset="0"/>
              <a:ea typeface="Calibri" panose="020F0502020204030204" pitchFamily="34" charset="0"/>
            </a:endParaRPr>
          </a:p>
          <a:p>
            <a:pPr marL="419735" indent="0" algn="l" rtl="0">
              <a:lnSpc>
                <a:spcPct val="110000"/>
              </a:lnSpc>
              <a:spcAft>
                <a:spcPts val="475"/>
              </a:spcAft>
              <a:buNone/>
            </a:pPr>
            <a:r>
              <a:rPr lang="en-US" dirty="0">
                <a:solidFill>
                  <a:srgbClr val="000000"/>
                </a:solidFill>
                <a:latin typeface="Times New Roman" panose="02020603050405020304" pitchFamily="18" charset="0"/>
                <a:ea typeface="Times New Roman" panose="02020603050405020304" pitchFamily="18" charset="0"/>
              </a:rPr>
              <a:t>4-Etiological factor</a:t>
            </a:r>
            <a:endParaRPr lang="en-US" sz="1600" dirty="0">
              <a:solidFill>
                <a:srgbClr val="000000"/>
              </a:solidFill>
              <a:latin typeface="Calibri" panose="020F0502020204030204" pitchFamily="34" charset="0"/>
              <a:ea typeface="Calibri" panose="020F0502020204030204" pitchFamily="34" charset="0"/>
            </a:endParaRPr>
          </a:p>
          <a:p>
            <a:pPr marL="419735" indent="0" algn="l" rtl="0">
              <a:lnSpc>
                <a:spcPct val="110000"/>
              </a:lnSpc>
              <a:spcAft>
                <a:spcPts val="475"/>
              </a:spcAft>
              <a:buNone/>
            </a:pPr>
            <a:r>
              <a:rPr lang="en-US" dirty="0">
                <a:solidFill>
                  <a:srgbClr val="000000"/>
                </a:solidFill>
                <a:latin typeface="Times New Roman" panose="02020603050405020304" pitchFamily="18" charset="0"/>
                <a:ea typeface="Times New Roman" panose="02020603050405020304" pitchFamily="18" charset="0"/>
              </a:rPr>
              <a:t>5-recommend control measures</a:t>
            </a:r>
            <a:endParaRPr lang="en-US" sz="1600" dirty="0">
              <a:solidFill>
                <a:srgbClr val="000000"/>
              </a:solidFill>
              <a:latin typeface="Calibri" panose="020F0502020204030204" pitchFamily="34" charset="0"/>
              <a:ea typeface="Calibri" panose="020F0502020204030204" pitchFamily="34" charset="0"/>
            </a:endParaRPr>
          </a:p>
          <a:p>
            <a:pPr marL="0" indent="0" algn="l" rtl="0">
              <a:buNone/>
            </a:pPr>
            <a:endParaRPr lang="ar-IQ" dirty="0"/>
          </a:p>
        </p:txBody>
      </p:sp>
    </p:spTree>
    <p:extLst>
      <p:ext uri="{BB962C8B-B14F-4D97-AF65-F5344CB8AC3E}">
        <p14:creationId xmlns:p14="http://schemas.microsoft.com/office/powerpoint/2010/main" val="2785466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75488"/>
            <a:ext cx="10972800" cy="475488"/>
          </a:xfrm>
        </p:spPr>
        <p:txBody>
          <a:bodyPr/>
          <a:lstStyle/>
          <a:p>
            <a:pPr marL="111760" lvl="0" rtl="0">
              <a:lnSpc>
                <a:spcPct val="107000"/>
              </a:lnSpc>
              <a:spcBef>
                <a:spcPct val="20000"/>
              </a:spcBef>
              <a:spcAft>
                <a:spcPts val="1085"/>
              </a:spcAft>
            </a:pPr>
            <a:r>
              <a:rPr lang="en-US" sz="4000" b="1" kern="0" dirty="0">
                <a:solidFill>
                  <a:srgbClr val="000000"/>
                </a:solidFill>
                <a:latin typeface="Times New Roman" panose="02020603050405020304" pitchFamily="18" charset="0"/>
                <a:ea typeface="Times New Roman" panose="02020603050405020304" pitchFamily="18" charset="0"/>
                <a:cs typeface="+mn-cs"/>
              </a:rPr>
              <a:t>Different kinds of hosts</a:t>
            </a:r>
            <a:br>
              <a:rPr lang="en-US" sz="4000" b="1" kern="0" dirty="0">
                <a:solidFill>
                  <a:srgbClr val="000000"/>
                </a:solidFill>
                <a:latin typeface="Times New Roman" panose="02020603050405020304" pitchFamily="18" charset="0"/>
                <a:ea typeface="Times New Roman" panose="02020603050405020304" pitchFamily="18" charset="0"/>
                <a:cs typeface="+mn-cs"/>
              </a:rPr>
            </a:br>
            <a:endParaRPr lang="ar-IQ" dirty="0"/>
          </a:p>
        </p:txBody>
      </p:sp>
      <p:sp>
        <p:nvSpPr>
          <p:cNvPr id="3" name="Content Placeholder 2"/>
          <p:cNvSpPr>
            <a:spLocks noGrp="1"/>
          </p:cNvSpPr>
          <p:nvPr>
            <p:ph idx="1"/>
          </p:nvPr>
        </p:nvSpPr>
        <p:spPr>
          <a:xfrm>
            <a:off x="609600" y="886968"/>
            <a:ext cx="11295888" cy="5240782"/>
          </a:xfrm>
        </p:spPr>
        <p:txBody>
          <a:bodyPr/>
          <a:lstStyle/>
          <a:p>
            <a:pPr marL="145415" indent="0" algn="l" rtl="0">
              <a:lnSpc>
                <a:spcPct val="110000"/>
              </a:lnSpc>
              <a:spcAft>
                <a:spcPts val="475"/>
              </a:spcAft>
              <a:buNone/>
            </a:pPr>
            <a:r>
              <a:rPr lang="en-US" dirty="0" smtClean="0">
                <a:solidFill>
                  <a:srgbClr val="000000"/>
                </a:solidFill>
                <a:latin typeface="Times New Roman" panose="02020603050405020304" pitchFamily="18" charset="0"/>
                <a:ea typeface="Times New Roman" panose="02020603050405020304" pitchFamily="18" charset="0"/>
              </a:rPr>
              <a:t>1</a:t>
            </a:r>
            <a:r>
              <a:rPr lang="en-US" dirty="0">
                <a:solidFill>
                  <a:srgbClr val="000000"/>
                </a:solidFill>
                <a:latin typeface="Times New Roman" panose="02020603050405020304" pitchFamily="18" charset="0"/>
                <a:ea typeface="Times New Roman" panose="02020603050405020304" pitchFamily="18" charset="0"/>
              </a:rPr>
              <a:t>• </a:t>
            </a:r>
            <a:r>
              <a:rPr lang="en-US" b="1" dirty="0">
                <a:solidFill>
                  <a:srgbClr val="FF0000"/>
                </a:solidFill>
                <a:latin typeface="Times New Roman" panose="02020603050405020304" pitchFamily="18" charset="0"/>
                <a:ea typeface="Times New Roman" panose="02020603050405020304" pitchFamily="18" charset="0"/>
              </a:rPr>
              <a:t>Definitive host</a:t>
            </a:r>
            <a:r>
              <a:rPr lang="en-US" dirty="0">
                <a:solidFill>
                  <a:srgbClr val="000000"/>
                </a:solidFill>
                <a:latin typeface="Times New Roman" panose="02020603050405020304" pitchFamily="18" charset="0"/>
                <a:ea typeface="Times New Roman" panose="02020603050405020304" pitchFamily="18" charset="0"/>
              </a:rPr>
              <a:t>: a host that harbors a parasite in the </a:t>
            </a:r>
            <a:r>
              <a:rPr lang="en-US" dirty="0">
                <a:solidFill>
                  <a:srgbClr val="FF0000"/>
                </a:solidFill>
                <a:latin typeface="Times New Roman" panose="02020603050405020304" pitchFamily="18" charset="0"/>
                <a:ea typeface="Times New Roman" panose="02020603050405020304" pitchFamily="18" charset="0"/>
              </a:rPr>
              <a:t>adult </a:t>
            </a:r>
            <a:r>
              <a:rPr lang="en-US" dirty="0">
                <a:solidFill>
                  <a:srgbClr val="000000"/>
                </a:solidFill>
                <a:latin typeface="Times New Roman" panose="02020603050405020304" pitchFamily="18" charset="0"/>
                <a:ea typeface="Times New Roman" panose="02020603050405020304" pitchFamily="18" charset="0"/>
              </a:rPr>
              <a:t>stage or where the parasite </a:t>
            </a:r>
            <a:r>
              <a:rPr lang="en-US" dirty="0">
                <a:solidFill>
                  <a:srgbClr val="FF0000"/>
                </a:solidFill>
                <a:latin typeface="Times New Roman" panose="02020603050405020304" pitchFamily="18" charset="0"/>
                <a:ea typeface="Times New Roman" panose="02020603050405020304" pitchFamily="18" charset="0"/>
              </a:rPr>
              <a:t>undergoes</a:t>
            </a:r>
            <a:r>
              <a:rPr lang="en-US" dirty="0">
                <a:solidFill>
                  <a:srgbClr val="000000"/>
                </a:solidFill>
                <a:latin typeface="Times New Roman" panose="02020603050405020304" pitchFamily="18" charset="0"/>
                <a:ea typeface="Times New Roman" panose="02020603050405020304" pitchFamily="18" charset="0"/>
              </a:rPr>
              <a:t> a </a:t>
            </a:r>
            <a:r>
              <a:rPr lang="en-US" b="1" dirty="0">
                <a:solidFill>
                  <a:srgbClr val="000000"/>
                </a:solidFill>
                <a:latin typeface="Times New Roman" panose="02020603050405020304" pitchFamily="18" charset="0"/>
                <a:ea typeface="Times New Roman" panose="02020603050405020304" pitchFamily="18" charset="0"/>
              </a:rPr>
              <a:t>sexual method of reproduction</a:t>
            </a:r>
            <a:r>
              <a:rPr lang="en-US" dirty="0">
                <a:solidFill>
                  <a:srgbClr val="000000"/>
                </a:solidFill>
                <a:latin typeface="Times New Roman" panose="02020603050405020304" pitchFamily="18" charset="0"/>
                <a:ea typeface="Times New Roman" panose="02020603050405020304" pitchFamily="18" charset="0"/>
              </a:rPr>
              <a:t>.</a:t>
            </a:r>
            <a:endParaRPr lang="en-US" sz="1600" dirty="0">
              <a:solidFill>
                <a:srgbClr val="000000"/>
              </a:solidFill>
              <a:latin typeface="Calibri" panose="020F0502020204030204" pitchFamily="34" charset="0"/>
              <a:ea typeface="Calibri" panose="020F0502020204030204" pitchFamily="34" charset="0"/>
            </a:endParaRPr>
          </a:p>
          <a:p>
            <a:pPr marL="145415" marR="144780" indent="0" algn="just" rtl="0">
              <a:lnSpc>
                <a:spcPct val="95000"/>
              </a:lnSpc>
              <a:spcAft>
                <a:spcPts val="730"/>
              </a:spcAft>
              <a:buNone/>
            </a:pPr>
            <a:r>
              <a:rPr lang="en-US" dirty="0">
                <a:solidFill>
                  <a:srgbClr val="000000"/>
                </a:solidFill>
                <a:latin typeface="Times New Roman" panose="02020603050405020304" pitchFamily="18" charset="0"/>
                <a:ea typeface="Times New Roman" panose="02020603050405020304" pitchFamily="18" charset="0"/>
              </a:rPr>
              <a:t>2• </a:t>
            </a:r>
            <a:r>
              <a:rPr lang="en-US" b="1" dirty="0">
                <a:solidFill>
                  <a:srgbClr val="FF0000"/>
                </a:solidFill>
                <a:latin typeface="Times New Roman" panose="02020603050405020304" pitchFamily="18" charset="0"/>
                <a:ea typeface="Times New Roman" panose="02020603050405020304" pitchFamily="18" charset="0"/>
              </a:rPr>
              <a:t>Intermediate host</a:t>
            </a:r>
            <a:r>
              <a:rPr lang="en-US" dirty="0">
                <a:solidFill>
                  <a:srgbClr val="000000"/>
                </a:solidFill>
                <a:latin typeface="Times New Roman" panose="02020603050405020304" pitchFamily="18" charset="0"/>
                <a:ea typeface="Times New Roman" panose="02020603050405020304" pitchFamily="18" charset="0"/>
              </a:rPr>
              <a:t>: harbors the </a:t>
            </a:r>
            <a:r>
              <a:rPr lang="en-US" dirty="0">
                <a:solidFill>
                  <a:srgbClr val="FF0000"/>
                </a:solidFill>
                <a:latin typeface="Times New Roman" panose="02020603050405020304" pitchFamily="18" charset="0"/>
                <a:ea typeface="Times New Roman" panose="02020603050405020304" pitchFamily="18" charset="0"/>
              </a:rPr>
              <a:t>larval</a:t>
            </a:r>
            <a:r>
              <a:rPr lang="en-US" dirty="0">
                <a:solidFill>
                  <a:srgbClr val="000000"/>
                </a:solidFill>
                <a:latin typeface="Times New Roman" panose="02020603050405020304" pitchFamily="18" charset="0"/>
                <a:ea typeface="Times New Roman" panose="02020603050405020304" pitchFamily="18" charset="0"/>
              </a:rPr>
              <a:t> stages of the parasite or an </a:t>
            </a:r>
            <a:r>
              <a:rPr lang="en-US" b="1" dirty="0">
                <a:solidFill>
                  <a:srgbClr val="000000"/>
                </a:solidFill>
                <a:latin typeface="Times New Roman" panose="02020603050405020304" pitchFamily="18" charset="0"/>
                <a:ea typeface="Times New Roman" panose="02020603050405020304" pitchFamily="18" charset="0"/>
              </a:rPr>
              <a:t>asexual cycle </a:t>
            </a:r>
            <a:r>
              <a:rPr lang="en-US" dirty="0">
                <a:solidFill>
                  <a:srgbClr val="000000"/>
                </a:solidFill>
                <a:latin typeface="Times New Roman" panose="02020603050405020304" pitchFamily="18" charset="0"/>
                <a:ea typeface="Times New Roman" panose="02020603050405020304" pitchFamily="18" charset="0"/>
              </a:rPr>
              <a:t>of development takes place. In some cases, larval development is completed in two different intermediate hosts, referred to as first and second intermediate hosts.</a:t>
            </a:r>
            <a:endParaRPr lang="en-US" sz="1600" dirty="0">
              <a:solidFill>
                <a:srgbClr val="000000"/>
              </a:solidFill>
              <a:latin typeface="Calibri" panose="020F0502020204030204" pitchFamily="34" charset="0"/>
              <a:ea typeface="Calibri" panose="020F0502020204030204" pitchFamily="34" charset="0"/>
            </a:endParaRPr>
          </a:p>
          <a:p>
            <a:pPr marL="145415" indent="0" algn="l" rtl="0">
              <a:lnSpc>
                <a:spcPct val="110000"/>
              </a:lnSpc>
              <a:spcAft>
                <a:spcPts val="475"/>
              </a:spcAft>
              <a:buNone/>
            </a:pPr>
            <a:r>
              <a:rPr lang="en-US" b="1" dirty="0">
                <a:solidFill>
                  <a:srgbClr val="FF0000"/>
                </a:solidFill>
                <a:latin typeface="Times New Roman" panose="02020603050405020304" pitchFamily="18" charset="0"/>
                <a:ea typeface="Times New Roman" panose="02020603050405020304" pitchFamily="18" charset="0"/>
              </a:rPr>
              <a:t>3.Reservoir host</a:t>
            </a:r>
            <a:r>
              <a:rPr lang="en-US" dirty="0">
                <a:solidFill>
                  <a:srgbClr val="000000"/>
                </a:solidFill>
                <a:latin typeface="Times New Roman" panose="02020603050405020304" pitchFamily="18" charset="0"/>
                <a:ea typeface="Times New Roman" panose="02020603050405020304" pitchFamily="18" charset="0"/>
              </a:rPr>
              <a:t>: a host that </a:t>
            </a:r>
            <a:r>
              <a:rPr lang="en-US" dirty="0">
                <a:solidFill>
                  <a:srgbClr val="FF0000"/>
                </a:solidFill>
                <a:latin typeface="Times New Roman" panose="02020603050405020304" pitchFamily="18" charset="0"/>
                <a:ea typeface="Times New Roman" panose="02020603050405020304" pitchFamily="18" charset="0"/>
              </a:rPr>
              <a:t>makes the parasite available for the transmission to another host </a:t>
            </a:r>
            <a:r>
              <a:rPr lang="en-US" dirty="0">
                <a:solidFill>
                  <a:srgbClr val="000000"/>
                </a:solidFill>
                <a:latin typeface="Times New Roman" panose="02020603050405020304" pitchFamily="18" charset="0"/>
                <a:ea typeface="Times New Roman" panose="02020603050405020304" pitchFamily="18" charset="0"/>
              </a:rPr>
              <a:t>and is usually not affected by the infection</a:t>
            </a:r>
            <a:r>
              <a:rPr lang="en-US" dirty="0" smtClean="0">
                <a:solidFill>
                  <a:srgbClr val="000000"/>
                </a:solidFill>
                <a:latin typeface="Times New Roman" panose="02020603050405020304" pitchFamily="18" charset="0"/>
                <a:ea typeface="Times New Roman" panose="02020603050405020304" pitchFamily="18" charset="0"/>
              </a:rPr>
              <a:t>.</a:t>
            </a:r>
            <a:endParaRPr lang="en-US" sz="1600" dirty="0">
              <a:solidFill>
                <a:srgbClr val="00000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485090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145415" marR="144780" lvl="0" indent="0" algn="just" rtl="0">
              <a:lnSpc>
                <a:spcPct val="95000"/>
              </a:lnSpc>
              <a:spcAft>
                <a:spcPts val="730"/>
              </a:spcAft>
              <a:buNone/>
            </a:pPr>
            <a:r>
              <a:rPr lang="en-US" dirty="0">
                <a:solidFill>
                  <a:srgbClr val="FF0000"/>
                </a:solidFill>
                <a:latin typeface="Times New Roman" panose="02020603050405020304" pitchFamily="18" charset="0"/>
                <a:ea typeface="Times New Roman" panose="02020603050405020304" pitchFamily="18" charset="0"/>
              </a:rPr>
              <a:t>4.</a:t>
            </a:r>
            <a:r>
              <a:rPr lang="en-US" b="1" dirty="0">
                <a:solidFill>
                  <a:srgbClr val="FF0000"/>
                </a:solidFill>
                <a:latin typeface="Times New Roman" panose="02020603050405020304" pitchFamily="18" charset="0"/>
                <a:ea typeface="Times New Roman" panose="02020603050405020304" pitchFamily="18" charset="0"/>
              </a:rPr>
              <a:t>Natural host</a:t>
            </a:r>
            <a:r>
              <a:rPr lang="en-US" dirty="0">
                <a:solidFill>
                  <a:srgbClr val="000000"/>
                </a:solidFill>
                <a:latin typeface="Times New Roman" panose="02020603050405020304" pitchFamily="18" charset="0"/>
                <a:ea typeface="Times New Roman" panose="02020603050405020304" pitchFamily="18" charset="0"/>
              </a:rPr>
              <a:t>: a host that is naturally infected with certain species of parasite. </a:t>
            </a:r>
            <a:endParaRPr lang="en-US" dirty="0" smtClean="0">
              <a:solidFill>
                <a:srgbClr val="000000"/>
              </a:solidFill>
              <a:latin typeface="Times New Roman" panose="02020603050405020304" pitchFamily="18" charset="0"/>
              <a:ea typeface="Times New Roman" panose="02020603050405020304" pitchFamily="18" charset="0"/>
            </a:endParaRPr>
          </a:p>
          <a:p>
            <a:pPr marL="145415" marR="144780" lvl="0" indent="0" algn="just" rtl="0">
              <a:lnSpc>
                <a:spcPct val="95000"/>
              </a:lnSpc>
              <a:spcAft>
                <a:spcPts val="730"/>
              </a:spcAft>
              <a:buNone/>
            </a:pPr>
            <a:r>
              <a:rPr lang="en-US" dirty="0" smtClean="0">
                <a:solidFill>
                  <a:srgbClr val="FF0000"/>
                </a:solidFill>
                <a:latin typeface="Times New Roman" panose="02020603050405020304" pitchFamily="18" charset="0"/>
                <a:ea typeface="Times New Roman" panose="02020603050405020304" pitchFamily="18" charset="0"/>
              </a:rPr>
              <a:t>5</a:t>
            </a:r>
            <a:r>
              <a:rPr lang="en-US" dirty="0">
                <a:solidFill>
                  <a:srgbClr val="000000"/>
                </a:solidFill>
                <a:latin typeface="Times New Roman" panose="02020603050405020304" pitchFamily="18" charset="0"/>
                <a:ea typeface="Times New Roman" panose="02020603050405020304" pitchFamily="18" charset="0"/>
              </a:rPr>
              <a:t>• </a:t>
            </a:r>
            <a:r>
              <a:rPr lang="en-US" b="1" dirty="0">
                <a:solidFill>
                  <a:srgbClr val="FF0000"/>
                </a:solidFill>
                <a:latin typeface="Times New Roman" panose="02020603050405020304" pitchFamily="18" charset="0"/>
                <a:ea typeface="Times New Roman" panose="02020603050405020304" pitchFamily="18" charset="0"/>
              </a:rPr>
              <a:t>Accidental host</a:t>
            </a:r>
            <a:r>
              <a:rPr lang="en-US" dirty="0">
                <a:solidFill>
                  <a:srgbClr val="000000"/>
                </a:solidFill>
                <a:latin typeface="Times New Roman" panose="02020603050405020304" pitchFamily="18" charset="0"/>
                <a:ea typeface="Times New Roman" panose="02020603050405020304" pitchFamily="18" charset="0"/>
              </a:rPr>
              <a:t>: a host that is under normal circumstances not infected with the parasite.</a:t>
            </a:r>
            <a:endParaRPr lang="en-US" sz="1600" dirty="0">
              <a:solidFill>
                <a:srgbClr val="000000"/>
              </a:solidFill>
              <a:latin typeface="Calibri" panose="020F0502020204030204" pitchFamily="34" charset="0"/>
              <a:ea typeface="Calibri" panose="020F0502020204030204" pitchFamily="34" charset="0"/>
            </a:endParaRPr>
          </a:p>
          <a:p>
            <a:pPr marL="145415" lvl="0" indent="0" algn="l" rtl="0">
              <a:lnSpc>
                <a:spcPct val="110000"/>
              </a:lnSpc>
              <a:spcAft>
                <a:spcPts val="475"/>
              </a:spcAft>
              <a:buNone/>
            </a:pPr>
            <a:r>
              <a:rPr lang="en-US" dirty="0">
                <a:solidFill>
                  <a:srgbClr val="000000"/>
                </a:solidFill>
                <a:latin typeface="Times New Roman" panose="02020603050405020304" pitchFamily="18" charset="0"/>
                <a:ea typeface="Times New Roman" panose="02020603050405020304" pitchFamily="18" charset="0"/>
              </a:rPr>
              <a:t>6. </a:t>
            </a:r>
            <a:r>
              <a:rPr lang="en-US" b="1" dirty="0">
                <a:solidFill>
                  <a:srgbClr val="FF0000"/>
                </a:solidFill>
                <a:latin typeface="Times New Roman" panose="02020603050405020304" pitchFamily="18" charset="0"/>
                <a:ea typeface="Times New Roman" panose="02020603050405020304" pitchFamily="18" charset="0"/>
              </a:rPr>
              <a:t>Compromised host</a:t>
            </a:r>
            <a:r>
              <a:rPr lang="en-US" dirty="0">
                <a:solidFill>
                  <a:srgbClr val="000000"/>
                </a:solidFill>
                <a:latin typeface="Times New Roman" panose="02020603050405020304" pitchFamily="18" charset="0"/>
                <a:ea typeface="Times New Roman" panose="02020603050405020304" pitchFamily="18" charset="0"/>
              </a:rPr>
              <a:t>: it is the one in whom normal defense mechanisms are impaired e.g. AIDS</a:t>
            </a:r>
            <a:endParaRPr lang="en-US" sz="1600" dirty="0">
              <a:solidFill>
                <a:srgbClr val="000000"/>
              </a:solidFill>
              <a:latin typeface="Calibri" panose="020F0502020204030204" pitchFamily="34" charset="0"/>
              <a:ea typeface="Calibri" panose="020F0502020204030204" pitchFamily="34" charset="0"/>
            </a:endParaRPr>
          </a:p>
          <a:p>
            <a:pPr marL="145415" lvl="0" indent="0" algn="l" rtl="0">
              <a:lnSpc>
                <a:spcPct val="110000"/>
              </a:lnSpc>
              <a:spcAft>
                <a:spcPts val="475"/>
              </a:spcAft>
              <a:buNone/>
            </a:pPr>
            <a:r>
              <a:rPr lang="en-US" b="1" dirty="0">
                <a:solidFill>
                  <a:srgbClr val="FF0000"/>
                </a:solidFill>
                <a:latin typeface="Times New Roman" panose="02020603050405020304" pitchFamily="18" charset="0"/>
                <a:ea typeface="Times New Roman" panose="02020603050405020304" pitchFamily="18" charset="0"/>
              </a:rPr>
              <a:t>7.Paratenic host</a:t>
            </a:r>
            <a:r>
              <a:rPr lang="en-US" dirty="0">
                <a:solidFill>
                  <a:srgbClr val="000000"/>
                </a:solidFill>
                <a:latin typeface="Times New Roman" panose="02020603050405020304" pitchFamily="18" charset="0"/>
                <a:ea typeface="Times New Roman" panose="02020603050405020304" pitchFamily="18" charset="0"/>
              </a:rPr>
              <a:t>: it is a host in which the larval stage of a parasite </a:t>
            </a:r>
            <a:r>
              <a:rPr lang="en-US" dirty="0">
                <a:solidFill>
                  <a:srgbClr val="FF0000"/>
                </a:solidFill>
                <a:latin typeface="Times New Roman" panose="02020603050405020304" pitchFamily="18" charset="0"/>
                <a:ea typeface="Times New Roman" panose="02020603050405020304" pitchFamily="18" charset="0"/>
              </a:rPr>
              <a:t>survives but does not develop </a:t>
            </a:r>
            <a:r>
              <a:rPr lang="en-US" dirty="0">
                <a:solidFill>
                  <a:srgbClr val="000000"/>
                </a:solidFill>
                <a:latin typeface="Times New Roman" panose="02020603050405020304" pitchFamily="18" charset="0"/>
                <a:ea typeface="Times New Roman" panose="02020603050405020304" pitchFamily="18" charset="0"/>
              </a:rPr>
              <a:t>further. It is often not a necessary part of the life cycle.</a:t>
            </a:r>
            <a:endParaRPr lang="en-US" sz="1600" dirty="0">
              <a:solidFill>
                <a:srgbClr val="000000"/>
              </a:solidFill>
              <a:latin typeface="Calibri" panose="020F0502020204030204" pitchFamily="34" charset="0"/>
              <a:ea typeface="Calibri" panose="020F0502020204030204" pitchFamily="34" charset="0"/>
            </a:endParaRPr>
          </a:p>
          <a:p>
            <a:pPr marL="0" lvl="0" indent="0" algn="l" rtl="0">
              <a:buNone/>
            </a:pPr>
            <a:endParaRPr lang="ar-IQ" dirty="0">
              <a:solidFill>
                <a:srgbClr val="000000"/>
              </a:solidFill>
            </a:endParaRPr>
          </a:p>
          <a:p>
            <a:endParaRPr lang="ar-IQ" dirty="0"/>
          </a:p>
        </p:txBody>
      </p:sp>
    </p:spTree>
    <p:extLst>
      <p:ext uri="{BB962C8B-B14F-4D97-AF65-F5344CB8AC3E}">
        <p14:creationId xmlns:p14="http://schemas.microsoft.com/office/powerpoint/2010/main" val="1576192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9496"/>
            <a:ext cx="10972800" cy="635254"/>
          </a:xfrm>
        </p:spPr>
        <p:txBody>
          <a:bodyPr/>
          <a:lstStyle/>
          <a:p>
            <a:pPr marL="111760" marR="442595" lvl="0" rtl="0">
              <a:lnSpc>
                <a:spcPct val="107000"/>
              </a:lnSpc>
              <a:spcBef>
                <a:spcPct val="20000"/>
              </a:spcBef>
              <a:spcAft>
                <a:spcPts val="165"/>
              </a:spcAft>
            </a:pPr>
            <a:r>
              <a:rPr lang="en-US" sz="3200" b="1" dirty="0">
                <a:solidFill>
                  <a:srgbClr val="000000"/>
                </a:solidFill>
                <a:latin typeface="Times New Roman" panose="02020603050405020304" pitchFamily="18" charset="0"/>
                <a:ea typeface="Times New Roman" panose="02020603050405020304" pitchFamily="18" charset="0"/>
                <a:cs typeface="+mn-cs"/>
              </a:rPr>
              <a:t>Types of parasite- host relationships are:</a:t>
            </a:r>
            <a:r>
              <a:rPr lang="en-US" sz="1400" dirty="0">
                <a:solidFill>
                  <a:srgbClr val="000000"/>
                </a:solidFill>
                <a:latin typeface="Calibri" panose="020F0502020204030204" pitchFamily="34" charset="0"/>
                <a:ea typeface="Calibri" panose="020F0502020204030204" pitchFamily="34" charset="0"/>
                <a:cs typeface="+mn-cs"/>
              </a:rPr>
              <a:t/>
            </a:r>
            <a:br>
              <a:rPr lang="en-US" sz="1400" dirty="0">
                <a:solidFill>
                  <a:srgbClr val="000000"/>
                </a:solidFill>
                <a:latin typeface="Calibri" panose="020F0502020204030204" pitchFamily="34" charset="0"/>
                <a:ea typeface="Calibri" panose="020F0502020204030204" pitchFamily="34" charset="0"/>
                <a:cs typeface="+mn-cs"/>
              </a:rPr>
            </a:br>
            <a:endParaRPr lang="ar-IQ" dirty="0"/>
          </a:p>
        </p:txBody>
      </p:sp>
      <p:sp>
        <p:nvSpPr>
          <p:cNvPr id="3" name="Content Placeholder 2"/>
          <p:cNvSpPr>
            <a:spLocks noGrp="1"/>
          </p:cNvSpPr>
          <p:nvPr>
            <p:ph idx="1"/>
          </p:nvPr>
        </p:nvSpPr>
        <p:spPr/>
        <p:txBody>
          <a:bodyPr/>
          <a:lstStyle/>
          <a:p>
            <a:pPr marL="0" marR="144145" lvl="0" indent="0" algn="just" rtl="0">
              <a:lnSpc>
                <a:spcPct val="92000"/>
              </a:lnSpc>
              <a:spcAft>
                <a:spcPts val="545"/>
              </a:spcAft>
              <a:buClr>
                <a:srgbClr val="000000"/>
              </a:buClr>
              <a:buSzPts val="2400"/>
              <a:buNone/>
            </a:pPr>
            <a:r>
              <a:rPr lang="en-US" b="1" dirty="0" smtClean="0">
                <a:solidFill>
                  <a:srgbClr val="FF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Phoresis</a:t>
            </a:r>
            <a:r>
              <a:rPr lang="en-US" b="1" dirty="0">
                <a:solidFill>
                  <a:srgbClr val="FF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a:t>
            </a:r>
            <a:r>
              <a:rPr lang="en-US" b="1"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the parasite transport through the host with mechanism</a:t>
            </a:r>
            <a:r>
              <a:rPr lang="en-US" i="1"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E. </a:t>
            </a:r>
            <a:r>
              <a:rPr lang="en-US" i="1" dirty="0" err="1">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histolytica</a:t>
            </a:r>
            <a:endParaRPr lang="en-US" sz="14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0" marR="144145" lvl="0" indent="0" algn="just" rtl="0">
              <a:lnSpc>
                <a:spcPct val="92000"/>
              </a:lnSpc>
              <a:spcAft>
                <a:spcPts val="610"/>
              </a:spcAft>
              <a:buClr>
                <a:srgbClr val="000000"/>
              </a:buClr>
              <a:buSzPts val="2400"/>
              <a:buNone/>
            </a:pPr>
            <a:r>
              <a:rPr lang="en-US" b="1" dirty="0">
                <a:solidFill>
                  <a:srgbClr val="FF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Commensalism:</a:t>
            </a:r>
            <a:r>
              <a:rPr lang="en-US" b="1"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this relation positive for parasite while neutralized for host.</a:t>
            </a:r>
            <a:endParaRPr lang="en-US" sz="14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0" marR="144145" lvl="0" indent="0" algn="just" rtl="0">
              <a:lnSpc>
                <a:spcPct val="92000"/>
              </a:lnSpc>
              <a:spcAft>
                <a:spcPts val="530"/>
              </a:spcAft>
              <a:buClr>
                <a:srgbClr val="000000"/>
              </a:buClr>
              <a:buSzPts val="2400"/>
              <a:buNone/>
            </a:pPr>
            <a:r>
              <a:rPr lang="en-US" b="1" dirty="0">
                <a:solidFill>
                  <a:srgbClr val="FF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Mutualism</a:t>
            </a:r>
            <a:r>
              <a:rPr lang="en-US" b="1"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positive for parasite and host.</a:t>
            </a:r>
            <a:endParaRPr lang="en-US" sz="14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0" marR="144145" lvl="0" indent="0" algn="just" rtl="0">
              <a:lnSpc>
                <a:spcPct val="92000"/>
              </a:lnSpc>
              <a:spcAft>
                <a:spcPts val="550"/>
              </a:spcAft>
              <a:buClr>
                <a:srgbClr val="000000"/>
              </a:buClr>
              <a:buSzPts val="2400"/>
              <a:buNone/>
            </a:pPr>
            <a:r>
              <a:rPr lang="en-US" b="1" dirty="0">
                <a:solidFill>
                  <a:srgbClr val="FF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Parasitism:</a:t>
            </a:r>
            <a:r>
              <a:rPr lang="en-US" b="1"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positive for parasite and negative for </a:t>
            </a:r>
            <a:r>
              <a:rPr lang="en-US"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host</a:t>
            </a:r>
            <a:r>
              <a:rPr lang="en-US" b="1"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a:t>
            </a:r>
            <a:endParaRPr lang="en-US" sz="1400" dirty="0" smtClean="0">
              <a:solidFill>
                <a:srgbClr val="000000"/>
              </a:solidFill>
              <a:uFill>
                <a:solidFill>
                  <a:srgbClr val="000000"/>
                </a:solidFill>
              </a:uFill>
              <a:latin typeface="Arial" panose="020B0604020202020204" pitchFamily="34" charset="0"/>
              <a:ea typeface="Times New Roman" panose="02020603050405020304" pitchFamily="18" charset="0"/>
              <a:cs typeface="Arial" panose="020B0604020202020204" pitchFamily="34" charset="0"/>
            </a:endParaRPr>
          </a:p>
          <a:p>
            <a:pPr marL="0" marR="144145" lvl="0" indent="0" algn="just" rtl="0">
              <a:lnSpc>
                <a:spcPct val="92000"/>
              </a:lnSpc>
              <a:spcAft>
                <a:spcPts val="550"/>
              </a:spcAft>
              <a:buClr>
                <a:srgbClr val="000000"/>
              </a:buClr>
              <a:buSzPts val="2400"/>
              <a:buNone/>
            </a:pPr>
            <a:r>
              <a:rPr lang="en-US" b="1" dirty="0" smtClean="0">
                <a:solidFill>
                  <a:srgbClr val="FF0000"/>
                </a:solidFill>
                <a:latin typeface="Times New Roman" panose="02020603050405020304" pitchFamily="18" charset="0"/>
                <a:ea typeface="Times New Roman" panose="02020603050405020304" pitchFamily="18" charset="0"/>
              </a:rPr>
              <a:t>Symbiosis</a:t>
            </a:r>
            <a:r>
              <a:rPr lang="en-US" b="1" dirty="0">
                <a:solidFill>
                  <a:srgbClr val="FF0000"/>
                </a:solidFill>
                <a:latin typeface="Times New Roman" panose="02020603050405020304" pitchFamily="18" charset="0"/>
                <a:ea typeface="Times New Roman" panose="02020603050405020304" pitchFamily="18" charset="0"/>
              </a:rPr>
              <a:t>:</a:t>
            </a:r>
            <a:r>
              <a:rPr lang="en-US" b="1" dirty="0">
                <a:solidFill>
                  <a:srgbClr val="000000"/>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“living together“; a close association between two organisms.</a:t>
            </a:r>
            <a:endParaRPr lang="en-US" sz="1400" dirty="0">
              <a:solidFill>
                <a:srgbClr val="000000"/>
              </a:solidFill>
              <a:latin typeface="Calibri" panose="020F0502020204030204" pitchFamily="34" charset="0"/>
              <a:ea typeface="Calibri" panose="020F0502020204030204" pitchFamily="34" charset="0"/>
            </a:endParaRPr>
          </a:p>
          <a:p>
            <a:pPr marL="0" indent="0" algn="l" rtl="0">
              <a:buNone/>
            </a:pPr>
            <a:endParaRPr lang="ar-IQ" dirty="0"/>
          </a:p>
        </p:txBody>
      </p:sp>
    </p:spTree>
    <p:extLst>
      <p:ext uri="{BB962C8B-B14F-4D97-AF65-F5344CB8AC3E}">
        <p14:creationId xmlns:p14="http://schemas.microsoft.com/office/powerpoint/2010/main" val="2255542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29768"/>
            <a:ext cx="10972800" cy="594360"/>
          </a:xfrm>
        </p:spPr>
        <p:txBody>
          <a:bodyPr/>
          <a:lstStyle/>
          <a:p>
            <a:r>
              <a:rPr lang="en-US" b="1" dirty="0">
                <a:solidFill>
                  <a:srgbClr val="FF0000"/>
                </a:solidFill>
                <a:latin typeface="Times New Roman" panose="02020603050405020304" pitchFamily="18" charset="0"/>
                <a:ea typeface="Times New Roman" panose="02020603050405020304" pitchFamily="18" charset="0"/>
              </a:rPr>
              <a:t>Source of the infection</a:t>
            </a:r>
            <a:r>
              <a:rPr lang="en-US" sz="4000" b="1" dirty="0">
                <a:solidFill>
                  <a:srgbClr val="FF0000"/>
                </a:solidFill>
                <a:latin typeface="Times New Roman" panose="02020603050405020304" pitchFamily="18" charset="0"/>
                <a:ea typeface="Times New Roman" panose="02020603050405020304" pitchFamily="18" charset="0"/>
              </a:rPr>
              <a:t/>
            </a:r>
            <a:br>
              <a:rPr lang="en-US" sz="4000" b="1" dirty="0">
                <a:solidFill>
                  <a:srgbClr val="FF0000"/>
                </a:solidFill>
                <a:latin typeface="Times New Roman" panose="02020603050405020304" pitchFamily="18" charset="0"/>
                <a:ea typeface="Times New Roman" panose="02020603050405020304" pitchFamily="18" charset="0"/>
              </a:rPr>
            </a:br>
            <a:endParaRPr lang="ar-IQ" dirty="0">
              <a:solidFill>
                <a:srgbClr val="FF0000"/>
              </a:solidFill>
            </a:endParaRPr>
          </a:p>
        </p:txBody>
      </p:sp>
      <p:sp>
        <p:nvSpPr>
          <p:cNvPr id="3" name="Content Placeholder 2"/>
          <p:cNvSpPr>
            <a:spLocks noGrp="1"/>
          </p:cNvSpPr>
          <p:nvPr>
            <p:ph idx="1"/>
          </p:nvPr>
        </p:nvSpPr>
        <p:spPr/>
        <p:txBody>
          <a:bodyPr/>
          <a:lstStyle/>
          <a:p>
            <a:pPr marL="145415" indent="0" algn="l" rtl="0">
              <a:lnSpc>
                <a:spcPct val="110000"/>
              </a:lnSpc>
              <a:spcAft>
                <a:spcPts val="865"/>
              </a:spcAft>
              <a:buNone/>
            </a:pPr>
            <a:r>
              <a:rPr lang="en-US" b="1" dirty="0" smtClean="0">
                <a:solidFill>
                  <a:srgbClr val="FF0000"/>
                </a:solidFill>
                <a:latin typeface="Times New Roman" panose="02020603050405020304" pitchFamily="18" charset="0"/>
                <a:ea typeface="Times New Roman" panose="02020603050405020304" pitchFamily="18" charset="0"/>
              </a:rPr>
              <a:t>Patient</a:t>
            </a:r>
            <a:r>
              <a:rPr lang="en-US" dirty="0">
                <a:solidFill>
                  <a:srgbClr val="000000"/>
                </a:solidFill>
                <a:latin typeface="Times New Roman" panose="02020603050405020304" pitchFamily="18" charset="0"/>
                <a:ea typeface="Times New Roman" panose="02020603050405020304" pitchFamily="18" charset="0"/>
              </a:rPr>
              <a:t>: persons who have parasites in their body and show clinical symptoms.</a:t>
            </a:r>
            <a:endParaRPr lang="en-US" sz="1600" dirty="0">
              <a:solidFill>
                <a:srgbClr val="000000"/>
              </a:solidFill>
              <a:latin typeface="Calibri" panose="020F0502020204030204" pitchFamily="34" charset="0"/>
              <a:ea typeface="Calibri" panose="020F0502020204030204" pitchFamily="34" charset="0"/>
            </a:endParaRPr>
          </a:p>
          <a:p>
            <a:pPr marL="145415" indent="0" algn="l" rtl="0">
              <a:lnSpc>
                <a:spcPct val="110000"/>
              </a:lnSpc>
              <a:spcAft>
                <a:spcPts val="880"/>
              </a:spcAft>
              <a:buNone/>
            </a:pPr>
            <a:r>
              <a:rPr lang="en-US" b="1" dirty="0">
                <a:solidFill>
                  <a:srgbClr val="FF0000"/>
                </a:solidFill>
                <a:latin typeface="Times New Roman" panose="02020603050405020304" pitchFamily="18" charset="0"/>
                <a:ea typeface="Times New Roman" panose="02020603050405020304" pitchFamily="18" charset="0"/>
              </a:rPr>
              <a:t>Carrier</a:t>
            </a:r>
            <a:r>
              <a:rPr lang="en-US" dirty="0">
                <a:solidFill>
                  <a:srgbClr val="000000"/>
                </a:solidFill>
                <a:latin typeface="Times New Roman" panose="02020603050405020304" pitchFamily="18" charset="0"/>
                <a:ea typeface="Times New Roman" panose="02020603050405020304" pitchFamily="18" charset="0"/>
              </a:rPr>
              <a:t>: persons who have parasites in their body, not show symptoms.</a:t>
            </a:r>
            <a:endParaRPr lang="en-US" sz="1600" dirty="0">
              <a:solidFill>
                <a:srgbClr val="000000"/>
              </a:solidFill>
              <a:latin typeface="Calibri" panose="020F0502020204030204" pitchFamily="34" charset="0"/>
              <a:ea typeface="Calibri" panose="020F0502020204030204" pitchFamily="34" charset="0"/>
            </a:endParaRPr>
          </a:p>
          <a:p>
            <a:pPr marL="145415" indent="0" algn="l" rtl="0">
              <a:lnSpc>
                <a:spcPct val="110000"/>
              </a:lnSpc>
              <a:spcAft>
                <a:spcPts val="475"/>
              </a:spcAft>
              <a:buNone/>
            </a:pPr>
            <a:r>
              <a:rPr lang="en-US" b="1" dirty="0">
                <a:solidFill>
                  <a:srgbClr val="FF0000"/>
                </a:solidFill>
                <a:latin typeface="Times New Roman" panose="02020603050405020304" pitchFamily="18" charset="0"/>
                <a:ea typeface="Times New Roman" panose="02020603050405020304" pitchFamily="18" charset="0"/>
              </a:rPr>
              <a:t>Reservoir host</a:t>
            </a:r>
            <a:r>
              <a:rPr lang="en-US" dirty="0">
                <a:solidFill>
                  <a:srgbClr val="000000"/>
                </a:solidFill>
                <a:latin typeface="Times New Roman" panose="02020603050405020304" pitchFamily="18" charset="0"/>
                <a:ea typeface="Times New Roman" panose="02020603050405020304" pitchFamily="18" charset="0"/>
              </a:rPr>
              <a:t>: animals that harbor the same species of parasites as man, the parasites in animals sometimes can be transmitted into human</a:t>
            </a:r>
            <a:r>
              <a:rPr lang="en-US" dirty="0" smtClean="0">
                <a:solidFill>
                  <a:srgbClr val="000000"/>
                </a:solidFill>
                <a:latin typeface="Times New Roman" panose="02020603050405020304" pitchFamily="18" charset="0"/>
                <a:ea typeface="Times New Roman" panose="02020603050405020304" pitchFamily="18" charset="0"/>
              </a:rPr>
              <a:t>.</a:t>
            </a:r>
            <a:endParaRPr lang="en-US" sz="1600" dirty="0">
              <a:solidFill>
                <a:srgbClr val="00000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31808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solidFill>
                  <a:srgbClr val="FF0000"/>
                </a:solidFill>
                <a:latin typeface="Times New Roman" panose="02020603050405020304" pitchFamily="18" charset="0"/>
                <a:cs typeface="Times New Roman" panose="02020603050405020304" pitchFamily="18" charset="0"/>
              </a:rPr>
              <a:t>Transmission of infection </a:t>
            </a:r>
            <a:endParaRPr lang="ar-IQ" sz="40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35560" marR="1577340" lvl="0" indent="0" algn="l" rtl="0">
              <a:lnSpc>
                <a:spcPct val="106000"/>
              </a:lnSpc>
              <a:spcAft>
                <a:spcPts val="2645"/>
              </a:spcAft>
              <a:buNone/>
            </a:pPr>
            <a:r>
              <a:rPr lang="en-US" b="1" dirty="0" smtClean="0">
                <a:solidFill>
                  <a:srgbClr val="000000"/>
                </a:solidFill>
                <a:latin typeface="Times New Roman" panose="02020603050405020304" pitchFamily="18" charset="0"/>
                <a:ea typeface="Times New Roman" panose="02020603050405020304" pitchFamily="18" charset="0"/>
              </a:rPr>
              <a:t>modes </a:t>
            </a:r>
            <a:r>
              <a:rPr lang="en-US" b="1" dirty="0">
                <a:solidFill>
                  <a:srgbClr val="000000"/>
                </a:solidFill>
                <a:latin typeface="Times New Roman" panose="02020603050405020304" pitchFamily="18" charset="0"/>
                <a:ea typeface="Times New Roman" panose="02020603050405020304" pitchFamily="18" charset="0"/>
              </a:rPr>
              <a:t>or portals of </a:t>
            </a:r>
            <a:r>
              <a:rPr lang="en-US" b="1" dirty="0">
                <a:solidFill>
                  <a:srgbClr val="FF0000"/>
                </a:solidFill>
                <a:latin typeface="Times New Roman" panose="02020603050405020304" pitchFamily="18" charset="0"/>
                <a:ea typeface="Times New Roman" panose="02020603050405020304" pitchFamily="18" charset="0"/>
              </a:rPr>
              <a:t>entry</a:t>
            </a:r>
            <a:r>
              <a:rPr lang="en-US" b="1" dirty="0">
                <a:solidFill>
                  <a:srgbClr val="000000"/>
                </a:solidFill>
                <a:latin typeface="Times New Roman" panose="02020603050405020304" pitchFamily="18" charset="0"/>
                <a:ea typeface="Times New Roman" panose="02020603050405020304" pitchFamily="18" charset="0"/>
              </a:rPr>
              <a:t> the host: </a:t>
            </a:r>
            <a:r>
              <a:rPr lang="en-US" dirty="0" smtClean="0">
                <a:solidFill>
                  <a:srgbClr val="000000"/>
                </a:solidFill>
                <a:latin typeface="Times New Roman" panose="02020603050405020304" pitchFamily="18" charset="0"/>
                <a:ea typeface="Times New Roman" panose="02020603050405020304" pitchFamily="18" charset="0"/>
              </a:rPr>
              <a:t>ingestion, </a:t>
            </a:r>
            <a:r>
              <a:rPr lang="en-US" dirty="0">
                <a:solidFill>
                  <a:srgbClr val="000000"/>
                </a:solidFill>
                <a:latin typeface="Times New Roman" panose="02020603050405020304" pitchFamily="18" charset="0"/>
                <a:ea typeface="Times New Roman" panose="02020603050405020304" pitchFamily="18" charset="0"/>
              </a:rPr>
              <a:t>inoculation, </a:t>
            </a:r>
            <a:r>
              <a:rPr lang="en-US" dirty="0" smtClean="0">
                <a:solidFill>
                  <a:srgbClr val="000000"/>
                </a:solidFill>
                <a:latin typeface="Times New Roman" panose="02020603050405020304" pitchFamily="18" charset="0"/>
                <a:ea typeface="Times New Roman" panose="02020603050405020304" pitchFamily="18" charset="0"/>
              </a:rPr>
              <a:t>inhalation, </a:t>
            </a:r>
            <a:r>
              <a:rPr lang="en-US" dirty="0">
                <a:solidFill>
                  <a:srgbClr val="000000"/>
                </a:solidFill>
                <a:latin typeface="Times New Roman" panose="02020603050405020304" pitchFamily="18" charset="0"/>
                <a:ea typeface="Times New Roman" panose="02020603050405020304" pitchFamily="18" charset="0"/>
              </a:rPr>
              <a:t>congenital, </a:t>
            </a:r>
            <a:r>
              <a:rPr lang="en-US" dirty="0" smtClean="0">
                <a:solidFill>
                  <a:srgbClr val="000000"/>
                </a:solidFill>
                <a:latin typeface="Times New Roman" panose="02020603050405020304" pitchFamily="18" charset="0"/>
                <a:ea typeface="Times New Roman" panose="02020603050405020304" pitchFamily="18" charset="0"/>
              </a:rPr>
              <a:t>venereal</a:t>
            </a:r>
            <a:r>
              <a:rPr lang="en-US" dirty="0">
                <a:solidFill>
                  <a:srgbClr val="000000"/>
                </a:solidFill>
                <a:latin typeface="Times New Roman" panose="02020603050405020304" pitchFamily="18" charset="0"/>
                <a:ea typeface="Times New Roman" panose="02020603050405020304" pitchFamily="18" charset="0"/>
              </a:rPr>
              <a:t>, and other.</a:t>
            </a:r>
            <a:endParaRPr lang="en-US" sz="1400" dirty="0">
              <a:solidFill>
                <a:srgbClr val="000000"/>
              </a:solidFill>
              <a:latin typeface="Calibri" panose="020F0502020204030204" pitchFamily="34" charset="0"/>
              <a:ea typeface="Calibri" panose="020F0502020204030204" pitchFamily="34" charset="0"/>
            </a:endParaRPr>
          </a:p>
          <a:p>
            <a:pPr marL="35560" marR="269240" lvl="0" indent="0" algn="l" rtl="0">
              <a:lnSpc>
                <a:spcPct val="106000"/>
              </a:lnSpc>
              <a:spcAft>
                <a:spcPts val="750"/>
              </a:spcAft>
              <a:buNone/>
            </a:pPr>
            <a:r>
              <a:rPr lang="en-US" b="1" dirty="0">
                <a:solidFill>
                  <a:srgbClr val="000000"/>
                </a:solidFill>
                <a:latin typeface="Times New Roman" panose="02020603050405020304" pitchFamily="18" charset="0"/>
                <a:ea typeface="Times New Roman" panose="02020603050405020304" pitchFamily="18" charset="0"/>
              </a:rPr>
              <a:t>portals of </a:t>
            </a:r>
            <a:r>
              <a:rPr lang="en-US" b="1" dirty="0">
                <a:solidFill>
                  <a:srgbClr val="FF0000"/>
                </a:solidFill>
                <a:latin typeface="Times New Roman" panose="02020603050405020304" pitchFamily="18" charset="0"/>
                <a:ea typeface="Times New Roman" panose="02020603050405020304" pitchFamily="18" charset="0"/>
              </a:rPr>
              <a:t>exit</a:t>
            </a:r>
            <a:r>
              <a:rPr lang="en-US" b="1" dirty="0">
                <a:solidFill>
                  <a:srgbClr val="000000"/>
                </a:solidFill>
                <a:latin typeface="Times New Roman" panose="02020603050405020304" pitchFamily="18" charset="0"/>
                <a:ea typeface="Times New Roman" panose="02020603050405020304" pitchFamily="18" charset="0"/>
              </a:rPr>
              <a:t> from host: </a:t>
            </a:r>
            <a:r>
              <a:rPr lang="en-US" dirty="0">
                <a:solidFill>
                  <a:srgbClr val="000000"/>
                </a:solidFill>
                <a:latin typeface="Times New Roman" panose="02020603050405020304" pitchFamily="18" charset="0"/>
                <a:ea typeface="Times New Roman" panose="02020603050405020304" pitchFamily="18" charset="0"/>
              </a:rPr>
              <a:t>respiratory tract, gastrointestinal tract, genital tract, biting insect, and allergy.</a:t>
            </a:r>
            <a:endParaRPr lang="ar-IQ" dirty="0"/>
          </a:p>
        </p:txBody>
      </p:sp>
    </p:spTree>
    <p:extLst>
      <p:ext uri="{BB962C8B-B14F-4D97-AF65-F5344CB8AC3E}">
        <p14:creationId xmlns:p14="http://schemas.microsoft.com/office/powerpoint/2010/main" val="1554013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44" y="172213"/>
            <a:ext cx="10972800" cy="582613"/>
          </a:xfrm>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Types of transmission </a:t>
            </a:r>
            <a:endParaRPr lang="ar-IQ"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754826"/>
            <a:ext cx="11695176" cy="5217476"/>
          </a:xfrm>
        </p:spPr>
        <p:txBody>
          <a:bodyPr/>
          <a:lstStyle/>
          <a:p>
            <a:pPr marL="492760" marR="1577340" indent="-457200" algn="l" rtl="0">
              <a:spcBef>
                <a:spcPts val="600"/>
              </a:spcBef>
              <a:spcAft>
                <a:spcPts val="600"/>
              </a:spcAft>
              <a:buFont typeface="Arial" panose="020B0604020202020204" pitchFamily="34" charset="0"/>
              <a:buChar char="•"/>
            </a:pPr>
            <a:r>
              <a:rPr lang="en-US" b="1" dirty="0" smtClean="0">
                <a:solidFill>
                  <a:srgbClr val="FF0000"/>
                </a:solidFill>
                <a:latin typeface="Times New Roman" panose="02020603050405020304" pitchFamily="18" charset="0"/>
                <a:ea typeface="Times New Roman" panose="02020603050405020304" pitchFamily="18" charset="0"/>
              </a:rPr>
              <a:t>Congenital </a:t>
            </a:r>
            <a:r>
              <a:rPr lang="en-US" b="1" dirty="0">
                <a:solidFill>
                  <a:srgbClr val="FF0000"/>
                </a:solidFill>
                <a:latin typeface="Times New Roman" panose="02020603050405020304" pitchFamily="18" charset="0"/>
                <a:ea typeface="Times New Roman" panose="02020603050405020304" pitchFamily="18" charset="0"/>
              </a:rPr>
              <a:t>transmission</a:t>
            </a:r>
            <a:r>
              <a:rPr lang="en-US" dirty="0">
                <a:solidFill>
                  <a:srgbClr val="000000"/>
                </a:solidFill>
                <a:latin typeface="Times New Roman" panose="02020603050405020304" pitchFamily="18" charset="0"/>
                <a:ea typeface="Times New Roman" panose="02020603050405020304" pitchFamily="18" charset="0"/>
              </a:rPr>
              <a:t>: from mother to infant , e.g., </a:t>
            </a:r>
            <a:r>
              <a:rPr lang="en-US" dirty="0" smtClean="0">
                <a:solidFill>
                  <a:srgbClr val="000000"/>
                </a:solidFill>
                <a:latin typeface="Times New Roman" panose="02020603050405020304" pitchFamily="18" charset="0"/>
                <a:ea typeface="Times New Roman" panose="02020603050405020304" pitchFamily="18" charset="0"/>
              </a:rPr>
              <a:t>toxoplasmosis</a:t>
            </a:r>
            <a:endParaRPr lang="en-US" sz="1400" dirty="0">
              <a:solidFill>
                <a:srgbClr val="000000"/>
              </a:solidFill>
              <a:latin typeface="Calibri" panose="020F0502020204030204" pitchFamily="34" charset="0"/>
              <a:ea typeface="Times New Roman" panose="02020603050405020304" pitchFamily="18" charset="0"/>
            </a:endParaRPr>
          </a:p>
          <a:p>
            <a:pPr marL="492760" marR="1577340" indent="-457200" algn="l" rtl="0">
              <a:spcBef>
                <a:spcPts val="600"/>
              </a:spcBef>
              <a:spcAft>
                <a:spcPts val="600"/>
              </a:spcAft>
              <a:buFont typeface="Arial" panose="020B0604020202020204" pitchFamily="34" charset="0"/>
              <a:buChar char="•"/>
            </a:pPr>
            <a:r>
              <a:rPr lang="en-US" b="1" dirty="0" smtClean="0">
                <a:solidFill>
                  <a:srgbClr val="FF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Contact </a:t>
            </a:r>
            <a:r>
              <a:rPr lang="en-US" b="1" dirty="0">
                <a:solidFill>
                  <a:srgbClr val="FF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transmission</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direct contact or indirect contact with patients or infected animals, e.g., </a:t>
            </a:r>
            <a:r>
              <a:rPr lang="en-US" i="1"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Trichomonas vaginalis</a:t>
            </a:r>
            <a:endParaRPr lang="en-US" sz="14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lvl="0" algn="just" rtl="0">
              <a:spcBef>
                <a:spcPts val="600"/>
              </a:spcBef>
              <a:spcAft>
                <a:spcPts val="600"/>
              </a:spcAft>
              <a:buClr>
                <a:srgbClr val="000000"/>
              </a:buClr>
              <a:buSzPts val="2200"/>
              <a:buFont typeface="Arial" panose="020B0604020202020204" pitchFamily="34" charset="0"/>
              <a:buChar char="•"/>
            </a:pPr>
            <a:r>
              <a:rPr lang="en-US" b="1" dirty="0">
                <a:solidFill>
                  <a:srgbClr val="FF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Food transmission</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the infectious stage of parasites contaminated food / the meat of the intermediate hosts containing infectious stage of parasites , e.g., </a:t>
            </a:r>
            <a:r>
              <a:rPr lang="en-US" i="1" dirty="0" err="1">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Clonorchiasis</a:t>
            </a:r>
            <a:endParaRPr lang="en-US" sz="14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lvl="0" algn="just" rtl="0">
              <a:spcBef>
                <a:spcPts val="600"/>
              </a:spcBef>
              <a:spcAft>
                <a:spcPts val="600"/>
              </a:spcAft>
              <a:buClr>
                <a:srgbClr val="000000"/>
              </a:buClr>
              <a:buSzPts val="2200"/>
              <a:buFont typeface="Arial" panose="020B0604020202020204" pitchFamily="34" charset="0"/>
              <a:buChar char="•"/>
            </a:pPr>
            <a:r>
              <a:rPr lang="en-US" b="1" dirty="0">
                <a:solidFill>
                  <a:srgbClr val="FF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Water transmission</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drink or contact the water contaminated the infectious stage of parasites, e.g., </a:t>
            </a:r>
            <a:r>
              <a:rPr lang="en-US" i="1" dirty="0" err="1">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schistosome</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a:t>
            </a:r>
            <a:r>
              <a:rPr lang="en-US" i="1"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Entamoeba </a:t>
            </a:r>
            <a:r>
              <a:rPr lang="en-US" i="1" dirty="0" err="1">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histolytica</a:t>
            </a:r>
            <a:endParaRPr lang="en-US" sz="14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algn="l" rtl="0">
              <a:spcBef>
                <a:spcPts val="600"/>
              </a:spcBef>
              <a:spcAft>
                <a:spcPts val="600"/>
              </a:spcAft>
              <a:buFont typeface="Arial" panose="020B0604020202020204" pitchFamily="34" charset="0"/>
              <a:buChar char="•"/>
            </a:pPr>
            <a:endParaRPr lang="ar-IQ" dirty="0"/>
          </a:p>
        </p:txBody>
      </p:sp>
    </p:spTree>
    <p:extLst>
      <p:ext uri="{BB962C8B-B14F-4D97-AF65-F5344CB8AC3E}">
        <p14:creationId xmlns:p14="http://schemas.microsoft.com/office/powerpoint/2010/main" val="2580899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lvl="0" algn="just" rtl="0">
              <a:spcBef>
                <a:spcPts val="600"/>
              </a:spcBef>
              <a:spcAft>
                <a:spcPts val="600"/>
              </a:spcAft>
              <a:buClr>
                <a:srgbClr val="000000"/>
              </a:buClr>
              <a:buSzPts val="2200"/>
              <a:buFont typeface="Arial" panose="020B0604020202020204" pitchFamily="34" charset="0"/>
              <a:buChar char="•"/>
            </a:pPr>
            <a:r>
              <a:rPr lang="en-US" b="1" dirty="0">
                <a:solidFill>
                  <a:srgbClr val="FF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Soil transmission</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soil contaminated by feces containing the certain stage of parasites which can develop into infective stage, e.g., </a:t>
            </a:r>
            <a:r>
              <a:rPr lang="en-US" i="1" dirty="0" err="1">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Ascaris</a:t>
            </a:r>
            <a:r>
              <a:rPr lang="en-US" i="1"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a:t>
            </a:r>
            <a:r>
              <a:rPr lang="en-US" i="1" dirty="0" err="1">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lumbricoides</a:t>
            </a:r>
            <a:r>
              <a:rPr lang="en-US" i="1"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a:t>
            </a:r>
            <a:endParaRPr lang="en-US" sz="14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lvl="0" algn="just" rtl="0">
              <a:spcBef>
                <a:spcPts val="600"/>
              </a:spcBef>
              <a:spcAft>
                <a:spcPts val="600"/>
              </a:spcAft>
              <a:buClr>
                <a:srgbClr val="000000"/>
              </a:buClr>
              <a:buSzPts val="2200"/>
              <a:buFont typeface="Arial" panose="020B0604020202020204" pitchFamily="34" charset="0"/>
              <a:buChar char="•"/>
            </a:pPr>
            <a:r>
              <a:rPr lang="en-US" b="1" dirty="0">
                <a:solidFill>
                  <a:srgbClr val="FF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Arthropod	transmission</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vectors	of	</a:t>
            </a:r>
            <a:r>
              <a:rPr lang="en-US"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certain</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parasitic	diseases,	e.g., </a:t>
            </a:r>
            <a:r>
              <a:rPr lang="en-US" i="1"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plasmodium</a:t>
            </a:r>
            <a:endParaRPr lang="en-US" sz="14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endParaRPr lang="ar-IQ" dirty="0"/>
          </a:p>
        </p:txBody>
      </p:sp>
    </p:spTree>
    <p:extLst>
      <p:ext uri="{BB962C8B-B14F-4D97-AF65-F5344CB8AC3E}">
        <p14:creationId xmlns:p14="http://schemas.microsoft.com/office/powerpoint/2010/main" val="3486589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248920" lvl="0" indent="-6350">
              <a:lnSpc>
                <a:spcPct val="107000"/>
              </a:lnSpc>
              <a:spcBef>
                <a:spcPct val="20000"/>
              </a:spcBef>
              <a:spcAft>
                <a:spcPts val="1085"/>
              </a:spcAft>
            </a:pPr>
            <a:r>
              <a:rPr lang="en-US" b="1" kern="0" dirty="0">
                <a:solidFill>
                  <a:srgbClr val="FF0000"/>
                </a:solidFill>
                <a:latin typeface="Times New Roman" panose="02020603050405020304" pitchFamily="18" charset="0"/>
                <a:ea typeface="Times New Roman" panose="02020603050405020304" pitchFamily="18" charset="0"/>
                <a:cs typeface="+mn-cs"/>
              </a:rPr>
              <a:t>Prevention measures of parasitic diseases</a:t>
            </a:r>
          </a:p>
        </p:txBody>
      </p:sp>
      <p:sp>
        <p:nvSpPr>
          <p:cNvPr id="3" name="Content Placeholder 2"/>
          <p:cNvSpPr>
            <a:spLocks noGrp="1"/>
          </p:cNvSpPr>
          <p:nvPr>
            <p:ph idx="1"/>
          </p:nvPr>
        </p:nvSpPr>
        <p:spPr/>
        <p:txBody>
          <a:bodyPr/>
          <a:lstStyle/>
          <a:p>
            <a:pPr marL="221615" marR="144145" indent="0" algn="just" rtl="0">
              <a:lnSpc>
                <a:spcPct val="116000"/>
              </a:lnSpc>
              <a:spcAft>
                <a:spcPts val="845"/>
              </a:spcAft>
              <a:buNone/>
            </a:pPr>
            <a:r>
              <a:rPr lang="en-US" b="1" dirty="0" smtClean="0">
                <a:solidFill>
                  <a:srgbClr val="FF0000"/>
                </a:solidFill>
                <a:latin typeface="Times New Roman" panose="02020603050405020304" pitchFamily="18" charset="0"/>
                <a:ea typeface="Times New Roman" panose="02020603050405020304" pitchFamily="18" charset="0"/>
              </a:rPr>
              <a:t>Controlling </a:t>
            </a:r>
            <a:r>
              <a:rPr lang="en-US" b="1" dirty="0">
                <a:solidFill>
                  <a:srgbClr val="FF0000"/>
                </a:solidFill>
                <a:latin typeface="Times New Roman" panose="02020603050405020304" pitchFamily="18" charset="0"/>
                <a:ea typeface="Times New Roman" panose="02020603050405020304" pitchFamily="18" charset="0"/>
              </a:rPr>
              <a:t>the source of the infection</a:t>
            </a:r>
            <a:r>
              <a:rPr lang="en-US" dirty="0">
                <a:solidFill>
                  <a:srgbClr val="000000"/>
                </a:solidFill>
                <a:latin typeface="Times New Roman" panose="02020603050405020304" pitchFamily="18" charset="0"/>
                <a:ea typeface="Times New Roman" panose="02020603050405020304" pitchFamily="18" charset="0"/>
              </a:rPr>
              <a:t>: treatment of the patients, carriers and reservoir hosts</a:t>
            </a:r>
            <a:endParaRPr lang="en-US" sz="1400" dirty="0">
              <a:solidFill>
                <a:srgbClr val="000000"/>
              </a:solidFill>
              <a:latin typeface="Calibri" panose="020F0502020204030204" pitchFamily="34" charset="0"/>
              <a:ea typeface="Calibri" panose="020F0502020204030204" pitchFamily="34" charset="0"/>
            </a:endParaRPr>
          </a:p>
          <a:p>
            <a:pPr marL="221615" marR="144145" indent="0" algn="just" rtl="0">
              <a:lnSpc>
                <a:spcPct val="116000"/>
              </a:lnSpc>
              <a:spcAft>
                <a:spcPts val="845"/>
              </a:spcAft>
              <a:buNone/>
            </a:pPr>
            <a:r>
              <a:rPr lang="en-US" b="1" dirty="0">
                <a:solidFill>
                  <a:srgbClr val="FF0000"/>
                </a:solidFill>
                <a:latin typeface="Times New Roman" panose="02020603050405020304" pitchFamily="18" charset="0"/>
                <a:ea typeface="Times New Roman" panose="02020603050405020304" pitchFamily="18" charset="0"/>
              </a:rPr>
              <a:t>Blocking the routes of transmission</a:t>
            </a:r>
            <a:r>
              <a:rPr lang="en-US" dirty="0">
                <a:solidFill>
                  <a:srgbClr val="000000"/>
                </a:solidFill>
                <a:latin typeface="Times New Roman" panose="02020603050405020304" pitchFamily="18" charset="0"/>
                <a:ea typeface="Times New Roman" panose="02020603050405020304" pitchFamily="18" charset="0"/>
              </a:rPr>
              <a:t>: managing feces and water resource, controlling or eliminating vectors and intermediate hosts</a:t>
            </a:r>
            <a:endParaRPr lang="en-US" sz="1400" dirty="0">
              <a:solidFill>
                <a:srgbClr val="000000"/>
              </a:solidFill>
              <a:latin typeface="Calibri" panose="020F0502020204030204" pitchFamily="34" charset="0"/>
              <a:ea typeface="Calibri" panose="020F0502020204030204" pitchFamily="34" charset="0"/>
            </a:endParaRPr>
          </a:p>
          <a:p>
            <a:pPr marL="221615" marR="144145" indent="0" algn="just" rtl="0">
              <a:lnSpc>
                <a:spcPct val="116000"/>
              </a:lnSpc>
              <a:spcAft>
                <a:spcPts val="4140"/>
              </a:spcAft>
              <a:buNone/>
            </a:pPr>
            <a:r>
              <a:rPr lang="en-US" b="1" dirty="0">
                <a:solidFill>
                  <a:srgbClr val="FF0000"/>
                </a:solidFill>
                <a:latin typeface="Times New Roman" panose="02020603050405020304" pitchFamily="18" charset="0"/>
                <a:ea typeface="Times New Roman" panose="02020603050405020304" pitchFamily="18" charset="0"/>
              </a:rPr>
              <a:t>Protecting the susceptible hosts</a:t>
            </a:r>
            <a:r>
              <a:rPr lang="en-US" dirty="0">
                <a:solidFill>
                  <a:srgbClr val="000000"/>
                </a:solidFill>
                <a:latin typeface="Times New Roman" panose="02020603050405020304" pitchFamily="18" charset="0"/>
                <a:ea typeface="Times New Roman" panose="02020603050405020304" pitchFamily="18" charset="0"/>
              </a:rPr>
              <a:t>: paying attention to health education/ personal hygiene, changing bad working/ eating habit, </a:t>
            </a:r>
            <a:r>
              <a:rPr lang="en-US" i="1" dirty="0">
                <a:solidFill>
                  <a:srgbClr val="000000"/>
                </a:solidFill>
                <a:latin typeface="Times New Roman" panose="02020603050405020304" pitchFamily="18" charset="0"/>
                <a:ea typeface="Times New Roman" panose="02020603050405020304" pitchFamily="18" charset="0"/>
              </a:rPr>
              <a:t>etc</a:t>
            </a:r>
            <a:r>
              <a:rPr lang="en-US" dirty="0">
                <a:solidFill>
                  <a:srgbClr val="000000"/>
                </a:solidFill>
                <a:latin typeface="Times New Roman" panose="02020603050405020304" pitchFamily="18" charset="0"/>
                <a:ea typeface="Times New Roman" panose="02020603050405020304" pitchFamily="18" charset="0"/>
              </a:rPr>
              <a:t>.</a:t>
            </a:r>
            <a:endParaRPr lang="en-US" sz="1400" dirty="0">
              <a:solidFill>
                <a:srgbClr val="000000"/>
              </a:solidFill>
              <a:latin typeface="Calibri" panose="020F0502020204030204" pitchFamily="34" charset="0"/>
              <a:ea typeface="Calibri" panose="020F0502020204030204" pitchFamily="34" charset="0"/>
            </a:endParaRPr>
          </a:p>
          <a:p>
            <a:pPr marL="0" indent="0" algn="l" rtl="0">
              <a:buNone/>
            </a:pPr>
            <a:endParaRPr lang="ar-IQ" dirty="0"/>
          </a:p>
        </p:txBody>
      </p:sp>
    </p:spTree>
    <p:extLst>
      <p:ext uri="{BB962C8B-B14F-4D97-AF65-F5344CB8AC3E}">
        <p14:creationId xmlns:p14="http://schemas.microsoft.com/office/powerpoint/2010/main" val="1926605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466344"/>
          </a:xfrm>
        </p:spPr>
        <p:txBody>
          <a:bodyPr/>
          <a:lstStyle/>
          <a:p>
            <a:pPr marL="118110" marR="442595" lvl="0" indent="-6350" rtl="0">
              <a:lnSpc>
                <a:spcPct val="107000"/>
              </a:lnSpc>
              <a:spcBef>
                <a:spcPct val="20000"/>
              </a:spcBef>
              <a:spcAft>
                <a:spcPts val="165"/>
              </a:spcAft>
            </a:pPr>
            <a:r>
              <a:rPr lang="en-US" sz="3200" b="1" dirty="0">
                <a:solidFill>
                  <a:srgbClr val="FF0000"/>
                </a:solidFill>
                <a:latin typeface="Times New Roman" panose="02020603050405020304" pitchFamily="18" charset="0"/>
                <a:ea typeface="Times New Roman" panose="02020603050405020304" pitchFamily="18" charset="0"/>
                <a:cs typeface="+mn-cs"/>
              </a:rPr>
              <a:t>The infected phases of parasites:</a:t>
            </a:r>
            <a:r>
              <a:rPr lang="en-US" sz="1400" dirty="0">
                <a:solidFill>
                  <a:srgbClr val="000000"/>
                </a:solidFill>
                <a:latin typeface="Calibri" panose="020F0502020204030204" pitchFamily="34" charset="0"/>
                <a:ea typeface="Calibri" panose="020F0502020204030204" pitchFamily="34" charset="0"/>
                <a:cs typeface="+mn-cs"/>
              </a:rPr>
              <a:t/>
            </a:r>
            <a:br>
              <a:rPr lang="en-US" sz="1400" dirty="0">
                <a:solidFill>
                  <a:srgbClr val="000000"/>
                </a:solidFill>
                <a:latin typeface="Calibri" panose="020F0502020204030204" pitchFamily="34" charset="0"/>
                <a:ea typeface="Calibri" panose="020F0502020204030204" pitchFamily="34" charset="0"/>
                <a:cs typeface="+mn-cs"/>
              </a:rPr>
            </a:br>
            <a:endParaRPr lang="ar-IQ" dirty="0"/>
          </a:p>
        </p:txBody>
      </p:sp>
      <p:sp>
        <p:nvSpPr>
          <p:cNvPr id="3" name="Content Placeholder 2"/>
          <p:cNvSpPr>
            <a:spLocks noGrp="1"/>
          </p:cNvSpPr>
          <p:nvPr>
            <p:ph idx="1"/>
          </p:nvPr>
        </p:nvSpPr>
        <p:spPr>
          <a:xfrm>
            <a:off x="609600" y="923544"/>
            <a:ext cx="10972800" cy="5204206"/>
          </a:xfrm>
        </p:spPr>
        <p:txBody>
          <a:bodyPr/>
          <a:lstStyle/>
          <a:p>
            <a:pPr marR="442595" lvl="0" algn="just" rtl="0">
              <a:lnSpc>
                <a:spcPct val="107000"/>
              </a:lnSpc>
              <a:spcAft>
                <a:spcPts val="165"/>
              </a:spcAft>
              <a:buClr>
                <a:srgbClr val="000000"/>
              </a:buClr>
              <a:buSzPts val="2400"/>
              <a:buFont typeface="+mj-lt"/>
              <a:buAutoNum type="arabicPeriod"/>
            </a:pPr>
            <a:r>
              <a:rPr lang="en-US"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ovum</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endParaRPr lang="en-US" sz="14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R="442595" lvl="0" algn="just" rtl="0">
              <a:lnSpc>
                <a:spcPct val="107000"/>
              </a:lnSpc>
              <a:spcAft>
                <a:spcPts val="165"/>
              </a:spcAft>
              <a:buClr>
                <a:srgbClr val="000000"/>
              </a:buClr>
              <a:buSzPts val="2400"/>
              <a:buFont typeface="+mj-lt"/>
              <a:buAutoNum type="arabicPeriod"/>
            </a:pP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larva.</a:t>
            </a:r>
            <a:endParaRPr lang="en-US" sz="14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R="442595" lvl="0" algn="just" rtl="0">
              <a:lnSpc>
                <a:spcPct val="107000"/>
              </a:lnSpc>
              <a:spcAft>
                <a:spcPts val="165"/>
              </a:spcAft>
              <a:buClr>
                <a:srgbClr val="000000"/>
              </a:buClr>
              <a:buSzPts val="2400"/>
              <a:buFont typeface="+mj-lt"/>
              <a:buAutoNum type="arabicPeriod"/>
            </a:pP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cyst.</a:t>
            </a:r>
            <a:endParaRPr lang="en-US" sz="14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R="442595" lvl="0" algn="just" rtl="0">
              <a:lnSpc>
                <a:spcPct val="107000"/>
              </a:lnSpc>
              <a:spcAft>
                <a:spcPts val="165"/>
              </a:spcAft>
              <a:buClr>
                <a:srgbClr val="000000"/>
              </a:buClr>
              <a:buSzPts val="2400"/>
              <a:buFont typeface="+mj-lt"/>
              <a:buAutoNum type="arabicPeriod"/>
            </a:pP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adult phase (worm</a:t>
            </a:r>
            <a:r>
              <a:rPr lang="en-US"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endParaRPr lang="en-US" sz="1400"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442595" lvl="0" indent="0" algn="just" rtl="0">
              <a:lnSpc>
                <a:spcPct val="107000"/>
              </a:lnSpc>
              <a:spcAft>
                <a:spcPts val="165"/>
              </a:spcAft>
              <a:buClr>
                <a:srgbClr val="000000"/>
              </a:buClr>
              <a:buSzPts val="2400"/>
              <a:buNone/>
            </a:pPr>
            <a:endParaRPr lang="en-US" b="1" dirty="0" smtClean="0">
              <a:solidFill>
                <a:srgbClr val="000000"/>
              </a:solidFill>
              <a:latin typeface="Times New Roman" panose="02020603050405020304" pitchFamily="18" charset="0"/>
              <a:ea typeface="Times New Roman" panose="02020603050405020304" pitchFamily="18" charset="0"/>
            </a:endParaRPr>
          </a:p>
          <a:p>
            <a:pPr marL="0" marR="442595" lvl="0" indent="0" algn="just" rtl="0">
              <a:lnSpc>
                <a:spcPct val="107000"/>
              </a:lnSpc>
              <a:spcAft>
                <a:spcPts val="165"/>
              </a:spcAft>
              <a:buClr>
                <a:srgbClr val="000000"/>
              </a:buClr>
              <a:buSzPts val="2400"/>
              <a:buNone/>
            </a:pPr>
            <a:r>
              <a:rPr lang="en-US" b="1" dirty="0" smtClean="0">
                <a:solidFill>
                  <a:srgbClr val="000000"/>
                </a:solidFill>
                <a:latin typeface="Times New Roman" panose="02020603050405020304" pitchFamily="18" charset="0"/>
                <a:ea typeface="Times New Roman" panose="02020603050405020304" pitchFamily="18" charset="0"/>
              </a:rPr>
              <a:t>The </a:t>
            </a:r>
            <a:r>
              <a:rPr lang="en-US" b="1" dirty="0">
                <a:solidFill>
                  <a:srgbClr val="000000"/>
                </a:solidFill>
                <a:latin typeface="Times New Roman" panose="02020603050405020304" pitchFamily="18" charset="0"/>
                <a:ea typeface="Times New Roman" panose="02020603050405020304" pitchFamily="18" charset="0"/>
              </a:rPr>
              <a:t>parasites of medical importance fall into kingdom: </a:t>
            </a:r>
            <a:endParaRPr lang="en-US" b="1" dirty="0" smtClean="0">
              <a:solidFill>
                <a:srgbClr val="000000"/>
              </a:solidFill>
              <a:latin typeface="Times New Roman" panose="02020603050405020304" pitchFamily="18" charset="0"/>
              <a:ea typeface="Times New Roman" panose="02020603050405020304" pitchFamily="18" charset="0"/>
            </a:endParaRPr>
          </a:p>
          <a:p>
            <a:pPr marL="514350" marR="442595" lvl="0" indent="-514350" algn="just" rtl="0">
              <a:lnSpc>
                <a:spcPct val="107000"/>
              </a:lnSpc>
              <a:spcAft>
                <a:spcPts val="165"/>
              </a:spcAft>
              <a:buClr>
                <a:srgbClr val="000000"/>
              </a:buClr>
              <a:buSzPts val="2400"/>
              <a:buFont typeface="+mj-lt"/>
              <a:buAutoNum type="arabicPeriod"/>
            </a:pPr>
            <a:r>
              <a:rPr lang="en-US" dirty="0" smtClean="0">
                <a:solidFill>
                  <a:srgbClr val="000000"/>
                </a:solidFill>
                <a:latin typeface="Times New Roman" panose="02020603050405020304" pitchFamily="18" charset="0"/>
                <a:ea typeface="Times New Roman" panose="02020603050405020304" pitchFamily="18" charset="0"/>
              </a:rPr>
              <a:t>Protista </a:t>
            </a:r>
          </a:p>
          <a:p>
            <a:pPr marL="514350" marR="442595" lvl="0" indent="-514350" algn="just" rtl="0">
              <a:lnSpc>
                <a:spcPct val="107000"/>
              </a:lnSpc>
              <a:spcAft>
                <a:spcPts val="165"/>
              </a:spcAft>
              <a:buClr>
                <a:srgbClr val="000000"/>
              </a:buClr>
              <a:buSzPts val="2400"/>
              <a:buFont typeface="+mj-lt"/>
              <a:buAutoNum type="arabicPeriod"/>
            </a:pPr>
            <a:r>
              <a:rPr lang="en-US" dirty="0" smtClean="0">
                <a:solidFill>
                  <a:srgbClr val="000000"/>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animalia.</a:t>
            </a:r>
            <a:endParaRPr lang="en-US" sz="1400" dirty="0">
              <a:solidFill>
                <a:srgbClr val="000000"/>
              </a:solidFill>
              <a:latin typeface="Calibri" panose="020F0502020204030204" pitchFamily="34" charset="0"/>
              <a:ea typeface="Calibri" panose="020F0502020204030204" pitchFamily="34" charset="0"/>
            </a:endParaRPr>
          </a:p>
          <a:p>
            <a:pPr marL="514350" indent="-514350" algn="l" rtl="0">
              <a:buFont typeface="+mj-lt"/>
              <a:buAutoNum type="arabicPeriod"/>
            </a:pPr>
            <a:endParaRPr lang="ar-IQ" dirty="0"/>
          </a:p>
        </p:txBody>
      </p:sp>
    </p:spTree>
    <p:extLst>
      <p:ext uri="{BB962C8B-B14F-4D97-AF65-F5344CB8AC3E}">
        <p14:creationId xmlns:p14="http://schemas.microsoft.com/office/powerpoint/2010/main" val="3815844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0501"/>
            <a:ext cx="10972800" cy="984249"/>
          </a:xfrm>
        </p:spPr>
        <p:txBody>
          <a:bodyPr/>
          <a:lstStyle/>
          <a:p>
            <a:pPr marL="342900" marR="144145" lvl="0" indent="-342900" rtl="0">
              <a:lnSpc>
                <a:spcPct val="92000"/>
              </a:lnSpc>
              <a:spcBef>
                <a:spcPct val="20000"/>
              </a:spcBef>
              <a:spcAft>
                <a:spcPts val="845"/>
              </a:spcAft>
            </a:pPr>
            <a:r>
              <a:rPr lang="en-US" sz="3200" b="1" dirty="0">
                <a:solidFill>
                  <a:srgbClr val="FF0000"/>
                </a:solidFill>
                <a:latin typeface="Times New Roman" panose="02020603050405020304" pitchFamily="18" charset="0"/>
                <a:ea typeface="Times New Roman" panose="02020603050405020304" pitchFamily="18" charset="0"/>
                <a:cs typeface="+mn-cs"/>
              </a:rPr>
              <a:t>The parasites are classified as four phyla which are: </a:t>
            </a:r>
            <a:r>
              <a:rPr lang="en-US" sz="1400" b="1" dirty="0">
                <a:solidFill>
                  <a:srgbClr val="FF0000"/>
                </a:solidFill>
                <a:latin typeface="Calibri" panose="020F0502020204030204" pitchFamily="34" charset="0"/>
                <a:ea typeface="Calibri" panose="020F0502020204030204" pitchFamily="34" charset="0"/>
                <a:cs typeface="+mn-cs"/>
              </a:rPr>
              <a:t/>
            </a:r>
            <a:br>
              <a:rPr lang="en-US" sz="1400" b="1" dirty="0">
                <a:solidFill>
                  <a:srgbClr val="FF0000"/>
                </a:solidFill>
                <a:latin typeface="Calibri" panose="020F0502020204030204" pitchFamily="34" charset="0"/>
                <a:ea typeface="Calibri" panose="020F0502020204030204" pitchFamily="34" charset="0"/>
                <a:cs typeface="+mn-cs"/>
              </a:rPr>
            </a:br>
            <a:endParaRPr lang="ar-IQ" b="1" dirty="0">
              <a:solidFill>
                <a:srgbClr val="FF0000"/>
              </a:solidFill>
            </a:endParaRPr>
          </a:p>
        </p:txBody>
      </p:sp>
      <p:sp>
        <p:nvSpPr>
          <p:cNvPr id="3" name="Content Placeholder 2"/>
          <p:cNvSpPr>
            <a:spLocks noGrp="1"/>
          </p:cNvSpPr>
          <p:nvPr>
            <p:ph idx="1"/>
          </p:nvPr>
        </p:nvSpPr>
        <p:spPr>
          <a:xfrm>
            <a:off x="365760" y="1174750"/>
            <a:ext cx="11411712" cy="4953000"/>
          </a:xfrm>
        </p:spPr>
        <p:txBody>
          <a:bodyPr/>
          <a:lstStyle/>
          <a:p>
            <a:pPr marL="821690" marR="442595" indent="-514350" algn="just" rtl="0">
              <a:lnSpc>
                <a:spcPct val="107000"/>
              </a:lnSpc>
              <a:spcAft>
                <a:spcPts val="380"/>
              </a:spcAft>
              <a:buFont typeface="+mj-lt"/>
              <a:buAutoNum type="arabicPeriod"/>
            </a:pPr>
            <a:r>
              <a:rPr lang="en-US" b="1" dirty="0" smtClean="0">
                <a:solidFill>
                  <a:srgbClr val="000000"/>
                </a:solidFill>
                <a:latin typeface="Times New Roman" panose="02020603050405020304" pitchFamily="18" charset="0"/>
                <a:ea typeface="Times New Roman" panose="02020603050405020304" pitchFamily="18" charset="0"/>
              </a:rPr>
              <a:t>Protozoa </a:t>
            </a:r>
            <a:r>
              <a:rPr lang="en-US" dirty="0" smtClean="0">
                <a:solidFill>
                  <a:srgbClr val="000000"/>
                </a:solidFill>
                <a:latin typeface="Times New Roman" panose="02020603050405020304" pitchFamily="18" charset="0"/>
                <a:ea typeface="Times New Roman" panose="02020603050405020304" pitchFamily="18" charset="0"/>
              </a:rPr>
              <a:t>is </a:t>
            </a:r>
            <a:r>
              <a:rPr lang="en-US" dirty="0">
                <a:solidFill>
                  <a:srgbClr val="000000"/>
                </a:solidFill>
                <a:latin typeface="Times New Roman" panose="02020603050405020304" pitchFamily="18" charset="0"/>
                <a:ea typeface="Times New Roman" panose="02020603050405020304" pitchFamily="18" charset="0"/>
              </a:rPr>
              <a:t>single organism	microscopic (belong to Protista)</a:t>
            </a:r>
            <a:endParaRPr lang="en-US" sz="1400" dirty="0">
              <a:solidFill>
                <a:srgbClr val="000000"/>
              </a:solidFill>
              <a:latin typeface="Calibri" panose="020F0502020204030204" pitchFamily="34" charset="0"/>
              <a:ea typeface="Calibri" panose="020F0502020204030204" pitchFamily="34" charset="0"/>
            </a:endParaRPr>
          </a:p>
          <a:p>
            <a:pPr marL="821690" marR="4093845" indent="-514350" algn="just" rtl="0">
              <a:lnSpc>
                <a:spcPct val="107000"/>
              </a:lnSpc>
              <a:spcAft>
                <a:spcPts val="370"/>
              </a:spcAft>
              <a:buFont typeface="+mj-lt"/>
              <a:buAutoNum type="arabicPeriod"/>
            </a:pPr>
            <a:r>
              <a:rPr lang="en-US" dirty="0" smtClean="0">
                <a:solidFill>
                  <a:srgbClr val="000000"/>
                </a:solidFill>
                <a:latin typeface="Times New Roman" panose="02020603050405020304" pitchFamily="18" charset="0"/>
                <a:ea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rPr>
              <a:t>platyhelminthus</a:t>
            </a:r>
            <a:r>
              <a:rPr lang="en-US" b="1" dirty="0">
                <a:solidFill>
                  <a:srgbClr val="000000"/>
                </a:solidFill>
                <a:latin typeface="Times New Roman" panose="02020603050405020304" pitchFamily="18" charset="0"/>
                <a:ea typeface="Times New Roman" panose="02020603050405020304" pitchFamily="18" charset="0"/>
              </a:rPr>
              <a:t> (cestoda</a:t>
            </a:r>
            <a:r>
              <a:rPr lang="en-US" b="1" dirty="0" smtClean="0">
                <a:solidFill>
                  <a:srgbClr val="000000"/>
                </a:solidFill>
                <a:latin typeface="Times New Roman" panose="02020603050405020304" pitchFamily="18" charset="0"/>
                <a:ea typeface="Times New Roman" panose="02020603050405020304" pitchFamily="18" charset="0"/>
              </a:rPr>
              <a:t>)</a:t>
            </a:r>
          </a:p>
          <a:p>
            <a:pPr marL="821690" marR="4093845" indent="-514350" algn="just" rtl="0">
              <a:lnSpc>
                <a:spcPct val="107000"/>
              </a:lnSpc>
              <a:spcAft>
                <a:spcPts val="370"/>
              </a:spcAft>
              <a:buFont typeface="+mj-lt"/>
              <a:buAutoNum type="arabicPeriod"/>
            </a:pPr>
            <a:r>
              <a:rPr lang="en-US" b="1" dirty="0" smtClean="0">
                <a:solidFill>
                  <a:srgbClr val="00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rPr>
              <a:t>nematoda</a:t>
            </a:r>
            <a:r>
              <a:rPr lang="en-US" b="1" dirty="0">
                <a:solidFill>
                  <a:srgbClr val="000000"/>
                </a:solidFill>
                <a:latin typeface="Times New Roman" panose="02020603050405020304" pitchFamily="18" charset="0"/>
                <a:ea typeface="Times New Roman" panose="02020603050405020304" pitchFamily="18" charset="0"/>
              </a:rPr>
              <a:t> </a:t>
            </a:r>
            <a:endParaRPr lang="en-US" dirty="0">
              <a:solidFill>
                <a:srgbClr val="000000"/>
              </a:solidFill>
              <a:latin typeface="Times New Roman" panose="02020603050405020304" pitchFamily="18" charset="0"/>
              <a:ea typeface="Times New Roman" panose="02020603050405020304" pitchFamily="18" charset="0"/>
            </a:endParaRPr>
          </a:p>
          <a:p>
            <a:pPr marL="821690" marR="4093845" indent="-514350" algn="just" rtl="0">
              <a:lnSpc>
                <a:spcPct val="107000"/>
              </a:lnSpc>
              <a:spcAft>
                <a:spcPts val="370"/>
              </a:spcAft>
              <a:buFont typeface="+mj-lt"/>
              <a:buAutoNum type="arabicPeriod"/>
            </a:pPr>
            <a:r>
              <a:rPr lang="en-US" dirty="0" smtClean="0">
                <a:solidFill>
                  <a:srgbClr val="000000"/>
                </a:solidFill>
                <a:latin typeface="Times New Roman" panose="02020603050405020304" pitchFamily="18" charset="0"/>
                <a:ea typeface="Times New Roman" panose="02020603050405020304" pitchFamily="18" charset="0"/>
              </a:rPr>
              <a:t> </a:t>
            </a:r>
            <a:r>
              <a:rPr lang="en-US" b="1" dirty="0" smtClean="0">
                <a:solidFill>
                  <a:srgbClr val="000000"/>
                </a:solidFill>
                <a:latin typeface="Times New Roman" panose="02020603050405020304" pitchFamily="18" charset="0"/>
                <a:ea typeface="Times New Roman" panose="02020603050405020304" pitchFamily="18" charset="0"/>
              </a:rPr>
              <a:t>trematoda</a:t>
            </a:r>
            <a:endParaRPr lang="en-US" sz="1400" dirty="0">
              <a:solidFill>
                <a:srgbClr val="000000"/>
              </a:solidFill>
              <a:latin typeface="Calibri" panose="020F0502020204030204" pitchFamily="34" charset="0"/>
              <a:ea typeface="Calibri" panose="020F0502020204030204" pitchFamily="34" charset="0"/>
            </a:endParaRPr>
          </a:p>
          <a:p>
            <a:pPr marL="0" indent="0" algn="l" rtl="0">
              <a:lnSpc>
                <a:spcPct val="95000"/>
              </a:lnSpc>
              <a:spcAft>
                <a:spcPts val="0"/>
              </a:spcAft>
              <a:buNone/>
            </a:pPr>
            <a:r>
              <a:rPr lang="en-US" b="1" dirty="0">
                <a:solidFill>
                  <a:srgbClr val="000000"/>
                </a:solidFill>
                <a:latin typeface="Times New Roman" panose="02020603050405020304" pitchFamily="18" charset="0"/>
                <a:ea typeface="Times New Roman" panose="02020603050405020304" pitchFamily="18" charset="0"/>
              </a:rPr>
              <a:t>Helminthes </a:t>
            </a:r>
            <a:r>
              <a:rPr lang="en-US" dirty="0">
                <a:solidFill>
                  <a:srgbClr val="000000"/>
                </a:solidFill>
                <a:latin typeface="Times New Roman" panose="02020603050405020304" pitchFamily="18" charset="0"/>
                <a:ea typeface="Times New Roman" panose="02020603050405020304" pitchFamily="18" charset="0"/>
              </a:rPr>
              <a:t>are macroscopic multicellular organisms or worms, belonging to Animalia, with well-differentiated tissues and organ systems, ranging in length from less than millimeter to over meter.</a:t>
            </a:r>
            <a:endParaRPr lang="ar-IQ" dirty="0"/>
          </a:p>
        </p:txBody>
      </p:sp>
    </p:spTree>
    <p:extLst>
      <p:ext uri="{BB962C8B-B14F-4D97-AF65-F5344CB8AC3E}">
        <p14:creationId xmlns:p14="http://schemas.microsoft.com/office/powerpoint/2010/main" val="1330273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44" y="466344"/>
            <a:ext cx="10972800" cy="603504"/>
          </a:xfrm>
        </p:spPr>
        <p:txBody>
          <a:bodyPr/>
          <a:lstStyle/>
          <a:p>
            <a:pPr marL="231140" marR="442595" lvl="0" rtl="0">
              <a:lnSpc>
                <a:spcPct val="107000"/>
              </a:lnSpc>
              <a:spcBef>
                <a:spcPct val="20000"/>
              </a:spcBef>
              <a:spcAft>
                <a:spcPts val="445"/>
              </a:spcAft>
            </a:pPr>
            <a:r>
              <a:rPr lang="en-US" sz="3200" b="1" dirty="0">
                <a:solidFill>
                  <a:srgbClr val="FF0000"/>
                </a:solidFill>
                <a:latin typeface="Times New Roman" panose="02020603050405020304" pitchFamily="18" charset="0"/>
                <a:ea typeface="Times New Roman" panose="02020603050405020304" pitchFamily="18" charset="0"/>
                <a:cs typeface="+mn-cs"/>
              </a:rPr>
              <a:t>Classes of Protozoa</a:t>
            </a:r>
            <a:r>
              <a:rPr lang="en-US" sz="1600" dirty="0">
                <a:latin typeface="Times New Roman" panose="02020603050405020304" pitchFamily="18" charset="0"/>
                <a:ea typeface="Times New Roman" panose="02020603050405020304" pitchFamily="18" charset="0"/>
                <a:cs typeface="+mn-cs"/>
              </a:rPr>
              <a:t>:(singular, protozoan), from the Greek ‘</a:t>
            </a:r>
            <a:r>
              <a:rPr lang="en-US" sz="1600" dirty="0" err="1">
                <a:latin typeface="Times New Roman" panose="02020603050405020304" pitchFamily="18" charset="0"/>
                <a:ea typeface="Times New Roman" panose="02020603050405020304" pitchFamily="18" charset="0"/>
                <a:cs typeface="+mn-cs"/>
              </a:rPr>
              <a:t>protos</a:t>
            </a:r>
            <a:r>
              <a:rPr lang="en-US" sz="1600" dirty="0">
                <a:latin typeface="Times New Roman" panose="02020603050405020304" pitchFamily="18" charset="0"/>
                <a:ea typeface="Times New Roman" panose="02020603050405020304" pitchFamily="18" charset="0"/>
                <a:cs typeface="+mn-cs"/>
              </a:rPr>
              <a:t>’ and ‘</a:t>
            </a:r>
            <a:r>
              <a:rPr lang="en-US" sz="1600" dirty="0" err="1">
                <a:latin typeface="Times New Roman" panose="02020603050405020304" pitchFamily="18" charset="0"/>
                <a:ea typeface="Times New Roman" panose="02020603050405020304" pitchFamily="18" charset="0"/>
                <a:cs typeface="+mn-cs"/>
              </a:rPr>
              <a:t>zoon’meaning</a:t>
            </a:r>
            <a:r>
              <a:rPr lang="en-US" sz="1600" dirty="0">
                <a:latin typeface="Times New Roman" panose="02020603050405020304" pitchFamily="18" charset="0"/>
                <a:ea typeface="Times New Roman" panose="02020603050405020304" pitchFamily="18" charset="0"/>
                <a:cs typeface="+mn-cs"/>
              </a:rPr>
              <a:t> first animal</a:t>
            </a:r>
            <a:r>
              <a:rPr lang="en-US" sz="1600" dirty="0">
                <a:latin typeface="Calibri" panose="020F0502020204030204" pitchFamily="34" charset="0"/>
                <a:ea typeface="Calibri" panose="020F0502020204030204" pitchFamily="34" charset="0"/>
                <a:cs typeface="+mn-cs"/>
              </a:rPr>
              <a:t/>
            </a:r>
            <a:br>
              <a:rPr lang="en-US" sz="1600" dirty="0">
                <a:latin typeface="Calibri" panose="020F0502020204030204" pitchFamily="34" charset="0"/>
                <a:ea typeface="Calibri" panose="020F0502020204030204" pitchFamily="34" charset="0"/>
                <a:cs typeface="+mn-cs"/>
              </a:rPr>
            </a:br>
            <a:endParaRPr lang="ar-IQ" sz="1600" dirty="0"/>
          </a:p>
        </p:txBody>
      </p:sp>
      <p:sp>
        <p:nvSpPr>
          <p:cNvPr id="3" name="Content Placeholder 2"/>
          <p:cNvSpPr>
            <a:spLocks noGrp="1"/>
          </p:cNvSpPr>
          <p:nvPr>
            <p:ph idx="1"/>
          </p:nvPr>
        </p:nvSpPr>
        <p:spPr>
          <a:xfrm>
            <a:off x="161544" y="676656"/>
            <a:ext cx="11420856" cy="5451094"/>
          </a:xfrm>
        </p:spPr>
        <p:txBody>
          <a:bodyPr/>
          <a:lstStyle/>
          <a:p>
            <a:pPr marL="221615" marR="144145" indent="0" algn="just" rtl="0">
              <a:spcBef>
                <a:spcPts val="600"/>
              </a:spcBef>
              <a:spcAft>
                <a:spcPts val="600"/>
              </a:spcAft>
              <a:buNone/>
            </a:pPr>
            <a:r>
              <a:rPr lang="en-US" dirty="0" smtClean="0">
                <a:solidFill>
                  <a:srgbClr val="000000"/>
                </a:solidFill>
                <a:latin typeface="Times New Roman" panose="02020603050405020304" pitchFamily="18" charset="0"/>
                <a:ea typeface="Times New Roman" panose="02020603050405020304" pitchFamily="18" charset="0"/>
              </a:rPr>
              <a:t>According to their organelle of  </a:t>
            </a:r>
            <a:r>
              <a:rPr lang="en-US" dirty="0">
                <a:solidFill>
                  <a:srgbClr val="000000"/>
                </a:solidFill>
                <a:latin typeface="Times New Roman" panose="02020603050405020304" pitchFamily="18" charset="0"/>
                <a:ea typeface="Times New Roman" panose="02020603050405020304" pitchFamily="18" charset="0"/>
              </a:rPr>
              <a:t>locomotion </a:t>
            </a:r>
            <a:r>
              <a:rPr lang="en-US" dirty="0" smtClean="0">
                <a:solidFill>
                  <a:srgbClr val="000000"/>
                </a:solidFill>
                <a:latin typeface="Times New Roman" panose="02020603050405020304" pitchFamily="18" charset="0"/>
                <a:ea typeface="Times New Roman" panose="02020603050405020304" pitchFamily="18" charset="0"/>
              </a:rPr>
              <a:t>have </a:t>
            </a:r>
            <a:r>
              <a:rPr lang="en-US" dirty="0">
                <a:solidFill>
                  <a:srgbClr val="000000"/>
                </a:solidFill>
                <a:latin typeface="Times New Roman" panose="02020603050405020304" pitchFamily="18" charset="0"/>
                <a:ea typeface="Times New Roman" panose="02020603050405020304" pitchFamily="18" charset="0"/>
              </a:rPr>
              <a:t>been </a:t>
            </a:r>
            <a:r>
              <a:rPr lang="en-US" dirty="0" smtClean="0">
                <a:solidFill>
                  <a:srgbClr val="000000"/>
                </a:solidFill>
                <a:latin typeface="Times New Roman" panose="02020603050405020304" pitchFamily="18" charset="0"/>
                <a:ea typeface="Times New Roman" panose="02020603050405020304" pitchFamily="18" charset="0"/>
              </a:rPr>
              <a:t>divided into </a:t>
            </a:r>
            <a:r>
              <a:rPr lang="en-US" dirty="0">
                <a:solidFill>
                  <a:srgbClr val="000000"/>
                </a:solidFill>
                <a:latin typeface="Times New Roman" panose="02020603050405020304" pitchFamily="18" charset="0"/>
                <a:ea typeface="Times New Roman" panose="02020603050405020304" pitchFamily="18" charset="0"/>
              </a:rPr>
              <a:t>four major </a:t>
            </a:r>
            <a:r>
              <a:rPr lang="en-US" dirty="0" smtClean="0">
                <a:solidFill>
                  <a:srgbClr val="000000"/>
                </a:solidFill>
                <a:latin typeface="Times New Roman" panose="02020603050405020304" pitchFamily="18" charset="0"/>
                <a:ea typeface="Times New Roman" panose="02020603050405020304" pitchFamily="18" charset="0"/>
              </a:rPr>
              <a:t>classes:</a:t>
            </a:r>
            <a:endParaRPr lang="en-US" sz="1400" dirty="0" smtClean="0">
              <a:solidFill>
                <a:srgbClr val="000000"/>
              </a:solidFill>
              <a:latin typeface="Calibri" panose="020F0502020204030204" pitchFamily="34" charset="0"/>
              <a:ea typeface="Times New Roman" panose="02020603050405020304" pitchFamily="18" charset="0"/>
            </a:endParaRPr>
          </a:p>
          <a:p>
            <a:pPr marL="735965" marR="144145" indent="-514350" algn="justLow" rtl="0">
              <a:spcBef>
                <a:spcPts val="600"/>
              </a:spcBef>
              <a:spcAft>
                <a:spcPts val="600"/>
              </a:spcAft>
              <a:buFont typeface="+mj-lt"/>
              <a:buAutoNum type="arabicPeriod"/>
            </a:pPr>
            <a:r>
              <a:rPr lang="en-US" b="1" dirty="0" smtClean="0">
                <a:solidFill>
                  <a:schemeClr val="accent2"/>
                </a:solidFill>
                <a:latin typeface="Times New Roman" panose="02020603050405020304" pitchFamily="18" charset="0"/>
                <a:ea typeface="Times New Roman" panose="02020603050405020304" pitchFamily="18" charset="0"/>
              </a:rPr>
              <a:t>Rhizopods </a:t>
            </a:r>
            <a:r>
              <a:rPr lang="en-US" b="1" dirty="0">
                <a:solidFill>
                  <a:schemeClr val="accent2"/>
                </a:solidFill>
                <a:latin typeface="Times New Roman" panose="02020603050405020304" pitchFamily="18" charset="0"/>
                <a:ea typeface="Times New Roman" panose="02020603050405020304" pitchFamily="18" charset="0"/>
              </a:rPr>
              <a:t>(Sarcodina</a:t>
            </a:r>
            <a:r>
              <a:rPr lang="en-US" b="1" dirty="0">
                <a:solidFill>
                  <a:srgbClr val="00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they have </a:t>
            </a:r>
            <a:r>
              <a:rPr lang="en-US" dirty="0" smtClean="0">
                <a:solidFill>
                  <a:srgbClr val="FF0000"/>
                </a:solidFill>
                <a:latin typeface="Times New Roman" panose="02020603050405020304" pitchFamily="18" charset="0"/>
                <a:ea typeface="Times New Roman" panose="02020603050405020304" pitchFamily="18" charset="0"/>
              </a:rPr>
              <a:t>pseudopodia</a:t>
            </a:r>
            <a:r>
              <a:rPr lang="en-US" dirty="0" smtClean="0">
                <a:solidFill>
                  <a:srgbClr val="000000"/>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and the mode of </a:t>
            </a:r>
            <a:r>
              <a:rPr lang="en-US" dirty="0">
                <a:latin typeface="Times New Roman" panose="02020603050405020304" pitchFamily="18" charset="0"/>
                <a:ea typeface="Times New Roman" panose="02020603050405020304" pitchFamily="18" charset="0"/>
              </a:rPr>
              <a:t>reproduce by </a:t>
            </a:r>
            <a:r>
              <a:rPr lang="en-US" u="sng" dirty="0">
                <a:latin typeface="Times New Roman" panose="02020603050405020304" pitchFamily="18" charset="0"/>
                <a:ea typeface="Times New Roman" panose="02020603050405020304" pitchFamily="18" charset="0"/>
              </a:rPr>
              <a:t>binary fission</a:t>
            </a:r>
            <a:r>
              <a:rPr lang="en-US" dirty="0">
                <a:solidFill>
                  <a:srgbClr val="000000"/>
                </a:solidFill>
                <a:latin typeface="Times New Roman" panose="02020603050405020304" pitchFamily="18" charset="0"/>
                <a:ea typeface="Times New Roman" panose="02020603050405020304" pitchFamily="18" charset="0"/>
              </a:rPr>
              <a:t>. Such as </a:t>
            </a:r>
            <a:r>
              <a:rPr lang="en-US" i="1" dirty="0">
                <a:solidFill>
                  <a:srgbClr val="000000"/>
                </a:solidFill>
                <a:latin typeface="Times New Roman" panose="02020603050405020304" pitchFamily="18" charset="0"/>
                <a:ea typeface="Times New Roman" panose="02020603050405020304" pitchFamily="18" charset="0"/>
              </a:rPr>
              <a:t>E. </a:t>
            </a:r>
            <a:r>
              <a:rPr lang="en-US" i="1" dirty="0" err="1">
                <a:solidFill>
                  <a:srgbClr val="000000"/>
                </a:solidFill>
                <a:latin typeface="Times New Roman" panose="02020603050405020304" pitchFamily="18" charset="0"/>
                <a:ea typeface="Times New Roman" panose="02020603050405020304" pitchFamily="18" charset="0"/>
              </a:rPr>
              <a:t>histolytica</a:t>
            </a:r>
            <a:r>
              <a:rPr lang="en-US" i="1" dirty="0">
                <a:solidFill>
                  <a:srgbClr val="000000"/>
                </a:solidFill>
                <a:latin typeface="Times New Roman" panose="02020603050405020304" pitchFamily="18" charset="0"/>
                <a:ea typeface="Times New Roman" panose="02020603050405020304" pitchFamily="18" charset="0"/>
              </a:rPr>
              <a:t> </a:t>
            </a:r>
            <a:endParaRPr lang="en-US" i="1" dirty="0" smtClean="0">
              <a:solidFill>
                <a:srgbClr val="000000"/>
              </a:solidFill>
              <a:latin typeface="Times New Roman" panose="02020603050405020304" pitchFamily="18" charset="0"/>
              <a:ea typeface="Times New Roman" panose="02020603050405020304" pitchFamily="18" charset="0"/>
            </a:endParaRPr>
          </a:p>
          <a:p>
            <a:pPr marL="735965" marR="144145" indent="-514350" algn="justLow" rtl="0">
              <a:spcBef>
                <a:spcPts val="600"/>
              </a:spcBef>
              <a:spcAft>
                <a:spcPts val="600"/>
              </a:spcAft>
              <a:buFont typeface="+mj-lt"/>
              <a:buAutoNum type="arabicPeriod"/>
            </a:pPr>
            <a:r>
              <a:rPr lang="en-US" b="1" dirty="0" err="1" smtClean="0">
                <a:solidFill>
                  <a:schemeClr val="accent2"/>
                </a:solidFill>
                <a:latin typeface="Times New Roman" panose="02020603050405020304" pitchFamily="18" charset="0"/>
                <a:ea typeface="Times New Roman" panose="02020603050405020304" pitchFamily="18" charset="0"/>
              </a:rPr>
              <a:t>Ciliaphora</a:t>
            </a:r>
            <a:r>
              <a:rPr lang="en-US" dirty="0">
                <a:solidFill>
                  <a:schemeClr val="accent2"/>
                </a:solidFill>
                <a:latin typeface="Times New Roman" panose="02020603050405020304" pitchFamily="18" charset="0"/>
                <a:ea typeface="Times New Roman" panose="02020603050405020304" pitchFamily="18" charset="0"/>
              </a:rPr>
              <a:t>:</a:t>
            </a:r>
            <a:r>
              <a:rPr lang="en-US" dirty="0">
                <a:solidFill>
                  <a:srgbClr val="00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they have </a:t>
            </a:r>
            <a:r>
              <a:rPr lang="en-US" dirty="0">
                <a:solidFill>
                  <a:srgbClr val="FF0000"/>
                </a:solidFill>
                <a:latin typeface="Times New Roman" panose="02020603050405020304" pitchFamily="18" charset="0"/>
                <a:ea typeface="Times New Roman" panose="02020603050405020304" pitchFamily="18" charset="0"/>
              </a:rPr>
              <a:t>cilia</a:t>
            </a:r>
            <a:r>
              <a:rPr lang="en-US" dirty="0">
                <a:solidFill>
                  <a:srgbClr val="000000"/>
                </a:solidFill>
                <a:latin typeface="Times New Roman" panose="02020603050405020304" pitchFamily="18" charset="0"/>
                <a:ea typeface="Times New Roman" panose="02020603050405020304" pitchFamily="18" charset="0"/>
              </a:rPr>
              <a:t> and the mode of reproduce by </a:t>
            </a:r>
            <a:r>
              <a:rPr lang="en-US" u="sng" dirty="0">
                <a:solidFill>
                  <a:srgbClr val="000000"/>
                </a:solidFill>
                <a:latin typeface="Times New Roman" panose="02020603050405020304" pitchFamily="18" charset="0"/>
                <a:ea typeface="Times New Roman" panose="02020603050405020304" pitchFamily="18" charset="0"/>
              </a:rPr>
              <a:t>binary fission</a:t>
            </a:r>
            <a:r>
              <a:rPr lang="en-US" dirty="0">
                <a:solidFill>
                  <a:srgbClr val="000000"/>
                </a:solidFill>
                <a:latin typeface="Times New Roman" panose="02020603050405020304" pitchFamily="18" charset="0"/>
                <a:ea typeface="Times New Roman" panose="02020603050405020304" pitchFamily="18" charset="0"/>
              </a:rPr>
              <a:t>. Such as </a:t>
            </a:r>
            <a:r>
              <a:rPr lang="en-US" i="1" dirty="0" err="1">
                <a:solidFill>
                  <a:srgbClr val="000000"/>
                </a:solidFill>
                <a:latin typeface="Times New Roman" panose="02020603050405020304" pitchFamily="18" charset="0"/>
                <a:ea typeface="Times New Roman" panose="02020603050405020304" pitchFamily="18" charset="0"/>
              </a:rPr>
              <a:t>Blantidium</a:t>
            </a:r>
            <a:r>
              <a:rPr lang="en-US" i="1" dirty="0">
                <a:solidFill>
                  <a:srgbClr val="000000"/>
                </a:solidFill>
                <a:latin typeface="Times New Roman" panose="02020603050405020304" pitchFamily="18" charset="0"/>
                <a:ea typeface="Times New Roman" panose="02020603050405020304" pitchFamily="18" charset="0"/>
              </a:rPr>
              <a:t> coli</a:t>
            </a:r>
            <a:endParaRPr lang="en-US" sz="1400" dirty="0">
              <a:solidFill>
                <a:srgbClr val="000000"/>
              </a:solidFill>
              <a:latin typeface="Calibri" panose="020F0502020204030204" pitchFamily="34" charset="0"/>
              <a:ea typeface="Calibri" panose="020F0502020204030204" pitchFamily="34" charset="0"/>
            </a:endParaRPr>
          </a:p>
          <a:p>
            <a:pPr marL="735965" marR="144145" indent="-514350" algn="justLow" rtl="0">
              <a:spcBef>
                <a:spcPts val="600"/>
              </a:spcBef>
              <a:spcAft>
                <a:spcPts val="600"/>
              </a:spcAft>
              <a:buFont typeface="+mj-lt"/>
              <a:buAutoNum type="arabicPeriod"/>
            </a:pPr>
            <a:r>
              <a:rPr lang="en-US" b="1" dirty="0" err="1">
                <a:solidFill>
                  <a:schemeClr val="accent2"/>
                </a:solidFill>
                <a:latin typeface="Times New Roman" panose="02020603050405020304" pitchFamily="18" charset="0"/>
                <a:ea typeface="Times New Roman" panose="02020603050405020304" pitchFamily="18" charset="0"/>
              </a:rPr>
              <a:t>Mastigophora</a:t>
            </a:r>
            <a:r>
              <a:rPr lang="en-US" b="1" dirty="0">
                <a:solidFill>
                  <a:schemeClr val="accent2"/>
                </a:solidFill>
                <a:latin typeface="Times New Roman" panose="02020603050405020304" pitchFamily="18" charset="0"/>
                <a:ea typeface="Times New Roman" panose="02020603050405020304" pitchFamily="18" charset="0"/>
              </a:rPr>
              <a:t> or flagellated </a:t>
            </a:r>
            <a:r>
              <a:rPr lang="en-US" dirty="0">
                <a:solidFill>
                  <a:srgbClr val="00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they have </a:t>
            </a:r>
            <a:r>
              <a:rPr lang="en-US" dirty="0" smtClean="0">
                <a:solidFill>
                  <a:schemeClr val="accent2"/>
                </a:solidFill>
                <a:latin typeface="Times New Roman" panose="02020603050405020304" pitchFamily="18" charset="0"/>
                <a:ea typeface="Times New Roman" panose="02020603050405020304" pitchFamily="18" charset="0"/>
              </a:rPr>
              <a:t>flagella</a:t>
            </a:r>
            <a:r>
              <a:rPr lang="en-US" dirty="0" smtClean="0">
                <a:solidFill>
                  <a:srgbClr val="000000"/>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and the mode of reproduce by </a:t>
            </a:r>
            <a:r>
              <a:rPr lang="en-US" u="sng" dirty="0">
                <a:solidFill>
                  <a:srgbClr val="000000"/>
                </a:solidFill>
                <a:latin typeface="Times New Roman" panose="02020603050405020304" pitchFamily="18" charset="0"/>
                <a:ea typeface="Times New Roman" panose="02020603050405020304" pitchFamily="18" charset="0"/>
              </a:rPr>
              <a:t>binary fission</a:t>
            </a:r>
            <a:r>
              <a:rPr lang="en-US" dirty="0">
                <a:solidFill>
                  <a:srgbClr val="000000"/>
                </a:solidFill>
                <a:latin typeface="Times New Roman" panose="02020603050405020304" pitchFamily="18" charset="0"/>
                <a:ea typeface="Times New Roman" panose="02020603050405020304" pitchFamily="18" charset="0"/>
              </a:rPr>
              <a:t>.</a:t>
            </a:r>
            <a:endParaRPr lang="en-US" sz="1400" dirty="0">
              <a:solidFill>
                <a:srgbClr val="000000"/>
              </a:solidFill>
              <a:latin typeface="Calibri" panose="020F0502020204030204" pitchFamily="34" charset="0"/>
              <a:ea typeface="Calibri" panose="020F0502020204030204" pitchFamily="34" charset="0"/>
            </a:endParaRPr>
          </a:p>
          <a:p>
            <a:pPr marL="735965" marR="144145" indent="-514350" algn="justLow" rtl="0">
              <a:spcBef>
                <a:spcPts val="600"/>
              </a:spcBef>
              <a:spcAft>
                <a:spcPts val="600"/>
              </a:spcAft>
              <a:buFont typeface="+mj-lt"/>
              <a:buAutoNum type="arabicPeriod"/>
            </a:pPr>
            <a:r>
              <a:rPr lang="en-US" b="1" dirty="0" err="1">
                <a:solidFill>
                  <a:schemeClr val="accent2"/>
                </a:solidFill>
                <a:latin typeface="Times New Roman" panose="02020603050405020304" pitchFamily="18" charset="0"/>
                <a:ea typeface="Times New Roman" panose="02020603050405020304" pitchFamily="18" charset="0"/>
              </a:rPr>
              <a:t>Sporozoa</a:t>
            </a:r>
            <a:r>
              <a:rPr lang="en-US" b="1" dirty="0">
                <a:solidFill>
                  <a:schemeClr val="accent2"/>
                </a:solidFill>
                <a:latin typeface="Times New Roman" panose="02020603050405020304" pitchFamily="18" charset="0"/>
                <a:ea typeface="Times New Roman" panose="02020603050405020304" pitchFamily="18" charset="0"/>
              </a:rPr>
              <a:t> or </a:t>
            </a:r>
            <a:r>
              <a:rPr lang="en-US" b="1" dirty="0" err="1">
                <a:solidFill>
                  <a:schemeClr val="accent2"/>
                </a:solidFill>
                <a:latin typeface="Times New Roman" panose="02020603050405020304" pitchFamily="18" charset="0"/>
                <a:ea typeface="Times New Roman" panose="02020603050405020304" pitchFamily="18" charset="0"/>
              </a:rPr>
              <a:t>Apicomplexa</a:t>
            </a:r>
            <a:r>
              <a:rPr lang="en-US" b="1" dirty="0">
                <a:solidFill>
                  <a:schemeClr val="accent2"/>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 is </a:t>
            </a:r>
            <a:r>
              <a:rPr lang="en-US" dirty="0">
                <a:solidFill>
                  <a:schemeClr val="accent2"/>
                </a:solidFill>
                <a:latin typeface="Times New Roman" panose="02020603050405020304" pitchFamily="18" charset="0"/>
                <a:ea typeface="Times New Roman" panose="02020603050405020304" pitchFamily="18" charset="0"/>
              </a:rPr>
              <a:t>non motile </a:t>
            </a:r>
            <a:r>
              <a:rPr lang="en-US" dirty="0">
                <a:solidFill>
                  <a:srgbClr val="000000"/>
                </a:solidFill>
                <a:latin typeface="Times New Roman" panose="02020603050405020304" pitchFamily="18" charset="0"/>
                <a:ea typeface="Times New Roman" panose="02020603050405020304" pitchFamily="18" charset="0"/>
              </a:rPr>
              <a:t>and reproduce by </a:t>
            </a:r>
            <a:r>
              <a:rPr lang="en-US" u="sng" dirty="0">
                <a:solidFill>
                  <a:srgbClr val="000000"/>
                </a:solidFill>
                <a:latin typeface="Times New Roman" panose="02020603050405020304" pitchFamily="18" charset="0"/>
                <a:ea typeface="Times New Roman" panose="02020603050405020304" pitchFamily="18" charset="0"/>
              </a:rPr>
              <a:t>sporogony\</a:t>
            </a:r>
            <a:r>
              <a:rPr lang="en-US" u="sng" dirty="0" err="1">
                <a:solidFill>
                  <a:srgbClr val="000000"/>
                </a:solidFill>
                <a:latin typeface="Times New Roman" panose="02020603050405020304" pitchFamily="18" charset="0"/>
                <a:ea typeface="Times New Roman" panose="02020603050405020304" pitchFamily="18" charset="0"/>
              </a:rPr>
              <a:t>schizogony</a:t>
            </a:r>
            <a:r>
              <a:rPr lang="en-US" u="sng" dirty="0">
                <a:solidFill>
                  <a:srgbClr val="000000"/>
                </a:solidFill>
                <a:latin typeface="Times New Roman" panose="02020603050405020304" pitchFamily="18" charset="0"/>
                <a:ea typeface="Times New Roman" panose="02020603050405020304" pitchFamily="18" charset="0"/>
              </a:rPr>
              <a:t>.</a:t>
            </a:r>
            <a:r>
              <a:rPr lang="en-US" dirty="0">
                <a:solidFill>
                  <a:srgbClr val="000000"/>
                </a:solidFill>
                <a:latin typeface="Times New Roman" panose="02020603050405020304" pitchFamily="18" charset="0"/>
                <a:ea typeface="Times New Roman" panose="02020603050405020304" pitchFamily="18" charset="0"/>
              </a:rPr>
              <a:t> Such as </a:t>
            </a:r>
            <a:r>
              <a:rPr lang="en-US" b="1" i="1" dirty="0">
                <a:solidFill>
                  <a:srgbClr val="000000"/>
                </a:solidFill>
                <a:latin typeface="Times New Roman" panose="02020603050405020304" pitchFamily="18" charset="0"/>
                <a:ea typeface="Times New Roman" panose="02020603050405020304" pitchFamily="18" charset="0"/>
              </a:rPr>
              <a:t>Plasmodium </a:t>
            </a:r>
            <a:r>
              <a:rPr lang="en-US" dirty="0">
                <a:solidFill>
                  <a:srgbClr val="000000"/>
                </a:solidFill>
                <a:latin typeface="Times New Roman" panose="02020603050405020304" pitchFamily="18" charset="0"/>
                <a:ea typeface="Times New Roman" panose="02020603050405020304" pitchFamily="18" charset="0"/>
              </a:rPr>
              <a:t>species</a:t>
            </a:r>
            <a:r>
              <a:rPr lang="en-US" b="1" dirty="0">
                <a:solidFill>
                  <a:srgbClr val="000000"/>
                </a:solidFill>
                <a:latin typeface="Times New Roman" panose="02020603050405020304" pitchFamily="18" charset="0"/>
                <a:ea typeface="Times New Roman" panose="02020603050405020304" pitchFamily="18" charset="0"/>
              </a:rPr>
              <a:t>.</a:t>
            </a:r>
            <a:endParaRPr lang="en-US" sz="1400" dirty="0">
              <a:solidFill>
                <a:srgbClr val="000000"/>
              </a:solidFill>
              <a:latin typeface="Calibri" panose="020F0502020204030204" pitchFamily="34" charset="0"/>
              <a:ea typeface="Calibri" panose="020F0502020204030204" pitchFamily="34" charset="0"/>
            </a:endParaRPr>
          </a:p>
          <a:p>
            <a:pPr marL="514350" indent="-514350" algn="justLow" rtl="0">
              <a:spcBef>
                <a:spcPts val="600"/>
              </a:spcBef>
              <a:spcAft>
                <a:spcPts val="600"/>
              </a:spcAft>
              <a:buFont typeface="+mj-lt"/>
              <a:buAutoNum type="arabicPeriod"/>
            </a:pPr>
            <a:endParaRPr lang="ar-IQ" dirty="0"/>
          </a:p>
        </p:txBody>
      </p:sp>
    </p:spTree>
    <p:extLst>
      <p:ext uri="{BB962C8B-B14F-4D97-AF65-F5344CB8AC3E}">
        <p14:creationId xmlns:p14="http://schemas.microsoft.com/office/powerpoint/2010/main" val="1497819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01752"/>
            <a:ext cx="10972800" cy="5825998"/>
          </a:xfrm>
        </p:spPr>
        <p:txBody>
          <a:bodyPr/>
          <a:lstStyle/>
          <a:p>
            <a:pPr marL="111760" marR="409575" lvl="0" indent="0" algn="just" rtl="0">
              <a:lnSpc>
                <a:spcPct val="92000"/>
              </a:lnSpc>
              <a:spcAft>
                <a:spcPts val="580"/>
              </a:spcAft>
              <a:buNone/>
            </a:pPr>
            <a:r>
              <a:rPr lang="en-US" sz="3600" b="1" dirty="0" smtClean="0">
                <a:solidFill>
                  <a:schemeClr val="accent2"/>
                </a:solidFill>
                <a:latin typeface="Times New Roman" panose="02020603050405020304" pitchFamily="18" charset="0"/>
                <a:ea typeface="Times New Roman" panose="02020603050405020304" pitchFamily="18" charset="0"/>
              </a:rPr>
              <a:t>Morphology </a:t>
            </a:r>
            <a:r>
              <a:rPr lang="en-US" sz="3600" b="1" dirty="0">
                <a:solidFill>
                  <a:schemeClr val="accent2"/>
                </a:solidFill>
                <a:latin typeface="Times New Roman" panose="02020603050405020304" pitchFamily="18" charset="0"/>
                <a:ea typeface="Times New Roman" panose="02020603050405020304" pitchFamily="18" charset="0"/>
              </a:rPr>
              <a:t>of protozoa: </a:t>
            </a:r>
            <a:r>
              <a:rPr lang="en-US" dirty="0">
                <a:solidFill>
                  <a:srgbClr val="000000"/>
                </a:solidFill>
                <a:latin typeface="Times New Roman" panose="02020603050405020304" pitchFamily="18" charset="0"/>
                <a:ea typeface="Times New Roman" panose="02020603050405020304" pitchFamily="18" charset="0"/>
              </a:rPr>
              <a:t>They are made up </a:t>
            </a:r>
            <a:r>
              <a:rPr lang="en-US" dirty="0" smtClean="0">
                <a:solidFill>
                  <a:srgbClr val="000000"/>
                </a:solidFill>
                <a:latin typeface="Times New Roman" panose="02020603050405020304" pitchFamily="18" charset="0"/>
                <a:ea typeface="Times New Roman" panose="02020603050405020304" pitchFamily="18" charset="0"/>
              </a:rPr>
              <a:t>of </a:t>
            </a:r>
            <a:r>
              <a:rPr lang="en-US" dirty="0" smtClean="0">
                <a:solidFill>
                  <a:schemeClr val="accent2"/>
                </a:solidFill>
                <a:latin typeface="Times New Roman" panose="02020603050405020304" pitchFamily="18" charset="0"/>
                <a:ea typeface="Times New Roman" panose="02020603050405020304" pitchFamily="18" charset="0"/>
              </a:rPr>
              <a:t>Protoplasm</a:t>
            </a:r>
            <a:r>
              <a:rPr lang="en-US" dirty="0">
                <a:solidFill>
                  <a:srgbClr val="00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which consist from : </a:t>
            </a:r>
            <a:endParaRPr lang="en-US" sz="1200" dirty="0">
              <a:solidFill>
                <a:srgbClr val="000000"/>
              </a:solidFill>
              <a:latin typeface="Calibri" panose="020F0502020204030204" pitchFamily="34" charset="0"/>
              <a:ea typeface="Calibri" panose="020F0502020204030204" pitchFamily="34" charset="0"/>
            </a:endParaRPr>
          </a:p>
          <a:p>
            <a:pPr marL="626110" marR="219710" lvl="0" indent="-514350" algn="just" rtl="0">
              <a:lnSpc>
                <a:spcPct val="92000"/>
              </a:lnSpc>
              <a:spcAft>
                <a:spcPts val="580"/>
              </a:spcAft>
              <a:buAutoNum type="arabicPeriod"/>
            </a:pPr>
            <a:r>
              <a:rPr lang="en-US" dirty="0" smtClean="0">
                <a:solidFill>
                  <a:srgbClr val="000000"/>
                </a:solidFill>
                <a:latin typeface="Times New Roman" panose="02020603050405020304" pitchFamily="18" charset="0"/>
                <a:ea typeface="Times New Roman" panose="02020603050405020304" pitchFamily="18" charset="0"/>
              </a:rPr>
              <a:t>The </a:t>
            </a:r>
            <a:r>
              <a:rPr lang="en-US" dirty="0">
                <a:solidFill>
                  <a:schemeClr val="accent2"/>
                </a:solidFill>
                <a:latin typeface="Times New Roman" panose="02020603050405020304" pitchFamily="18" charset="0"/>
                <a:ea typeface="Times New Roman" panose="02020603050405020304" pitchFamily="18" charset="0"/>
              </a:rPr>
              <a:t>cytoplasm</a:t>
            </a:r>
            <a:r>
              <a:rPr lang="en-US" dirty="0">
                <a:solidFill>
                  <a:srgbClr val="00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:divided</a:t>
            </a:r>
          </a:p>
          <a:p>
            <a:pPr marL="111760" marR="219710" lvl="0" indent="0" algn="just" rtl="0">
              <a:lnSpc>
                <a:spcPct val="92000"/>
              </a:lnSpc>
              <a:spcAft>
                <a:spcPts val="580"/>
              </a:spcAft>
              <a:buNone/>
            </a:pPr>
            <a:r>
              <a:rPr lang="en-US" dirty="0" smtClean="0">
                <a:solidFill>
                  <a:srgbClr val="000000"/>
                </a:solidFill>
                <a:latin typeface="Times New Roman" panose="02020603050405020304" pitchFamily="18" charset="0"/>
                <a:ea typeface="Times New Roman" panose="02020603050405020304" pitchFamily="18" charset="0"/>
              </a:rPr>
              <a:t> A\ into </a:t>
            </a:r>
            <a:r>
              <a:rPr lang="en-US" dirty="0" smtClean="0">
                <a:solidFill>
                  <a:srgbClr val="FFC000"/>
                </a:solidFill>
                <a:latin typeface="Times New Roman" panose="02020603050405020304" pitchFamily="18" charset="0"/>
                <a:ea typeface="Times New Roman" panose="02020603050405020304" pitchFamily="18" charset="0"/>
              </a:rPr>
              <a:t>outer </a:t>
            </a:r>
            <a:r>
              <a:rPr lang="en-US" dirty="0">
                <a:solidFill>
                  <a:srgbClr val="FFC000"/>
                </a:solidFill>
                <a:latin typeface="Times New Roman" panose="02020603050405020304" pitchFamily="18" charset="0"/>
                <a:ea typeface="Times New Roman" panose="02020603050405020304" pitchFamily="18" charset="0"/>
              </a:rPr>
              <a:t>layer of hyaline </a:t>
            </a:r>
            <a:r>
              <a:rPr lang="en-US" dirty="0" smtClean="0">
                <a:solidFill>
                  <a:srgbClr val="FFC000"/>
                </a:solidFill>
                <a:latin typeface="Times New Roman" panose="02020603050405020304" pitchFamily="18" charset="0"/>
                <a:ea typeface="Times New Roman" panose="02020603050405020304" pitchFamily="18" charset="0"/>
              </a:rPr>
              <a:t>ectoplasm .The </a:t>
            </a:r>
            <a:r>
              <a:rPr lang="en-US" dirty="0">
                <a:solidFill>
                  <a:srgbClr val="FFC000"/>
                </a:solidFill>
                <a:latin typeface="Times New Roman" panose="02020603050405020304" pitchFamily="18" charset="0"/>
                <a:ea typeface="Times New Roman" panose="02020603050405020304" pitchFamily="18" charset="0"/>
              </a:rPr>
              <a:t>ectoplasm functions in protection, locomotion, and ingestion of food, excretion, and respiration.</a:t>
            </a:r>
          </a:p>
          <a:p>
            <a:pPr marL="111760" marR="219710" lvl="0" indent="0" algn="just" rtl="0">
              <a:lnSpc>
                <a:spcPct val="92000"/>
              </a:lnSpc>
              <a:spcAft>
                <a:spcPts val="580"/>
              </a:spcAft>
              <a:buNone/>
            </a:pPr>
            <a:r>
              <a:rPr lang="en-US" dirty="0" smtClean="0">
                <a:solidFill>
                  <a:srgbClr val="FFC000"/>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and an </a:t>
            </a:r>
            <a:r>
              <a:rPr lang="en-US" dirty="0">
                <a:solidFill>
                  <a:schemeClr val="accent1">
                    <a:lumMod val="60000"/>
                    <a:lumOff val="40000"/>
                  </a:schemeClr>
                </a:solidFill>
                <a:latin typeface="Times New Roman" panose="02020603050405020304" pitchFamily="18" charset="0"/>
                <a:ea typeface="Times New Roman" panose="02020603050405020304" pitchFamily="18" charset="0"/>
              </a:rPr>
              <a:t>inner granular endoplasm</a:t>
            </a:r>
            <a:r>
              <a:rPr lang="en-US" dirty="0">
                <a:solidFill>
                  <a:srgbClr val="000000"/>
                </a:solidFill>
                <a:latin typeface="Times New Roman" panose="02020603050405020304" pitchFamily="18" charset="0"/>
                <a:ea typeface="Times New Roman" panose="02020603050405020304" pitchFamily="18" charset="0"/>
              </a:rPr>
              <a:t>.</a:t>
            </a:r>
            <a:endParaRPr lang="en-US" sz="1200" dirty="0">
              <a:solidFill>
                <a:srgbClr val="000000"/>
              </a:solidFill>
              <a:latin typeface="Calibri" panose="020F0502020204030204" pitchFamily="34" charset="0"/>
              <a:ea typeface="Calibri" panose="020F0502020204030204" pitchFamily="34" charset="0"/>
            </a:endParaRPr>
          </a:p>
          <a:p>
            <a:pPr marL="111760" marR="219710" lvl="0" indent="0" algn="just" rtl="0">
              <a:lnSpc>
                <a:spcPct val="92000"/>
              </a:lnSpc>
              <a:spcAft>
                <a:spcPts val="580"/>
              </a:spcAft>
              <a:buNone/>
            </a:pPr>
            <a:r>
              <a:rPr lang="en-US" dirty="0" smtClean="0">
                <a:solidFill>
                  <a:srgbClr val="000000"/>
                </a:solidFill>
                <a:latin typeface="Times New Roman" panose="02020603050405020304" pitchFamily="18" charset="0"/>
                <a:ea typeface="Times New Roman" panose="02020603050405020304" pitchFamily="18" charset="0"/>
              </a:rPr>
              <a:t>B\ </a:t>
            </a:r>
            <a:r>
              <a:rPr lang="en-US"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In </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endoplasm there </a:t>
            </a:r>
            <a:r>
              <a:rPr lang="en-US"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which contain Nucleus</a:t>
            </a:r>
          </a:p>
          <a:p>
            <a:pPr marL="111760" marR="219710" lvl="0" indent="0" algn="just" rtl="0">
              <a:lnSpc>
                <a:spcPct val="92000"/>
              </a:lnSpc>
              <a:spcAft>
                <a:spcPts val="580"/>
              </a:spcAft>
              <a:buNone/>
            </a:pPr>
            <a:r>
              <a:rPr lang="en-US"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 The </a:t>
            </a:r>
            <a:r>
              <a:rPr lang="en-US" dirty="0">
                <a:solidFill>
                  <a:schemeClr val="accent2">
                    <a:lumMod val="75000"/>
                  </a:schemeClr>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Nucleuses (nuclear membrane and chromatin).</a:t>
            </a:r>
            <a:r>
              <a:rPr lang="en-US" dirty="0" smtClean="0">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has important roles</a:t>
            </a:r>
            <a:r>
              <a:rPr lang="en-US" dirty="0" smtClean="0">
                <a:solidFill>
                  <a:srgbClr val="000000"/>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in reproduction and maintaining life.</a:t>
            </a:r>
            <a:endParaRPr lang="en-US" sz="1200" dirty="0">
              <a:solidFill>
                <a:srgbClr val="000000"/>
              </a:solidFill>
              <a:latin typeface="Calibri" panose="020F0502020204030204" pitchFamily="34" charset="0"/>
              <a:ea typeface="Calibri" panose="020F0502020204030204" pitchFamily="34" charset="0"/>
            </a:endParaRPr>
          </a:p>
          <a:p>
            <a:pPr marL="111760" marR="219710" lvl="0" indent="0" algn="just" rtl="0">
              <a:lnSpc>
                <a:spcPct val="92000"/>
              </a:lnSpc>
              <a:spcAft>
                <a:spcPts val="580"/>
              </a:spcAft>
              <a:buNone/>
            </a:pPr>
            <a:r>
              <a:rPr lang="en-US"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Chromatin </a:t>
            </a:r>
            <a:r>
              <a:rPr lang="en-US"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may be condensed in a single mass (</a:t>
            </a:r>
            <a:r>
              <a:rPr lang="en-US" dirty="0" err="1">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karyosome</a:t>
            </a:r>
            <a:r>
              <a:rPr lang="en-US"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74985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endParaRPr lang="ar-IQ" dirty="0"/>
          </a:p>
        </p:txBody>
      </p:sp>
      <p:pic>
        <p:nvPicPr>
          <p:cNvPr id="4" name="Picture 3"/>
          <p:cNvPicPr>
            <a:picLocks noChangeAspect="1"/>
          </p:cNvPicPr>
          <p:nvPr/>
        </p:nvPicPr>
        <p:blipFill>
          <a:blip r:embed="rId2"/>
          <a:stretch>
            <a:fillRect/>
          </a:stretch>
        </p:blipFill>
        <p:spPr>
          <a:xfrm>
            <a:off x="2999232" y="365760"/>
            <a:ext cx="6940295" cy="5678424"/>
          </a:xfrm>
          <a:prstGeom prst="rect">
            <a:avLst/>
          </a:prstGeom>
        </p:spPr>
      </p:pic>
    </p:spTree>
    <p:extLst>
      <p:ext uri="{BB962C8B-B14F-4D97-AF65-F5344CB8AC3E}">
        <p14:creationId xmlns:p14="http://schemas.microsoft.com/office/powerpoint/2010/main" val="1592359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solidFill>
                <a:latin typeface="Times New Roman" panose="02020603050405020304" pitchFamily="18" charset="0"/>
                <a:cs typeface="Times New Roman" panose="02020603050405020304" pitchFamily="18" charset="0"/>
              </a:rPr>
              <a:t>Features </a:t>
            </a:r>
            <a:r>
              <a:rPr lang="en-US" b="1" dirty="0">
                <a:solidFill>
                  <a:schemeClr val="accent1"/>
                </a:solidFill>
                <a:latin typeface="Times New Roman" panose="02020603050405020304" pitchFamily="18" charset="0"/>
                <a:cs typeface="Times New Roman" panose="02020603050405020304" pitchFamily="18" charset="0"/>
              </a:rPr>
              <a:t>of </a:t>
            </a:r>
            <a:r>
              <a:rPr lang="en-US" b="1" dirty="0" smtClean="0">
                <a:solidFill>
                  <a:schemeClr val="accent1"/>
                </a:solidFill>
                <a:latin typeface="Times New Roman" panose="02020603050405020304" pitchFamily="18" charset="0"/>
                <a:cs typeface="Times New Roman" panose="02020603050405020304" pitchFamily="18" charset="0"/>
              </a:rPr>
              <a:t> most intestinal protozoa:  </a:t>
            </a:r>
            <a:endParaRPr lang="ar-IQ" b="1" dirty="0">
              <a:solidFill>
                <a:schemeClr val="accent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426085" marR="219710" lvl="0" indent="0" algn="just" rtl="0">
              <a:lnSpc>
                <a:spcPct val="92000"/>
              </a:lnSpc>
              <a:spcAft>
                <a:spcPts val="875"/>
              </a:spcAft>
              <a:buNone/>
            </a:pPr>
            <a:r>
              <a:rPr lang="en-US" dirty="0" smtClean="0">
                <a:solidFill>
                  <a:schemeClr val="accent1"/>
                </a:solidFill>
                <a:latin typeface="Times New Roman" panose="02020603050405020304" pitchFamily="18" charset="0"/>
                <a:ea typeface="Times New Roman" panose="02020603050405020304" pitchFamily="18" charset="0"/>
              </a:rPr>
              <a:t>A-</a:t>
            </a:r>
            <a:r>
              <a:rPr lang="en-US" dirty="0" err="1" smtClean="0">
                <a:solidFill>
                  <a:schemeClr val="accent1"/>
                </a:solidFill>
                <a:latin typeface="Times New Roman" panose="02020603050405020304" pitchFamily="18" charset="0"/>
                <a:ea typeface="Times New Roman" panose="02020603050405020304" pitchFamily="18" charset="0"/>
              </a:rPr>
              <a:t>Trophozoite</a:t>
            </a:r>
            <a:r>
              <a:rPr lang="en-US" dirty="0" smtClean="0">
                <a:solidFill>
                  <a:schemeClr val="accent1"/>
                </a:solidFill>
                <a:latin typeface="Times New Roman" panose="02020603050405020304" pitchFamily="18" charset="0"/>
                <a:ea typeface="Times New Roman" panose="02020603050405020304" pitchFamily="18" charset="0"/>
              </a:rPr>
              <a:t> </a:t>
            </a:r>
            <a:r>
              <a:rPr lang="en-US" dirty="0">
                <a:solidFill>
                  <a:schemeClr val="accent1"/>
                </a:solidFill>
                <a:latin typeface="Times New Roman" panose="02020603050405020304" pitchFamily="18" charset="0"/>
                <a:ea typeface="Times New Roman" panose="02020603050405020304" pitchFamily="18" charset="0"/>
              </a:rPr>
              <a:t>Stage </a:t>
            </a:r>
            <a:r>
              <a:rPr lang="en-US" dirty="0" smtClean="0">
                <a:solidFill>
                  <a:schemeClr val="accent1"/>
                </a:solidFill>
                <a:latin typeface="Times New Roman" panose="02020603050405020304" pitchFamily="18" charset="0"/>
                <a:ea typeface="Times New Roman" panose="02020603050405020304" pitchFamily="18" charset="0"/>
              </a:rPr>
              <a:t>nourishment </a:t>
            </a:r>
          </a:p>
          <a:p>
            <a:pPr marL="426085" marR="219710" indent="0" algn="just" rtl="0">
              <a:spcBef>
                <a:spcPts val="600"/>
              </a:spcBef>
              <a:spcAft>
                <a:spcPts val="600"/>
              </a:spcAft>
              <a:buNone/>
            </a:pPr>
            <a:r>
              <a:rPr lang="en-US" dirty="0" smtClean="0">
                <a:solidFill>
                  <a:srgbClr val="000000"/>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Active, motile, feeding and reproducing stage of parasite.</a:t>
            </a:r>
          </a:p>
          <a:p>
            <a:pPr marL="426085" marR="219710" indent="0" algn="just" rtl="0">
              <a:spcBef>
                <a:spcPts val="600"/>
              </a:spcBef>
              <a:spcAft>
                <a:spcPts val="600"/>
              </a:spcAft>
              <a:buNone/>
            </a:pPr>
            <a:r>
              <a:rPr lang="en-US" dirty="0">
                <a:solidFill>
                  <a:srgbClr val="000000"/>
                </a:solidFill>
                <a:latin typeface="Times New Roman" panose="02020603050405020304" pitchFamily="18" charset="0"/>
                <a:ea typeface="Times New Roman" panose="02020603050405020304" pitchFamily="18" charset="0"/>
              </a:rPr>
              <a:t>• Derives nutrition from environment via diffusion, pinocytosis, and phagocytosis.</a:t>
            </a:r>
          </a:p>
          <a:p>
            <a:pPr marL="426085" marR="219710" indent="0" algn="just" rtl="0">
              <a:spcBef>
                <a:spcPts val="600"/>
              </a:spcBef>
              <a:spcAft>
                <a:spcPts val="600"/>
              </a:spcAft>
              <a:buNone/>
            </a:pPr>
            <a:r>
              <a:rPr lang="en-US" dirty="0">
                <a:solidFill>
                  <a:srgbClr val="000000"/>
                </a:solidFill>
                <a:latin typeface="Times New Roman" panose="02020603050405020304" pitchFamily="18" charset="0"/>
                <a:ea typeface="Times New Roman" panose="02020603050405020304" pitchFamily="18" charset="0"/>
              </a:rPr>
              <a:t>• Pathogenic stage, diagnostic for acute </a:t>
            </a:r>
            <a:r>
              <a:rPr lang="en-US" dirty="0" smtClean="0">
                <a:solidFill>
                  <a:srgbClr val="000000"/>
                </a:solidFill>
                <a:latin typeface="Times New Roman" panose="02020603050405020304" pitchFamily="18" charset="0"/>
                <a:ea typeface="Times New Roman" panose="02020603050405020304" pitchFamily="18" charset="0"/>
              </a:rPr>
              <a:t>infection if </a:t>
            </a:r>
            <a:r>
              <a:rPr lang="en-US" dirty="0">
                <a:solidFill>
                  <a:srgbClr val="000000"/>
                </a:solidFill>
                <a:latin typeface="Times New Roman" panose="02020603050405020304" pitchFamily="18" charset="0"/>
                <a:ea typeface="Times New Roman" panose="02020603050405020304" pitchFamily="18" charset="0"/>
              </a:rPr>
              <a:t>the parasite has only </a:t>
            </a:r>
            <a:r>
              <a:rPr lang="en-US" dirty="0" err="1">
                <a:solidFill>
                  <a:srgbClr val="000000"/>
                </a:solidFill>
                <a:latin typeface="Times New Roman" panose="02020603050405020304" pitchFamily="18" charset="0"/>
                <a:ea typeface="Times New Roman" panose="02020603050405020304" pitchFamily="18" charset="0"/>
              </a:rPr>
              <a:t>trophzoit</a:t>
            </a:r>
            <a:r>
              <a:rPr lang="en-US" dirty="0">
                <a:solidFill>
                  <a:srgbClr val="000000"/>
                </a:solidFill>
                <a:latin typeface="Times New Roman" panose="02020603050405020304" pitchFamily="18" charset="0"/>
                <a:ea typeface="Times New Roman" panose="02020603050405020304" pitchFamily="18" charset="0"/>
              </a:rPr>
              <a:t> stage </a:t>
            </a:r>
            <a:r>
              <a:rPr lang="en-US" dirty="0" smtClean="0">
                <a:solidFill>
                  <a:srgbClr val="000000"/>
                </a:solid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1816475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426085" marR="219710" lvl="0" indent="0" algn="just" rtl="0">
              <a:lnSpc>
                <a:spcPct val="92000"/>
              </a:lnSpc>
              <a:spcAft>
                <a:spcPts val="875"/>
              </a:spcAft>
              <a:buNone/>
            </a:pPr>
            <a:r>
              <a:rPr lang="en-US" b="1" dirty="0">
                <a:solidFill>
                  <a:schemeClr val="accent1"/>
                </a:solidFill>
                <a:latin typeface="Times New Roman" panose="02020603050405020304" pitchFamily="18" charset="0"/>
                <a:ea typeface="Times New Roman" panose="02020603050405020304" pitchFamily="18" charset="0"/>
              </a:rPr>
              <a:t>B-cyst stage: </a:t>
            </a:r>
            <a:endParaRPr lang="en-US" dirty="0">
              <a:solidFill>
                <a:schemeClr val="accent1"/>
              </a:solidFill>
              <a:latin typeface="Times New Roman" panose="02020603050405020304" pitchFamily="18" charset="0"/>
              <a:ea typeface="Times New Roman" panose="02020603050405020304" pitchFamily="18" charset="0"/>
            </a:endParaRPr>
          </a:p>
          <a:p>
            <a:pPr marL="426085" marR="219710" lvl="0" indent="0" algn="just" rtl="0">
              <a:lnSpc>
                <a:spcPct val="92000"/>
              </a:lnSpc>
              <a:spcAft>
                <a:spcPts val="875"/>
              </a:spcAft>
              <a:buNone/>
            </a:pPr>
            <a:r>
              <a:rPr lang="en-US" dirty="0">
                <a:solidFill>
                  <a:srgbClr val="000000"/>
                </a:solidFill>
                <a:latin typeface="Times New Roman" panose="02020603050405020304" pitchFamily="18" charset="0"/>
                <a:ea typeface="Times New Roman" panose="02020603050405020304" pitchFamily="18" charset="0"/>
              </a:rPr>
              <a:t>• Non-motile, non-feeding, non-active stage.</a:t>
            </a:r>
          </a:p>
          <a:p>
            <a:pPr marL="426085" marR="219710" lvl="0" indent="0" algn="just" rtl="0">
              <a:lnSpc>
                <a:spcPct val="92000"/>
              </a:lnSpc>
              <a:spcAft>
                <a:spcPts val="875"/>
              </a:spcAft>
              <a:buNone/>
            </a:pPr>
            <a:r>
              <a:rPr lang="en-US" dirty="0">
                <a:solidFill>
                  <a:srgbClr val="000000"/>
                </a:solidFill>
                <a:latin typeface="Times New Roman" panose="02020603050405020304" pitchFamily="18" charset="0"/>
                <a:ea typeface="Times New Roman" panose="02020603050405020304" pitchFamily="18" charset="0"/>
              </a:rPr>
              <a:t>• Infective, survives adverse conditions.</a:t>
            </a:r>
          </a:p>
          <a:p>
            <a:pPr marL="426085" marR="219710" lvl="0" indent="0" algn="just" rtl="0">
              <a:lnSpc>
                <a:spcPct val="92000"/>
              </a:lnSpc>
              <a:spcAft>
                <a:spcPts val="875"/>
              </a:spcAft>
              <a:buNone/>
            </a:pPr>
            <a:r>
              <a:rPr lang="en-US" dirty="0">
                <a:solidFill>
                  <a:srgbClr val="000000"/>
                </a:solidFill>
                <a:latin typeface="Times New Roman" panose="02020603050405020304" pitchFamily="18" charset="0"/>
                <a:ea typeface="Times New Roman" panose="02020603050405020304" pitchFamily="18" charset="0"/>
              </a:rPr>
              <a:t>• Low nutrient supply.</a:t>
            </a:r>
          </a:p>
          <a:p>
            <a:pPr marL="426085" marR="219710" lvl="0" indent="0" algn="just" rtl="0">
              <a:lnSpc>
                <a:spcPct val="92000"/>
              </a:lnSpc>
              <a:spcAft>
                <a:spcPts val="875"/>
              </a:spcAft>
              <a:buNone/>
            </a:pPr>
            <a:r>
              <a:rPr lang="en-US" dirty="0">
                <a:solidFill>
                  <a:srgbClr val="000000"/>
                </a:solidFill>
                <a:latin typeface="Times New Roman" panose="02020603050405020304" pitchFamily="18" charset="0"/>
                <a:ea typeface="Times New Roman" panose="02020603050405020304" pitchFamily="18" charset="0"/>
              </a:rPr>
              <a:t>• Anaerobic, enclosed in cyst coat.</a:t>
            </a:r>
          </a:p>
          <a:p>
            <a:pPr marL="426085" marR="219710" lvl="0" indent="0" algn="just" rtl="0">
              <a:lnSpc>
                <a:spcPct val="92000"/>
              </a:lnSpc>
              <a:spcAft>
                <a:spcPts val="875"/>
              </a:spcAft>
              <a:buNone/>
            </a:pPr>
            <a:r>
              <a:rPr lang="en-US" dirty="0">
                <a:solidFill>
                  <a:srgbClr val="000000"/>
                </a:solidFill>
                <a:latin typeface="Times New Roman" panose="02020603050405020304" pitchFamily="18" charset="0"/>
                <a:ea typeface="Times New Roman" panose="02020603050405020304" pitchFamily="18" charset="0"/>
              </a:rPr>
              <a:t>• Importance in environment-medical infection.</a:t>
            </a:r>
            <a:endParaRPr lang="ar-IQ" dirty="0">
              <a:solidFill>
                <a:srgbClr val="000000"/>
              </a:solidFill>
            </a:endParaRPr>
          </a:p>
          <a:p>
            <a:endParaRPr lang="ar-IQ" dirty="0"/>
          </a:p>
        </p:txBody>
      </p:sp>
    </p:spTree>
    <p:extLst>
      <p:ext uri="{BB962C8B-B14F-4D97-AF65-F5344CB8AC3E}">
        <p14:creationId xmlns:p14="http://schemas.microsoft.com/office/powerpoint/2010/main" val="1487008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 y="246888"/>
            <a:ext cx="11686032" cy="5880862"/>
          </a:xfrm>
        </p:spPr>
        <p:txBody>
          <a:bodyPr/>
          <a:lstStyle/>
          <a:p>
            <a:pPr marL="111760" marR="409575" indent="0" algn="just" rtl="0">
              <a:lnSpc>
                <a:spcPct val="92000"/>
              </a:lnSpc>
              <a:spcAft>
                <a:spcPts val="580"/>
              </a:spcAft>
              <a:buNone/>
            </a:pPr>
            <a:r>
              <a:rPr lang="en-US" dirty="0" smtClean="0">
                <a:solidFill>
                  <a:schemeClr val="accent1"/>
                </a:solidFill>
                <a:latin typeface="Times New Roman" panose="02020603050405020304" pitchFamily="18" charset="0"/>
                <a:ea typeface="Times New Roman" panose="02020603050405020304" pitchFamily="18" charset="0"/>
              </a:rPr>
              <a:t>Notes : </a:t>
            </a:r>
          </a:p>
          <a:p>
            <a:pPr marL="111760" marR="409575" indent="0" algn="just" rtl="0">
              <a:spcAft>
                <a:spcPts val="580"/>
              </a:spcAft>
              <a:buNone/>
            </a:pPr>
            <a:r>
              <a:rPr lang="en-US" dirty="0" smtClean="0">
                <a:solidFill>
                  <a:srgbClr val="000000"/>
                </a:solidFill>
                <a:latin typeface="Times New Roman" panose="02020603050405020304" pitchFamily="18" charset="0"/>
                <a:ea typeface="Times New Roman" panose="02020603050405020304" pitchFamily="18" charset="0"/>
              </a:rPr>
              <a:t>1.Protozoa</a:t>
            </a:r>
            <a:r>
              <a:rPr lang="en-US" dirty="0">
                <a:solidFill>
                  <a:srgbClr val="00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may</a:t>
            </a:r>
            <a:r>
              <a:rPr lang="en-US" dirty="0">
                <a:solidFill>
                  <a:srgbClr val="00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secrete Toxin. Lytic</a:t>
            </a:r>
            <a:r>
              <a:rPr lang="en-US" dirty="0">
                <a:solidFill>
                  <a:srgbClr val="00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enzymes. Digestive </a:t>
            </a:r>
            <a:r>
              <a:rPr lang="en-US" dirty="0">
                <a:solidFill>
                  <a:srgbClr val="000000"/>
                </a:solidFill>
                <a:latin typeface="Times New Roman" panose="02020603050405020304" pitchFamily="18" charset="0"/>
                <a:ea typeface="Times New Roman" panose="02020603050405020304" pitchFamily="18" charset="0"/>
              </a:rPr>
              <a:t>enzymes. Antigenic </a:t>
            </a:r>
            <a:r>
              <a:rPr lang="en-US" dirty="0" smtClean="0">
                <a:solidFill>
                  <a:srgbClr val="000000"/>
                </a:solidFill>
                <a:latin typeface="Times New Roman" panose="02020603050405020304" pitchFamily="18" charset="0"/>
                <a:ea typeface="Times New Roman" panose="02020603050405020304" pitchFamily="18" charset="0"/>
              </a:rPr>
              <a:t>substances.</a:t>
            </a:r>
            <a:endParaRPr lang="en-US" dirty="0" smtClean="0">
              <a:solidFill>
                <a:srgbClr val="000000"/>
              </a:solidFill>
              <a:latin typeface="Calibri" panose="020F0502020204030204" pitchFamily="34" charset="0"/>
              <a:ea typeface="Calibri" panose="020F0502020204030204" pitchFamily="34" charset="0"/>
            </a:endParaRPr>
          </a:p>
          <a:p>
            <a:pPr marL="121285" indent="0" algn="just" rtl="0">
              <a:spcAft>
                <a:spcPts val="820"/>
              </a:spcAft>
              <a:buNone/>
            </a:pPr>
            <a:r>
              <a:rPr lang="en-US" dirty="0" smtClean="0">
                <a:solidFill>
                  <a:srgbClr val="000000"/>
                </a:solidFill>
                <a:latin typeface="Times New Roman" panose="02020603050405020304" pitchFamily="18" charset="0"/>
                <a:ea typeface="Times New Roman" panose="02020603050405020304" pitchFamily="18" charset="0"/>
              </a:rPr>
              <a:t>2 .Transmitted </a:t>
            </a:r>
            <a:r>
              <a:rPr lang="en-US" dirty="0">
                <a:solidFill>
                  <a:srgbClr val="000000"/>
                </a:solidFill>
                <a:latin typeface="Times New Roman" panose="02020603050405020304" pitchFamily="18" charset="0"/>
                <a:ea typeface="Times New Roman" panose="02020603050405020304" pitchFamily="18" charset="0"/>
              </a:rPr>
              <a:t>to the human by food and water contamination</a:t>
            </a:r>
            <a:r>
              <a:rPr lang="en-US" dirty="0" smtClean="0">
                <a:solidFill>
                  <a:srgbClr val="000000"/>
                </a:solidFill>
                <a:latin typeface="Times New Roman" panose="02020603050405020304" pitchFamily="18" charset="0"/>
                <a:ea typeface="Times New Roman" panose="02020603050405020304" pitchFamily="18" charset="0"/>
              </a:rPr>
              <a:t>.</a:t>
            </a:r>
            <a:endParaRPr lang="en-US" dirty="0" smtClean="0">
              <a:solidFill>
                <a:srgbClr val="000000"/>
              </a:solidFill>
              <a:latin typeface="Calibri" panose="020F0502020204030204" pitchFamily="34" charset="0"/>
              <a:ea typeface="Calibri" panose="020F0502020204030204" pitchFamily="34" charset="0"/>
            </a:endParaRPr>
          </a:p>
          <a:p>
            <a:pPr marL="121285" indent="0" algn="just" rtl="0">
              <a:lnSpc>
                <a:spcPct val="92000"/>
              </a:lnSpc>
              <a:spcAft>
                <a:spcPts val="820"/>
              </a:spcAft>
              <a:buNone/>
            </a:pPr>
            <a:r>
              <a:rPr lang="en-US"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Medical </a:t>
            </a: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Protozoa Reproduction </a:t>
            </a:r>
            <a:endParaRPr lang="en-US"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L="121285" indent="0" algn="just" rtl="0">
              <a:lnSpc>
                <a:spcPct val="92000"/>
              </a:lnSpc>
              <a:spcAft>
                <a:spcPts val="820"/>
              </a:spcAft>
              <a:buNone/>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Binary fission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Common asexual reproduction.</a:t>
            </a:r>
          </a:p>
          <a:p>
            <a:pPr marL="121285" indent="0" algn="just" rtl="0">
              <a:lnSpc>
                <a:spcPct val="92000"/>
              </a:lnSpc>
              <a:spcAft>
                <a:spcPts val="820"/>
              </a:spcAft>
              <a:buNone/>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Multiple asexual division in some forms.</a:t>
            </a:r>
          </a:p>
          <a:p>
            <a:pPr marL="121285" indent="0" algn="just" rtl="0">
              <a:lnSpc>
                <a:spcPct val="92000"/>
              </a:lnSpc>
              <a:spcAft>
                <a:spcPts val="820"/>
              </a:spcAft>
              <a:buNone/>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Sexual reproduction: Takes place within the host, usually results in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azygote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formation</a:t>
            </a:r>
            <a:r>
              <a:rPr lang="en-US" dirty="0" smtClean="0">
                <a:solidFill>
                  <a:srgbClr val="000000"/>
                </a:solidFill>
                <a:latin typeface="Calibri" panose="020F0502020204030204" pitchFamily="34" charset="0"/>
                <a:ea typeface="Calibri" panose="020F0502020204030204" pitchFamily="34" charset="0"/>
              </a:rPr>
              <a:t>.</a:t>
            </a:r>
          </a:p>
          <a:p>
            <a:pPr marL="121285" indent="0" algn="just" rtl="0">
              <a:lnSpc>
                <a:spcPct val="92000"/>
              </a:lnSpc>
              <a:spcAft>
                <a:spcPts val="820"/>
              </a:spcAft>
              <a:buNone/>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Both sexual and asexual reproduction occur in the </a:t>
            </a:r>
            <a:r>
              <a:rPr lang="en-US"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Apicomplexa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870041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 y="1"/>
            <a:ext cx="10972800" cy="1316736"/>
          </a:xfrm>
        </p:spPr>
        <p:txBody>
          <a:bodyPr/>
          <a:lstStyle/>
          <a:p>
            <a:pPr algn="r" rtl="0">
              <a:lnSpc>
                <a:spcPct val="107000"/>
              </a:lnSpc>
              <a:spcAft>
                <a:spcPts val="3450"/>
              </a:spcAft>
              <a:tabLst>
                <a:tab pos="3568065" algn="ctr"/>
                <a:tab pos="7260590" algn="ctr"/>
                <a:tab pos="8084820" algn="ctr"/>
              </a:tabLst>
            </a:pPr>
            <a:r>
              <a:rPr lang="en-US" sz="3200" b="1" dirty="0" err="1">
                <a:solidFill>
                  <a:schemeClr val="accent1">
                    <a:lumMod val="60000"/>
                    <a:lumOff val="40000"/>
                  </a:schemeClr>
                </a:solidFill>
                <a:latin typeface="Times New Roman" panose="02020603050405020304" pitchFamily="18" charset="0"/>
                <a:ea typeface="Times New Roman" panose="02020603050405020304" pitchFamily="18" charset="0"/>
              </a:rPr>
              <a:t>Rhizopods</a:t>
            </a:r>
            <a:r>
              <a:rPr lang="en-US" sz="3200" b="1" dirty="0">
                <a:solidFill>
                  <a:schemeClr val="accent1">
                    <a:lumMod val="60000"/>
                    <a:lumOff val="40000"/>
                  </a:schemeClr>
                </a:solidFill>
                <a:latin typeface="Times New Roman" panose="02020603050405020304" pitchFamily="18" charset="0"/>
                <a:ea typeface="Times New Roman" panose="02020603050405020304" pitchFamily="18" charset="0"/>
              </a:rPr>
              <a:t> (amoebae): </a:t>
            </a:r>
            <a:r>
              <a:rPr lang="en-US" sz="3200" b="1" i="1" dirty="0">
                <a:solidFill>
                  <a:schemeClr val="accent1">
                    <a:lumMod val="60000"/>
                    <a:lumOff val="40000"/>
                  </a:schemeClr>
                </a:solidFill>
                <a:latin typeface="Times New Roman" panose="02020603050405020304" pitchFamily="18" charset="0"/>
                <a:ea typeface="Times New Roman" panose="02020603050405020304" pitchFamily="18" charset="0"/>
              </a:rPr>
              <a:t>Entamoeba </a:t>
            </a:r>
            <a:r>
              <a:rPr lang="en-US" sz="3200" b="1" i="1" dirty="0" err="1" smtClean="0">
                <a:solidFill>
                  <a:schemeClr val="accent1">
                    <a:lumMod val="60000"/>
                    <a:lumOff val="40000"/>
                  </a:schemeClr>
                </a:solidFill>
                <a:latin typeface="Times New Roman" panose="02020603050405020304" pitchFamily="18" charset="0"/>
                <a:ea typeface="Times New Roman" panose="02020603050405020304" pitchFamily="18" charset="0"/>
              </a:rPr>
              <a:t>histolytica</a:t>
            </a:r>
            <a:r>
              <a:rPr lang="en-US" sz="3200" b="1" i="1" dirty="0" smtClean="0">
                <a:solidFill>
                  <a:schemeClr val="accent1">
                    <a:lumMod val="60000"/>
                    <a:lumOff val="40000"/>
                  </a:schemeClr>
                </a:solidFill>
                <a:latin typeface="Times New Roman" panose="02020603050405020304" pitchFamily="18" charset="0"/>
                <a:ea typeface="Times New Roman" panose="02020603050405020304" pitchFamily="18" charset="0"/>
              </a:rPr>
              <a:t>	</a:t>
            </a:r>
            <a:r>
              <a:rPr lang="en-US" sz="3200" b="1" dirty="0" smtClean="0">
                <a:solidFill>
                  <a:schemeClr val="accent1">
                    <a:lumMod val="60000"/>
                    <a:lumOff val="40000"/>
                  </a:schemeClr>
                </a:solidFill>
                <a:latin typeface="Times New Roman" panose="02020603050405020304" pitchFamily="18" charset="0"/>
                <a:ea typeface="Times New Roman" panose="02020603050405020304" pitchFamily="18" charset="0"/>
              </a:rPr>
              <a:t>&amp;</a:t>
            </a:r>
            <a:r>
              <a:rPr lang="en-US" sz="3200" b="1" dirty="0">
                <a:solidFill>
                  <a:schemeClr val="accent1">
                    <a:lumMod val="60000"/>
                    <a:lumOff val="40000"/>
                  </a:schemeClr>
                </a:solidFill>
                <a:latin typeface="Times New Roman" panose="02020603050405020304" pitchFamily="18" charset="0"/>
                <a:ea typeface="Times New Roman" panose="02020603050405020304" pitchFamily="18" charset="0"/>
              </a:rPr>
              <a:t>	</a:t>
            </a:r>
            <a:r>
              <a:rPr lang="en-US" sz="3200" b="1" i="1" dirty="0">
                <a:solidFill>
                  <a:schemeClr val="accent1">
                    <a:lumMod val="60000"/>
                    <a:lumOff val="40000"/>
                  </a:schemeClr>
                </a:solidFill>
                <a:latin typeface="Times New Roman" panose="02020603050405020304" pitchFamily="18" charset="0"/>
                <a:ea typeface="Times New Roman" panose="02020603050405020304" pitchFamily="18" charset="0"/>
              </a:rPr>
              <a:t>E. coli</a:t>
            </a:r>
            <a:r>
              <a:rPr lang="en-US" sz="3200" dirty="0">
                <a:solidFill>
                  <a:schemeClr val="accent1">
                    <a:lumMod val="60000"/>
                    <a:lumOff val="40000"/>
                  </a:schemeClr>
                </a:solidFill>
                <a:latin typeface="Calibri" panose="020F0502020204030204" pitchFamily="34" charset="0"/>
                <a:ea typeface="Calibri" panose="020F0502020204030204" pitchFamily="34" charset="0"/>
              </a:rPr>
              <a:t/>
            </a:r>
            <a:br>
              <a:rPr lang="en-US" sz="3200" dirty="0">
                <a:solidFill>
                  <a:schemeClr val="accent1">
                    <a:lumMod val="60000"/>
                    <a:lumOff val="40000"/>
                  </a:schemeClr>
                </a:solidFill>
                <a:latin typeface="Calibri" panose="020F0502020204030204" pitchFamily="34" charset="0"/>
                <a:ea typeface="Calibri" panose="020F0502020204030204" pitchFamily="34" charset="0"/>
              </a:rPr>
            </a:br>
            <a:endParaRPr lang="ar-IQ" sz="3200" dirty="0">
              <a:solidFill>
                <a:schemeClr val="accent1">
                  <a:lumMod val="60000"/>
                  <a:lumOff val="40000"/>
                </a:schemeClr>
              </a:solidFill>
            </a:endParaRPr>
          </a:p>
        </p:txBody>
      </p:sp>
      <p:sp>
        <p:nvSpPr>
          <p:cNvPr id="3" name="Content Placeholder 2"/>
          <p:cNvSpPr>
            <a:spLocks noGrp="1"/>
          </p:cNvSpPr>
          <p:nvPr>
            <p:ph idx="1"/>
          </p:nvPr>
        </p:nvSpPr>
        <p:spPr>
          <a:xfrm>
            <a:off x="609600" y="1019302"/>
            <a:ext cx="10972800" cy="4953000"/>
          </a:xfrm>
        </p:spPr>
        <p:txBody>
          <a:bodyPr/>
          <a:lstStyle/>
          <a:p>
            <a:pPr marL="0" indent="0" algn="l">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Protozoa infects predominantly humans and other </a:t>
            </a:r>
            <a:r>
              <a:rPr lang="en-US" dirty="0" smtClean="0">
                <a:latin typeface="Times New Roman" panose="02020603050405020304" pitchFamily="18" charset="0"/>
                <a:cs typeface="Times New Roman" panose="02020603050405020304" pitchFamily="18" charset="0"/>
              </a:rPr>
              <a:t>mammals as </a:t>
            </a:r>
            <a:r>
              <a:rPr lang="en-US" dirty="0">
                <a:latin typeface="Times New Roman" panose="02020603050405020304" pitchFamily="18" charset="0"/>
                <a:cs typeface="Times New Roman" panose="02020603050405020304" pitchFamily="18" charset="0"/>
              </a:rPr>
              <a:t>dogs and cats</a:t>
            </a:r>
          </a:p>
          <a:p>
            <a:pPr marL="0" indent="0" algn="l">
              <a:buNone/>
            </a:pPr>
            <a:r>
              <a:rPr lang="en-US" dirty="0">
                <a:latin typeface="Times New Roman" panose="02020603050405020304" pitchFamily="18" charset="0"/>
                <a:cs typeface="Times New Roman" panose="02020603050405020304" pitchFamily="18" charset="0"/>
              </a:rPr>
              <a:t>• Live cycle consists of two stages: </a:t>
            </a:r>
            <a:r>
              <a:rPr lang="en-US" dirty="0" err="1">
                <a:latin typeface="Times New Roman" panose="02020603050405020304" pitchFamily="18" charset="0"/>
                <a:cs typeface="Times New Roman" panose="02020603050405020304" pitchFamily="18" charset="0"/>
              </a:rPr>
              <a:t>trophozoite</a:t>
            </a:r>
            <a:r>
              <a:rPr lang="en-US" dirty="0">
                <a:latin typeface="Times New Roman" panose="02020603050405020304" pitchFamily="18" charset="0"/>
                <a:cs typeface="Times New Roman" panose="02020603050405020304" pitchFamily="18" charset="0"/>
              </a:rPr>
              <a:t> and cyst.</a:t>
            </a:r>
          </a:p>
          <a:p>
            <a:pPr marL="0" indent="0" algn="l">
              <a:buNone/>
            </a:pPr>
            <a:r>
              <a:rPr lang="en-US" dirty="0">
                <a:latin typeface="Times New Roman" panose="02020603050405020304" pitchFamily="18" charset="0"/>
                <a:cs typeface="Times New Roman" panose="02020603050405020304" pitchFamily="18" charset="0"/>
              </a:rPr>
              <a:t>• Cysts survive outside the host in water, soils, and </a:t>
            </a:r>
            <a:r>
              <a:rPr lang="en-US" dirty="0" smtClean="0">
                <a:latin typeface="Times New Roman" panose="02020603050405020304" pitchFamily="18" charset="0"/>
                <a:cs typeface="Times New Roman" panose="02020603050405020304" pitchFamily="18" charset="0"/>
              </a:rPr>
              <a:t>foods especially </a:t>
            </a:r>
            <a:r>
              <a:rPr lang="en-US" dirty="0">
                <a:latin typeface="Times New Roman" panose="02020603050405020304" pitchFamily="18" charset="0"/>
                <a:cs typeface="Times New Roman" panose="02020603050405020304" pitchFamily="18" charset="0"/>
              </a:rPr>
              <a:t>under moist conditions </a:t>
            </a:r>
          </a:p>
          <a:p>
            <a:pPr marL="0" indent="0" algn="l">
              <a:buNone/>
            </a:pPr>
            <a:r>
              <a:rPr lang="en-US" dirty="0">
                <a:latin typeface="Times New Roman" panose="02020603050405020304" pitchFamily="18" charset="0"/>
                <a:cs typeface="Times New Roman" panose="02020603050405020304" pitchFamily="18" charset="0"/>
              </a:rPr>
              <a:t> .The active (</a:t>
            </a:r>
            <a:r>
              <a:rPr lang="en-US" dirty="0" err="1">
                <a:latin typeface="Times New Roman" panose="02020603050405020304" pitchFamily="18" charset="0"/>
                <a:cs typeface="Times New Roman" panose="02020603050405020304" pitchFamily="18" charset="0"/>
              </a:rPr>
              <a:t>trophozoite</a:t>
            </a:r>
            <a:r>
              <a:rPr lang="en-US" dirty="0">
                <a:latin typeface="Times New Roman" panose="02020603050405020304" pitchFamily="18" charset="0"/>
                <a:cs typeface="Times New Roman" panose="02020603050405020304" pitchFamily="18" charset="0"/>
              </a:rPr>
              <a:t>) stage exists only in the host and in fresh feces;  </a:t>
            </a:r>
          </a:p>
          <a:p>
            <a:pPr marL="0" indent="0" algn="l" rtl="0">
              <a:buNone/>
            </a:pPr>
            <a:r>
              <a:rPr lang="en-US" dirty="0" smtClean="0">
                <a:latin typeface="Times New Roman" panose="02020603050405020304" pitchFamily="18" charset="0"/>
                <a:cs typeface="Times New Roman" panose="02020603050405020304" pitchFamily="18" charset="0"/>
              </a:rPr>
              <a:t>After ingest contaminated food with cyst cause </a:t>
            </a:r>
            <a:r>
              <a:rPr lang="en-US" dirty="0">
                <a:latin typeface="Times New Roman" panose="02020603050405020304" pitchFamily="18" charset="0"/>
                <a:cs typeface="Times New Roman" panose="02020603050405020304" pitchFamily="18" charset="0"/>
              </a:rPr>
              <a:t>infections by </a:t>
            </a:r>
            <a:r>
              <a:rPr lang="en-US" dirty="0" err="1">
                <a:latin typeface="Times New Roman" panose="02020603050405020304" pitchFamily="18" charset="0"/>
                <a:cs typeface="Times New Roman" panose="02020603050405020304" pitchFamily="18" charset="0"/>
              </a:rPr>
              <a:t>excysting</a:t>
            </a:r>
            <a:r>
              <a:rPr lang="en-US" dirty="0">
                <a:latin typeface="Times New Roman" panose="02020603050405020304" pitchFamily="18" charset="0"/>
                <a:cs typeface="Times New Roman" panose="02020603050405020304" pitchFamily="18" charset="0"/>
              </a:rPr>
              <a:t> (to the </a:t>
            </a:r>
            <a:r>
              <a:rPr lang="en-US" dirty="0" err="1">
                <a:latin typeface="Times New Roman" panose="02020603050405020304" pitchFamily="18" charset="0"/>
                <a:cs typeface="Times New Roman" panose="02020603050405020304" pitchFamily="18" charset="0"/>
              </a:rPr>
              <a:t>trophozoite</a:t>
            </a:r>
            <a:r>
              <a:rPr lang="en-US" dirty="0">
                <a:latin typeface="Times New Roman" panose="02020603050405020304" pitchFamily="18" charset="0"/>
                <a:cs typeface="Times New Roman" panose="02020603050405020304" pitchFamily="18" charset="0"/>
              </a:rPr>
              <a:t> stage) in the digestive tract. encysting  (</a:t>
            </a:r>
            <a:r>
              <a:rPr lang="en-US" dirty="0" err="1">
                <a:latin typeface="Times New Roman" panose="02020603050405020304" pitchFamily="18" charset="0"/>
                <a:cs typeface="Times New Roman" panose="02020603050405020304" pitchFamily="18" charset="0"/>
              </a:rPr>
              <a:t>trophozoite</a:t>
            </a:r>
            <a:r>
              <a:rPr lang="en-US" dirty="0">
                <a:latin typeface="Times New Roman" panose="02020603050405020304" pitchFamily="18" charset="0"/>
                <a:cs typeface="Times New Roman" panose="02020603050405020304" pitchFamily="18" charset="0"/>
              </a:rPr>
              <a:t> To cyst stage)</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1154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521208" y="950976"/>
            <a:ext cx="7223760" cy="5030789"/>
          </a:xfrm>
          <a:prstGeom prst="rect">
            <a:avLst/>
          </a:prstGeom>
        </p:spPr>
      </p:pic>
    </p:spTree>
    <p:extLst>
      <p:ext uri="{BB962C8B-B14F-4D97-AF65-F5344CB8AC3E}">
        <p14:creationId xmlns:p14="http://schemas.microsoft.com/office/powerpoint/2010/main" val="77930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rtl="0">
              <a:spcBef>
                <a:spcPct val="20000"/>
              </a:spcBef>
            </a:pPr>
            <a:r>
              <a:rPr lang="en-US" sz="3200" b="1" dirty="0">
                <a:solidFill>
                  <a:schemeClr val="accent2">
                    <a:lumMod val="75000"/>
                  </a:schemeClr>
                </a:solidFill>
                <a:latin typeface="Times New Roman" panose="02020603050405020304" pitchFamily="18" charset="0"/>
                <a:cs typeface="Times New Roman" panose="02020603050405020304" pitchFamily="18" charset="0"/>
              </a:rPr>
              <a:t>Life Cycle of Infective Cysts</a:t>
            </a:r>
            <a:br>
              <a:rPr lang="en-US" sz="3200" b="1" dirty="0">
                <a:solidFill>
                  <a:schemeClr val="accent2">
                    <a:lumMod val="75000"/>
                  </a:schemeClr>
                </a:solidFill>
                <a:latin typeface="Times New Roman" panose="02020603050405020304" pitchFamily="18" charset="0"/>
                <a:cs typeface="Times New Roman" panose="02020603050405020304" pitchFamily="18" charset="0"/>
              </a:rPr>
            </a:br>
            <a:endParaRPr lang="ar-IQ" b="1" dirty="0">
              <a:solidFill>
                <a:schemeClr val="accent2">
                  <a:lumMod val="75000"/>
                </a:schemeClr>
              </a:solidFill>
            </a:endParaRPr>
          </a:p>
        </p:txBody>
      </p:sp>
      <p:sp>
        <p:nvSpPr>
          <p:cNvPr id="3" name="Content Placeholder 2"/>
          <p:cNvSpPr>
            <a:spLocks noGrp="1"/>
          </p:cNvSpPr>
          <p:nvPr>
            <p:ph idx="1"/>
          </p:nvPr>
        </p:nvSpPr>
        <p:spPr>
          <a:xfrm>
            <a:off x="609600" y="585216"/>
            <a:ext cx="10972800" cy="5003038"/>
          </a:xfrm>
        </p:spPr>
        <p:txBody>
          <a:bodyPr/>
          <a:lstStyle/>
          <a:p>
            <a:pPr marL="0" indent="0" algn="l" rtl="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Infective stage ingested leads to </a:t>
            </a:r>
            <a:r>
              <a:rPr lang="en-US" dirty="0" err="1">
                <a:latin typeface="Times New Roman" panose="02020603050405020304" pitchFamily="18" charset="0"/>
                <a:cs typeface="Times New Roman" panose="02020603050405020304" pitchFamily="18" charset="0"/>
              </a:rPr>
              <a:t>excystation</a:t>
            </a:r>
            <a:r>
              <a:rPr lang="en-US" dirty="0">
                <a:latin typeface="Times New Roman" panose="02020603050405020304" pitchFamily="18" charset="0"/>
                <a:cs typeface="Times New Roman" panose="02020603050405020304" pitchFamily="18" charset="0"/>
              </a:rPr>
              <a:t> in small intestine.</a:t>
            </a:r>
          </a:p>
          <a:p>
            <a:pPr marL="0" indent="0" algn="l" rtl="0">
              <a:buNone/>
            </a:pPr>
            <a:r>
              <a:rPr lang="en-US" dirty="0">
                <a:latin typeface="Times New Roman" panose="02020603050405020304" pitchFamily="18" charset="0"/>
                <a:cs typeface="Times New Roman" panose="02020603050405020304" pitchFamily="18" charset="0"/>
              </a:rPr>
              <a:t>•nuclear division and Single cyst produces eight motile </a:t>
            </a:r>
            <a:r>
              <a:rPr lang="en-US" dirty="0" err="1">
                <a:latin typeface="Times New Roman" panose="02020603050405020304" pitchFamily="18" charset="0"/>
                <a:cs typeface="Times New Roman" panose="02020603050405020304" pitchFamily="18" charset="0"/>
              </a:rPr>
              <a:t>trophozoites</a:t>
            </a:r>
            <a:r>
              <a:rPr lang="en-US" dirty="0">
                <a:latin typeface="Times New Roman" panose="02020603050405020304" pitchFamily="18" charset="0"/>
                <a:cs typeface="Times New Roman" panose="02020603050405020304" pitchFamily="18" charset="0"/>
              </a:rPr>
              <a:t>.</a:t>
            </a:r>
          </a:p>
          <a:p>
            <a:pPr marL="0" indent="0" algn="l" rtl="0">
              <a:buNone/>
            </a:pPr>
            <a:r>
              <a:rPr lang="en-US" dirty="0">
                <a:latin typeface="Times New Roman" panose="02020603050405020304" pitchFamily="18" charset="0"/>
                <a:cs typeface="Times New Roman" panose="02020603050405020304" pitchFamily="18" charset="0"/>
              </a:rPr>
              <a:t>• These </a:t>
            </a:r>
            <a:r>
              <a:rPr lang="en-US" dirty="0" err="1">
                <a:latin typeface="Times New Roman" panose="02020603050405020304" pitchFamily="18" charset="0"/>
                <a:cs typeface="Times New Roman" panose="02020603050405020304" pitchFamily="18" charset="0"/>
              </a:rPr>
              <a:t>trophozoites</a:t>
            </a:r>
            <a:r>
              <a:rPr lang="en-US" dirty="0">
                <a:latin typeface="Times New Roman" panose="02020603050405020304" pitchFamily="18" charset="0"/>
                <a:cs typeface="Times New Roman" panose="02020603050405020304" pitchFamily="18" charset="0"/>
              </a:rPr>
              <a:t> replicate by binary fission in large intestine lumen, feeding on host cells.</a:t>
            </a:r>
          </a:p>
          <a:p>
            <a:pPr marL="0" indent="0" algn="l" rtl="0">
              <a:buNone/>
            </a:pPr>
            <a:r>
              <a:rPr lang="en-US" dirty="0">
                <a:latin typeface="Times New Roman" panose="02020603050405020304" pitchFamily="18" charset="0"/>
                <a:cs typeface="Times New Roman" panose="02020603050405020304" pitchFamily="18" charset="0"/>
              </a:rPr>
              <a:t>• Occasionally, </a:t>
            </a:r>
            <a:r>
              <a:rPr lang="en-US" dirty="0" err="1">
                <a:latin typeface="Times New Roman" panose="02020603050405020304" pitchFamily="18" charset="0"/>
                <a:cs typeface="Times New Roman" panose="02020603050405020304" pitchFamily="18" charset="0"/>
              </a:rPr>
              <a:t>trophzoites</a:t>
            </a:r>
            <a:r>
              <a:rPr lang="en-US" dirty="0">
                <a:latin typeface="Times New Roman" panose="02020603050405020304" pitchFamily="18" charset="0"/>
                <a:cs typeface="Times New Roman" panose="02020603050405020304" pitchFamily="18" charset="0"/>
              </a:rPr>
              <a:t> migrate to liver, causing abscess formation.</a:t>
            </a:r>
          </a:p>
          <a:p>
            <a:pPr marL="0" indent="0" algn="l" rtl="0">
              <a:buNone/>
            </a:pPr>
            <a:r>
              <a:rPr lang="en-US" dirty="0">
                <a:latin typeface="Times New Roman" panose="02020603050405020304" pitchFamily="18" charset="0"/>
                <a:cs typeface="Times New Roman" panose="02020603050405020304" pitchFamily="18" charset="0"/>
              </a:rPr>
              <a:t>• Encystation occurs in intestinal lumen, cyst formation completes with four </a:t>
            </a:r>
            <a:r>
              <a:rPr lang="en-US" dirty="0" smtClean="0">
                <a:latin typeface="Times New Roman" panose="02020603050405020304" pitchFamily="18" charset="0"/>
                <a:cs typeface="Times New Roman" panose="02020603050405020304" pitchFamily="18" charset="0"/>
              </a:rPr>
              <a:t>nuclei</a:t>
            </a:r>
            <a:r>
              <a:rPr lang="en-US" dirty="0" smtClean="0">
                <a:solidFill>
                  <a:srgbClr val="000000"/>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passed out into the environment in human </a:t>
            </a:r>
            <a:r>
              <a:rPr lang="en-US" dirty="0" smtClean="0">
                <a:solidFill>
                  <a:srgbClr val="000000"/>
                </a:solidFill>
                <a:latin typeface="Times New Roman" panose="02020603050405020304" pitchFamily="18" charset="0"/>
                <a:ea typeface="Times New Roman" panose="02020603050405020304" pitchFamily="18" charset="0"/>
              </a:rPr>
              <a:t>feces</a:t>
            </a:r>
            <a:endParaRPr lang="en-US" dirty="0">
              <a:latin typeface="Times New Roman" panose="02020603050405020304" pitchFamily="18" charset="0"/>
              <a:cs typeface="Times New Roman" panose="02020603050405020304" pitchFamily="18" charset="0"/>
            </a:endParaRPr>
          </a:p>
          <a:p>
            <a:pPr marL="0" indent="0" algn="l" rtl="0">
              <a:buNone/>
            </a:pPr>
            <a:r>
              <a:rPr lang="en-US" dirty="0">
                <a:latin typeface="Times New Roman" panose="02020603050405020304" pitchFamily="18" charset="0"/>
                <a:cs typeface="Times New Roman" panose="02020603050405020304" pitchFamily="18" charset="0"/>
              </a:rPr>
              <a:t>• Infective cysts are resistant to various physical conditions, often survival in feces contaminated environment for up to a month.</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4203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045" y="190501"/>
            <a:ext cx="11619781" cy="582613"/>
          </a:xfrm>
        </p:spPr>
        <p:txBody>
          <a:bodyPr/>
          <a:lstStyle/>
          <a:p>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Table showing the comparison between </a:t>
            </a:r>
            <a:r>
              <a:rPr lang="en-US" sz="2800"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troph</a:t>
            </a:r>
            <a:r>
              <a:rPr lang="en-US"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E.  </a:t>
            </a:r>
            <a:r>
              <a:rPr lang="en-US" sz="28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Histolytica</a:t>
            </a:r>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&amp; E.  coli</a:t>
            </a:r>
            <a:endParaRPr lang="ar-IQ"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ar-IQ" dirty="0"/>
          </a:p>
        </p:txBody>
      </p:sp>
      <p:graphicFrame>
        <p:nvGraphicFramePr>
          <p:cNvPr id="5" name="Object 4"/>
          <p:cNvGraphicFramePr>
            <a:graphicFrameLocks noChangeAspect="1"/>
          </p:cNvGraphicFramePr>
          <p:nvPr>
            <p:extLst>
              <p:ext uri="{D42A27DB-BD31-4B8C-83A1-F6EECF244321}">
                <p14:modId xmlns:p14="http://schemas.microsoft.com/office/powerpoint/2010/main" val="3726166940"/>
              </p:ext>
            </p:extLst>
          </p:nvPr>
        </p:nvGraphicFramePr>
        <p:xfrm>
          <a:off x="609600" y="1017916"/>
          <a:ext cx="10972800" cy="5624183"/>
        </p:xfrm>
        <a:graphic>
          <a:graphicData uri="http://schemas.openxmlformats.org/presentationml/2006/ole">
            <mc:AlternateContent xmlns:mc="http://schemas.openxmlformats.org/markup-compatibility/2006">
              <mc:Choice xmlns:v="urn:schemas-microsoft-com:vml" Requires="v">
                <p:oleObj spid="_x0000_s2053" name="Document" r:id="rId3" imgW="8929675" imgH="6425608" progId="Word.Document.12">
                  <p:embed/>
                </p:oleObj>
              </mc:Choice>
              <mc:Fallback>
                <p:oleObj name="Document" r:id="rId3" imgW="8929675" imgH="6425608" progId="Word.Document.12">
                  <p:embed/>
                  <p:pic>
                    <p:nvPicPr>
                      <p:cNvPr id="0" name=""/>
                      <p:cNvPicPr/>
                      <p:nvPr/>
                    </p:nvPicPr>
                    <p:blipFill>
                      <a:blip r:embed="rId4"/>
                      <a:stretch>
                        <a:fillRect/>
                      </a:stretch>
                    </p:blipFill>
                    <p:spPr>
                      <a:xfrm>
                        <a:off x="609600" y="1017916"/>
                        <a:ext cx="10972800" cy="5624183"/>
                      </a:xfrm>
                      <a:prstGeom prst="rect">
                        <a:avLst/>
                      </a:prstGeom>
                    </p:spPr>
                  </p:pic>
                </p:oleObj>
              </mc:Fallback>
            </mc:AlternateContent>
          </a:graphicData>
        </a:graphic>
      </p:graphicFrame>
    </p:spTree>
    <p:extLst>
      <p:ext uri="{BB962C8B-B14F-4D97-AF65-F5344CB8AC3E}">
        <p14:creationId xmlns:p14="http://schemas.microsoft.com/office/powerpoint/2010/main" val="1253110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190501"/>
            <a:ext cx="11130951" cy="582613"/>
          </a:xfrm>
        </p:spPr>
        <p:txBody>
          <a:bodyPr/>
          <a:lstStyle/>
          <a:p>
            <a:r>
              <a:rPr lang="en-US" sz="2800" b="1"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Table showing the comparison between </a:t>
            </a:r>
            <a:r>
              <a:rPr lang="en-US" sz="2800" b="1" dirty="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cyst. </a:t>
            </a:r>
            <a:r>
              <a:rPr lang="en-US" sz="2800" b="1"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E.  </a:t>
            </a:r>
            <a:r>
              <a:rPr lang="en-US" sz="2800" b="1" dirty="0" err="1">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Histolytica</a:t>
            </a:r>
            <a:r>
              <a:rPr lang="en-US" sz="2800" b="1"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&amp; E.  coli</a:t>
            </a:r>
            <a:endParaRPr lang="ar-IQ" dirty="0"/>
          </a:p>
        </p:txBody>
      </p:sp>
      <p:sp>
        <p:nvSpPr>
          <p:cNvPr id="5" name="Content Placeholder 4"/>
          <p:cNvSpPr>
            <a:spLocks noGrp="1"/>
          </p:cNvSpPr>
          <p:nvPr>
            <p:ph idx="1"/>
          </p:nvPr>
        </p:nvSpPr>
        <p:spPr/>
        <p:txBody>
          <a:bodyPr/>
          <a:lstStyle/>
          <a:p>
            <a:endParaRPr lang="ar-IQ" dirty="0"/>
          </a:p>
        </p:txBody>
      </p:sp>
      <p:graphicFrame>
        <p:nvGraphicFramePr>
          <p:cNvPr id="6" name="Object 5"/>
          <p:cNvGraphicFramePr>
            <a:graphicFrameLocks noChangeAspect="1"/>
          </p:cNvGraphicFramePr>
          <p:nvPr>
            <p:extLst>
              <p:ext uri="{D42A27DB-BD31-4B8C-83A1-F6EECF244321}">
                <p14:modId xmlns:p14="http://schemas.microsoft.com/office/powerpoint/2010/main" val="1932770835"/>
              </p:ext>
            </p:extLst>
          </p:nvPr>
        </p:nvGraphicFramePr>
        <p:xfrm>
          <a:off x="543464" y="1174750"/>
          <a:ext cx="11136702" cy="5778141"/>
        </p:xfrm>
        <a:graphic>
          <a:graphicData uri="http://schemas.openxmlformats.org/presentationml/2006/ole">
            <mc:AlternateContent xmlns:mc="http://schemas.openxmlformats.org/markup-compatibility/2006">
              <mc:Choice xmlns:v="urn:schemas-microsoft-com:vml" Requires="v">
                <p:oleObj spid="_x0000_s3077" name="Document" r:id="rId3" imgW="8597096" imgH="6139513" progId="Word.Document.12">
                  <p:embed/>
                </p:oleObj>
              </mc:Choice>
              <mc:Fallback>
                <p:oleObj name="Document" r:id="rId3" imgW="8597096" imgH="6139513" progId="Word.Document.12">
                  <p:embed/>
                  <p:pic>
                    <p:nvPicPr>
                      <p:cNvPr id="0" name=""/>
                      <p:cNvPicPr/>
                      <p:nvPr/>
                    </p:nvPicPr>
                    <p:blipFill>
                      <a:blip r:embed="rId4"/>
                      <a:stretch>
                        <a:fillRect/>
                      </a:stretch>
                    </p:blipFill>
                    <p:spPr>
                      <a:xfrm>
                        <a:off x="543464" y="1174750"/>
                        <a:ext cx="11136702" cy="5778141"/>
                      </a:xfrm>
                      <a:prstGeom prst="rect">
                        <a:avLst/>
                      </a:prstGeom>
                    </p:spPr>
                  </p:pic>
                </p:oleObj>
              </mc:Fallback>
            </mc:AlternateContent>
          </a:graphicData>
        </a:graphic>
      </p:graphicFrame>
    </p:spTree>
    <p:extLst>
      <p:ext uri="{BB962C8B-B14F-4D97-AF65-F5344CB8AC3E}">
        <p14:creationId xmlns:p14="http://schemas.microsoft.com/office/powerpoint/2010/main" val="983720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8830" y="312109"/>
            <a:ext cx="10972800" cy="6209461"/>
          </a:xfrm>
        </p:spPr>
        <p:txBody>
          <a:bodyPr/>
          <a:lstStyle/>
          <a:p>
            <a:pPr marL="0" indent="0" algn="l" rtl="0">
              <a:buNone/>
            </a:pPr>
            <a:r>
              <a:rPr lang="en-US" sz="3600" dirty="0" err="1" smtClean="0">
                <a:solidFill>
                  <a:schemeClr val="accent2">
                    <a:lumMod val="75000"/>
                  </a:schemeClr>
                </a:solidFill>
                <a:latin typeface="Times New Roman" panose="02020603050405020304" pitchFamily="18" charset="0"/>
                <a:cs typeface="Times New Roman" panose="02020603050405020304" pitchFamily="18" charset="0"/>
              </a:rPr>
              <a:t>Amebiasis</a:t>
            </a:r>
            <a:r>
              <a:rPr lang="en-US" sz="3600" dirty="0" smtClean="0">
                <a:solidFill>
                  <a:schemeClr val="accent2">
                    <a:lumMod val="75000"/>
                  </a:schemeClr>
                </a:solidFill>
                <a:latin typeface="Times New Roman" panose="02020603050405020304" pitchFamily="18" charset="0"/>
                <a:cs typeface="Times New Roman" panose="02020603050405020304" pitchFamily="18" charset="0"/>
              </a:rPr>
              <a:t>:</a:t>
            </a:r>
            <a:endParaRPr lang="en-US" sz="3600" dirty="0">
              <a:solidFill>
                <a:schemeClr val="accent2">
                  <a:lumMod val="75000"/>
                </a:schemeClr>
              </a:solidFill>
              <a:latin typeface="Times New Roman" panose="02020603050405020304" pitchFamily="18" charset="0"/>
              <a:cs typeface="Times New Roman" panose="02020603050405020304" pitchFamily="18" charset="0"/>
            </a:endParaRPr>
          </a:p>
          <a:p>
            <a:pPr marL="0" indent="0" algn="l" rtl="0">
              <a:buNone/>
            </a:pPr>
            <a:r>
              <a:rPr lang="en-US" sz="3600" dirty="0">
                <a:latin typeface="Times New Roman" panose="02020603050405020304" pitchFamily="18" charset="0"/>
                <a:cs typeface="Times New Roman" panose="02020603050405020304" pitchFamily="18" charset="0"/>
              </a:rPr>
              <a:t>• Infection caused by </a:t>
            </a:r>
            <a:r>
              <a:rPr lang="en-US" sz="3600" i="1" dirty="0">
                <a:latin typeface="Times New Roman" panose="02020603050405020304" pitchFamily="18" charset="0"/>
                <a:cs typeface="Times New Roman" panose="02020603050405020304" pitchFamily="18" charset="0"/>
              </a:rPr>
              <a:t>E. </a:t>
            </a:r>
            <a:r>
              <a:rPr lang="en-US" sz="3600" i="1" dirty="0" err="1">
                <a:latin typeface="Times New Roman" panose="02020603050405020304" pitchFamily="18" charset="0"/>
                <a:cs typeface="Times New Roman" panose="02020603050405020304" pitchFamily="18" charset="0"/>
              </a:rPr>
              <a:t>histolytica</a:t>
            </a:r>
            <a:r>
              <a:rPr lang="en-US" sz="3600" dirty="0">
                <a:latin typeface="Times New Roman" panose="02020603050405020304" pitchFamily="18" charset="0"/>
                <a:cs typeface="Times New Roman" panose="02020603050405020304" pitchFamily="18" charset="0"/>
              </a:rPr>
              <a:t>, affecting the large intestine and other internal organs such as the lung , liver, skin and brain.</a:t>
            </a:r>
          </a:p>
          <a:p>
            <a:pPr marL="0" indent="0" algn="l" rtl="0">
              <a:buNone/>
            </a:pPr>
            <a:r>
              <a:rPr lang="en-US" sz="3600" dirty="0">
                <a:latin typeface="Times New Roman" panose="02020603050405020304" pitchFamily="18" charset="0"/>
                <a:cs typeface="Times New Roman" panose="02020603050405020304" pitchFamily="18" charset="0"/>
              </a:rPr>
              <a:t>• Pathogenicity determines the development of the disease.</a:t>
            </a:r>
          </a:p>
          <a:p>
            <a:pPr marL="0" indent="0" algn="l" rtl="0">
              <a:buNone/>
            </a:pPr>
            <a:r>
              <a:rPr lang="en-US" sz="3600" dirty="0">
                <a:latin typeface="Times New Roman" panose="02020603050405020304" pitchFamily="18" charset="0"/>
                <a:cs typeface="Times New Roman" panose="02020603050405020304" pitchFamily="18" charset="0"/>
              </a:rPr>
              <a:t>• Severe cases cause sores Flasks shape ulcer appears when the host infected with bloody diarrhea , abdominal cramps, vomiting, chills, and high fevers.</a:t>
            </a:r>
          </a:p>
          <a:p>
            <a:pPr marL="0" indent="0" algn="l" rtl="0">
              <a:buNone/>
            </a:pPr>
            <a:r>
              <a:rPr lang="en-US" sz="3600" dirty="0">
                <a:latin typeface="Times New Roman" panose="02020603050405020304" pitchFamily="18" charset="0"/>
                <a:cs typeface="Times New Roman" panose="02020603050405020304" pitchFamily="18" charset="0"/>
              </a:rPr>
              <a:t>• Acute cases may cause complications like appendix inflammation, intestinal wall tear, or colon inflammation (fulminating colitis</a:t>
            </a:r>
            <a:r>
              <a:rPr lang="en-US" sz="3600" dirty="0" smtClean="0">
                <a:latin typeface="Times New Roman" panose="02020603050405020304" pitchFamily="18" charset="0"/>
                <a:cs typeface="Times New Roman" panose="02020603050405020304" pitchFamily="18" charset="0"/>
              </a:rPr>
              <a:t>).a</a:t>
            </a:r>
            <a:endParaRPr lang="ar-IQ"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9467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743" y="534838"/>
            <a:ext cx="10972800" cy="655607"/>
          </a:xfrm>
        </p:spPr>
        <p:txBody>
          <a:bodyPr/>
          <a:lstStyle/>
          <a:p>
            <a:pPr lvl="0">
              <a:spcBef>
                <a:spcPct val="20000"/>
              </a:spcBef>
            </a:pPr>
            <a:r>
              <a:rPr lang="en-GB"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Extraintestinal </a:t>
            </a:r>
            <a:r>
              <a:rPr lang="en-GB"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Amoebiasis</a:t>
            </a:r>
            <a:r>
              <a:rPr lang="en-GB" sz="3200" dirty="0">
                <a:solidFill>
                  <a:srgbClr val="000000"/>
                </a:solidFill>
                <a:latin typeface="Times New Roman" panose="02020603050405020304" pitchFamily="18" charset="0"/>
                <a:cs typeface="Times New Roman" panose="02020603050405020304" pitchFamily="18" charset="0"/>
              </a:rPr>
              <a:t/>
            </a:r>
            <a:br>
              <a:rPr lang="en-GB" sz="3200" dirty="0">
                <a:solidFill>
                  <a:srgbClr val="000000"/>
                </a:solidFill>
                <a:latin typeface="Times New Roman" panose="02020603050405020304" pitchFamily="18" charset="0"/>
                <a:cs typeface="Times New Roman" panose="02020603050405020304" pitchFamily="18" charset="0"/>
              </a:rPr>
            </a:br>
            <a:endParaRPr lang="ar-IQ" dirty="0"/>
          </a:p>
        </p:txBody>
      </p:sp>
      <p:sp>
        <p:nvSpPr>
          <p:cNvPr id="3" name="Content Placeholder 2"/>
          <p:cNvSpPr>
            <a:spLocks noGrp="1"/>
          </p:cNvSpPr>
          <p:nvPr>
            <p:ph idx="1"/>
          </p:nvPr>
        </p:nvSpPr>
        <p:spPr>
          <a:xfrm>
            <a:off x="609600" y="940279"/>
            <a:ext cx="10972800" cy="5187471"/>
          </a:xfrm>
        </p:spPr>
        <p:txBody>
          <a:bodyPr/>
          <a:lstStyle/>
          <a:p>
            <a:pPr marL="0" indent="0" algn="l">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5-10% of individuals with intestinal </a:t>
            </a:r>
            <a:r>
              <a:rPr lang="en-GB" dirty="0" err="1">
                <a:latin typeface="Times New Roman" panose="02020603050405020304" pitchFamily="18" charset="0"/>
                <a:cs typeface="Times New Roman" panose="02020603050405020304" pitchFamily="18" charset="0"/>
              </a:rPr>
              <a:t>amoebiasis</a:t>
            </a:r>
            <a:r>
              <a:rPr lang="en-GB" dirty="0">
                <a:latin typeface="Times New Roman" panose="02020603050405020304" pitchFamily="18" charset="0"/>
                <a:cs typeface="Times New Roman" panose="02020603050405020304" pitchFamily="18" charset="0"/>
              </a:rPr>
              <a:t> develop hepatic </a:t>
            </a:r>
            <a:r>
              <a:rPr lang="en-GB" dirty="0" err="1">
                <a:latin typeface="Times New Roman" panose="02020603050405020304" pitchFamily="18" charset="0"/>
                <a:cs typeface="Times New Roman" panose="02020603050405020304" pitchFamily="18" charset="0"/>
              </a:rPr>
              <a:t>amoebiasis</a:t>
            </a:r>
            <a:r>
              <a:rPr lang="en-GB" dirty="0">
                <a:latin typeface="Times New Roman" panose="02020603050405020304" pitchFamily="18" charset="0"/>
                <a:cs typeface="Times New Roman" panose="02020603050405020304" pitchFamily="18" charset="0"/>
              </a:rPr>
              <a:t> after 1-3 months of dysentery disappearance.</a:t>
            </a:r>
          </a:p>
          <a:p>
            <a:pPr marL="0" indent="0" algn="l">
              <a:buNone/>
            </a:pP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Tropozoites</a:t>
            </a:r>
            <a:r>
              <a:rPr lang="en-GB" dirty="0">
                <a:latin typeface="Times New Roman" panose="02020603050405020304" pitchFamily="18" charset="0"/>
                <a:cs typeface="Times New Roman" panose="02020603050405020304" pitchFamily="18" charset="0"/>
              </a:rPr>
              <a:t> from the large intestine ulcer multiply in the liver, leading to </a:t>
            </a:r>
            <a:r>
              <a:rPr lang="en-GB" dirty="0" err="1">
                <a:latin typeface="Times New Roman" panose="02020603050405020304" pitchFamily="18" charset="0"/>
                <a:cs typeface="Times New Roman" panose="02020603050405020304" pitchFamily="18" charset="0"/>
              </a:rPr>
              <a:t>cytolytic</a:t>
            </a:r>
            <a:r>
              <a:rPr lang="en-GB" dirty="0">
                <a:latin typeface="Times New Roman" panose="02020603050405020304" pitchFamily="18" charset="0"/>
                <a:cs typeface="Times New Roman" panose="02020603050405020304" pitchFamily="18" charset="0"/>
              </a:rPr>
              <a:t> action.</a:t>
            </a:r>
          </a:p>
          <a:p>
            <a:pPr marL="0" indent="0" algn="l">
              <a:buNone/>
            </a:pPr>
            <a:r>
              <a:rPr lang="en-GB" dirty="0">
                <a:latin typeface="Times New Roman" panose="02020603050405020304" pitchFamily="18" charset="0"/>
                <a:cs typeface="Times New Roman" panose="02020603050405020304" pitchFamily="18" charset="0"/>
              </a:rPr>
              <a:t>• Small abscesses merge to form large liver abscesses, causing liver dysfunction.</a:t>
            </a:r>
          </a:p>
          <a:p>
            <a:pPr marL="0" indent="0" algn="l">
              <a:buNone/>
            </a:pPr>
            <a:r>
              <a:rPr lang="en-GB" dirty="0">
                <a:latin typeface="Times New Roman" panose="02020603050405020304" pitchFamily="18" charset="0"/>
                <a:cs typeface="Times New Roman" panose="02020603050405020304" pitchFamily="18" charset="0"/>
              </a:rPr>
              <a:t>• Abscesses can grow in various locations if the parasite enters general circulation.</a:t>
            </a:r>
          </a:p>
          <a:p>
            <a:pPr marL="0" indent="0" algn="l">
              <a:buNone/>
            </a:pPr>
            <a:r>
              <a:rPr lang="en-GB" dirty="0">
                <a:latin typeface="Times New Roman" panose="02020603050405020304" pitchFamily="18" charset="0"/>
                <a:cs typeface="Times New Roman" panose="02020603050405020304" pitchFamily="18" charset="0"/>
              </a:rPr>
              <a:t>• Causes include pulmonary </a:t>
            </a:r>
            <a:r>
              <a:rPr lang="en-GB" dirty="0" err="1">
                <a:latin typeface="Times New Roman" panose="02020603050405020304" pitchFamily="18" charset="0"/>
                <a:cs typeface="Times New Roman" panose="02020603050405020304" pitchFamily="18" charset="0"/>
              </a:rPr>
              <a:t>amebiasis</a:t>
            </a:r>
            <a:r>
              <a:rPr lang="en-GB" dirty="0">
                <a:latin typeface="Times New Roman" panose="02020603050405020304" pitchFamily="18" charset="0"/>
                <a:cs typeface="Times New Roman" panose="02020603050405020304" pitchFamily="18" charset="0"/>
              </a:rPr>
              <a:t>, pneumonitis, encephalitis, spleen, heart, joints, bones, muscles, urogenital system, and skin.</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3594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Nonpathogenic Amoebae</a:t>
            </a:r>
            <a:endParaRPr lang="ar-IQ"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09600" y="931653"/>
            <a:ext cx="10972800" cy="5196097"/>
          </a:xfrm>
        </p:spPr>
        <p:txBody>
          <a:bodyPr/>
          <a:lstStyle/>
          <a:p>
            <a:pPr marL="0" indent="0" algn="l">
              <a:buNone/>
            </a:pPr>
            <a:r>
              <a:rPr lang="en-GB" dirty="0" smtClean="0">
                <a:latin typeface="Times New Roman" panose="02020603050405020304" pitchFamily="18" charset="0"/>
                <a:cs typeface="Times New Roman" panose="02020603050405020304" pitchFamily="18" charset="0"/>
              </a:rPr>
              <a:t>A </a:t>
            </a:r>
            <a:r>
              <a:rPr lang="en-GB" dirty="0">
                <a:latin typeface="Times New Roman" panose="02020603050405020304" pitchFamily="18" charset="0"/>
                <a:cs typeface="Times New Roman" panose="02020603050405020304" pitchFamily="18" charset="0"/>
              </a:rPr>
              <a:t>number of species of the genus Entamoeba are of worldwide distribution but do not appear to cause disease. </a:t>
            </a:r>
            <a:endParaRPr lang="ar-IQ" dirty="0" smtClean="0">
              <a:latin typeface="Times New Roman" panose="02020603050405020304" pitchFamily="18" charset="0"/>
              <a:cs typeface="Times New Roman" panose="02020603050405020304" pitchFamily="18" charset="0"/>
            </a:endParaRPr>
          </a:p>
          <a:p>
            <a:pPr marL="514350" indent="-514350" algn="l" rtl="0">
              <a:buAutoNum type="arabicPeriod"/>
            </a:pPr>
            <a:r>
              <a:rPr lang="en-US" dirty="0" smtClean="0">
                <a:latin typeface="Times New Roman" panose="02020603050405020304" pitchFamily="18" charset="0"/>
                <a:cs typeface="Times New Roman" panose="02020603050405020304" pitchFamily="18" charset="0"/>
              </a:rPr>
              <a:t>Entamoeba </a:t>
            </a:r>
            <a:r>
              <a:rPr lang="en-US" dirty="0">
                <a:latin typeface="Times New Roman" panose="02020603050405020304" pitchFamily="18" charset="0"/>
                <a:cs typeface="Times New Roman" panose="02020603050405020304" pitchFamily="18" charset="0"/>
              </a:rPr>
              <a:t>coli: Its life cycle is </a:t>
            </a:r>
            <a:r>
              <a:rPr lang="en-US" dirty="0">
                <a:solidFill>
                  <a:srgbClr val="FF0000"/>
                </a:solidFill>
                <a:latin typeface="Times New Roman" panose="02020603050405020304" pitchFamily="18" charset="0"/>
                <a:cs typeface="Times New Roman" panose="02020603050405020304" pitchFamily="18" charset="0"/>
              </a:rPr>
              <a:t>similar to that of E. </a:t>
            </a:r>
            <a:r>
              <a:rPr lang="en-US" dirty="0" err="1">
                <a:solidFill>
                  <a:srgbClr val="FF0000"/>
                </a:solidFill>
                <a:latin typeface="Times New Roman" panose="02020603050405020304" pitchFamily="18" charset="0"/>
                <a:cs typeface="Times New Roman" panose="02020603050405020304" pitchFamily="18" charset="0"/>
              </a:rPr>
              <a:t>histolytica</a:t>
            </a:r>
            <a:r>
              <a:rPr lang="en-US" dirty="0">
                <a:solidFill>
                  <a:srgbClr val="FF000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but it does not have an invasive stage and does not ingest red blood cells. the large intestine is the normal habitat of E.coli. The relationship between the host and E. coli is </a:t>
            </a:r>
            <a:r>
              <a:rPr lang="en-US" dirty="0">
                <a:solidFill>
                  <a:srgbClr val="FF0000"/>
                </a:solidFill>
                <a:latin typeface="Times New Roman" panose="02020603050405020304" pitchFamily="18" charset="0"/>
                <a:cs typeface="Times New Roman" panose="02020603050405020304" pitchFamily="18" charset="0"/>
              </a:rPr>
              <a:t>Commensalism</a:t>
            </a:r>
            <a:r>
              <a:rPr lang="en-US" dirty="0" smtClean="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
            </a:r>
            <a:br>
              <a:rPr lang="en-GB" dirty="0">
                <a:latin typeface="Times New Roman" panose="02020603050405020304" pitchFamily="18" charset="0"/>
                <a:cs typeface="Times New Roman" panose="02020603050405020304" pitchFamily="18" charset="0"/>
              </a:rPr>
            </a:b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37346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62309"/>
            <a:ext cx="10972800" cy="5765441"/>
          </a:xfrm>
        </p:spPr>
        <p:txBody>
          <a:bodyPr/>
          <a:lstStyle/>
          <a:p>
            <a:pPr marL="0" lvl="0" indent="0" algn="l" rtl="0">
              <a:buNone/>
            </a:pPr>
            <a:r>
              <a:rPr lang="en-GB" dirty="0" smtClean="0">
                <a:solidFill>
                  <a:srgbClr val="000000"/>
                </a:solidFill>
                <a:latin typeface="Times New Roman" panose="02020603050405020304" pitchFamily="18" charset="0"/>
                <a:cs typeface="Times New Roman" panose="02020603050405020304" pitchFamily="18" charset="0"/>
              </a:rPr>
              <a:t>2. </a:t>
            </a:r>
            <a:r>
              <a:rPr lang="en-GB" dirty="0" smtClean="0">
                <a:solidFill>
                  <a:srgbClr val="FF0000"/>
                </a:solidFill>
                <a:latin typeface="Times New Roman" panose="02020603050405020304" pitchFamily="18" charset="0"/>
                <a:cs typeface="Times New Roman" panose="02020603050405020304" pitchFamily="18" charset="0"/>
              </a:rPr>
              <a:t>Entamoeba </a:t>
            </a:r>
            <a:r>
              <a:rPr lang="en-GB" dirty="0" err="1">
                <a:solidFill>
                  <a:srgbClr val="FF0000"/>
                </a:solidFill>
                <a:latin typeface="Times New Roman" panose="02020603050405020304" pitchFamily="18" charset="0"/>
                <a:cs typeface="Times New Roman" panose="02020603050405020304" pitchFamily="18" charset="0"/>
              </a:rPr>
              <a:t>gingivalis</a:t>
            </a:r>
            <a:endParaRPr lang="ar-IQ" dirty="0">
              <a:solidFill>
                <a:srgbClr val="FF0000"/>
              </a:solidFill>
              <a:latin typeface="Times New Roman" panose="02020603050405020304" pitchFamily="18" charset="0"/>
              <a:cs typeface="Times New Roman" panose="02020603050405020304" pitchFamily="18" charset="0"/>
            </a:endParaRPr>
          </a:p>
          <a:p>
            <a:pPr marL="109855" indent="0" algn="l" rtl="0">
              <a:lnSpc>
                <a:spcPct val="94000"/>
              </a:lnSpc>
              <a:spcAft>
                <a:spcPts val="1730"/>
              </a:spcAft>
              <a:buNone/>
            </a:pPr>
            <a:r>
              <a:rPr lang="en-US" dirty="0" smtClean="0">
                <a:solidFill>
                  <a:srgbClr val="000000"/>
                </a:solidFill>
                <a:latin typeface="Times New Roman" panose="02020603050405020304" pitchFamily="18" charset="0"/>
                <a:ea typeface="Times New Roman" panose="02020603050405020304" pitchFamily="18" charset="0"/>
              </a:rPr>
              <a:t>It </a:t>
            </a:r>
            <a:r>
              <a:rPr lang="en-US" dirty="0">
                <a:solidFill>
                  <a:srgbClr val="000000"/>
                </a:solidFill>
                <a:latin typeface="Times New Roman" panose="02020603050405020304" pitchFamily="18" charset="0"/>
                <a:ea typeface="Times New Roman" panose="02020603050405020304" pitchFamily="18" charset="0"/>
              </a:rPr>
              <a:t>is a parasite of the mouth of man and other mammals, (monkeys, dogs and cats). It commensal, commonly found in the tartar and debris associated with the gingival tissues of the mouth. It lives in/on the teeth, gum and sometimes tonsils, particularly if there is suppuration (purulence), as in </a:t>
            </a:r>
            <a:r>
              <a:rPr lang="en-US" dirty="0" err="1">
                <a:solidFill>
                  <a:srgbClr val="000000"/>
                </a:solidFill>
                <a:latin typeface="Times New Roman" panose="02020603050405020304" pitchFamily="18" charset="0"/>
                <a:ea typeface="Times New Roman" panose="02020603050405020304" pitchFamily="18" charset="0"/>
              </a:rPr>
              <a:t>pyorrhoea</a:t>
            </a:r>
            <a:r>
              <a:rPr lang="en-US" dirty="0">
                <a:solidFill>
                  <a:srgbClr val="000000"/>
                </a:solidFill>
                <a:latin typeface="Times New Roman" panose="02020603050405020304" pitchFamily="18" charset="0"/>
                <a:ea typeface="Times New Roman" panose="02020603050405020304" pitchFamily="18" charset="0"/>
              </a:rPr>
              <a:t> </a:t>
            </a:r>
            <a:r>
              <a:rPr lang="en-US" dirty="0" err="1" smtClean="0">
                <a:solidFill>
                  <a:srgbClr val="000000"/>
                </a:solidFill>
                <a:latin typeface="Times New Roman" panose="02020603050405020304" pitchFamily="18" charset="0"/>
                <a:ea typeface="Times New Roman" panose="02020603050405020304" pitchFamily="18" charset="0"/>
              </a:rPr>
              <a:t>alveolaris</a:t>
            </a:r>
            <a:endParaRPr lang="en-US" sz="1800" dirty="0">
              <a:solidFill>
                <a:srgbClr val="000000"/>
              </a:solidFill>
              <a:latin typeface="Calibri" panose="020F0502020204030204" pitchFamily="34" charset="0"/>
              <a:ea typeface="Times New Roman" panose="02020603050405020304" pitchFamily="18" charset="0"/>
            </a:endParaRPr>
          </a:p>
          <a:p>
            <a:pPr marL="109855" indent="0" algn="l" rtl="0">
              <a:spcAft>
                <a:spcPts val="1730"/>
              </a:spcAft>
              <a:buNone/>
            </a:pPr>
            <a:r>
              <a:rPr lang="en-GB" dirty="0" smtClean="0">
                <a:solidFill>
                  <a:srgbClr val="000000"/>
                </a:solidFill>
                <a:latin typeface="Times New Roman" panose="02020603050405020304" pitchFamily="18" charset="0"/>
                <a:cs typeface="Times New Roman" panose="02020603050405020304" pitchFamily="18" charset="0"/>
              </a:rPr>
              <a:t>3</a:t>
            </a:r>
            <a:r>
              <a:rPr lang="en-GB" dirty="0">
                <a:solidFill>
                  <a:srgbClr val="000000"/>
                </a:solidFill>
                <a:latin typeface="Times New Roman" panose="02020603050405020304" pitchFamily="18" charset="0"/>
                <a:cs typeface="Times New Roman" panose="02020603050405020304" pitchFamily="18" charset="0"/>
              </a:rPr>
              <a:t>. </a:t>
            </a:r>
            <a:r>
              <a:rPr lang="en-GB" dirty="0">
                <a:solidFill>
                  <a:srgbClr val="FF0000"/>
                </a:solidFill>
                <a:latin typeface="Times New Roman" panose="02020603050405020304" pitchFamily="18" charset="0"/>
                <a:cs typeface="Times New Roman" panose="02020603050405020304" pitchFamily="18" charset="0"/>
              </a:rPr>
              <a:t>Entamoeba </a:t>
            </a:r>
            <a:r>
              <a:rPr lang="en-GB" dirty="0" err="1">
                <a:solidFill>
                  <a:srgbClr val="FF0000"/>
                </a:solidFill>
                <a:latin typeface="Times New Roman" panose="02020603050405020304" pitchFamily="18" charset="0"/>
                <a:cs typeface="Times New Roman" panose="02020603050405020304" pitchFamily="18" charset="0"/>
              </a:rPr>
              <a:t>hartmanni</a:t>
            </a:r>
            <a:r>
              <a:rPr lang="en-GB" dirty="0">
                <a:solidFill>
                  <a:srgbClr val="FF0000"/>
                </a:solidFill>
                <a:latin typeface="Times New Roman" panose="02020603050405020304" pitchFamily="18" charset="0"/>
                <a:cs typeface="Times New Roman" panose="02020603050405020304" pitchFamily="18" charset="0"/>
              </a:rPr>
              <a:t> </a:t>
            </a:r>
            <a:endParaRPr lang="ar-IQ" dirty="0" smtClean="0">
              <a:solidFill>
                <a:srgbClr val="FF0000"/>
              </a:solidFill>
              <a:latin typeface="Times New Roman" panose="02020603050405020304" pitchFamily="18" charset="0"/>
              <a:cs typeface="Times New Roman" panose="02020603050405020304" pitchFamily="18" charset="0"/>
            </a:endParaRPr>
          </a:p>
          <a:p>
            <a:pPr marL="0" lvl="0" indent="0" algn="l">
              <a:buNone/>
            </a:pPr>
            <a:r>
              <a:rPr lang="en-GB" dirty="0" smtClean="0">
                <a:solidFill>
                  <a:srgbClr val="000000"/>
                </a:solidFill>
                <a:latin typeface="Times New Roman" panose="02020603050405020304" pitchFamily="18" charset="0"/>
                <a:cs typeface="Times New Roman" panose="02020603050405020304" pitchFamily="18" charset="0"/>
              </a:rPr>
              <a:t>4. </a:t>
            </a:r>
            <a:r>
              <a:rPr lang="en-GB" dirty="0" err="1" smtClean="0">
                <a:solidFill>
                  <a:srgbClr val="FF0000"/>
                </a:solidFill>
                <a:latin typeface="Times New Roman" panose="02020603050405020304" pitchFamily="18" charset="0"/>
                <a:cs typeface="Times New Roman" panose="02020603050405020304" pitchFamily="18" charset="0"/>
              </a:rPr>
              <a:t>Endolimax</a:t>
            </a:r>
            <a:r>
              <a:rPr lang="en-GB" dirty="0" smtClean="0">
                <a:solidFill>
                  <a:srgbClr val="FF0000"/>
                </a:solidFill>
                <a:latin typeface="Times New Roman" panose="02020603050405020304" pitchFamily="18" charset="0"/>
                <a:cs typeface="Times New Roman" panose="02020603050405020304" pitchFamily="18" charset="0"/>
              </a:rPr>
              <a:t> nana </a:t>
            </a:r>
            <a:endParaRPr lang="ar-IQ" dirty="0" smtClean="0">
              <a:solidFill>
                <a:srgbClr val="FF0000"/>
              </a:solidFill>
              <a:latin typeface="Times New Roman" panose="02020603050405020304" pitchFamily="18" charset="0"/>
              <a:cs typeface="Times New Roman" panose="02020603050405020304" pitchFamily="18" charset="0"/>
            </a:endParaRPr>
          </a:p>
          <a:p>
            <a:pPr marL="0" lvl="0" indent="0" algn="l">
              <a:buNone/>
            </a:pPr>
            <a:r>
              <a:rPr lang="en-GB" dirty="0" smtClean="0">
                <a:solidFill>
                  <a:srgbClr val="000000"/>
                </a:solidFill>
                <a:latin typeface="Times New Roman" panose="02020603050405020304" pitchFamily="18" charset="0"/>
                <a:cs typeface="Times New Roman" panose="02020603050405020304" pitchFamily="18" charset="0"/>
              </a:rPr>
              <a:t>5.</a:t>
            </a:r>
            <a:r>
              <a:rPr lang="en-GB" dirty="0" smtClean="0">
                <a:solidFill>
                  <a:srgbClr val="FF0000"/>
                </a:solidFill>
                <a:latin typeface="Times New Roman" panose="02020603050405020304" pitchFamily="18" charset="0"/>
                <a:cs typeface="Times New Roman" panose="02020603050405020304" pitchFamily="18" charset="0"/>
              </a:rPr>
              <a:t>Entamoeba </a:t>
            </a:r>
            <a:r>
              <a:rPr lang="en-GB" dirty="0" err="1">
                <a:solidFill>
                  <a:srgbClr val="FF0000"/>
                </a:solidFill>
                <a:latin typeface="Times New Roman" panose="02020603050405020304" pitchFamily="18" charset="0"/>
                <a:cs typeface="Times New Roman" panose="02020603050405020304" pitchFamily="18" charset="0"/>
              </a:rPr>
              <a:t>dispar</a:t>
            </a:r>
            <a:r>
              <a:rPr lang="en-GB" dirty="0">
                <a:solidFill>
                  <a:srgbClr val="FF0000"/>
                </a:solidFill>
                <a:latin typeface="Times New Roman" panose="02020603050405020304" pitchFamily="18" charset="0"/>
                <a:cs typeface="Times New Roman" panose="02020603050405020304" pitchFamily="18" charset="0"/>
              </a:rPr>
              <a:t> </a:t>
            </a:r>
            <a:endParaRPr lang="ar-IQ" dirty="0">
              <a:solidFill>
                <a:srgbClr val="FF0000"/>
              </a:solidFill>
              <a:latin typeface="Times New Roman" panose="02020603050405020304" pitchFamily="18" charset="0"/>
              <a:cs typeface="Times New Roman" panose="02020603050405020304" pitchFamily="18" charset="0"/>
            </a:endParaRPr>
          </a:p>
          <a:p>
            <a:pPr marL="0" lvl="0" indent="0" algn="l" rtl="0">
              <a:buNone/>
            </a:pPr>
            <a:r>
              <a:rPr lang="en-GB" dirty="0" smtClean="0">
                <a:solidFill>
                  <a:srgbClr val="000000"/>
                </a:solidFill>
                <a:latin typeface="Times New Roman" panose="02020603050405020304" pitchFamily="18" charset="0"/>
                <a:cs typeface="Times New Roman" panose="02020603050405020304" pitchFamily="18" charset="0"/>
              </a:rPr>
              <a:t>6.</a:t>
            </a:r>
            <a:r>
              <a:rPr lang="en-US" dirty="0" smtClean="0">
                <a:solidFill>
                  <a:srgbClr val="000000"/>
                </a:solidFill>
                <a:latin typeface="Times New Roman" panose="02020603050405020304" pitchFamily="18" charset="0"/>
                <a:cs typeface="Times New Roman" panose="02020603050405020304" pitchFamily="18" charset="0"/>
              </a:rPr>
              <a:t> </a:t>
            </a:r>
            <a:r>
              <a:rPr lang="en-GB" dirty="0" err="1" smtClean="0">
                <a:solidFill>
                  <a:srgbClr val="FF0000"/>
                </a:solidFill>
                <a:latin typeface="Times New Roman" panose="02020603050405020304" pitchFamily="18" charset="0"/>
                <a:cs typeface="Times New Roman" panose="02020603050405020304" pitchFamily="18" charset="0"/>
              </a:rPr>
              <a:t>Iodamoeba</a:t>
            </a:r>
            <a:r>
              <a:rPr lang="en-GB" dirty="0" smtClean="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butschlii</a:t>
            </a:r>
            <a:endParaRPr lang="ar-IQ" dirty="0">
              <a:solidFill>
                <a:srgbClr val="FF0000"/>
              </a:solidFill>
            </a:endParaRPr>
          </a:p>
        </p:txBody>
      </p:sp>
    </p:spTree>
    <p:extLst>
      <p:ext uri="{BB962C8B-B14F-4D97-AF65-F5344CB8AC3E}">
        <p14:creationId xmlns:p14="http://schemas.microsoft.com/office/powerpoint/2010/main" val="37323414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000000"/>
                </a:solidFill>
                <a:latin typeface="Times New Roman" panose="02020603050405020304" pitchFamily="18" charset="0"/>
                <a:ea typeface="Times New Roman" panose="02020603050405020304" pitchFamily="18" charset="0"/>
                <a:cs typeface="+mn-cs"/>
              </a:rPr>
              <a:t>Laboratory diagnosis of </a:t>
            </a:r>
            <a:r>
              <a:rPr lang="en-US" sz="3200" b="1" dirty="0" err="1">
                <a:solidFill>
                  <a:srgbClr val="000000"/>
                </a:solidFill>
                <a:latin typeface="Times New Roman" panose="02020603050405020304" pitchFamily="18" charset="0"/>
                <a:ea typeface="Times New Roman" panose="02020603050405020304" pitchFamily="18" charset="0"/>
                <a:cs typeface="+mn-cs"/>
              </a:rPr>
              <a:t>amebiasis</a:t>
            </a:r>
            <a:endParaRPr lang="ar-IQ" dirty="0"/>
          </a:p>
        </p:txBody>
      </p:sp>
      <p:sp>
        <p:nvSpPr>
          <p:cNvPr id="3" name="Content Placeholder 2"/>
          <p:cNvSpPr>
            <a:spLocks noGrp="1"/>
          </p:cNvSpPr>
          <p:nvPr>
            <p:ph idx="1"/>
          </p:nvPr>
        </p:nvSpPr>
        <p:spPr/>
        <p:txBody>
          <a:bodyPr/>
          <a:lstStyle/>
          <a:p>
            <a:pPr marL="100330" indent="0" algn="l">
              <a:spcAft>
                <a:spcPts val="1100"/>
              </a:spcAft>
              <a:buNone/>
            </a:pPr>
            <a:r>
              <a:rPr lang="en-US" dirty="0" smtClean="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Labrytory</a:t>
            </a:r>
            <a:r>
              <a:rPr lang="en-US" dirty="0">
                <a:solidFill>
                  <a:srgbClr val="000000"/>
                </a:solidFill>
                <a:latin typeface="Times New Roman" panose="02020603050405020304" pitchFamily="18" charset="0"/>
                <a:ea typeface="Times New Roman" panose="02020603050405020304" pitchFamily="18" charset="0"/>
              </a:rPr>
              <a:t> diagnosis through stool examination.</a:t>
            </a:r>
          </a:p>
          <a:p>
            <a:pPr marL="100330" indent="0" algn="l">
              <a:spcAft>
                <a:spcPts val="1100"/>
              </a:spcAft>
              <a:buNone/>
            </a:pPr>
            <a:r>
              <a:rPr lang="en-US" dirty="0">
                <a:solidFill>
                  <a:srgbClr val="000000"/>
                </a:solidFill>
                <a:latin typeface="Times New Roman" panose="02020603050405020304" pitchFamily="18" charset="0"/>
                <a:ea typeface="Times New Roman" panose="02020603050405020304" pitchFamily="18" charset="0"/>
              </a:rPr>
              <a:t>• </a:t>
            </a:r>
            <a:r>
              <a:rPr lang="en-US" dirty="0">
                <a:solidFill>
                  <a:schemeClr val="accent2">
                    <a:lumMod val="75000"/>
                  </a:schemeClr>
                </a:solidFill>
                <a:latin typeface="Times New Roman" panose="02020603050405020304" pitchFamily="18" charset="0"/>
                <a:ea typeface="Times New Roman" panose="02020603050405020304" pitchFamily="18" charset="0"/>
              </a:rPr>
              <a:t>Infective stage</a:t>
            </a:r>
            <a:r>
              <a:rPr lang="en-US" dirty="0">
                <a:solidFill>
                  <a:srgbClr val="000000"/>
                </a:solidFill>
                <a:latin typeface="Times New Roman" panose="02020603050405020304" pitchFamily="18" charset="0"/>
                <a:ea typeface="Times New Roman" panose="02020603050405020304" pitchFamily="18" charset="0"/>
              </a:rPr>
              <a:t>: </a:t>
            </a:r>
            <a:r>
              <a:rPr lang="en-US" dirty="0">
                <a:solidFill>
                  <a:schemeClr val="accent2">
                    <a:lumMod val="75000"/>
                  </a:schemeClr>
                </a:solidFill>
                <a:latin typeface="Times New Roman" panose="02020603050405020304" pitchFamily="18" charset="0"/>
                <a:ea typeface="Times New Roman" panose="02020603050405020304" pitchFamily="18" charset="0"/>
              </a:rPr>
              <a:t>cyst</a:t>
            </a:r>
            <a:r>
              <a:rPr lang="en-US" dirty="0">
                <a:solidFill>
                  <a:srgbClr val="000000"/>
                </a:solidFill>
                <a:latin typeface="Times New Roman" panose="02020603050405020304" pitchFamily="18" charset="0"/>
                <a:ea typeface="Times New Roman" panose="02020603050405020304" pitchFamily="18" charset="0"/>
              </a:rPr>
              <a:t> of E. </a:t>
            </a:r>
            <a:r>
              <a:rPr lang="en-US" dirty="0" err="1">
                <a:solidFill>
                  <a:srgbClr val="000000"/>
                </a:solidFill>
                <a:latin typeface="Times New Roman" panose="02020603050405020304" pitchFamily="18" charset="0"/>
                <a:ea typeface="Times New Roman" panose="02020603050405020304" pitchFamily="18" charset="0"/>
              </a:rPr>
              <a:t>histolytica</a:t>
            </a:r>
            <a:r>
              <a:rPr lang="en-US" dirty="0">
                <a:solidFill>
                  <a:srgbClr val="000000"/>
                </a:solidFill>
                <a:latin typeface="Times New Roman" panose="02020603050405020304" pitchFamily="18" charset="0"/>
                <a:ea typeface="Times New Roman" panose="02020603050405020304" pitchFamily="18" charset="0"/>
              </a:rPr>
              <a:t> &amp; E. coli.</a:t>
            </a:r>
          </a:p>
          <a:p>
            <a:pPr marL="100330" indent="0" algn="l">
              <a:spcAft>
                <a:spcPts val="1100"/>
              </a:spcAft>
              <a:buNone/>
            </a:pPr>
            <a:r>
              <a:rPr lang="en-US" dirty="0">
                <a:solidFill>
                  <a:srgbClr val="000000"/>
                </a:solidFill>
                <a:latin typeface="Times New Roman" panose="02020603050405020304" pitchFamily="18" charset="0"/>
                <a:ea typeface="Times New Roman" panose="02020603050405020304" pitchFamily="18" charset="0"/>
              </a:rPr>
              <a:t>• </a:t>
            </a:r>
            <a:r>
              <a:rPr lang="en-US" dirty="0">
                <a:solidFill>
                  <a:schemeClr val="accent2">
                    <a:lumMod val="75000"/>
                  </a:schemeClr>
                </a:solidFill>
                <a:latin typeface="Times New Roman" panose="02020603050405020304" pitchFamily="18" charset="0"/>
                <a:ea typeface="Times New Roman" panose="02020603050405020304" pitchFamily="18" charset="0"/>
              </a:rPr>
              <a:t>Diagnostic stages</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chemeClr val="accent2">
                    <a:lumMod val="75000"/>
                  </a:schemeClr>
                </a:solidFill>
                <a:latin typeface="Times New Roman" panose="02020603050405020304" pitchFamily="18" charset="0"/>
                <a:ea typeface="Times New Roman" panose="02020603050405020304" pitchFamily="18" charset="0"/>
              </a:rPr>
              <a:t>troph</a:t>
            </a:r>
            <a:r>
              <a:rPr lang="en-US" dirty="0">
                <a:solidFill>
                  <a:srgbClr val="000000"/>
                </a:solidFill>
                <a:latin typeface="Times New Roman" panose="02020603050405020304" pitchFamily="18" charset="0"/>
                <a:ea typeface="Times New Roman" panose="02020603050405020304" pitchFamily="18" charset="0"/>
              </a:rPr>
              <a:t> &amp; cyst of E. </a:t>
            </a:r>
            <a:r>
              <a:rPr lang="en-US" dirty="0" err="1">
                <a:solidFill>
                  <a:srgbClr val="000000"/>
                </a:solidFill>
                <a:latin typeface="Times New Roman" panose="02020603050405020304" pitchFamily="18" charset="0"/>
                <a:ea typeface="Times New Roman" panose="02020603050405020304" pitchFamily="18" charset="0"/>
              </a:rPr>
              <a:t>histolytica</a:t>
            </a:r>
            <a:r>
              <a:rPr lang="en-US" dirty="0">
                <a:solidFill>
                  <a:srgbClr val="000000"/>
                </a:solidFill>
                <a:latin typeface="Times New Roman" panose="02020603050405020304" pitchFamily="18" charset="0"/>
                <a:ea typeface="Times New Roman" panose="02020603050405020304" pitchFamily="18" charset="0"/>
              </a:rPr>
              <a:t> &amp; E. Coli or both in diarrhea stool.</a:t>
            </a:r>
          </a:p>
          <a:p>
            <a:pPr marL="100330" indent="0" algn="l">
              <a:spcAft>
                <a:spcPts val="1100"/>
              </a:spcAft>
              <a:buNone/>
            </a:pPr>
            <a:r>
              <a:rPr lang="en-US" dirty="0">
                <a:solidFill>
                  <a:srgbClr val="000000"/>
                </a:solidFill>
                <a:latin typeface="Times New Roman" panose="02020603050405020304" pitchFamily="18" charset="0"/>
                <a:ea typeface="Times New Roman" panose="02020603050405020304" pitchFamily="18" charset="0"/>
              </a:rPr>
              <a:t>• Other serological methods include ELISA.</a:t>
            </a:r>
          </a:p>
          <a:p>
            <a:pPr marL="109855" indent="0" algn="l">
              <a:spcAft>
                <a:spcPts val="5"/>
              </a:spcAft>
              <a:buNone/>
            </a:pPr>
            <a:endParaRPr lang="en-US" dirty="0" smtClean="0">
              <a:solidFill>
                <a:srgbClr val="000000"/>
              </a:solidFill>
              <a:latin typeface="Times New Roman" panose="02020603050405020304" pitchFamily="18" charset="0"/>
              <a:ea typeface="Times New Roman" panose="02020603050405020304" pitchFamily="18" charset="0"/>
            </a:endParaRPr>
          </a:p>
          <a:p>
            <a:pPr marL="0" indent="0" algn="l">
              <a:buNone/>
            </a:pPr>
            <a:endParaRPr lang="ar-IQ" dirty="0"/>
          </a:p>
        </p:txBody>
      </p:sp>
    </p:spTree>
    <p:extLst>
      <p:ext uri="{BB962C8B-B14F-4D97-AF65-F5344CB8AC3E}">
        <p14:creationId xmlns:p14="http://schemas.microsoft.com/office/powerpoint/2010/main" val="1525682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609600" y="73960"/>
            <a:ext cx="10497671" cy="6577852"/>
          </a:xfrm>
          <a:prstGeom prst="rect">
            <a:avLst/>
          </a:prstGeom>
        </p:spPr>
      </p:pic>
    </p:spTree>
    <p:extLst>
      <p:ext uri="{BB962C8B-B14F-4D97-AF65-F5344CB8AC3E}">
        <p14:creationId xmlns:p14="http://schemas.microsoft.com/office/powerpoint/2010/main" val="3707371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a:xfrm>
            <a:off x="394447" y="1076138"/>
            <a:ext cx="10972800" cy="4953000"/>
          </a:xfrm>
        </p:spPr>
        <p:txBody>
          <a:bodyPr/>
          <a:lstStyle/>
          <a:p>
            <a:pPr marL="109855" lvl="0" indent="0" algn="l">
              <a:spcAft>
                <a:spcPts val="5"/>
              </a:spcAft>
              <a:buNone/>
            </a:pPr>
            <a:r>
              <a:rPr lang="en-US" b="1" dirty="0">
                <a:solidFill>
                  <a:schemeClr val="accent2">
                    <a:lumMod val="75000"/>
                  </a:schemeClr>
                </a:solidFill>
                <a:latin typeface="Times New Roman" panose="02020603050405020304" pitchFamily="18" charset="0"/>
                <a:ea typeface="Times New Roman" panose="02020603050405020304" pitchFamily="18" charset="0"/>
              </a:rPr>
              <a:t>Prevention and Control of </a:t>
            </a:r>
            <a:r>
              <a:rPr lang="en-US" b="1" i="1" dirty="0">
                <a:solidFill>
                  <a:schemeClr val="accent2">
                    <a:lumMod val="75000"/>
                  </a:schemeClr>
                </a:solidFill>
                <a:latin typeface="Times New Roman" panose="02020603050405020304" pitchFamily="18" charset="0"/>
                <a:ea typeface="Times New Roman" panose="02020603050405020304" pitchFamily="18" charset="0"/>
              </a:rPr>
              <a:t>E. </a:t>
            </a:r>
            <a:r>
              <a:rPr lang="en-US" b="1" i="1" dirty="0" err="1">
                <a:solidFill>
                  <a:schemeClr val="accent2">
                    <a:lumMod val="75000"/>
                  </a:schemeClr>
                </a:solidFill>
                <a:latin typeface="Times New Roman" panose="02020603050405020304" pitchFamily="18" charset="0"/>
                <a:ea typeface="Times New Roman" panose="02020603050405020304" pitchFamily="18" charset="0"/>
              </a:rPr>
              <a:t>histolytica</a:t>
            </a:r>
            <a:r>
              <a:rPr lang="en-US" b="1" i="1" dirty="0">
                <a:solidFill>
                  <a:schemeClr val="accent2">
                    <a:lumMod val="75000"/>
                  </a:schemeClr>
                </a:solidFill>
                <a:latin typeface="Times New Roman" panose="02020603050405020304" pitchFamily="18" charset="0"/>
                <a:ea typeface="Times New Roman" panose="02020603050405020304" pitchFamily="18" charset="0"/>
              </a:rPr>
              <a:t> </a:t>
            </a:r>
            <a:endParaRPr lang="en-US" b="1" dirty="0">
              <a:solidFill>
                <a:schemeClr val="accent2">
                  <a:lumMod val="75000"/>
                </a:schemeClr>
              </a:solidFill>
              <a:latin typeface="Times New Roman" panose="02020603050405020304" pitchFamily="18" charset="0"/>
              <a:ea typeface="Times New Roman" panose="02020603050405020304" pitchFamily="18" charset="0"/>
            </a:endParaRPr>
          </a:p>
          <a:p>
            <a:pPr marL="109855" lvl="0" indent="0" algn="l">
              <a:spcAft>
                <a:spcPts val="5"/>
              </a:spcAft>
              <a:buNone/>
            </a:pPr>
            <a:r>
              <a:rPr lang="en-US" dirty="0">
                <a:solidFill>
                  <a:srgbClr val="000000"/>
                </a:solidFill>
                <a:latin typeface="Times New Roman" panose="02020603050405020304" pitchFamily="18" charset="0"/>
                <a:ea typeface="Times New Roman" panose="02020603050405020304" pitchFamily="18" charset="0"/>
              </a:rPr>
              <a:t>Good  hygiene, Avoid taken contaminated food and water Improvement of water supply and sewage and Good health education.</a:t>
            </a:r>
            <a:endParaRPr lang="en-US" sz="1800" dirty="0">
              <a:solidFill>
                <a:srgbClr val="000000"/>
              </a:solidFill>
              <a:latin typeface="Calibri" panose="020F0502020204030204" pitchFamily="34" charset="0"/>
              <a:ea typeface="Calibri" panose="020F0502020204030204" pitchFamily="34" charset="0"/>
            </a:endParaRPr>
          </a:p>
          <a:p>
            <a:pPr marL="109855" lvl="0" indent="0" algn="l">
              <a:spcAft>
                <a:spcPts val="800"/>
              </a:spcAft>
              <a:buNone/>
            </a:pPr>
            <a:r>
              <a:rPr lang="en-US" b="1" dirty="0">
                <a:solidFill>
                  <a:schemeClr val="accent2">
                    <a:lumMod val="75000"/>
                  </a:schemeClr>
                </a:solidFill>
                <a:latin typeface="Times New Roman" panose="02020603050405020304" pitchFamily="18" charset="0"/>
                <a:ea typeface="Times New Roman" panose="02020603050405020304" pitchFamily="18" charset="0"/>
              </a:rPr>
              <a:t>Treatment</a:t>
            </a:r>
            <a:r>
              <a:rPr lang="en-US" dirty="0">
                <a:solidFill>
                  <a:schemeClr val="accent2">
                    <a:lumMod val="75000"/>
                  </a:schemeClr>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of </a:t>
            </a:r>
            <a:r>
              <a:rPr lang="en-US" i="1" dirty="0">
                <a:solidFill>
                  <a:srgbClr val="000000"/>
                </a:solidFill>
                <a:latin typeface="Times New Roman" panose="02020603050405020304" pitchFamily="18" charset="0"/>
                <a:ea typeface="Times New Roman" panose="02020603050405020304" pitchFamily="18" charset="0"/>
              </a:rPr>
              <a:t>E. </a:t>
            </a:r>
            <a:r>
              <a:rPr lang="en-US" i="1" dirty="0" err="1">
                <a:solidFill>
                  <a:srgbClr val="000000"/>
                </a:solidFill>
                <a:latin typeface="Times New Roman" panose="02020603050405020304" pitchFamily="18" charset="0"/>
                <a:ea typeface="Times New Roman" panose="02020603050405020304" pitchFamily="18" charset="0"/>
              </a:rPr>
              <a:t>histolytica</a:t>
            </a:r>
            <a:r>
              <a:rPr lang="en-US" i="1" dirty="0">
                <a:solidFill>
                  <a:srgbClr val="000000"/>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 Metronidazole</a:t>
            </a:r>
            <a:endParaRPr lang="en-US" sz="1800" dirty="0">
              <a:solidFill>
                <a:srgbClr val="000000"/>
              </a:solidFill>
              <a:latin typeface="Calibri" panose="020F0502020204030204" pitchFamily="34" charset="0"/>
              <a:ea typeface="Calibri" panose="020F0502020204030204" pitchFamily="34" charset="0"/>
            </a:endParaRPr>
          </a:p>
          <a:p>
            <a:endParaRPr lang="ar-IQ" dirty="0"/>
          </a:p>
        </p:txBody>
      </p:sp>
    </p:spTree>
    <p:extLst>
      <p:ext uri="{BB962C8B-B14F-4D97-AF65-F5344CB8AC3E}">
        <p14:creationId xmlns:p14="http://schemas.microsoft.com/office/powerpoint/2010/main" val="35313744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49624"/>
            <a:ext cx="10972800" cy="672352"/>
          </a:xfrm>
        </p:spPr>
        <p:txBody>
          <a:bodyPr/>
          <a:lstStyle/>
          <a:p>
            <a:pPr marL="237490" indent="-6350">
              <a:lnSpc>
                <a:spcPct val="107000"/>
              </a:lnSpc>
              <a:spcAft>
                <a:spcPts val="250"/>
              </a:spcAft>
            </a:pPr>
            <a:r>
              <a:rPr lang="en-US"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Opportunistic free-living amoebae</a:t>
            </a:r>
            <a:r>
              <a:rPr lang="en-US" b="1"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a:r>
            <a:br>
              <a:rPr lang="en-US" b="1"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br>
            <a:endParaRPr lang="ar-IQ"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lgn="l">
              <a:buNone/>
            </a:pPr>
            <a:r>
              <a:rPr lang="en-GB" dirty="0">
                <a:latin typeface="Times New Roman" panose="02020603050405020304" pitchFamily="18" charset="0"/>
                <a:cs typeface="Times New Roman" panose="02020603050405020304" pitchFamily="18" charset="0"/>
              </a:rPr>
              <a:t>Naegleria, </a:t>
            </a:r>
            <a:r>
              <a:rPr lang="en-GB" dirty="0" err="1">
                <a:latin typeface="Times New Roman" panose="02020603050405020304" pitchFamily="18" charset="0"/>
                <a:cs typeface="Times New Roman" panose="02020603050405020304" pitchFamily="18" charset="0"/>
              </a:rPr>
              <a:t>Acanthamoeba</a:t>
            </a:r>
            <a:r>
              <a:rPr lang="en-GB" dirty="0">
                <a:latin typeface="Times New Roman" panose="02020603050405020304" pitchFamily="18" charset="0"/>
                <a:cs typeface="Times New Roman" panose="02020603050405020304" pitchFamily="18" charset="0"/>
              </a:rPr>
              <a:t>, and Balamuthia Parasites</a:t>
            </a:r>
          </a:p>
          <a:p>
            <a:pPr marL="0" indent="0" algn="l">
              <a:buNone/>
            </a:pPr>
            <a:r>
              <a:rPr lang="en-GB" dirty="0">
                <a:latin typeface="Times New Roman" panose="02020603050405020304" pitchFamily="18" charset="0"/>
                <a:cs typeface="Times New Roman" panose="02020603050405020304" pitchFamily="18" charset="0"/>
              </a:rPr>
              <a:t>• Facultative parasites of humans.</a:t>
            </a:r>
          </a:p>
          <a:p>
            <a:pPr marL="0" indent="0" algn="l">
              <a:buNone/>
            </a:pPr>
            <a:r>
              <a:rPr lang="en-GB" dirty="0">
                <a:latin typeface="Times New Roman" panose="02020603050405020304" pitchFamily="18" charset="0"/>
                <a:cs typeface="Times New Roman" panose="02020603050405020304" pitchFamily="18" charset="0"/>
              </a:rPr>
              <a:t>• Commonly found in soil and water. swimming pools, tap water, and heating and air-conditioning units</a:t>
            </a:r>
          </a:p>
          <a:p>
            <a:pPr marL="0" indent="0" algn="l">
              <a:buNone/>
            </a:pPr>
            <a:r>
              <a:rPr lang="en-GB" dirty="0">
                <a:latin typeface="Times New Roman" panose="02020603050405020304" pitchFamily="18" charset="0"/>
                <a:cs typeface="Times New Roman" panose="02020603050405020304" pitchFamily="18" charset="0"/>
              </a:rPr>
              <a:t>• Feed on bacteria.</a:t>
            </a:r>
          </a:p>
          <a:p>
            <a:pPr marL="0" indent="0" algn="l">
              <a:buNone/>
            </a:pPr>
            <a:r>
              <a:rPr lang="en-GB" dirty="0">
                <a:latin typeface="Times New Roman" panose="02020603050405020304" pitchFamily="18" charset="0"/>
                <a:cs typeface="Times New Roman" panose="02020603050405020304" pitchFamily="18" charset="0"/>
              </a:rPr>
              <a:t>• Opportunistic amoebae.</a:t>
            </a:r>
          </a:p>
          <a:p>
            <a:pPr marL="0" indent="0" algn="l">
              <a:buNone/>
            </a:pPr>
            <a:r>
              <a:rPr lang="en-GB" dirty="0">
                <a:latin typeface="Times New Roman" panose="02020603050405020304" pitchFamily="18" charset="0"/>
                <a:cs typeface="Times New Roman" panose="02020603050405020304" pitchFamily="18" charset="0"/>
              </a:rPr>
              <a:t>• Can cause serious central nervous system and eye infections.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19186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10972800" cy="773114"/>
          </a:xfrm>
        </p:spPr>
        <p:txBody>
          <a:bodyPr/>
          <a:lstStyle/>
          <a:p>
            <a:pPr marL="342900" lvl="0" indent="-342900">
              <a:spcBef>
                <a:spcPct val="20000"/>
              </a:spcBef>
            </a:pPr>
            <a:r>
              <a:rPr lang="en-GB" sz="3200" b="1"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Naegleria </a:t>
            </a:r>
            <a:r>
              <a:rPr lang="en-GB" sz="3200" b="1" dirty="0" err="1"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fowleri</a:t>
            </a:r>
            <a:endParaRPr lang="ar-IQ" b="1" dirty="0">
              <a:solidFill>
                <a:schemeClr val="accent2">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09600" y="591670"/>
            <a:ext cx="10972800" cy="5554009"/>
          </a:xfrm>
        </p:spPr>
        <p:txBody>
          <a:bodyPr/>
          <a:lstStyle/>
          <a:p>
            <a:pPr marL="0" indent="0" algn="l" rtl="0">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Infection acquired through nasal contamination during swimming in freshwater lakes or dust inhalation.</a:t>
            </a:r>
          </a:p>
          <a:p>
            <a:pPr marL="0" indent="0" algn="l" rtl="0">
              <a:buNone/>
            </a:pPr>
            <a:r>
              <a:rPr lang="en-GB" dirty="0">
                <a:latin typeface="Times New Roman" panose="02020603050405020304" pitchFamily="18" charset="0"/>
                <a:cs typeface="Times New Roman" panose="02020603050405020304" pitchFamily="18" charset="0"/>
              </a:rPr>
              <a:t>• Infective cysts can enter the nose.</a:t>
            </a:r>
          </a:p>
          <a:p>
            <a:pPr marL="0" indent="0" algn="l" rtl="0">
              <a:buNone/>
            </a:pPr>
            <a:r>
              <a:rPr lang="en-GB" dirty="0">
                <a:latin typeface="Times New Roman" panose="02020603050405020304" pitchFamily="18" charset="0"/>
                <a:cs typeface="Times New Roman" panose="02020603050405020304" pitchFamily="18" charset="0"/>
              </a:rPr>
              <a:t>• Amoeboid forms invade nasal mucosa, cribriform plate, and travel along olfactory nerves to the brain.</a:t>
            </a:r>
          </a:p>
          <a:p>
            <a:pPr marL="0" indent="0" algn="l" rtl="0">
              <a:buNone/>
            </a:pPr>
            <a:r>
              <a:rPr lang="en-GB" dirty="0">
                <a:latin typeface="Times New Roman" panose="02020603050405020304" pitchFamily="18" charset="0"/>
                <a:cs typeface="Times New Roman" panose="02020603050405020304" pitchFamily="18" charset="0"/>
              </a:rPr>
              <a:t>• Invades olfactory bulbs and spreads to posterior brain regions, leading to primary amoebic meningoencephalitis (PAM</a:t>
            </a:r>
            <a:r>
              <a:rPr lang="en-GB"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6554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lvl="0" indent="0" algn="l" rtl="0">
              <a:buNone/>
            </a:pPr>
            <a:r>
              <a:rPr lang="en-GB" b="1" dirty="0" smtClean="0">
                <a:solidFill>
                  <a:schemeClr val="accent2">
                    <a:lumMod val="75000"/>
                  </a:schemeClr>
                </a:solidFill>
                <a:latin typeface="Times New Roman" panose="02020603050405020304" pitchFamily="18" charset="0"/>
                <a:cs typeface="Times New Roman" panose="02020603050405020304" pitchFamily="18" charset="0"/>
              </a:rPr>
              <a:t>Symptoms</a:t>
            </a:r>
          </a:p>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Severe Frontal Headache Symptoms</a:t>
            </a:r>
          </a:p>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Severe fever (39°-40°C).</a:t>
            </a:r>
          </a:p>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Anorexia.</a:t>
            </a:r>
          </a:p>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Nausea, vomiting.</a:t>
            </a:r>
          </a:p>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Meningeal irritation.</a:t>
            </a:r>
          </a:p>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Disturbances in smell or taste.</a:t>
            </a:r>
          </a:p>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Visual disturbances.</a:t>
            </a:r>
            <a:endParaRPr lang="ar-IQ" dirty="0"/>
          </a:p>
        </p:txBody>
      </p:sp>
    </p:spTree>
    <p:extLst>
      <p:ext uri="{BB962C8B-B14F-4D97-AF65-F5344CB8AC3E}">
        <p14:creationId xmlns:p14="http://schemas.microsoft.com/office/powerpoint/2010/main" val="708331699"/>
      </p:ext>
    </p:extLst>
  </p:cSld>
  <p:clrMapOvr>
    <a:masterClrMapping/>
  </p:clrMapOvr>
</p:sld>
</file>

<file path=ppt/theme/theme1.xml><?xml version="1.0" encoding="utf-8"?>
<a:theme xmlns:a="http://schemas.openxmlformats.org/drawingml/2006/main" name="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MICRO  محاضره 1كورس 1 مرحله 2</Template>
  <TotalTime>3340</TotalTime>
  <Words>2475</Words>
  <Application>Microsoft Office PowerPoint</Application>
  <PresentationFormat>Widescreen</PresentationFormat>
  <Paragraphs>200</Paragraphs>
  <Slides>43</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43</vt:i4>
      </vt:variant>
    </vt:vector>
  </HeadingPairs>
  <TitlesOfParts>
    <vt:vector size="50" baseType="lpstr">
      <vt:lpstr>SimSun</vt:lpstr>
      <vt:lpstr>Arial</vt:lpstr>
      <vt:lpstr>Calibri</vt:lpstr>
      <vt:lpstr>Times New Roman</vt:lpstr>
      <vt:lpstr>Orange Waves</vt:lpstr>
      <vt:lpstr>Document</vt:lpstr>
      <vt:lpstr>Microsoft Word Document</vt:lpstr>
      <vt:lpstr>Parasitology Lec  1 Introduction &amp; Amebae spp.</vt:lpstr>
      <vt:lpstr>Definitions </vt:lpstr>
      <vt:lpstr>PowerPoint Presentation</vt:lpstr>
      <vt:lpstr>PowerPoint Presentation</vt:lpstr>
      <vt:lpstr>Some terms in Epidemiology </vt:lpstr>
      <vt:lpstr>PowerPoint Presentation</vt:lpstr>
      <vt:lpstr>PowerPoint Presentation</vt:lpstr>
      <vt:lpstr>PowerPoint Presentation</vt:lpstr>
      <vt:lpstr>PowerPoint Presentation</vt:lpstr>
      <vt:lpstr>The Vector </vt:lpstr>
      <vt:lpstr>PowerPoint Presentation</vt:lpstr>
      <vt:lpstr>Epidemiology is identify: </vt:lpstr>
      <vt:lpstr>Different kinds of hosts </vt:lpstr>
      <vt:lpstr>PowerPoint Presentation</vt:lpstr>
      <vt:lpstr>Types of parasite- host relationships are: </vt:lpstr>
      <vt:lpstr>Source of the infection </vt:lpstr>
      <vt:lpstr>Transmission of infection </vt:lpstr>
      <vt:lpstr>Types of transmission </vt:lpstr>
      <vt:lpstr>PowerPoint Presentation</vt:lpstr>
      <vt:lpstr>Prevention measures of parasitic diseases</vt:lpstr>
      <vt:lpstr>The infected phases of parasites: </vt:lpstr>
      <vt:lpstr>The parasites are classified as four phyla which are:  </vt:lpstr>
      <vt:lpstr>Classes of Protozoa:(singular, protozoan), from the Greek ‘protos’ and ‘zoon’meaning first animal </vt:lpstr>
      <vt:lpstr>PowerPoint Presentation</vt:lpstr>
      <vt:lpstr>PowerPoint Presentation</vt:lpstr>
      <vt:lpstr>Features of  most intestinal protozoa:  </vt:lpstr>
      <vt:lpstr>PowerPoint Presentation</vt:lpstr>
      <vt:lpstr>PowerPoint Presentation</vt:lpstr>
      <vt:lpstr>Rhizopods (amoebae): Entamoeba histolytica &amp; E. coli </vt:lpstr>
      <vt:lpstr>PowerPoint Presentation</vt:lpstr>
      <vt:lpstr>Life Cycle of Infective Cysts </vt:lpstr>
      <vt:lpstr>Table showing the comparison between troph. of E.  Histolytica &amp; E.  coli</vt:lpstr>
      <vt:lpstr>Table showing the comparison between cyst. of E.  Histolytica &amp; E.  coli</vt:lpstr>
      <vt:lpstr>PowerPoint Presentation</vt:lpstr>
      <vt:lpstr>Extraintestinal Amoebiasis </vt:lpstr>
      <vt:lpstr>Nonpathogenic Amoebae</vt:lpstr>
      <vt:lpstr>PowerPoint Presentation</vt:lpstr>
      <vt:lpstr>Laboratory diagnosis of amebiasis</vt:lpstr>
      <vt:lpstr>PowerPoint Presentation</vt:lpstr>
      <vt:lpstr>PowerPoint Presentation</vt:lpstr>
      <vt:lpstr>Opportunistic free-living amoebae </vt:lpstr>
      <vt:lpstr>Naegleria fowleri</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Maher</dc:creator>
  <cp:lastModifiedBy>Maher</cp:lastModifiedBy>
  <cp:revision>42</cp:revision>
  <dcterms:created xsi:type="dcterms:W3CDTF">2025-01-13T18:27:09Z</dcterms:created>
  <dcterms:modified xsi:type="dcterms:W3CDTF">2025-01-18T04:44:08Z</dcterms:modified>
</cp:coreProperties>
</file>