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8" r:id="rId3"/>
    <p:sldId id="269" r:id="rId4"/>
    <p:sldId id="259" r:id="rId5"/>
    <p:sldId id="260" r:id="rId6"/>
    <p:sldId id="271" r:id="rId7"/>
    <p:sldId id="261" r:id="rId8"/>
    <p:sldId id="270" r:id="rId9"/>
    <p:sldId id="262" r:id="rId10"/>
    <p:sldId id="263" r:id="rId11"/>
    <p:sldId id="264" r:id="rId12"/>
    <p:sldId id="265" r:id="rId13"/>
    <p:sldId id="272" r:id="rId14"/>
    <p:sldId id="266" r:id="rId15"/>
    <p:sldId id="267" r:id="rId16"/>
    <p:sldId id="268" r:id="rId17"/>
    <p:sldId id="273" r:id="rId18"/>
    <p:sldId id="274" r:id="rId19"/>
    <p:sldId id="275" r:id="rId20"/>
    <p:sldId id="276" r:id="rId21"/>
    <p:sldId id="282" r:id="rId22"/>
    <p:sldId id="277" r:id="rId23"/>
    <p:sldId id="278" r:id="rId24"/>
    <p:sldId id="279" r:id="rId25"/>
    <p:sldId id="281" r:id="rId26"/>
    <p:sldId id="280" r:id="rId2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78" autoAdjust="0"/>
    <p:restoredTop sz="94673" autoAdjust="0"/>
  </p:normalViewPr>
  <p:slideViewPr>
    <p:cSldViewPr snapToGrid="0">
      <p:cViewPr varScale="1">
        <p:scale>
          <a:sx n="82" d="100"/>
          <a:sy n="82" d="100"/>
        </p:scale>
        <p:origin x="5" y="62"/>
      </p:cViewPr>
      <p:guideLst/>
    </p:cSldViewPr>
  </p:slideViewPr>
  <p:outlineViewPr>
    <p:cViewPr>
      <p:scale>
        <a:sx n="33" d="100"/>
        <a:sy n="33" d="100"/>
      </p:scale>
      <p:origin x="0" y="-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620714"/>
            <a:ext cx="10943167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1843089"/>
            <a:ext cx="10949517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1481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59238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33229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68067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6693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55380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0888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958118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728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4465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2292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1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0793145-2A07-4402-837F-10B9110A9DAE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ar-IQ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7029177-8B02-47FC-BB57-3CFBCB1C60B8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7963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418" y="1179576"/>
            <a:ext cx="10943167" cy="978407"/>
          </a:xfrm>
        </p:spPr>
        <p:txBody>
          <a:bodyPr/>
          <a:lstStyle/>
          <a:p>
            <a:pPr algn="ctr"/>
            <a:r>
              <a:rPr lang="en-GB" sz="9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Parasitology</a:t>
            </a:r>
            <a:br>
              <a:rPr lang="en-GB" sz="9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Lec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Ciliaphora:</a:t>
            </a:r>
            <a:endParaRPr lang="ar-IQ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5272" y="4718304"/>
            <a:ext cx="5970779" cy="1335024"/>
          </a:xfrm>
        </p:spPr>
        <p:txBody>
          <a:bodyPr/>
          <a:lstStyle/>
          <a:p>
            <a:pPr lvl="0" algn="l" rtl="0"/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GB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MAYSAM ALI AMEEN </a:t>
            </a:r>
            <a:endParaRPr lang="ar-IQ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3287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3069"/>
            <a:ext cx="10972800" cy="582613"/>
          </a:xfrm>
        </p:spPr>
        <p:txBody>
          <a:bodyPr/>
          <a:lstStyle/>
          <a:p>
            <a:r>
              <a:rPr lang="en-GB" dirty="0" smtClean="0"/>
              <a:t>: </a:t>
            </a: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(</a:t>
            </a:r>
            <a:r>
              <a:rPr lang="en-GB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Ciliaphora)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Blantidium coli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24" y="635254"/>
            <a:ext cx="10972800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Lives in digestive system and causes </a:t>
            </a:r>
            <a:r>
              <a:rPr lang="en-GB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blantidiasis</a:t>
            </a:r>
            <a:r>
              <a:rPr lang="en-GB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Different from E. </a:t>
            </a:r>
            <a:r>
              <a:rPr lang="en-GB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histolytica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that </a:t>
            </a:r>
            <a:r>
              <a:rPr lang="en-GB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invades liver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Has two phases: Troph. and Cyst.</a:t>
            </a:r>
          </a:p>
          <a:p>
            <a:pPr marL="0" indent="0" algn="l" rtl="0">
              <a:buNone/>
            </a:pP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Troph.: Largest </a:t>
            </a:r>
            <a:r>
              <a:rPr lang="en-GB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(largest protozoa parasite)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ovule shape, covered with cilia have two nuclei m</a:t>
            </a:r>
            <a:r>
              <a:rPr lang="en-GB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cronucleus (</a:t>
            </a:r>
            <a:r>
              <a:rPr lang="en-GB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kidney shape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responsible for all activities of parasite except the reproduction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m</a:t>
            </a:r>
            <a:r>
              <a:rPr lang="en-GB" sz="36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cronucleus (</a:t>
            </a:r>
            <a:r>
              <a:rPr lang="en-GB" sz="36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 shape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responsible for the reproduction only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.</a:t>
            </a:r>
          </a:p>
          <a:p>
            <a:pPr marL="0" indent="0" algn="l" rtl="0">
              <a:buNone/>
            </a:pP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Cyst: Spherical shape with thick cell wall, </a:t>
            </a:r>
            <a:r>
              <a:rPr lang="en-GB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 to diagnose nuclei.</a:t>
            </a:r>
            <a:endParaRPr lang="ar-IQ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10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508760"/>
            <a:ext cx="6102096" cy="405079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909560" y="1240213"/>
            <a:ext cx="3278721" cy="19693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255" y="3744007"/>
            <a:ext cx="3523793" cy="23837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 flipH="1">
            <a:off x="8906250" y="365759"/>
            <a:ext cx="2167129" cy="44805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800" b="1" i="0" u="none" strike="noStrike" normalizeH="0" baseline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SimSun" panose="02010600030101010101" pitchFamily="2" charset="-122"/>
              </a:rPr>
              <a:t>Troph </a:t>
            </a:r>
            <a:endParaRPr kumimoji="0" lang="ar-IQ" sz="1800" b="1" i="0" u="none" strike="noStrike" normalizeH="0" baseline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075688" y="589787"/>
            <a:ext cx="1380744" cy="45262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800" b="1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SimSun" panose="02010600030101010101" pitchFamily="2" charset="-122"/>
              </a:rPr>
              <a:t>Cyst </a:t>
            </a:r>
            <a:endParaRPr kumimoji="0" lang="ar-IQ" sz="1800" b="1" i="0" u="none" strike="noStrike" normalizeH="0" baseline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898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7472"/>
            <a:ext cx="10972800" cy="694944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Balantidiasis Symptoms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2" y="808990"/>
            <a:ext cx="10972800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Symptoms range from mild colitis to full-blown clinical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balantidiasis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Abscesses and ulcers may form in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mucosa and submucosa of large intestine.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Secondary bacterial infection followed by abscesses and ulcers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infections present with up to 15 liquid stools per day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Infections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include Tender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colon, anemia,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cachexia occasional diarrhea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constipation.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Balantidium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coli invades liver, lungs, pleura, mesenteric nodes, urogenital tract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3699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649224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coli Life 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4750"/>
            <a:ext cx="6897624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Initiated through ingestion of infective cysts in contaminated food or water.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Nuclei multiplication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doesn't occur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cyst phase.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After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excystation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small intestine, trophozoites reside and feed primarily in cecal region, ileum, lumen, mucosa, and submucosa of large intestine.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704" y="-9144"/>
            <a:ext cx="4273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5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78992"/>
            <a:ext cx="5891784" cy="5304790"/>
          </a:xfrm>
        </p:spPr>
        <p:txBody>
          <a:bodyPr/>
          <a:lstStyle/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Transverse binary fission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in the multiplication of trophozoites, resulting in two young trophozoites.</a:t>
            </a:r>
          </a:p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These delicate trophozoites do not survive outside the environment.</a:t>
            </a:r>
          </a:p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Encystation occurs in the lumen, resulting in mature cysts.</a:t>
            </a:r>
          </a:p>
          <a:p>
            <a:endParaRPr lang="ar-IQ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75704" y="256032"/>
            <a:ext cx="480669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57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74904"/>
            <a:ext cx="10972800" cy="5752846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cysts can survive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weeks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outside environment.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•The natural host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Balantidium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coli is pigs.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Balantidium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coli is the only ciliate known to parasitize humans and inhabits the Large intestine.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Pigs most common , rats, and monkeys are main reservoirs for B. coli cysts.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98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Coli Control and Prevention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Control through hygiene, improved water supply, sewage, and health education.</a:t>
            </a:r>
          </a:p>
          <a:p>
            <a:pPr marL="0" indent="0" algn="l" rtl="0">
              <a:buNone/>
            </a:pPr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Metronidazol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visualization of trophozoites in fresh or preserved samples.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69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</a:t>
            </a:r>
            <a:r>
              <a:rPr lang="en-GB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Mastigophara</a:t>
            </a:r>
            <a:r>
              <a:rPr lang="en-GB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(Flagellates)</a:t>
            </a:r>
            <a:endParaRPr lang="ar-IQ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16" y="603504"/>
            <a:ext cx="11225784" cy="5524246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4400" u="sng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1\Giardia </a:t>
            </a:r>
            <a:r>
              <a:rPr lang="en-US" sz="4400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lamblia:</a:t>
            </a:r>
            <a:r>
              <a:rPr lang="en-US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Giardiasis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Lives in the duodenum.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Live cycle consists of two stages: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trophozoite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Trophozoite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Pear-shaped, 9-21µ long, with two nuclei, four flagella pairs, two axostylels, The broad anterior end of the organism tapers off at the posterior end. motility that resembles a falling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leaf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suction disk attached to the intestinal wall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troph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Bilaterally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symmetrical with two ovoid to spherical nuclei with a large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karyosome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.Supported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axostyle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Features two curved rod-like structures, known as median bodies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199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312" y="4078224"/>
            <a:ext cx="10302240" cy="27797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" y="356616"/>
            <a:ext cx="11381232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G. lamblia 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trophozoite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equipped with a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sucking disc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Covering one half to three quarters of the ventral surface, the sucking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serves as the nourishment point of entry by attaching to the intestinal villi of an infected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</a:p>
          <a:p>
            <a:pPr lvl="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32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Cyst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Ellipsoid or oval cyst, 8-12µ long, thick walled with four</a:t>
            </a:r>
          </a:p>
          <a:p>
            <a:pPr lvl="0" algn="l" rtl="0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nuclei, gives rise to two trophies during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excystation.cyct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dormant stage of Giardia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lamblia remain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viable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months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water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63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Pathogenesis :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Transmission via ingestion of contaminated food and water.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Excystation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duodenumThe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digestive juices, particularly gastric acid, stimulate the cysts to </a:t>
            </a:r>
            <a:r>
              <a:rPr lang="en-US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excyst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en-US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duodenum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Troph established and multiply approximately every 8 hours via longitudinal binary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fission ,it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attaches to gut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wall of gut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doesn't invade.it may also infect the common bile duct and the gallbladder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Causes inflammation of the duodenum mucosa, , leading to malabsorption of protein and fat.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815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040" y="512063"/>
            <a:ext cx="10972800" cy="662687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GB" sz="32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en-GB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</a:t>
            </a:r>
            <a:r>
              <a:rPr lang="en-GB" sz="32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Giardiasis: Traveller's </a:t>
            </a:r>
            <a:r>
              <a:rPr lang="en-GB" sz="3200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  <a:r>
              <a:rPr lang="en-GB" sz="32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GB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272" y="1289303"/>
            <a:ext cx="10972800" cy="4287583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Symptoms include mild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watery, non bloody, foul smelling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 solid: and greasy or fatty), , abdominal cramps, anorexia, flatulence.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Symptoms can escalate to epigastric tenderness, steatorrhea, and malabsorption syndrome</a:t>
            </a:r>
            <a:r>
              <a:rPr lang="en-GB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486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528" y="-27432"/>
            <a:ext cx="5681472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283464"/>
            <a:ext cx="6062472" cy="5871718"/>
          </a:xfrm>
        </p:spPr>
        <p:txBody>
          <a:bodyPr/>
          <a:lstStyle/>
          <a:p>
            <a:pPr marL="0" lvl="0" indent="0" algn="l" rtl="0">
              <a:buNone/>
            </a:pPr>
            <a:r>
              <a:rPr lang="en-GB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Severe Giardiasis Cases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Light-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colored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stools with light fat content.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Possible secretions from irritated mucosal lining.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Fat-soluble vitamin deficiencies, folic acid deficiencies.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Hypoproteinemia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hypogammaglobulinemia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Structural changes of intestinal villa.</a:t>
            </a: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742531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296" y="2990088"/>
            <a:ext cx="3815715" cy="33467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4750"/>
            <a:ext cx="10972800" cy="5427218"/>
          </a:xfrm>
        </p:spPr>
        <p:txBody>
          <a:bodyPr/>
          <a:lstStyle/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1216087"/>
            <a:ext cx="7473696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Diagnosis : </a:t>
            </a:r>
          </a:p>
          <a:p>
            <a:pPr lvl="0" algn="l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by finding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troph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Or cyst or both in diarrhea stool </a:t>
            </a:r>
          </a:p>
          <a:p>
            <a:pPr lvl="0" algn="l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using ELISA test </a:t>
            </a:r>
          </a:p>
          <a:p>
            <a:pPr lvl="0" algn="l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3.string test </a:t>
            </a:r>
          </a:p>
          <a:p>
            <a:pPr lvl="0" algn="l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diagnostic stages are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troph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Or cyst or both in diarrhea stool. The infective stage is cyst.</a:t>
            </a:r>
            <a:endParaRPr lang="ar-IQ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08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Giardia Lamblia Control and Prevention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Control through hygiene, water supply, sewage improvement, and health education.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Metronidazole 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Tinidazol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55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38328"/>
            <a:ext cx="10972800" cy="5789422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/>
              <a:t> </a:t>
            </a:r>
            <a:r>
              <a:rPr lang="en-GB" sz="48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GB" sz="48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Trichomonas</a:t>
            </a:r>
            <a:r>
              <a:rPr lang="ar-IQ" sz="48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l" rtl="0">
              <a:buNone/>
            </a:pPr>
            <a:r>
              <a:rPr lang="en-GB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a\Trichomonas vaginalis:  </a:t>
            </a:r>
            <a:r>
              <a:rPr lang="en-US" dirty="0">
                <a:latin typeface="Times New Roman"/>
                <a:ea typeface="Times New Roman"/>
                <a:cs typeface="Traditional Arabic"/>
              </a:rPr>
              <a:t>Rapid, jerky motility is accomplished with the aid of the organism’s four to six flagella, 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Pathogenic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human &amp;causes vaginitis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trichomoniasis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troph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Is round or pear like in shape, contains 4-6 flagella, all originating from anterior end &amp; only one extend posteriorly. The motility is rapid &amp; jerky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Undulating Membrane 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short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half body length.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Prominent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axostyle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often curves around nucleus.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Granules visible along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axostyle.Oval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single nucleus.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No visible cyst.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480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1576" y="96012"/>
            <a:ext cx="6504432" cy="6601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" y="0"/>
            <a:ext cx="5614416" cy="67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71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016" y="466344"/>
            <a:ext cx="10972800" cy="270194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T. vaginalis Clinical Symptoms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vaginalis resides on the mucosal surface of the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Common sites in males are the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gland region and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urethra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epithelium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Vaginitis, characterized by foul smelling, greenish-yellow discharge, burning, and itching, may occur in infected women.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Common symptoms include urethral involvement, dysuria, and increased urination frequency.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Pathogenicity is primarily through cell-to-cell adherence, hemolysis, and secretion of soluble proteinases.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273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38912"/>
            <a:ext cx="10972800" cy="735838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GB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Trichomonas vaginalis Life Cycle</a:t>
            </a: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4750"/>
            <a:ext cx="11158728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Trichomonas vaginalis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trophozoites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live on </a:t>
            </a:r>
            <a:r>
              <a:rPr lang="en-GB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mucosal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vagina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surface.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They multiply by longitudinal binary fission and feed on </a:t>
            </a:r>
            <a:r>
              <a:rPr lang="en-GB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leukocytes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They thrive in slightly alkaline or slightly acid PH environments.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Most common infection site in males is prostate gland region and urethra epithelium.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Life cycle in males is unknown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Infective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stage is trophozoites</a:t>
            </a:r>
            <a:endParaRPr lang="ar-IQ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400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048" y="1014472"/>
            <a:ext cx="4803648" cy="59075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5232"/>
            <a:ext cx="10972800" cy="699518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Trichomonas vaginalis Control</a:t>
            </a:r>
            <a:b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923544"/>
            <a:ext cx="7013448" cy="5204206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Condom use is the best protection against STIs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use due to religious or cultural reasons, especially in developing countries.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Concurrent treatment recommended to prevent reinfection.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Systemic chemotherapy administration increases nitroimidazole-refractory strains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025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diagnoses: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trophozoites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be recovered in spun urine, vaginal discharges,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uretheral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discharges and prostatic secretions.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buNone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Metronidazole</a:t>
            </a:r>
          </a:p>
          <a:p>
            <a:pPr marL="0" lvl="0" indent="0" algn="l" rtl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805486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Trichomonas </a:t>
            </a:r>
            <a:r>
              <a:rPr lang="en-GB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hominis</a:t>
            </a:r>
            <a:endParaRPr lang="ar-IQ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28" y="773114"/>
            <a:ext cx="11396472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Pathogenicity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Pyriform,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nonpathogenic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inhabitant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man's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caecum and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intestine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other primate species.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Observed in fresh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fecal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samples.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Feeds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enteric bacteria.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Doesn't invade intestinal mucosa.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Pathogenicity not established in diarrhoeic stools.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Observed in freshly passed specimens, especially unformed stools.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Observed in wet preparation for flagellar movement, undulating membrane,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axostyle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presence</a:t>
            </a:r>
            <a:r>
              <a:rPr lang="en-GB" dirty="0"/>
              <a:t>.</a:t>
            </a:r>
            <a:endParaRPr lang="ar-IQ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312" y="1993391"/>
            <a:ext cx="2600688" cy="290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4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83894"/>
            <a:ext cx="8241792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Trichomonas </a:t>
            </a:r>
            <a:r>
              <a:rPr lang="en-GB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Tenax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Oval to pear shape with one nuclei filled with chromatin granules.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Five flagella originating anteriorly, four extend anteriorly, one extends posteriorly.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Undulating membrane extending 2/3 body length.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Thick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axostyle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small anterior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cytosome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opposite membrane.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Exists a known cyst.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3050" y="1686306"/>
            <a:ext cx="241935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39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" y="310896"/>
            <a:ext cx="10972800" cy="4642104"/>
          </a:xfrm>
        </p:spPr>
        <p:txBody>
          <a:bodyPr/>
          <a:lstStyle/>
          <a:p>
            <a:pPr marL="0" indent="0" algn="l" rtl="0">
              <a:buNone/>
            </a:pPr>
            <a:r>
              <a:rPr lang="en-GB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Trichomonas </a:t>
            </a:r>
            <a:r>
              <a:rPr lang="en-GB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Tenax</a:t>
            </a:r>
            <a:r>
              <a:rPr lang="en-GB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Life Cycle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Survives as mouth scavengers.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Feeds on local microorganisms.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Located in tartar, tonsillar crypts,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pyorrheal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pockets, gums.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Multiplies through longitudinal binary fission.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Cannot survive digestive process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en-GB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No notable symptoms typical of T.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tenax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Rarely invades respiratory tract in patients with underlying pleural exudate abscesses.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915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4750"/>
            <a:ext cx="6851904" cy="4953000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Chilomastix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mesnili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Common flagellate living as a harmless commensal  in human caecum and colon.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More prevalent in warm climates.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Well-defined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trophozoite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cystic stages.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504" y="1174750"/>
            <a:ext cx="4095437" cy="480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21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044" y="2743200"/>
            <a:ext cx="9529665" cy="549180"/>
          </a:xfrm>
        </p:spPr>
        <p:txBody>
          <a:bodyPr/>
          <a:lstStyle/>
          <a:p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  <a:endParaRPr lang="ar-IQ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206482"/>
            <a:ext cx="10972800" cy="921268"/>
          </a:xfrm>
        </p:spPr>
        <p:txBody>
          <a:bodyPr/>
          <a:lstStyle/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7325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4083</TotalTime>
  <Words>1366</Words>
  <Application>Microsoft Office PowerPoint</Application>
  <PresentationFormat>Widescreen</PresentationFormat>
  <Paragraphs>123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SimSun</vt:lpstr>
      <vt:lpstr>Arial</vt:lpstr>
      <vt:lpstr>Times New Roman</vt:lpstr>
      <vt:lpstr>Traditional Arabic</vt:lpstr>
      <vt:lpstr>Orange Waves</vt:lpstr>
      <vt:lpstr>Parasitology Lec  2 Ciliaphora:</vt:lpstr>
      <vt:lpstr>: Class (Ciliaphora)  Blantidium coli</vt:lpstr>
      <vt:lpstr>PowerPoint Presentation</vt:lpstr>
      <vt:lpstr>Balantidiasis Symptoms </vt:lpstr>
      <vt:lpstr>B. coli Life Cycle</vt:lpstr>
      <vt:lpstr>PowerPoint Presentation</vt:lpstr>
      <vt:lpstr>PowerPoint Presentation</vt:lpstr>
      <vt:lpstr>PowerPoint Presentation</vt:lpstr>
      <vt:lpstr>Class: Mastigophara (Flagellates)</vt:lpstr>
      <vt:lpstr>PowerPoint Presentation</vt:lpstr>
      <vt:lpstr>PowerPoint Presentation</vt:lpstr>
      <vt:lpstr>Clinical finding Giardiasis: Traveller's Diarrhea"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T. vaginalis Clinical Symptoms </vt:lpstr>
      <vt:lpstr>Trichomonas vaginalis Life Cycle </vt:lpstr>
      <vt:lpstr>Trichomonas vaginalis Control </vt:lpstr>
      <vt:lpstr>PowerPoint Presentation</vt:lpstr>
      <vt:lpstr>Trichomonas hominis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Parasitology Lec  2 Ciliaphora:</dc:title>
  <dc:creator>Maher</dc:creator>
  <cp:lastModifiedBy>Maher</cp:lastModifiedBy>
  <cp:revision>33</cp:revision>
  <dcterms:created xsi:type="dcterms:W3CDTF">2025-01-21T08:46:00Z</dcterms:created>
  <dcterms:modified xsi:type="dcterms:W3CDTF">2025-01-27T04:57:16Z</dcterms:modified>
</cp:coreProperties>
</file>