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82" r:id="rId5"/>
    <p:sldId id="259" r:id="rId6"/>
    <p:sldId id="283" r:id="rId7"/>
    <p:sldId id="260" r:id="rId8"/>
    <p:sldId id="284" r:id="rId9"/>
    <p:sldId id="261" r:id="rId10"/>
    <p:sldId id="262" r:id="rId11"/>
    <p:sldId id="264" r:id="rId12"/>
    <p:sldId id="285" r:id="rId13"/>
    <p:sldId id="266" r:id="rId14"/>
    <p:sldId id="268" r:id="rId15"/>
    <p:sldId id="287" r:id="rId16"/>
    <p:sldId id="288" r:id="rId17"/>
    <p:sldId id="286" r:id="rId18"/>
    <p:sldId id="272" r:id="rId19"/>
    <p:sldId id="274" r:id="rId20"/>
    <p:sldId id="276" r:id="rId21"/>
    <p:sldId id="289" r:id="rId22"/>
    <p:sldId id="290" r:id="rId23"/>
    <p:sldId id="291" r:id="rId24"/>
    <p:sldId id="277" r:id="rId25"/>
    <p:sldId id="281" r:id="rId26"/>
    <p:sldId id="292" r:id="rId27"/>
  </p:sldIdLst>
  <p:sldSz cx="9144000" cy="6858000" type="screen4x3"/>
  <p:notesSz cx="6858000" cy="9144000"/>
  <p:defaultTextStyle>
    <a:defPPr>
      <a:defRPr lang="ar-SA"/>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70" userDrawn="1">
          <p15:clr>
            <a:srgbClr val="A4A3A4"/>
          </p15:clr>
        </p15:guide>
        <p15:guide id="2" pos="29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aximized" horzBarState="maximized">
    <p:restoredLeft sz="84380"/>
    <p:restoredTop sz="94660"/>
  </p:normalViewPr>
  <p:slideViewPr>
    <p:cSldViewPr showGuides="1">
      <p:cViewPr varScale="1">
        <p:scale>
          <a:sx n="88" d="100"/>
          <a:sy n="88" d="100"/>
        </p:scale>
        <p:origin x="1843" y="67"/>
      </p:cViewPr>
      <p:guideLst>
        <p:guide orient="horz" pos="2170"/>
        <p:guide pos="2939"/>
      </p:guideLst>
    </p:cSldViewPr>
  </p:slid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9144000" cy="6597650"/>
          </a:xfrm>
          <a:prstGeom prst="rect">
            <a:avLst/>
          </a:prstGeom>
          <a:noFill/>
          <a:ln w="9525">
            <a:noFill/>
          </a:ln>
        </p:spPr>
      </p:pic>
      <p:sp>
        <p:nvSpPr>
          <p:cNvPr id="2051" name="Rectangle 3"/>
          <p:cNvSpPr>
            <a:spLocks noGrp="1" noChangeArrowheads="1"/>
          </p:cNvSpPr>
          <p:nvPr>
            <p:ph type="ctrTitle"/>
          </p:nvPr>
        </p:nvSpPr>
        <p:spPr>
          <a:xfrm>
            <a:off x="468313" y="620713"/>
            <a:ext cx="8207375" cy="1082675"/>
          </a:xfrm>
        </p:spPr>
        <p:txBody>
          <a:bodyPr/>
          <a:lstStyle>
            <a:lvl1pP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469900" y="1843088"/>
            <a:ext cx="8212138" cy="981075"/>
          </a:xfrm>
        </p:spPr>
        <p:txBody>
          <a:bodyPr/>
          <a:lstStyle>
            <a:lvl1pPr marL="0" indent="0">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lgn="ctr" eaLnBrk="1" hangingPunct="1">
              <a:buNone/>
            </a:pPr>
            <a:fld id="{9A0DB2DC-4C9A-4742-B13C-FB6460FD3503}" type="slidenum">
              <a:rPr lang="ar-SA" altLang="en-US" dirty="0">
                <a:latin typeface="Franklin Gothic Book" panose="020B0503020102020204" pitchFamily="34" charset="0"/>
                <a:cs typeface="Tahoma" panose="020B0604030504040204" pitchFamily="34" charset="0"/>
              </a:rPr>
            </a:fld>
            <a:endParaRPr lang="ar-SA" altLang="en-US" dirty="0">
              <a:latin typeface="Franklin Gothic Book" panose="020B0503020102020204" pitchFamily="34" charset="0"/>
              <a:cs typeface="Tahoma" panose="020B060403050404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algn="ctr" eaLnBrk="1" hangingPunct="1">
              <a:buNone/>
            </a:pPr>
            <a:fld id="{9A0DB2DC-4C9A-4742-B13C-FB6460FD3503}" type="slidenum">
              <a:rPr lang="ar-SA" altLang="en-US" dirty="0">
                <a:latin typeface="Franklin Gothic Book" panose="020B0503020102020204" pitchFamily="34" charset="0"/>
                <a:cs typeface="Tahoma" panose="020B0604030504040204" pitchFamily="34" charset="0"/>
              </a:rPr>
            </a:fld>
            <a:endParaRPr lang="ar-SA" altLang="en-US" dirty="0">
              <a:latin typeface="Franklin Gothic Book" panose="020B0503020102020204" pitchFamily="34" charset="0"/>
              <a:cs typeface="Tahoma" panose="020B0604030504040204" pitchFamily="34" charset="0"/>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8" name="Footer Placeholder 7"/>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4" name="Footer Placeholder 3"/>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3" name="Footer Placeholder 2"/>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algn="ctr" eaLnBrk="1" hangingPunct="1">
              <a:buNone/>
            </a:pPr>
            <a:fld id="{9A0DB2DC-4C9A-4742-B13C-FB6460FD3503}" type="slidenum">
              <a:rPr lang="ar-SA" altLang="en-US" dirty="0">
                <a:latin typeface="Franklin Gothic Book" panose="020B0503020102020204" pitchFamily="34" charset="0"/>
                <a:cs typeface="Tahoma" panose="020B0604030504040204" pitchFamily="34" charset="0"/>
              </a:rPr>
            </a:fld>
            <a:endParaRPr lang="ar-SA" altLang="en-US" dirty="0">
              <a:latin typeface="Franklin Gothic Book" panose="020B0503020102020204" pitchFamily="34" charset="0"/>
              <a:cs typeface="Tahoma" panose="020B0604030504040204" pitchFamily="34" charset="0"/>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algn="ctr" eaLnBrk="1" hangingPunct="1">
              <a:buNone/>
            </a:pPr>
            <a:fld id="{9A0DB2DC-4C9A-4742-B13C-FB6460FD3503}" type="slidenum">
              <a:rPr lang="ar-SA" altLang="en-US" dirty="0">
                <a:latin typeface="Franklin Gothic Book" panose="020B0503020102020204" pitchFamily="34" charset="0"/>
                <a:cs typeface="Tahoma" panose="020B0604030504040204" pitchFamily="34" charset="0"/>
              </a:rPr>
            </a:fld>
            <a:endParaRPr lang="ar-SA" altLang="en-US" dirty="0">
              <a:latin typeface="Franklin Gothic Book" panose="020B0503020102020204" pitchFamily="34" charset="0"/>
              <a:cs typeface="Tahoma" panose="020B0604030504040204" pitchFamily="34" charset="0"/>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2"/>
          <p:cNvPicPr>
            <a:picLocks noChangeAspect="1"/>
          </p:cNvPicPr>
          <p:nvPr/>
        </p:nvPicPr>
        <p:blipFill>
          <a:blip r:embed="rId12"/>
          <a:stretch>
            <a:fillRect/>
          </a:stretch>
        </p:blipFill>
        <p:spPr>
          <a:xfrm>
            <a:off x="0" y="0"/>
            <a:ext cx="91440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chemeClr val="tx2"/>
              </a:solidFill>
              <a:effectLst/>
              <a:uLnTx/>
              <a:uFillTx/>
              <a:latin typeface="Times New Roman" panose="02020603050405020304" pitchFamily="18" charset="0"/>
              <a:ea typeface="+mn-ea"/>
              <a:cs typeface="Arial" panose="020B0604020202020204" pitchFamily="34" charset="0"/>
            </a:endParaRPr>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ar-SA" altLang="en-US" dirty="0">
                <a:cs typeface="Tahoma" panose="020B0604030504040204" pitchFamily="34" charset="0"/>
              </a:rPr>
            </a:fld>
            <a:endParaRPr lang="ar-SA" altLang="en-US" dirty="0">
              <a:latin typeface="Times New Roman" panose="02020603050405020304" pitchFamily="18" charset="0"/>
              <a:cs typeface="Tahom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3"/>
          <p:cNvSpPr>
            <a:spLocks noGrp="1"/>
          </p:cNvSpPr>
          <p:nvPr>
            <p:ph sz="quarter" idx="1"/>
          </p:nvPr>
        </p:nvSpPr>
        <p:spPr>
          <a:xfrm>
            <a:off x="457200" y="533400"/>
            <a:ext cx="8229600" cy="5140325"/>
          </a:xfrm>
        </p:spPr>
        <p:txBody>
          <a:bodyPr vert="horz" wrap="square" lIns="91440" tIns="45720" rIns="91440" bIns="45720" anchor="t" anchorCtr="0"/>
          <a:p>
            <a:pPr algn="ctr" eaLnBrk="1" hangingPunct="1">
              <a:buClr>
                <a:schemeClr val="accent1"/>
              </a:buClr>
              <a:buSzPct val="85000"/>
              <a:buFont typeface="Wingdings" panose="05000000000000000000" pitchFamily="2" charset="2"/>
              <a:buNone/>
            </a:pPr>
            <a:r>
              <a:rPr lang="en-US" altLang="en-US" b="1" dirty="0"/>
              <a:t>Lecture-1-</a:t>
            </a:r>
            <a:endParaRPr lang="en-US" altLang="en-US" b="1" dirty="0"/>
          </a:p>
          <a:p>
            <a:pPr eaLnBrk="1" hangingPunct="1">
              <a:buClr>
                <a:schemeClr val="accent1"/>
              </a:buClr>
              <a:buSzPct val="85000"/>
              <a:buFont typeface="Wingdings" panose="05000000000000000000" pitchFamily="2" charset="2"/>
              <a:buNone/>
            </a:pPr>
            <a:r>
              <a:rPr lang="en-US" altLang="en-US" b="1" dirty="0"/>
              <a:t>Introduction &amp; History development of microbiology</a:t>
            </a:r>
            <a:endParaRPr lang="en-US" altLang="en-US" b="1" dirty="0"/>
          </a:p>
          <a:p>
            <a:pPr eaLnBrk="1" hangingPunct="1">
              <a:buClr>
                <a:schemeClr val="accent1"/>
              </a:buClr>
              <a:buSzPct val="85000"/>
              <a:buFont typeface="Wingdings" panose="05000000000000000000" pitchFamily="2" charset="2"/>
              <a:buNone/>
            </a:pPr>
            <a:endParaRPr lang="en-US" altLang="en-US" b="1" dirty="0"/>
          </a:p>
          <a:p>
            <a:pPr eaLnBrk="1" hangingPunct="1">
              <a:buClr>
                <a:schemeClr val="accent1"/>
              </a:buClr>
              <a:buSzPct val="85000"/>
              <a:buFont typeface="Wingdings" panose="05000000000000000000" pitchFamily="2" charset="2"/>
              <a:buNone/>
            </a:pPr>
            <a:endParaRPr lang="en-US" altLang="en-US" b="1" dirty="0"/>
          </a:p>
          <a:p>
            <a:pPr algn="ctr" eaLnBrk="1" hangingPunct="1">
              <a:buClr>
                <a:schemeClr val="accent1"/>
              </a:buClr>
              <a:buSzPct val="85000"/>
              <a:buFont typeface="Wingdings" panose="05000000000000000000" pitchFamily="2" charset="2"/>
              <a:buNone/>
            </a:pPr>
            <a:r>
              <a:rPr lang="en-US" altLang="en-US" b="1" dirty="0"/>
              <a:t> Dr.</a:t>
            </a:r>
            <a:r>
              <a:rPr lang="en-US" altLang="en-US" b="1" dirty="0"/>
              <a:t> </a:t>
            </a:r>
            <a:r>
              <a:rPr lang="en-US" altLang="en-US" b="1" dirty="0"/>
              <a:t>MAYSAM ALI AMEEN </a:t>
            </a:r>
            <a:endParaRPr lang="en-US" alt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p:nvPr>
        </p:nvSpPr>
        <p:spPr>
          <a:xfrm>
            <a:off x="457200" y="277813"/>
            <a:ext cx="8229600" cy="636588"/>
          </a:xfrm>
        </p:spPr>
        <p:txBody>
          <a:bodyPr vert="horz" wrap="square" lIns="91440" tIns="45720" rIns="91440" bIns="91440" numCol="1"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none" strike="noStrike" kern="1200" cap="none" spc="0" normalizeH="0" baseline="0" noProof="0" smtClean="0">
                <a:ln>
                  <a:noFill/>
                </a:ln>
                <a:solidFill>
                  <a:schemeClr val="tx2"/>
                </a:solidFill>
                <a:effectLst/>
                <a:uLnTx/>
                <a:uFillTx/>
                <a:latin typeface="+mj-lt"/>
                <a:ea typeface="+mj-ea"/>
                <a:cs typeface="+mj-cs"/>
              </a:rPr>
              <a:t>Microbiology:</a:t>
            </a:r>
            <a:endParaRPr kumimoji="0" lang="en-US" sz="4000" b="0" i="0" u="none" strike="noStrike" kern="1200" cap="none" spc="0" normalizeH="0" baseline="0" noProof="0" smtClean="0">
              <a:ln>
                <a:noFill/>
              </a:ln>
              <a:solidFill>
                <a:schemeClr val="tx2"/>
              </a:solidFill>
              <a:effectLst/>
              <a:uLnTx/>
              <a:uFillTx/>
              <a:latin typeface="+mj-lt"/>
              <a:ea typeface="+mj-ea"/>
              <a:cs typeface="+mj-cs"/>
            </a:endParaRPr>
          </a:p>
        </p:txBody>
      </p:sp>
      <p:sp>
        <p:nvSpPr>
          <p:cNvPr id="7171" name="Rectangle 3"/>
          <p:cNvSpPr>
            <a:spLocks noGrp="1"/>
          </p:cNvSpPr>
          <p:nvPr>
            <p:ph sz="quarter" idx="1"/>
          </p:nvPr>
        </p:nvSpPr>
        <p:spPr>
          <a:xfrm>
            <a:off x="457200" y="945515"/>
            <a:ext cx="8229600" cy="5455285"/>
          </a:xfrm>
        </p:spPr>
        <p:txBody>
          <a:bodyPr vert="horz" wrap="square" lIns="91440" tIns="45720" rIns="91440" bIns="45720" anchor="t" anchorCtr="0"/>
          <a:p>
            <a:pPr algn="just" eaLnBrk="1" hangingPunct="1">
              <a:lnSpc>
                <a:spcPct val="90000"/>
              </a:lnSpc>
              <a:buClr>
                <a:schemeClr val="accent1"/>
              </a:buClr>
              <a:buSzPct val="85000"/>
              <a:buFont typeface="Wingdings" panose="05000000000000000000" pitchFamily="2" charset="2"/>
              <a:buNone/>
            </a:pPr>
            <a:r>
              <a:rPr lang="en-US" altLang="en-US" dirty="0">
                <a:latin typeface="Times New Roman" panose="02020603050405020304" pitchFamily="18" charset="0"/>
              </a:rPr>
              <a:t>Microbiology: </a:t>
            </a:r>
            <a:r>
              <a:rPr lang="en-US" altLang="en-US" dirty="0">
                <a:ln>
                  <a:solidFill>
                    <a:schemeClr val="accent1"/>
                  </a:solidFill>
                </a:ln>
                <a:solidFill>
                  <a:schemeClr val="accent1"/>
                </a:solidFill>
                <a:latin typeface="Times New Roman" panose="02020603050405020304" pitchFamily="18" charset="0"/>
              </a:rPr>
              <a:t>is the study of microorganism</a:t>
            </a:r>
            <a:r>
              <a:rPr lang="en-US" altLang="en-US" dirty="0">
                <a:latin typeface="Times New Roman" panose="02020603050405020304" pitchFamily="18" charset="0"/>
              </a:rPr>
              <a:t>.</a:t>
            </a:r>
            <a:endParaRPr lang="en-US" altLang="en-US" dirty="0">
              <a:latin typeface="Times New Roman" panose="02020603050405020304" pitchFamily="18" charset="0"/>
            </a:endParaRPr>
          </a:p>
          <a:p>
            <a:pPr marL="0" indent="0" algn="just" eaLnBrk="1" hangingPunct="1">
              <a:lnSpc>
                <a:spcPct val="90000"/>
              </a:lnSpc>
              <a:buClr>
                <a:schemeClr val="accent1"/>
              </a:buClr>
              <a:buSzPct val="85000"/>
              <a:buFont typeface="Arial" panose="020B0604020202020204" pitchFamily="34" charset="0"/>
              <a:buNone/>
            </a:pPr>
            <a:r>
              <a:rPr lang="en-US" altLang="en-US" dirty="0">
                <a:solidFill>
                  <a:schemeClr val="accent1"/>
                </a:solidFill>
                <a:latin typeface="Times New Roman" panose="02020603050405020304" pitchFamily="18" charset="0"/>
              </a:rPr>
              <a:t>M.O.</a:t>
            </a:r>
            <a:r>
              <a:rPr lang="en-US" altLang="en-US" dirty="0">
                <a:latin typeface="Times New Roman" panose="02020603050405020304" pitchFamily="18" charset="0"/>
              </a:rPr>
              <a:t> their is large and diveres kind of them </a:t>
            </a:r>
            <a:endParaRPr lang="en-US" altLang="en-US" dirty="0">
              <a:latin typeface="Times New Roman" panose="02020603050405020304" pitchFamily="18" charset="0"/>
            </a:endParaRPr>
          </a:p>
          <a:p>
            <a:pPr algn="just" eaLnBrk="1" hangingPunct="1">
              <a:lnSpc>
                <a:spcPct val="90000"/>
              </a:lnSpc>
              <a:buClr>
                <a:schemeClr val="accent1"/>
              </a:buClr>
              <a:buSzPct val="85000"/>
              <a:buFont typeface="Arial" panose="020B0604020202020204" pitchFamily="34" charset="0"/>
              <a:buChar char="•"/>
            </a:pPr>
            <a:r>
              <a:rPr lang="en-US" altLang="en-US" dirty="0">
                <a:latin typeface="Times New Roman" panose="02020603050405020304" pitchFamily="18" charset="0"/>
              </a:rPr>
              <a:t>a single cell </a:t>
            </a:r>
            <a:endParaRPr lang="en-US" altLang="en-US" dirty="0">
              <a:latin typeface="Times New Roman" panose="02020603050405020304" pitchFamily="18" charset="0"/>
            </a:endParaRPr>
          </a:p>
          <a:p>
            <a:pPr algn="just" eaLnBrk="1" hangingPunct="1">
              <a:lnSpc>
                <a:spcPct val="90000"/>
              </a:lnSpc>
              <a:buClr>
                <a:schemeClr val="accent1"/>
              </a:buClr>
              <a:buSzPct val="85000"/>
              <a:buFont typeface="Arial" panose="020B0604020202020204" pitchFamily="34" charset="0"/>
              <a:buChar char="•"/>
            </a:pPr>
            <a:r>
              <a:rPr lang="en-US" altLang="en-US" dirty="0">
                <a:latin typeface="Times New Roman" panose="02020603050405020304" pitchFamily="18" charset="0"/>
              </a:rPr>
              <a:t> cell cluster</a:t>
            </a:r>
            <a:endParaRPr lang="en-US" altLang="en-US" dirty="0">
              <a:latin typeface="Times New Roman" panose="02020603050405020304" pitchFamily="18" charset="0"/>
            </a:endParaRPr>
          </a:p>
          <a:p>
            <a:pPr algn="just" eaLnBrk="1" hangingPunct="1">
              <a:lnSpc>
                <a:spcPct val="90000"/>
              </a:lnSpc>
              <a:buClr>
                <a:schemeClr val="accent1"/>
              </a:buClr>
              <a:buSzPct val="85000"/>
              <a:buFont typeface="Arial" panose="020B0604020202020204" pitchFamily="34" charset="0"/>
              <a:buChar char="•"/>
            </a:pPr>
            <a:r>
              <a:rPr lang="en-US" altLang="en-US" dirty="0">
                <a:latin typeface="Times New Roman" panose="02020603050405020304" pitchFamily="18" charset="0"/>
              </a:rPr>
              <a:t> viruses which are microscopic but not cellular.</a:t>
            </a:r>
            <a:endParaRPr lang="en-US" altLang="en-US" sz="2400" dirty="0">
              <a:latin typeface="Times New Roman" panose="02020603050405020304" pitchFamily="18" charset="0"/>
            </a:endParaRPr>
          </a:p>
          <a:p>
            <a:pPr algn="just" eaLnBrk="1" hangingPunct="1">
              <a:lnSpc>
                <a:spcPct val="90000"/>
              </a:lnSpc>
              <a:buClr>
                <a:schemeClr val="accent1"/>
              </a:buClr>
              <a:buSzPct val="85000"/>
              <a:buFont typeface="Wingdings" panose="05000000000000000000" pitchFamily="2" charset="2"/>
              <a:buNone/>
            </a:pPr>
            <a:endParaRPr lang="en-US" alt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algn="just" eaLnBrk="1" hangingPunct="1">
              <a:lnSpc>
                <a:spcPct val="90000"/>
              </a:lnSpc>
              <a:buClr>
                <a:schemeClr val="accent1"/>
              </a:buClr>
              <a:buSzPct val="85000"/>
              <a:buFont typeface="Wingdings" panose="05000000000000000000" pitchFamily="2" charset="2"/>
              <a:buNone/>
            </a:pPr>
            <a:r>
              <a:rPr lang="en-US" altLang="en-US" dirty="0">
                <a:latin typeface="Times New Roman" panose="02020603050405020304" pitchFamily="18" charset="0"/>
                <a:sym typeface="+mn-ea"/>
              </a:rPr>
              <a:t>These MO are present in vast numbers in nearly every environment known. </a:t>
            </a:r>
            <a:endParaRPr lang="en-US" altLang="en-US" dirty="0">
              <a:latin typeface="Times New Roman" panose="02020603050405020304" pitchFamily="18" charset="0"/>
              <a:sym typeface="+mn-ea"/>
            </a:endParaRPr>
          </a:p>
          <a:p>
            <a:pPr algn="just" eaLnBrk="1" hangingPunct="1">
              <a:lnSpc>
                <a:spcPct val="90000"/>
              </a:lnSpc>
              <a:buClr>
                <a:schemeClr val="accent1"/>
              </a:buClr>
              <a:buSzPct val="85000"/>
              <a:buFont typeface="Wingdings" panose="05000000000000000000" pitchFamily="2" charset="2"/>
              <a:buNone/>
            </a:pPr>
            <a:r>
              <a:rPr lang="en-US" altLang="en-US" dirty="0">
                <a:latin typeface="Times New Roman" panose="02020603050405020304" pitchFamily="18" charset="0"/>
                <a:sym typeface="+mn-ea"/>
              </a:rPr>
              <a:t>Also more than 90% of the cells in human's bodies are microbes. Some of these microorganisms (M.O.) are </a:t>
            </a:r>
            <a:r>
              <a:rPr lang="en-US" altLang="en-US" dirty="0">
                <a:solidFill>
                  <a:schemeClr val="accent1"/>
                </a:solidFill>
                <a:latin typeface="Times New Roman" panose="02020603050405020304" pitchFamily="18" charset="0"/>
                <a:sym typeface="+mn-ea"/>
              </a:rPr>
              <a:t>harmful</a:t>
            </a:r>
            <a:r>
              <a:rPr lang="en-US" altLang="en-US" dirty="0">
                <a:latin typeface="Times New Roman" panose="02020603050405020304" pitchFamily="18" charset="0"/>
                <a:sym typeface="+mn-ea"/>
              </a:rPr>
              <a:t> (disease causing microorganisms), others </a:t>
            </a:r>
            <a:r>
              <a:rPr lang="en-US" altLang="en-US" dirty="0">
                <a:solidFill>
                  <a:schemeClr val="accent1"/>
                </a:solidFill>
                <a:latin typeface="Times New Roman" panose="02020603050405020304" pitchFamily="18" charset="0"/>
                <a:sym typeface="+mn-ea"/>
              </a:rPr>
              <a:t>benefit</a:t>
            </a:r>
            <a:r>
              <a:rPr lang="en-US" altLang="en-US" dirty="0">
                <a:latin typeface="Times New Roman" panose="02020603050405020304" pitchFamily="18" charset="0"/>
                <a:sym typeface="+mn-ea"/>
              </a:rPr>
              <a:t> by association with biological activity of the host.</a:t>
            </a:r>
            <a:endParaRPr lang="en-US" altLang="en-US" u="sng" dirty="0">
              <a:latin typeface="Times New Roman" panose="02020603050405020304" pitchFamily="18" charset="0"/>
            </a:endParaRPr>
          </a:p>
          <a:p>
            <a:pPr algn="just" eaLnBrk="1" hangingPunct="1">
              <a:lnSpc>
                <a:spcPct val="90000"/>
              </a:lnSpc>
              <a:buClr>
                <a:schemeClr val="accent1"/>
              </a:buClr>
              <a:buSzPct val="85000"/>
              <a:buFont typeface="Wingdings" panose="05000000000000000000" pitchFamily="2" charset="2"/>
              <a:buNone/>
            </a:pPr>
            <a:r>
              <a:rPr lang="en-US" altLang="en-US" b="1" dirty="0">
                <a:sym typeface="+mn-ea"/>
              </a:rPr>
              <a:t> </a:t>
            </a:r>
            <a:endParaRPr lang="en-US" altLang="en-US" b="1" dirty="0"/>
          </a:p>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p:nvPr>
        </p:nvSpPr>
        <p:spPr>
          <a:xfrm>
            <a:off x="457200" y="277813"/>
            <a:ext cx="8229600" cy="484188"/>
          </a:xfrm>
        </p:spPr>
        <p:txBody>
          <a:bodyPr vert="horz" wrap="square" lIns="91440" tIns="45720" rIns="91440" bIns="91440" numCol="1"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sng" strike="noStrike" kern="1200" cap="none" spc="0" normalizeH="0" baseline="0" noProof="0" smtClean="0">
                <a:ln>
                  <a:noFill/>
                </a:ln>
                <a:solidFill>
                  <a:schemeClr val="tx2"/>
                </a:solidFill>
                <a:effectLst/>
                <a:uLnTx/>
                <a:uFillTx/>
                <a:latin typeface="+mj-lt"/>
                <a:ea typeface="+mj-ea"/>
                <a:cs typeface="+mj-cs"/>
              </a:rPr>
              <a:t>Microbial Divisions</a:t>
            </a:r>
            <a:endParaRPr kumimoji="0" lang="en-US" sz="4000" b="0" i="0" u="sng" strike="noStrike" kern="1200" cap="none" spc="0" normalizeH="0" baseline="0" noProof="0" smtClean="0">
              <a:ln>
                <a:noFill/>
              </a:ln>
              <a:solidFill>
                <a:schemeClr val="tx2"/>
              </a:solidFill>
              <a:effectLst/>
              <a:uLnTx/>
              <a:uFillTx/>
              <a:latin typeface="+mj-lt"/>
              <a:ea typeface="+mj-ea"/>
              <a:cs typeface="+mj-cs"/>
            </a:endParaRPr>
          </a:p>
        </p:txBody>
      </p:sp>
      <p:sp>
        <p:nvSpPr>
          <p:cNvPr id="8195" name="Rectangle 3"/>
          <p:cNvSpPr>
            <a:spLocks noGrp="1"/>
          </p:cNvSpPr>
          <p:nvPr>
            <p:ph sz="quarter" idx="1"/>
          </p:nvPr>
        </p:nvSpPr>
        <p:spPr>
          <a:xfrm>
            <a:off x="457200" y="602615"/>
            <a:ext cx="8229600" cy="5950585"/>
          </a:xfrm>
        </p:spPr>
        <p:txBody>
          <a:bodyPr vert="horz" wrap="square" lIns="91440" tIns="45720" rIns="91440" bIns="45720" anchor="t" anchorCtr="0"/>
          <a:p>
            <a:pPr marL="457200" indent="-457200" algn="just" eaLnBrk="1" hangingPunct="1">
              <a:lnSpc>
                <a:spcPct val="80000"/>
              </a:lnSpc>
              <a:buClr>
                <a:schemeClr val="accent1"/>
              </a:buClr>
              <a:buSzPct val="85000"/>
              <a:buFont typeface="Wingdings 2" panose="05020102010507070707" pitchFamily="18" charset="2"/>
            </a:pPr>
            <a:endParaRPr lang="en-US" altLang="en-US" sz="2400"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None/>
            </a:pPr>
            <a:r>
              <a:rPr lang="en-US" altLang="en-US" sz="2400" dirty="0">
                <a:latin typeface="Times New Roman" panose="02020603050405020304" pitchFamily="18" charset="0"/>
              </a:rPr>
              <a:t>   </a:t>
            </a:r>
            <a:r>
              <a:rPr lang="en-US" altLang="en-US" dirty="0">
                <a:latin typeface="Times New Roman" panose="02020603050405020304" pitchFamily="18" charset="0"/>
              </a:rPr>
              <a:t>The field of microbiology includes :</a:t>
            </a:r>
            <a:endParaRPr lang="en-US" altLang="en-US" b="1"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b="1" dirty="0">
                <a:latin typeface="Times New Roman" panose="02020603050405020304" pitchFamily="18" charset="0"/>
              </a:rPr>
              <a:t>Bacteriology:</a:t>
            </a:r>
            <a:r>
              <a:rPr lang="en-US" altLang="en-US" dirty="0">
                <a:latin typeface="Times New Roman" panose="02020603050405020304" pitchFamily="18" charset="0"/>
              </a:rPr>
              <a:t> is the science dealing with the study of </a:t>
            </a:r>
            <a:r>
              <a:rPr lang="en-US" altLang="en-US" dirty="0">
                <a:solidFill>
                  <a:schemeClr val="accent1"/>
                </a:solidFill>
                <a:latin typeface="Times New Roman" panose="02020603050405020304" pitchFamily="18" charset="0"/>
              </a:rPr>
              <a:t>bacteria</a:t>
            </a:r>
            <a:r>
              <a:rPr lang="en-US" altLang="en-US" dirty="0">
                <a:latin typeface="Times New Roman" panose="02020603050405020304" pitchFamily="18" charset="0"/>
              </a:rPr>
              <a:t>.</a:t>
            </a:r>
            <a:endParaRPr lang="en-US" altLang="en-US" b="1"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b="1" dirty="0">
                <a:latin typeface="Times New Roman" panose="02020603050405020304" pitchFamily="18" charset="0"/>
              </a:rPr>
              <a:t>Mycology</a:t>
            </a:r>
            <a:r>
              <a:rPr lang="en-US" altLang="en-US" dirty="0">
                <a:latin typeface="Times New Roman" panose="02020603050405020304" pitchFamily="18" charset="0"/>
              </a:rPr>
              <a:t>: is the science dealing with the study of </a:t>
            </a:r>
            <a:r>
              <a:rPr lang="en-US" altLang="en-US" dirty="0">
                <a:solidFill>
                  <a:schemeClr val="accent1"/>
                </a:solidFill>
                <a:latin typeface="Times New Roman" panose="02020603050405020304" pitchFamily="18" charset="0"/>
              </a:rPr>
              <a:t>fungi</a:t>
            </a:r>
            <a:r>
              <a:rPr lang="en-US" altLang="en-US" dirty="0">
                <a:latin typeface="Times New Roman" panose="02020603050405020304" pitchFamily="18" charset="0"/>
              </a:rPr>
              <a:t>.</a:t>
            </a:r>
            <a:endParaRPr lang="en-US" altLang="en-US" b="1"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b="1" dirty="0">
                <a:latin typeface="Times New Roman" panose="02020603050405020304" pitchFamily="18" charset="0"/>
              </a:rPr>
              <a:t>Protozology</a:t>
            </a:r>
            <a:r>
              <a:rPr lang="en-US" altLang="en-US" dirty="0">
                <a:latin typeface="Times New Roman" panose="02020603050405020304" pitchFamily="18" charset="0"/>
              </a:rPr>
              <a:t>: is the science dealing with the study of </a:t>
            </a:r>
            <a:r>
              <a:rPr lang="en-US" altLang="en-US" dirty="0">
                <a:solidFill>
                  <a:schemeClr val="accent1"/>
                </a:solidFill>
                <a:latin typeface="Times New Roman" panose="02020603050405020304" pitchFamily="18" charset="0"/>
              </a:rPr>
              <a:t>protozoa</a:t>
            </a:r>
            <a:r>
              <a:rPr lang="en-US" altLang="en-US" dirty="0">
                <a:latin typeface="Times New Roman" panose="02020603050405020304" pitchFamily="18" charset="0"/>
              </a:rPr>
              <a:t>.</a:t>
            </a:r>
            <a:endParaRPr lang="en-US" altLang="en-US" b="1"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b="1" dirty="0">
                <a:latin typeface="Times New Roman" panose="02020603050405020304" pitchFamily="18" charset="0"/>
              </a:rPr>
              <a:t>Virology</a:t>
            </a:r>
            <a:r>
              <a:rPr lang="en-US" altLang="en-US" dirty="0">
                <a:latin typeface="Times New Roman" panose="02020603050405020304" pitchFamily="18" charset="0"/>
              </a:rPr>
              <a:t>: is the science dealing with the study of </a:t>
            </a:r>
            <a:r>
              <a:rPr lang="en-US" altLang="en-US" dirty="0">
                <a:solidFill>
                  <a:schemeClr val="accent1"/>
                </a:solidFill>
                <a:latin typeface="Times New Roman" panose="02020603050405020304" pitchFamily="18" charset="0"/>
              </a:rPr>
              <a:t>viruses</a:t>
            </a:r>
            <a:r>
              <a:rPr lang="en-US" altLang="en-US" dirty="0">
                <a:latin typeface="Times New Roman" panose="02020603050405020304" pitchFamily="18" charset="0"/>
              </a:rPr>
              <a:t>.</a:t>
            </a:r>
            <a:endParaRPr lang="en-US" altLang="en-US" b="1"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b="1" dirty="0">
                <a:latin typeface="Times New Roman" panose="02020603050405020304" pitchFamily="18" charset="0"/>
              </a:rPr>
              <a:t>Immunology</a:t>
            </a:r>
            <a:r>
              <a:rPr lang="en-US" altLang="en-US" dirty="0">
                <a:latin typeface="Times New Roman" panose="02020603050405020304" pitchFamily="18" charset="0"/>
              </a:rPr>
              <a:t>: is the study of </a:t>
            </a:r>
            <a:r>
              <a:rPr lang="en-US" altLang="en-US" dirty="0">
                <a:solidFill>
                  <a:schemeClr val="accent1"/>
                </a:solidFill>
                <a:latin typeface="Times New Roman" panose="02020603050405020304" pitchFamily="18" charset="0"/>
              </a:rPr>
              <a:t>host's defense mechanisms against disease</a:t>
            </a:r>
            <a:r>
              <a:rPr lang="en-US" altLang="en-US" dirty="0">
                <a:latin typeface="Times New Roman" panose="02020603050405020304" pitchFamily="18" charset="0"/>
              </a:rPr>
              <a:t>, also study the interaction between human and disease agents (pathogenic microbes). </a:t>
            </a:r>
            <a:endParaRPr lang="en-US" altLang="en-US" dirty="0">
              <a:latin typeface="Times New Roman" panose="02020603050405020304" pitchFamily="18" charset="0"/>
            </a:endParaRPr>
          </a:p>
          <a:p>
            <a:pPr marL="457200" indent="-457200" algn="just" eaLnBrk="1" hangingPunct="1">
              <a:lnSpc>
                <a:spcPct val="80000"/>
              </a:lnSpc>
              <a:buClr>
                <a:schemeClr val="accent1"/>
              </a:buClr>
              <a:buSzPct val="85000"/>
              <a:buFont typeface="Wingdings 2" panose="05020102010507070707" pitchFamily="18" charset="2"/>
            </a:pPr>
            <a:endParaRPr lang="en-US" altLang="en-US" dirty="0">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r>
              <a:rPr lang="en-US" altLang="en-US" dirty="0">
                <a:latin typeface="Times New Roman" panose="02020603050405020304" pitchFamily="18" charset="0"/>
                <a:sym typeface="+mn-ea"/>
              </a:rPr>
              <a:t>The size M.Os. were variable :</a:t>
            </a:r>
            <a:endParaRPr lang="en-US" altLang="en-US" dirty="0">
              <a:latin typeface="Times New Roman" panose="02020603050405020304" pitchFamily="18" charset="0"/>
              <a:sym typeface="+mn-ea"/>
            </a:endParaRPr>
          </a:p>
          <a:p>
            <a:pPr marL="514350" indent="-514350">
              <a:buFont typeface="+mj-lt"/>
              <a:buAutoNum type="arabicPeriod"/>
            </a:pPr>
            <a:r>
              <a:rPr lang="en-US" altLang="en-US" dirty="0">
                <a:latin typeface="Times New Roman" panose="02020603050405020304" pitchFamily="18" charset="0"/>
                <a:sym typeface="+mn-ea"/>
              </a:rPr>
              <a:t> viruses are smallest MO, </a:t>
            </a:r>
            <a:endParaRPr lang="en-US" altLang="en-US" dirty="0">
              <a:latin typeface="Times New Roman" panose="02020603050405020304" pitchFamily="18" charset="0"/>
              <a:sym typeface="+mn-ea"/>
            </a:endParaRPr>
          </a:p>
          <a:p>
            <a:pPr marL="514350" indent="-514350">
              <a:buFont typeface="+mj-lt"/>
              <a:buAutoNum type="arabicPeriod"/>
            </a:pPr>
            <a:r>
              <a:rPr lang="en-US" altLang="en-US" dirty="0">
                <a:latin typeface="Times New Roman" panose="02020603050405020304" pitchFamily="18" charset="0"/>
                <a:sym typeface="+mn-ea"/>
              </a:rPr>
              <a:t>bacteria (prokaryots),</a:t>
            </a:r>
            <a:endParaRPr lang="en-US" altLang="en-US" dirty="0">
              <a:latin typeface="Times New Roman" panose="02020603050405020304" pitchFamily="18" charset="0"/>
              <a:sym typeface="+mn-ea"/>
            </a:endParaRPr>
          </a:p>
          <a:p>
            <a:pPr marL="514350" indent="-514350">
              <a:buFont typeface="+mj-lt"/>
              <a:buAutoNum type="arabicPeriod"/>
            </a:pPr>
            <a:r>
              <a:rPr lang="en-US" altLang="en-US" dirty="0">
                <a:latin typeface="Times New Roman" panose="02020603050405020304" pitchFamily="18" charset="0"/>
                <a:sym typeface="+mn-ea"/>
              </a:rPr>
              <a:t> fungi, protozoa and worms (euokaryotes). </a:t>
            </a:r>
            <a:endParaRPr lang="en-US" altLang="en-US" dirty="0">
              <a:latin typeface="Times New Roman" panose="02020603050405020304" pitchFamily="18" charset="0"/>
              <a:sym typeface="+mn-ea"/>
            </a:endParaRPr>
          </a:p>
          <a:p>
            <a:r>
              <a:rPr lang="en-US" altLang="en-US" dirty="0">
                <a:solidFill>
                  <a:schemeClr val="accent1"/>
                </a:solidFill>
                <a:latin typeface="Times New Roman" panose="02020603050405020304" pitchFamily="18" charset="0"/>
                <a:sym typeface="+mn-ea"/>
              </a:rPr>
              <a:t>In genera prokaryotic cells are smaller than eukaryotic cells.</a:t>
            </a:r>
            <a:endParaRPr lang="en-US" altLang="en-US" dirty="0">
              <a:solidFill>
                <a:schemeClr val="accent1"/>
              </a:solidFill>
              <a:latin typeface="Times New Roman" panose="02020603050405020304" pitchFamily="18" charset="0"/>
            </a:endParaRPr>
          </a:p>
          <a:p>
            <a:endParaRPr lang="en-US" altLang="en-US" dirty="0">
              <a:solidFill>
                <a:schemeClr val="accent1"/>
              </a:solidFill>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a:spLocks noGrp="1"/>
          </p:cNvSpPr>
          <p:nvPr>
            <p:ph type="title"/>
          </p:nvPr>
        </p:nvSpPr>
        <p:spPr>
          <a:xfrm>
            <a:off x="457200" y="381000"/>
            <a:ext cx="8229600" cy="762000"/>
          </a:xfrm>
        </p:spPr>
        <p:txBody>
          <a:bodyPr vert="horz" wrap="square" lIns="91440" tIns="45720" rIns="91440" bIns="91440" anchor="b" anchorCtr="0"/>
          <a:p>
            <a:pPr eaLnBrk="1" hangingPunct="1"/>
            <a:r>
              <a:rPr lang="en-US" altLang="en-US" u="sng" dirty="0"/>
              <a:t>History development of microbiology</a:t>
            </a:r>
            <a:endParaRPr lang="en-US" altLang="en-US" u="sng" dirty="0"/>
          </a:p>
        </p:txBody>
      </p:sp>
      <p:sp>
        <p:nvSpPr>
          <p:cNvPr id="9219" name="Rectangle 3"/>
          <p:cNvSpPr>
            <a:spLocks noGrp="1"/>
          </p:cNvSpPr>
          <p:nvPr>
            <p:ph sz="quarter" idx="1"/>
          </p:nvPr>
        </p:nvSpPr>
        <p:spPr>
          <a:xfrm>
            <a:off x="457200" y="990600"/>
            <a:ext cx="8229600" cy="5334000"/>
          </a:xfrm>
        </p:spPr>
        <p:txBody>
          <a:bodyPr vert="horz" wrap="square" lIns="91440" tIns="45720" rIns="91440" bIns="45720" anchor="t" anchorCtr="0"/>
          <a:p>
            <a:pPr algn="just" eaLnBrk="1" hangingPunct="1">
              <a:lnSpc>
                <a:spcPct val="80000"/>
              </a:lnSpc>
              <a:buClr>
                <a:schemeClr val="accent1"/>
              </a:buClr>
              <a:buSzPct val="85000"/>
              <a:buFont typeface="Wingdings" panose="05000000000000000000" pitchFamily="2" charset="2"/>
              <a:buNone/>
            </a:pPr>
            <a:endParaRPr lang="en-US" altLang="en-US" sz="2400" dirty="0">
              <a:latin typeface="Times New Roman" panose="02020603050405020304" pitchFamily="18" charset="0"/>
            </a:endParaRPr>
          </a:p>
          <a:p>
            <a:pPr algn="just" eaLnBrk="1" hangingPunct="1">
              <a:lnSpc>
                <a:spcPct val="80000"/>
              </a:lnSpc>
              <a:buClr>
                <a:schemeClr val="accent1"/>
              </a:buClr>
              <a:buSzPct val="85000"/>
              <a:buFont typeface="Wingdings" panose="05000000000000000000" pitchFamily="2" charset="2"/>
              <a:buNone/>
            </a:pPr>
            <a:r>
              <a:rPr lang="en-US" altLang="en-US" dirty="0">
                <a:latin typeface="Times New Roman" panose="02020603050405020304" pitchFamily="18" charset="0"/>
              </a:rPr>
              <a:t>Microbiology has its origin deeply rooted in curiously. At first MOs were thought to be of little practical importance, </a:t>
            </a:r>
            <a:endParaRPr lang="en-US" altLang="en-US" dirty="0">
              <a:latin typeface="Times New Roman" panose="02020603050405020304" pitchFamily="18" charset="0"/>
            </a:endParaRPr>
          </a:p>
          <a:p>
            <a:pPr algn="just" eaLnBrk="1" hangingPunct="1">
              <a:lnSpc>
                <a:spcPct val="80000"/>
              </a:lnSpc>
              <a:buClr>
                <a:schemeClr val="accent1"/>
              </a:buClr>
              <a:buSzPct val="85000"/>
              <a:buFont typeface="Wingdings" panose="05000000000000000000" pitchFamily="2" charset="2"/>
              <a:buNone/>
            </a:pPr>
            <a:r>
              <a:rPr lang="en-US" altLang="en-US" b="1" dirty="0">
                <a:latin typeface="Times New Roman" panose="02020603050405020304" pitchFamily="18" charset="0"/>
              </a:rPr>
              <a:t>Leeuwenhoek (1673)</a:t>
            </a:r>
            <a:r>
              <a:rPr lang="en-US" altLang="en-US" dirty="0">
                <a:latin typeface="Times New Roman" panose="02020603050405020304" pitchFamily="18" charset="0"/>
              </a:rPr>
              <a:t> :</a:t>
            </a:r>
            <a:endParaRPr lang="en-US" altLang="en-US" dirty="0">
              <a:latin typeface="Times New Roman" panose="02020603050405020304" pitchFamily="18" charset="0"/>
            </a:endParaRPr>
          </a:p>
          <a:p>
            <a:pPr marL="457200" indent="-457200" algn="just" eaLnBrk="1" hangingPunct="1">
              <a:lnSpc>
                <a:spcPct val="80000"/>
              </a:lnSpc>
              <a:buClr>
                <a:schemeClr val="accent1"/>
              </a:buClr>
              <a:buSzPct val="85000"/>
              <a:buFont typeface="+mj-lt"/>
              <a:buAutoNum type="arabicPeriod"/>
            </a:pPr>
            <a:r>
              <a:rPr lang="en-US" altLang="en-US" dirty="0">
                <a:latin typeface="Times New Roman" panose="02020603050405020304" pitchFamily="18" charset="0"/>
              </a:rPr>
              <a:t>designed and constructed simple microscope, </a:t>
            </a:r>
            <a:endParaRPr lang="en-US" altLang="en-US" dirty="0">
              <a:latin typeface="Times New Roman" panose="02020603050405020304" pitchFamily="18" charset="0"/>
            </a:endParaRPr>
          </a:p>
          <a:p>
            <a:pPr marL="457200" indent="-457200" algn="just" eaLnBrk="1" hangingPunct="1">
              <a:lnSpc>
                <a:spcPct val="80000"/>
              </a:lnSpc>
              <a:buClr>
                <a:schemeClr val="accent1"/>
              </a:buClr>
              <a:buSzPct val="85000"/>
              <a:buFont typeface="+mj-lt"/>
              <a:buAutoNum type="arabicPeriod"/>
            </a:pPr>
            <a:r>
              <a:rPr lang="en-US" altLang="en-US" dirty="0">
                <a:latin typeface="Times New Roman" panose="02020603050405020304" pitchFamily="18" charset="0"/>
              </a:rPr>
              <a:t>he made the first accurate descriptions of most major types of single cell MO known today: algae, bacteria, protozoa, and yeasts.</a:t>
            </a:r>
            <a:endParaRPr lang="en-US" altLang="en-US" dirty="0">
              <a:latin typeface="Times New Roman" panose="02020603050405020304" pitchFamily="18" charset="0"/>
            </a:endParaRPr>
          </a:p>
          <a:p>
            <a:pPr algn="just" eaLnBrk="1" hangingPunct="1">
              <a:lnSpc>
                <a:spcPct val="80000"/>
              </a:lnSpc>
              <a:buClr>
                <a:schemeClr val="accent1"/>
              </a:buClr>
              <a:buSzPct val="85000"/>
              <a:buFont typeface="Wingdings" panose="05000000000000000000" pitchFamily="2" charset="2"/>
              <a:buNone/>
            </a:pPr>
            <a:endParaRPr lang="en-US" altLang="en-US" b="1" dirty="0">
              <a:latin typeface="Times New Roman" panose="02020603050405020304" pitchFamily="18" charset="0"/>
            </a:endParaRPr>
          </a:p>
          <a:p>
            <a:pPr algn="just" eaLnBrk="1" hangingPunct="1">
              <a:lnSpc>
                <a:spcPct val="80000"/>
              </a:lnSpc>
              <a:buClr>
                <a:schemeClr val="accent1"/>
              </a:buClr>
              <a:buSzPct val="85000"/>
              <a:buFont typeface="Wingdings" panose="05000000000000000000" pitchFamily="2" charset="2"/>
              <a:buNone/>
            </a:pPr>
            <a:r>
              <a:rPr lang="en-US" altLang="en-US" b="1" dirty="0">
                <a:latin typeface="Times New Roman" panose="02020603050405020304" pitchFamily="18" charset="0"/>
              </a:rPr>
              <a:t>Edward Jenner (1796) </a:t>
            </a:r>
            <a:r>
              <a:rPr lang="en-US" altLang="en-US" dirty="0">
                <a:latin typeface="Times New Roman" panose="02020603050405020304" pitchFamily="18" charset="0"/>
              </a:rPr>
              <a:t>discovered the </a:t>
            </a:r>
            <a:r>
              <a:rPr lang="en-US" altLang="en-US" dirty="0">
                <a:solidFill>
                  <a:schemeClr val="accent1"/>
                </a:solidFill>
                <a:latin typeface="Times New Roman" panose="02020603050405020304" pitchFamily="18" charset="0"/>
              </a:rPr>
              <a:t>vaccine against cowpox</a:t>
            </a:r>
            <a:r>
              <a:rPr lang="en-US" altLang="en-US" dirty="0">
                <a:latin typeface="Times New Roman" panose="02020603050405020304" pitchFamily="18" charset="0"/>
              </a:rPr>
              <a:t> (Vaccinia).</a:t>
            </a:r>
            <a:endParaRPr lang="en-US" altLang="en-US" dirty="0">
              <a:latin typeface="Times New Roman" panose="02020603050405020304" pitchFamily="18" charset="0"/>
            </a:endParaRPr>
          </a:p>
          <a:p>
            <a:pPr algn="just" eaLnBrk="1" hangingPunct="1">
              <a:lnSpc>
                <a:spcPct val="80000"/>
              </a:lnSpc>
              <a:buClr>
                <a:schemeClr val="accent1"/>
              </a:buClr>
              <a:buSzPct val="85000"/>
              <a:buFont typeface="Wingdings" panose="05000000000000000000" pitchFamily="2" charset="2"/>
              <a:buNone/>
            </a:pPr>
            <a:endParaRPr lang="en-US" altLang="en-US" b="1" dirty="0">
              <a:latin typeface="Times New Roman" panose="02020603050405020304" pitchFamily="18" charset="0"/>
            </a:endParaRPr>
          </a:p>
          <a:p>
            <a:pPr algn="just" eaLnBrk="1" hangingPunct="1">
              <a:lnSpc>
                <a:spcPct val="80000"/>
              </a:lnSpc>
              <a:buClr>
                <a:schemeClr val="accent1"/>
              </a:buClr>
              <a:buSzPct val="85000"/>
              <a:buFont typeface="Wingdings" panose="05000000000000000000" pitchFamily="2" charset="2"/>
              <a:buNone/>
            </a:pPr>
            <a:endParaRPr lang="en-US" altLang="en-US" dirty="0">
              <a:latin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0" indent="0">
              <a:buNone/>
            </a:pPr>
            <a:r>
              <a:rPr lang="en-US" altLang="en-US" b="1" dirty="0">
                <a:latin typeface="Times New Roman" panose="02020603050405020304" pitchFamily="18" charset="0"/>
                <a:sym typeface="+mn-ea"/>
              </a:rPr>
              <a:t>Louis Pasteur (1850)</a:t>
            </a:r>
            <a:endParaRPr lang="en-US" altLang="en-US" b="1" dirty="0">
              <a:latin typeface="Times New Roman" panose="02020603050405020304" pitchFamily="18" charset="0"/>
              <a:sym typeface="+mn-ea"/>
            </a:endParaRPr>
          </a:p>
          <a:p>
            <a:r>
              <a:rPr lang="en-US" altLang="en-US" dirty="0">
                <a:latin typeface="Times New Roman" panose="02020603050405020304" pitchFamily="18" charset="0"/>
                <a:sym typeface="+mn-ea"/>
              </a:rPr>
              <a:t> demonstrated the biological functions of MO (</a:t>
            </a:r>
            <a:r>
              <a:rPr lang="en-US" altLang="en-US" dirty="0">
                <a:solidFill>
                  <a:schemeClr val="accent1"/>
                </a:solidFill>
                <a:latin typeface="Times New Roman" panose="02020603050405020304" pitchFamily="18" charset="0"/>
                <a:sym typeface="+mn-ea"/>
              </a:rPr>
              <a:t>fermentation theory</a:t>
            </a:r>
            <a:r>
              <a:rPr lang="en-US" altLang="en-US" dirty="0">
                <a:latin typeface="Times New Roman" panose="02020603050405020304" pitchFamily="18" charset="0"/>
                <a:sym typeface="+mn-ea"/>
              </a:rPr>
              <a:t>) </a:t>
            </a:r>
            <a:endParaRPr lang="en-US" altLang="en-US" dirty="0">
              <a:latin typeface="Times New Roman" panose="02020603050405020304" pitchFamily="18" charset="0"/>
              <a:sym typeface="+mn-ea"/>
            </a:endParaRPr>
          </a:p>
          <a:p>
            <a:r>
              <a:rPr lang="en-US" altLang="en-US" dirty="0">
                <a:latin typeface="Times New Roman" panose="02020603050405020304" pitchFamily="18" charset="0"/>
                <a:sym typeface="+mn-ea"/>
              </a:rPr>
              <a:t>method of sterilization (</a:t>
            </a:r>
            <a:r>
              <a:rPr lang="en-US" altLang="en-US" dirty="0">
                <a:solidFill>
                  <a:schemeClr val="accent1"/>
                </a:solidFill>
                <a:latin typeface="Times New Roman" panose="02020603050405020304" pitchFamily="18" charset="0"/>
                <a:sym typeface="+mn-ea"/>
              </a:rPr>
              <a:t>pasteurization</a:t>
            </a:r>
            <a:r>
              <a:rPr lang="en-US" altLang="en-US" dirty="0">
                <a:latin typeface="Times New Roman" panose="02020603050405020304" pitchFamily="18" charset="0"/>
                <a:sym typeface="+mn-ea"/>
              </a:rPr>
              <a:t>) </a:t>
            </a:r>
            <a:endParaRPr lang="en-US" altLang="en-US" dirty="0">
              <a:latin typeface="Times New Roman" panose="02020603050405020304" pitchFamily="18" charset="0"/>
              <a:sym typeface="+mn-ea"/>
            </a:endParaRPr>
          </a:p>
          <a:p>
            <a:r>
              <a:rPr lang="en-US" altLang="en-US" dirty="0">
                <a:latin typeface="Times New Roman" panose="02020603050405020304" pitchFamily="18" charset="0"/>
                <a:sym typeface="+mn-ea"/>
              </a:rPr>
              <a:t> development of vaccines against microbial diseases such as anthrax and rabies.</a:t>
            </a:r>
            <a:endParaRPr lang="en-US" altLang="en-US" dirty="0">
              <a:latin typeface="Times New Roman" panose="02020603050405020304" pitchFamily="18" charset="0"/>
              <a:sym typeface="+mn-ea"/>
            </a:endParaRPr>
          </a:p>
          <a:p>
            <a:r>
              <a:rPr lang="en-US" altLang="en-US" dirty="0">
                <a:latin typeface="Times New Roman" panose="02020603050405020304" pitchFamily="18" charset="0"/>
              </a:rPr>
              <a:t>control of disease of silk warm </a:t>
            </a:r>
            <a:endParaRPr lang="en-US" altLang="en-US" dirty="0">
              <a:latin typeface="Times New Roman" panose="02020603050405020304" pitchFamily="18" charset="0"/>
            </a:endParaRPr>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3"/>
          <p:cNvSpPr>
            <a:spLocks noGrp="1"/>
          </p:cNvSpPr>
          <p:nvPr>
            <p:ph sz="quarter" idx="1"/>
          </p:nvPr>
        </p:nvSpPr>
        <p:spPr>
          <a:xfrm>
            <a:off x="457200" y="533400"/>
            <a:ext cx="8229600" cy="5597525"/>
          </a:xfrm>
        </p:spPr>
        <p:txBody>
          <a:bodyPr vert="horz" wrap="square" lIns="91440" tIns="45720" rIns="91440" bIns="45720" anchor="t" anchorCtr="0"/>
          <a:p>
            <a:pPr algn="just" eaLnBrk="1" hangingPunct="1">
              <a:buClr>
                <a:schemeClr val="accent1"/>
              </a:buClr>
              <a:buSzPct val="85000"/>
              <a:buFont typeface="Wingdings" panose="05000000000000000000" pitchFamily="2" charset="2"/>
              <a:buNone/>
            </a:pPr>
            <a:r>
              <a:rPr lang="en-US" altLang="en-US" b="1" dirty="0">
                <a:latin typeface="Times New Roman" panose="02020603050405020304" pitchFamily="18" charset="0"/>
                <a:cs typeface="Times New Roman" panose="02020603050405020304" pitchFamily="18" charset="0"/>
              </a:rPr>
              <a:t>Joseph Lister</a:t>
            </a:r>
            <a:endParaRPr lang="en-US" altLang="en-US" b="1" dirty="0">
              <a:latin typeface="Times New Roman" panose="02020603050405020304" pitchFamily="18" charset="0"/>
              <a:cs typeface="Times New Roman" panose="02020603050405020304" pitchFamily="18" charset="0"/>
            </a:endParaRPr>
          </a:p>
          <a:p>
            <a:pPr marL="514350" indent="-514350" algn="just" eaLnBrk="1" hangingPunct="1">
              <a:buClr>
                <a:schemeClr val="accent1"/>
              </a:buClr>
              <a:buSzPct val="85000"/>
              <a:buFont typeface="+mj-lt"/>
              <a:buAutoNum type="arabicPeriod"/>
            </a:pPr>
            <a:r>
              <a:rPr lang="en-US" altLang="en-US" b="1" dirty="0">
                <a:latin typeface="Times New Roman" panose="02020603050405020304" pitchFamily="18" charset="0"/>
                <a:cs typeface="Times New Roman" panose="02020603050405020304" pitchFamily="18" charset="0"/>
              </a:rPr>
              <a:t> </a:t>
            </a:r>
            <a:r>
              <a:rPr lang="en-US" altLang="en-US" dirty="0">
                <a:solidFill>
                  <a:srgbClr val="FF0000"/>
                </a:solidFill>
                <a:latin typeface="Times New Roman" panose="02020603050405020304" pitchFamily="18" charset="0"/>
                <a:cs typeface="Times New Roman" panose="02020603050405020304" pitchFamily="18" charset="0"/>
              </a:rPr>
              <a:t>showed the role of MO in the wound contamination</a:t>
            </a:r>
            <a:endParaRPr lang="en-US" altLang="en-US" dirty="0">
              <a:solidFill>
                <a:srgbClr val="FF0000"/>
              </a:solidFill>
              <a:latin typeface="Times New Roman" panose="02020603050405020304" pitchFamily="18" charset="0"/>
              <a:cs typeface="Times New Roman" panose="02020603050405020304" pitchFamily="18" charset="0"/>
            </a:endParaRPr>
          </a:p>
          <a:p>
            <a:pPr marL="514350" indent="-514350" algn="just" eaLnBrk="1" hangingPunct="1">
              <a:buClr>
                <a:schemeClr val="accent1"/>
              </a:buClr>
              <a:buSzPct val="85000"/>
              <a:buFont typeface="+mj-lt"/>
              <a:buAutoNum type="arabicPeriod"/>
            </a:pPr>
            <a:r>
              <a:rPr lang="en-US" altLang="en-US" dirty="0">
                <a:latin typeface="Times New Roman" panose="02020603050405020304" pitchFamily="18" charset="0"/>
                <a:cs typeface="Times New Roman" panose="02020603050405020304" pitchFamily="18" charset="0"/>
              </a:rPr>
              <a:t> developed Lister system which came to be known as </a:t>
            </a:r>
            <a:r>
              <a:rPr lang="en-US" altLang="en-US" dirty="0">
                <a:solidFill>
                  <a:srgbClr val="FF0000"/>
                </a:solidFill>
                <a:latin typeface="Times New Roman" panose="02020603050405020304" pitchFamily="18" charset="0"/>
                <a:cs typeface="Times New Roman" panose="02020603050405020304" pitchFamily="18" charset="0"/>
              </a:rPr>
              <a:t>Antiseptic Surgery</a:t>
            </a:r>
            <a:r>
              <a:rPr lang="en-US" altLang="en-US" dirty="0">
                <a:latin typeface="Times New Roman" panose="02020603050405020304" pitchFamily="18" charset="0"/>
                <a:cs typeface="Times New Roman" panose="02020603050405020304" pitchFamily="18" charset="0"/>
              </a:rPr>
              <a:t>, </a:t>
            </a:r>
            <a:r>
              <a:rPr lang="en-US" altLang="en-US" dirty="0">
                <a:solidFill>
                  <a:srgbClr val="FF0000"/>
                </a:solidFill>
                <a:latin typeface="Times New Roman" panose="02020603050405020304" pitchFamily="18" charset="0"/>
                <a:cs typeface="Times New Roman" panose="02020603050405020304" pitchFamily="18" charset="0"/>
              </a:rPr>
              <a:t>which includes the heat sterilization of instruments and the application of phenol to wound by means of dressings</a:t>
            </a:r>
            <a:r>
              <a:rPr lang="en-US" altLang="en-US" dirty="0">
                <a:latin typeface="Times New Roman" panose="02020603050405020304" pitchFamily="18" charset="0"/>
                <a:cs typeface="Times New Roman" panose="02020603050405020304" pitchFamily="18" charset="0"/>
              </a:rPr>
              <a:t>.</a:t>
            </a:r>
            <a:endParaRPr lang="en-US"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a:spLocks noGrp="1" noChangeArrowheads="1"/>
          </p:cNvSpPr>
          <p:nvPr>
            <p:ph type="title"/>
          </p:nvPr>
        </p:nvSpPr>
        <p:spPr/>
        <p:txBody>
          <a:bodyPr vert="horz" wrap="square" lIns="91440" tIns="45720" rIns="91440" bIns="91440" numCol="1"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br>
              <a:rPr kumimoji="0" lang="en-US" sz="4000" b="0" i="0" u="none" strike="noStrike" kern="1200" cap="none" spc="0" normalizeH="0" baseline="0" noProof="0" smtClean="0">
                <a:ln>
                  <a:noFill/>
                </a:ln>
                <a:solidFill>
                  <a:schemeClr val="tx2"/>
                </a:solidFill>
                <a:effectLst/>
                <a:uLnTx/>
                <a:uFillTx/>
                <a:latin typeface="+mj-lt"/>
                <a:ea typeface="+mj-ea"/>
                <a:cs typeface="+mj-cs"/>
              </a:rPr>
            </a:br>
            <a:r>
              <a:rPr lang="en-US" sz="4000" noProof="0" smtClean="0">
                <a:ln>
                  <a:noFill/>
                </a:ln>
                <a:solidFill>
                  <a:schemeClr val="accent1"/>
                </a:solidFill>
                <a:effectLst/>
                <a:uLnTx/>
                <a:uFillTx/>
                <a:sym typeface="+mn-ea"/>
              </a:rPr>
              <a:t>Koch postulates in 1876.</a:t>
            </a:r>
            <a:endParaRPr kumimoji="0" lang="en-US" sz="4000" b="0" i="0" u="none" strike="noStrike" kern="1200" cap="none" spc="0" normalizeH="0" baseline="0" noProof="0" smtClean="0">
              <a:ln>
                <a:noFill/>
              </a:ln>
              <a:solidFill>
                <a:schemeClr val="accent1"/>
              </a:solidFill>
              <a:effectLst/>
              <a:uLnTx/>
              <a:uFillTx/>
              <a:latin typeface="+mj-lt"/>
              <a:ea typeface="+mj-ea"/>
              <a:cs typeface="+mj-cs"/>
              <a:sym typeface="+mn-ea"/>
            </a:endParaRPr>
          </a:p>
        </p:txBody>
      </p:sp>
      <p:sp>
        <p:nvSpPr>
          <p:cNvPr id="11267" name="Rectangle 3"/>
          <p:cNvSpPr>
            <a:spLocks noGrp="1"/>
          </p:cNvSpPr>
          <p:nvPr>
            <p:ph sz="quarter" idx="1"/>
          </p:nvPr>
        </p:nvSpPr>
        <p:spPr/>
        <p:txBody>
          <a:bodyPr vert="horz" wrap="square" lIns="91440" tIns="45720" rIns="91440" bIns="45720" anchor="t" anchorCtr="0"/>
          <a:p>
            <a:pPr marL="533400" indent="-533400" algn="just" eaLnBrk="1" hangingPunct="1">
              <a:lnSpc>
                <a:spcPct val="90000"/>
              </a:lnSpc>
              <a:buClr>
                <a:schemeClr val="accent1"/>
              </a:buClr>
              <a:buSzPct val="85000"/>
              <a:buFont typeface="Wingdings" panose="05000000000000000000" pitchFamily="2" charset="2"/>
              <a:buAutoNum type="arabicPeriod"/>
            </a:pPr>
            <a:r>
              <a:rPr lang="en-US" altLang="en-US" sz="2800" dirty="0">
                <a:latin typeface="Times New Roman" panose="02020603050405020304" pitchFamily="18" charset="0"/>
              </a:rPr>
              <a:t>The suspected causative agent must be found in every case of disease.</a:t>
            </a:r>
            <a:endParaRPr lang="en-US" altLang="en-US" sz="2800" dirty="0">
              <a:latin typeface="Times New Roman" panose="02020603050405020304" pitchFamily="18" charset="0"/>
            </a:endParaRPr>
          </a:p>
          <a:p>
            <a:pPr marL="533400" indent="-533400" algn="just" eaLnBrk="1" hangingPunct="1">
              <a:lnSpc>
                <a:spcPct val="90000"/>
              </a:lnSpc>
              <a:buClr>
                <a:schemeClr val="accent1"/>
              </a:buClr>
              <a:buSzPct val="85000"/>
              <a:buFont typeface="Wingdings" panose="05000000000000000000" pitchFamily="2" charset="2"/>
              <a:buAutoNum type="arabicPeriod"/>
            </a:pPr>
            <a:r>
              <a:rPr lang="en-US" altLang="en-US" sz="2800" dirty="0">
                <a:latin typeface="Times New Roman" panose="02020603050405020304" pitchFamily="18" charset="0"/>
              </a:rPr>
              <a:t>This MO must be isolated from the infected individual and grown in a culture with no other types of MO.</a:t>
            </a:r>
            <a:endParaRPr lang="en-US" altLang="en-US" sz="2800" dirty="0">
              <a:latin typeface="Times New Roman" panose="02020603050405020304" pitchFamily="18" charset="0"/>
            </a:endParaRPr>
          </a:p>
          <a:p>
            <a:pPr marL="533400" indent="-533400" algn="just" eaLnBrk="1" hangingPunct="1">
              <a:lnSpc>
                <a:spcPct val="90000"/>
              </a:lnSpc>
              <a:buClr>
                <a:schemeClr val="accent1"/>
              </a:buClr>
              <a:buSzPct val="85000"/>
              <a:buFont typeface="Wingdings" panose="05000000000000000000" pitchFamily="2" charset="2"/>
              <a:buAutoNum type="arabicPeriod"/>
            </a:pPr>
            <a:r>
              <a:rPr lang="en-US" altLang="en-US" sz="2800" dirty="0">
                <a:latin typeface="Times New Roman" panose="02020603050405020304" pitchFamily="18" charset="0"/>
              </a:rPr>
              <a:t>When inoculation into normal healthy susceptible animal a pure culture of the agent must be produce the specific disease.</a:t>
            </a:r>
            <a:endParaRPr lang="en-US" altLang="en-US" sz="2800" dirty="0">
              <a:latin typeface="Times New Roman" panose="02020603050405020304" pitchFamily="18" charset="0"/>
            </a:endParaRPr>
          </a:p>
          <a:p>
            <a:pPr marL="533400" indent="-533400" algn="just" eaLnBrk="1" hangingPunct="1">
              <a:lnSpc>
                <a:spcPct val="90000"/>
              </a:lnSpc>
              <a:buClr>
                <a:schemeClr val="accent1"/>
              </a:buClr>
              <a:buSzPct val="85000"/>
              <a:buFont typeface="Wingdings" panose="05000000000000000000" pitchFamily="2" charset="2"/>
              <a:buAutoNum type="arabicPeriod"/>
            </a:pPr>
            <a:r>
              <a:rPr lang="en-US" altLang="en-US" sz="2800" dirty="0">
                <a:latin typeface="Times New Roman" panose="02020603050405020304" pitchFamily="18" charset="0"/>
              </a:rPr>
              <a:t>The same MO must be isolated from the experimentally infected host.</a:t>
            </a:r>
            <a:endParaRPr lang="en-US" altLang="en-US" sz="2800" dirty="0">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3"/>
          <p:cNvSpPr>
            <a:spLocks noGrp="1" noChangeArrowheads="1"/>
          </p:cNvSpPr>
          <p:nvPr>
            <p:ph sz="quarter" idx="1"/>
          </p:nvPr>
        </p:nvSpPr>
        <p:spPr>
          <a:xfrm>
            <a:off x="228600" y="457200"/>
            <a:ext cx="8610600" cy="5673725"/>
          </a:xfrm>
        </p:spPr>
        <p:txBody>
          <a:bodyPr vert="horz" wrap="square" lIns="91440" tIns="45720" rIns="91440" bIns="45720" numCol="1" anchor="t" anchorCtr="0" compatLnSpc="1">
            <a:normAutofit lnSpcReduction="10000"/>
          </a:bodyPr>
          <a:lstStyle/>
          <a:p>
            <a:pPr marL="274320" marR="0" lvl="0" indent="-274320" algn="just"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None/>
              <a:defRPr/>
            </a:pPr>
            <a:r>
              <a:rPr lang="en-US" altLang="en-US" b="1" noProof="0" dirty="0" smtClean="0">
                <a:ln>
                  <a:noFill/>
                </a:ln>
                <a:effectLst/>
                <a:uLnTx/>
                <a:uFillTx/>
                <a:latin typeface="Times New Roman" panose="02020603050405020304" pitchFamily="18" charset="0"/>
                <a:cs typeface="Times New Roman" panose="02020603050405020304" pitchFamily="18" charset="0"/>
                <a:sym typeface="+mn-ea"/>
              </a:rPr>
              <a:t>Paul Ehrlich:</a:t>
            </a:r>
            <a:endParaRPr kumimoji="0" lang="en-US" altLang="en-US"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274320" marR="0" lvl="0" indent="-274320" algn="just"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None/>
              <a:defRPr/>
            </a:pPr>
            <a:r>
              <a:rPr kumimoji="0" lang="en-US" altLang="en-US"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The modern era of control treatment in 1900 began with the use of </a:t>
            </a:r>
            <a:r>
              <a:rPr kumimoji="0" lang="en-US" altLang="en-US" b="0"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chemicals that would kill or interfere with the growth of the disease agent without damaging the infected individual.</a:t>
            </a:r>
            <a:r>
              <a:rPr kumimoji="0" lang="en-US" altLang="en-US"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This approach, known as chemotherapy was introduced by </a:t>
            </a:r>
            <a:r>
              <a:rPr lang="en-US" altLang="en-US" b="1" noProof="0" dirty="0" smtClean="0">
                <a:ln>
                  <a:noFill/>
                </a:ln>
                <a:effectLst/>
                <a:uLnTx/>
                <a:uFillTx/>
                <a:latin typeface="Times New Roman" panose="02020603050405020304" pitchFamily="18" charset="0"/>
                <a:cs typeface="Times New Roman" panose="02020603050405020304" pitchFamily="18" charset="0"/>
                <a:sym typeface="+mn-ea"/>
              </a:rPr>
              <a:t>Paul Ehrlich</a:t>
            </a:r>
            <a:r>
              <a:rPr kumimoji="0" lang="en-US" altLang="en-US"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a:t>
            </a:r>
            <a:endParaRPr kumimoji="0" lang="en-US" altLang="en-US"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274320" marR="0" lvl="0" indent="-274320" algn="just"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None/>
              <a:defRPr/>
            </a:pPr>
            <a:endParaRPr kumimoji="0" lang="en-US" altLang="en-US" sz="2800" b="1"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just"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None/>
              <a:defRPr/>
            </a:pPr>
            <a:endParaRPr kumimoji="0" lang="en-US" alt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274320" marR="0" lvl="0" indent="-274320" algn="just"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None/>
              <a:defRPr/>
            </a:pPr>
            <a:r>
              <a:rPr lang="en-US" altLang="en-US" b="1" noProof="0" dirty="0" smtClean="0">
                <a:ln>
                  <a:noFill/>
                </a:ln>
                <a:effectLst/>
                <a:uLnTx/>
                <a:uFillTx/>
                <a:latin typeface="Times New Roman" panose="02020603050405020304" pitchFamily="18" charset="0"/>
                <a:cs typeface="Times New Roman" panose="02020603050405020304" pitchFamily="18" charset="0"/>
                <a:sym typeface="+mn-ea"/>
              </a:rPr>
              <a:t>In</a:t>
            </a:r>
            <a:r>
              <a:rPr lang="en-US" altLang="en-US" noProof="0" dirty="0" smtClean="0">
                <a:ln>
                  <a:noFill/>
                </a:ln>
                <a:effectLst/>
                <a:uLnTx/>
                <a:uFillTx/>
                <a:latin typeface="Times New Roman" panose="02020603050405020304" pitchFamily="18" charset="0"/>
                <a:cs typeface="Times New Roman" panose="02020603050405020304" pitchFamily="18" charset="0"/>
                <a:sym typeface="+mn-ea"/>
              </a:rPr>
              <a:t> </a:t>
            </a:r>
            <a:r>
              <a:rPr lang="en-US" altLang="en-US" b="1" noProof="0" dirty="0" smtClean="0">
                <a:ln>
                  <a:noFill/>
                </a:ln>
                <a:effectLst/>
                <a:uLnTx/>
                <a:uFillTx/>
                <a:latin typeface="Times New Roman" panose="02020603050405020304" pitchFamily="18" charset="0"/>
                <a:cs typeface="Times New Roman" panose="02020603050405020304" pitchFamily="18" charset="0"/>
                <a:sym typeface="+mn-ea"/>
              </a:rPr>
              <a:t>1929, Alexander</a:t>
            </a:r>
            <a:r>
              <a:rPr lang="en-US" altLang="en-US" noProof="0" dirty="0" smtClean="0">
                <a:ln>
                  <a:noFill/>
                </a:ln>
                <a:effectLst/>
                <a:uLnTx/>
                <a:uFillTx/>
                <a:latin typeface="Times New Roman" panose="02020603050405020304" pitchFamily="18" charset="0"/>
                <a:cs typeface="Times New Roman" panose="02020603050405020304" pitchFamily="18" charset="0"/>
                <a:sym typeface="+mn-ea"/>
              </a:rPr>
              <a:t> </a:t>
            </a:r>
            <a:r>
              <a:rPr lang="en-US" altLang="en-US" b="1" noProof="0" dirty="0" smtClean="0">
                <a:ln>
                  <a:noFill/>
                </a:ln>
                <a:effectLst/>
                <a:uLnTx/>
                <a:uFillTx/>
                <a:latin typeface="Times New Roman" panose="02020603050405020304" pitchFamily="18" charset="0"/>
                <a:cs typeface="Times New Roman" panose="02020603050405020304" pitchFamily="18" charset="0"/>
                <a:sym typeface="+mn-ea"/>
              </a:rPr>
              <a:t>Fleming</a:t>
            </a:r>
            <a:r>
              <a:rPr lang="en-US" altLang="en-US" noProof="0" dirty="0" smtClean="0">
                <a:ln>
                  <a:noFill/>
                </a:ln>
                <a:effectLst/>
                <a:uLnTx/>
                <a:uFillTx/>
                <a:latin typeface="Times New Roman" panose="02020603050405020304" pitchFamily="18" charset="0"/>
                <a:cs typeface="Times New Roman" panose="02020603050405020304" pitchFamily="18" charset="0"/>
                <a:sym typeface="+mn-ea"/>
              </a:rPr>
              <a:t> isolated a mold produced substance that inhibited bacteria but was non toxic to lab animal. He named this antibacterial material </a:t>
            </a:r>
            <a:r>
              <a:rPr lang="en-US" altLang="en-US" noProof="0" dirty="0" smtClean="0">
                <a:ln>
                  <a:noFill/>
                </a:ln>
                <a:solidFill>
                  <a:schemeClr val="accent1"/>
                </a:solidFill>
                <a:effectLst/>
                <a:uLnTx/>
                <a:uFillTx/>
                <a:latin typeface="Times New Roman" panose="02020603050405020304" pitchFamily="18" charset="0"/>
                <a:cs typeface="Times New Roman" panose="02020603050405020304" pitchFamily="18" charset="0"/>
                <a:sym typeface="+mn-ea"/>
              </a:rPr>
              <a:t>Penicillin</a:t>
            </a:r>
            <a:r>
              <a:rPr lang="en-US" altLang="en-US" noProof="0" dirty="0" smtClean="0">
                <a:ln>
                  <a:noFill/>
                </a:ln>
                <a:effectLst/>
                <a:uLnTx/>
                <a:uFillTx/>
                <a:latin typeface="Times New Roman" panose="02020603050405020304" pitchFamily="18" charset="0"/>
                <a:cs typeface="Times New Roman" panose="02020603050405020304" pitchFamily="18" charset="0"/>
                <a:sym typeface="+mn-ea"/>
              </a:rPr>
              <a:t>, which is one type of antibiotics.</a:t>
            </a:r>
            <a:endParaRPr kumimoji="0" lang="en-US" altLang="en-US"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274320" marR="0" lvl="0" indent="-274320" algn="just" defTabSz="914400" rtl="0" eaLnBrk="1" fontAlgn="auto" latinLnBrk="0" hangingPunct="1">
              <a:lnSpc>
                <a:spcPct val="100000"/>
              </a:lnSpc>
              <a:spcBef>
                <a:spcPts val="580"/>
              </a:spcBef>
              <a:spcAft>
                <a:spcPts val="0"/>
              </a:spcAft>
              <a:buClr>
                <a:schemeClr val="accent1"/>
              </a:buClr>
              <a:buSzPct val="85000"/>
              <a:buFont typeface="Wingdings" panose="05000000000000000000" pitchFamily="2" charset="2"/>
              <a:buNone/>
              <a:defRPr/>
            </a:pPr>
            <a:r>
              <a:rPr lang="en-US" altLang="en-US" noProof="0" dirty="0" smtClean="0">
                <a:ln>
                  <a:noFill/>
                </a:ln>
                <a:effectLst/>
                <a:uLnTx/>
                <a:uFillTx/>
                <a:latin typeface="Times New Roman" panose="02020603050405020304" pitchFamily="18" charset="0"/>
                <a:cs typeface="Times New Roman" panose="02020603050405020304" pitchFamily="18" charset="0"/>
                <a:sym typeface="+mn-ea"/>
              </a:rPr>
              <a:t>Up to data, many new approaches and techniques are developing that aid in the isolation, treatment, controlling, and prevention of infectious disease.</a:t>
            </a:r>
            <a:endParaRPr kumimoji="0" lang="en-US" altLang="en-US"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endParaRPr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Rectangle 4"/>
          <p:cNvSpPr/>
          <p:nvPr/>
        </p:nvSpPr>
        <p:spPr>
          <a:xfrm>
            <a:off x="304800" y="76200"/>
            <a:ext cx="249238" cy="369888"/>
          </a:xfrm>
          <a:prstGeom prst="rect">
            <a:avLst/>
          </a:prstGeom>
          <a:noFill/>
          <a:ln w="9525">
            <a:noFill/>
          </a:ln>
        </p:spPr>
        <p:txBody>
          <a:bodyPr wrap="none" anchor="ctr" anchorCtr="0">
            <a:spAutoFit/>
          </a:bodyPr>
          <a:lst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8005"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B2C1DB"/>
              </a:buClr>
              <a:buSzPct val="85000"/>
              <a:buFont typeface="Wingdings 2" panose="05020102010507070707" pitchFamily="18" charset="2"/>
              <a:buChar char=""/>
              <a:defRPr sz="2000" kern="1200">
                <a:solidFill>
                  <a:schemeClr val="tx1"/>
                </a:solidFill>
                <a:latin typeface="+mn-lt"/>
                <a:ea typeface="+mn-ea"/>
                <a:cs typeface="+mn-cs"/>
              </a:defRPr>
            </a:lvl3pPr>
            <a:lvl4pPr marL="1097280" indent="-228600" algn="l" rtl="0" eaLnBrk="0" fontAlgn="base" hangingPunct="0">
              <a:spcBef>
                <a:spcPts val="375"/>
              </a:spcBef>
              <a:spcAft>
                <a:spcPct val="0"/>
              </a:spcAft>
              <a:buClr>
                <a:srgbClr val="9BBB59"/>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9BBB59"/>
              </a:buClr>
              <a:buChar char="o"/>
              <a:defRPr sz="2000" kern="1200">
                <a:solidFill>
                  <a:schemeClr val="tx1"/>
                </a:solidFill>
                <a:latin typeface="+mn-lt"/>
                <a:ea typeface="+mn-ea"/>
                <a:cs typeface="+mn-cs"/>
              </a:defRPr>
            </a:lvl5pPr>
          </a:lstStyle>
          <a:p>
            <a:pPr marL="0" lvl="0" indent="0" algn="justLow" eaLnBrk="1" hangingPunct="1">
              <a:spcBef>
                <a:spcPct val="0"/>
              </a:spcBef>
              <a:buClrTx/>
              <a:buSzTx/>
              <a:buFontTx/>
              <a:buNone/>
            </a:pPr>
            <a:r>
              <a:rPr lang="en-US" altLang="en-US" sz="1800" b="1" dirty="0">
                <a:latin typeface="Arial" panose="020B0604020202020204" pitchFamily="34" charset="0"/>
              </a:rPr>
              <a:t> </a:t>
            </a:r>
            <a:endParaRPr lang="en-US" altLang="en-US" sz="1800" b="1" dirty="0">
              <a:latin typeface="Arial" panose="020B0604020202020204" pitchFamily="34" charset="0"/>
              <a:ea typeface="Arial" panose="020B0604020202020204" pitchFamily="34" charset="0"/>
            </a:endParaRPr>
          </a:p>
        </p:txBody>
      </p:sp>
      <p:graphicFrame>
        <p:nvGraphicFramePr>
          <p:cNvPr id="13513" name="Group 201"/>
          <p:cNvGraphicFramePr>
            <a:graphicFrameLocks noGrp="1"/>
          </p:cNvGraphicFramePr>
          <p:nvPr/>
        </p:nvGraphicFramePr>
        <p:xfrm>
          <a:off x="685800" y="1524000"/>
          <a:ext cx="7772400" cy="4876802"/>
        </p:xfrm>
        <a:graphic>
          <a:graphicData uri="http://schemas.openxmlformats.org/drawingml/2006/table">
            <a:tbl>
              <a:tblPr/>
              <a:tblGrid>
                <a:gridCol w="2455862"/>
                <a:gridCol w="3135313"/>
                <a:gridCol w="2181225"/>
              </a:tblGrid>
              <a:tr h="976312">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Prokaryotic cells</a:t>
                      </a:r>
                      <a:endPar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Eukaryotic cells</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endPar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Structure</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331788">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No</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Yes</a:t>
                      </a:r>
                      <a:endPar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Definite Nucleus</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330200">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No</a:t>
                      </a:r>
                      <a:endParaRPr kumimoji="0" lang="en-US" sz="1800" b="1" i="0" u="none" strike="noStrike" cap="none" normalizeH="0" baseline="0" smtClean="0">
                        <a:ln>
                          <a:noFill/>
                        </a:ln>
                        <a:solidFill>
                          <a:srgbClr val="FF0000"/>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Yes</a:t>
                      </a:r>
                      <a:endParaRPr kumimoji="0" lang="en-US" sz="1800" b="1"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Nuclear membrane</a:t>
                      </a:r>
                      <a:endParaRPr kumimoji="0" lang="en-US" sz="1800" b="1"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331788">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Single</a:t>
                      </a:r>
                      <a:endParaRPr kumimoji="0" lang="en-US" sz="1800" b="1" i="0" u="none" strike="noStrike" cap="none" normalizeH="0" baseline="0" smtClean="0">
                        <a:ln>
                          <a:noFill/>
                        </a:ln>
                        <a:solidFill>
                          <a:srgbClr val="FF0000"/>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Multiple</a:t>
                      </a:r>
                      <a:endParaRPr kumimoji="0" lang="en-US" sz="1800" b="1" i="0" u="none" strike="noStrike" cap="none" normalizeH="0" baseline="0" smtClean="0">
                        <a:ln>
                          <a:noFill/>
                        </a:ln>
                        <a:solidFill>
                          <a:srgbClr val="FF0000"/>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Chromosome</a:t>
                      </a:r>
                      <a:endParaRPr kumimoji="0" lang="en-US" sz="1800" b="1"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792163">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Yeas, have rigid cell wall that contain peptidoglycan</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Yeas, have flexible cell mem. Except fungi have rigid cell wall with chitin</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Cell envelope</a:t>
                      </a:r>
                      <a:endPar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330200">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No</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Yes</a:t>
                      </a:r>
                      <a:endPar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Nucleolus</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561975">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No</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Yes</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Organelles</a:t>
                      </a:r>
                      <a:r>
                        <a:rPr kumimoji="0" lang="en-US" sz="1400" b="1" i="0" u="none" strike="noStrike" cap="none" normalizeH="0" baseline="0" smtClean="0">
                          <a:ln>
                            <a:noFill/>
                          </a:ln>
                          <a:solidFill>
                            <a:srgbClr val="FFFFFF"/>
                          </a:solidFill>
                          <a:effectLst/>
                          <a:latin typeface="Times New Roman" panose="02020603050405020304" pitchFamily="18" charset="0"/>
                          <a:cs typeface="Times New Roman" panose="02020603050405020304" pitchFamily="18" charset="0"/>
                        </a:rPr>
                        <a:t>.</a:t>
                      </a: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(mitocondria, Golgi apparatus,</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33020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Small 70 S ribosome</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Large 80 S ribosome</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ribosome</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33178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By binary fission</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By mitosis</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Replication</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56038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Bacteria</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Animals, plant, protozoa, fungi</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Representative organisms</a:t>
                      </a:r>
                      <a:endParaRPr kumimoji="0" 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bl>
          </a:graphicData>
        </a:graphic>
      </p:graphicFrame>
      <p:sp>
        <p:nvSpPr>
          <p:cNvPr id="13361" name="Rectangle 196"/>
          <p:cNvSpPr/>
          <p:nvPr/>
        </p:nvSpPr>
        <p:spPr>
          <a:xfrm>
            <a:off x="0" y="5756275"/>
            <a:ext cx="9144000" cy="0"/>
          </a:xfrm>
          <a:prstGeom prst="rect">
            <a:avLst/>
          </a:prstGeom>
          <a:noFill/>
          <a:ln w="9525">
            <a:noFill/>
          </a:ln>
        </p:spPr>
        <p:txBody>
          <a:bodyPr wrap="none" anchor="ctr" anchorCtr="0">
            <a:spAutoFit/>
          </a:bodyPr>
          <a:lst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8005"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B2C1DB"/>
              </a:buClr>
              <a:buSzPct val="85000"/>
              <a:buFont typeface="Wingdings 2" panose="05020102010507070707" pitchFamily="18" charset="2"/>
              <a:buChar char=""/>
              <a:defRPr sz="2000" kern="1200">
                <a:solidFill>
                  <a:schemeClr val="tx1"/>
                </a:solidFill>
                <a:latin typeface="+mn-lt"/>
                <a:ea typeface="+mn-ea"/>
                <a:cs typeface="+mn-cs"/>
              </a:defRPr>
            </a:lvl3pPr>
            <a:lvl4pPr marL="1097280" indent="-228600" algn="l" rtl="0" eaLnBrk="0" fontAlgn="base" hangingPunct="0">
              <a:spcBef>
                <a:spcPts val="375"/>
              </a:spcBef>
              <a:spcAft>
                <a:spcPct val="0"/>
              </a:spcAft>
              <a:buClr>
                <a:srgbClr val="9BBB59"/>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9BBB59"/>
              </a:buClr>
              <a:buChar char="o"/>
              <a:defRPr sz="2000" kern="1200">
                <a:solidFill>
                  <a:schemeClr val="tx1"/>
                </a:solidFill>
                <a:latin typeface="+mn-lt"/>
                <a:ea typeface="+mn-ea"/>
                <a:cs typeface="+mn-cs"/>
              </a:defRPr>
            </a:lvl5pPr>
          </a:lstStyle>
          <a:p>
            <a:pPr marL="0" lvl="0" indent="0" rtl="1" eaLnBrk="1" hangingPunct="1">
              <a:spcBef>
                <a:spcPct val="0"/>
              </a:spcBef>
              <a:buClrTx/>
              <a:buSzTx/>
              <a:buFontTx/>
              <a:buNone/>
            </a:pPr>
            <a:endParaRPr lang="en-US" altLang="en-US" sz="1800" dirty="0">
              <a:latin typeface="Arial" panose="020B0604020202020204" pitchFamily="34" charset="0"/>
              <a:ea typeface="Arial" panose="020B0604020202020204" pitchFamily="34" charset="0"/>
            </a:endParaRPr>
          </a:p>
        </p:txBody>
      </p:sp>
      <p:sp>
        <p:nvSpPr>
          <p:cNvPr id="13362" name="Rectangle 4"/>
          <p:cNvSpPr/>
          <p:nvPr/>
        </p:nvSpPr>
        <p:spPr>
          <a:xfrm>
            <a:off x="304800" y="76200"/>
            <a:ext cx="8839200" cy="1200150"/>
          </a:xfrm>
          <a:prstGeom prst="rect">
            <a:avLst/>
          </a:prstGeom>
          <a:noFill/>
          <a:ln w="9525">
            <a:noFill/>
          </a:ln>
        </p:spPr>
        <p:txBody>
          <a:bodyPr anchor="ctr" anchorCtr="0">
            <a:spAutoFit/>
          </a:bodyPr>
          <a:lst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8005"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B2C1DB"/>
              </a:buClr>
              <a:buSzPct val="85000"/>
              <a:buFont typeface="Wingdings 2" panose="05020102010507070707" pitchFamily="18" charset="2"/>
              <a:buChar char=""/>
              <a:defRPr sz="2000" kern="1200">
                <a:solidFill>
                  <a:schemeClr val="tx1"/>
                </a:solidFill>
                <a:latin typeface="+mn-lt"/>
                <a:ea typeface="+mn-ea"/>
                <a:cs typeface="+mn-cs"/>
              </a:defRPr>
            </a:lvl3pPr>
            <a:lvl4pPr marL="1097280" indent="-228600" algn="l" rtl="0" eaLnBrk="0" fontAlgn="base" hangingPunct="0">
              <a:spcBef>
                <a:spcPts val="375"/>
              </a:spcBef>
              <a:spcAft>
                <a:spcPct val="0"/>
              </a:spcAft>
              <a:buClr>
                <a:srgbClr val="9BBB59"/>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9BBB59"/>
              </a:buClr>
              <a:buChar char="o"/>
              <a:defRPr sz="2000" kern="1200">
                <a:solidFill>
                  <a:schemeClr val="tx1"/>
                </a:solidFill>
                <a:latin typeface="+mn-lt"/>
                <a:ea typeface="+mn-ea"/>
                <a:cs typeface="+mn-cs"/>
              </a:defRPr>
            </a:lvl5pPr>
          </a:lstStyle>
          <a:p>
            <a:pPr marL="0" lvl="0" indent="0" algn="justLow" eaLnBrk="1" hangingPunct="1">
              <a:spcBef>
                <a:spcPct val="0"/>
              </a:spcBef>
              <a:buClrTx/>
              <a:buSzTx/>
              <a:buFontTx/>
              <a:buNone/>
            </a:pPr>
            <a:r>
              <a:rPr lang="en-US" altLang="en-US" sz="1800" b="1" dirty="0">
                <a:latin typeface="Arial" panose="020B0604020202020204" pitchFamily="34" charset="0"/>
              </a:rPr>
              <a:t>   </a:t>
            </a:r>
            <a:r>
              <a:rPr lang="en-US" altLang="en-US" sz="1800" b="1" u="sng" dirty="0">
                <a:latin typeface="Arial" panose="020B0604020202020204" pitchFamily="34" charset="0"/>
              </a:rPr>
              <a:t> Eukaryotes &amp; Prokaryotes</a:t>
            </a:r>
            <a:endParaRPr lang="en-US" altLang="en-US" sz="1800" b="1" u="sng" dirty="0">
              <a:latin typeface="Arial" panose="020B0604020202020204" pitchFamily="34" charset="0"/>
            </a:endParaRPr>
          </a:p>
          <a:p>
            <a:pPr marL="0" lvl="0" indent="0" eaLnBrk="1" hangingPunct="1">
              <a:spcBef>
                <a:spcPct val="0"/>
              </a:spcBef>
              <a:buClrTx/>
              <a:buSzTx/>
              <a:buFontTx/>
              <a:buNone/>
            </a:pPr>
            <a:r>
              <a:rPr lang="en-US" altLang="en-US" sz="1800" dirty="0">
                <a:latin typeface="Times New Roman" panose="02020603050405020304" pitchFamily="18" charset="0"/>
                <a:cs typeface="Arial" panose="020B0604020202020204" pitchFamily="34" charset="0"/>
              </a:rPr>
              <a:t>The main differences between Eukaryotic cells &amp; Prokaryotic cells can be illustrates in the following table:</a:t>
            </a:r>
            <a:endParaRPr lang="en-US" altLang="en-US" sz="1800" dirty="0">
              <a:latin typeface="Times New Roman" panose="02020603050405020304" pitchFamily="18" charset="0"/>
              <a:cs typeface="Arial" panose="020B0604020202020204" pitchFamily="34" charset="0"/>
            </a:endParaRPr>
          </a:p>
          <a:p>
            <a:pPr marL="0" lvl="0" indent="0" eaLnBrk="1" hangingPunct="1">
              <a:spcBef>
                <a:spcPct val="0"/>
              </a:spcBef>
              <a:buClrTx/>
              <a:buSzTx/>
              <a:buFontTx/>
              <a:buNone/>
            </a:pPr>
            <a:r>
              <a:rPr lang="en-US" altLang="en-US" sz="1800" b="1" dirty="0">
                <a:latin typeface="Times New Roman" panose="02020603050405020304" pitchFamily="18" charset="0"/>
                <a:cs typeface="Arial" panose="020B0604020202020204" pitchFamily="34" charset="0"/>
              </a:rPr>
              <a:t>Table (1) illustrates the main differences between Eukaryotic cells &amp; Prokaryotic cells</a:t>
            </a:r>
            <a:endParaRPr lang="en-US" altLang="en-US" sz="1800" dirty="0">
              <a:latin typeface="Times New Roman" panose="02020603050405020304" pitchFamily="18" charset="0"/>
              <a:ea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381000" y="685800"/>
            <a:ext cx="8229600" cy="636588"/>
          </a:xfrm>
        </p:spPr>
        <p:txBody>
          <a:bodyPr vert="horz" wrap="square" lIns="91440" tIns="45720" rIns="91440" bIns="91440" numCol="1" anchor="b"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000" b="0" i="0" u="sng" strike="noStrike" kern="1200" cap="none" spc="0" normalizeH="0" baseline="0" noProof="0" dirty="0" smtClean="0">
                <a:ln>
                  <a:noFill/>
                </a:ln>
                <a:solidFill>
                  <a:schemeClr val="tx2"/>
                </a:solidFill>
                <a:effectLst/>
                <a:uLnTx/>
                <a:uFillTx/>
                <a:latin typeface="+mj-lt"/>
                <a:ea typeface="+mj-ea"/>
                <a:cs typeface="+mj-cs"/>
              </a:rPr>
              <a:t>Scientific name:</a:t>
            </a:r>
            <a:br>
              <a:rPr kumimoji="0" lang="en-US" sz="4000" b="0" i="0" u="none" strike="noStrike" kern="1200" cap="none" spc="0" normalizeH="0" baseline="0" noProof="0" dirty="0" smtClean="0">
                <a:ln>
                  <a:noFill/>
                </a:ln>
                <a:solidFill>
                  <a:schemeClr val="tx2"/>
                </a:solidFill>
                <a:effectLst/>
                <a:uLnTx/>
                <a:uFillTx/>
                <a:latin typeface="+mj-lt"/>
                <a:ea typeface="+mj-ea"/>
                <a:cs typeface="+mj-cs"/>
              </a:rPr>
            </a:br>
            <a:endParaRPr kumimoji="0" lang="en-US" sz="4000" b="0" i="0" u="none" strike="noStrike" kern="1200" cap="none" spc="0" normalizeH="0" baseline="0" noProof="0" dirty="0" smtClean="0">
              <a:ln>
                <a:noFill/>
              </a:ln>
              <a:solidFill>
                <a:schemeClr val="tx2"/>
              </a:solidFill>
              <a:effectLst/>
              <a:uLnTx/>
              <a:uFillTx/>
              <a:latin typeface="+mj-lt"/>
              <a:ea typeface="+mj-ea"/>
              <a:cs typeface="+mj-cs"/>
            </a:endParaRPr>
          </a:p>
        </p:txBody>
      </p:sp>
      <p:sp>
        <p:nvSpPr>
          <p:cNvPr id="14339" name="Rectangle 3"/>
          <p:cNvSpPr>
            <a:spLocks noGrp="1"/>
          </p:cNvSpPr>
          <p:nvPr>
            <p:ph sz="quarter" idx="1"/>
          </p:nvPr>
        </p:nvSpPr>
        <p:spPr>
          <a:xfrm>
            <a:off x="228600" y="762000"/>
            <a:ext cx="8763000" cy="5791200"/>
          </a:xfrm>
        </p:spPr>
        <p:txBody>
          <a:bodyPr vert="horz" wrap="square" lIns="91440" tIns="45720" rIns="91440" bIns="45720" anchor="t" anchorCtr="0"/>
          <a:p>
            <a:pPr marL="457200" indent="-457200" algn="just" eaLnBrk="1" hangingPunct="1">
              <a:lnSpc>
                <a:spcPct val="80000"/>
              </a:lnSpc>
              <a:buClr>
                <a:schemeClr val="accent1"/>
              </a:buClr>
              <a:buSzPct val="85000"/>
              <a:buFont typeface="Wingdings" panose="05000000000000000000" pitchFamily="2" charset="2"/>
              <a:buNone/>
            </a:pPr>
            <a:r>
              <a:rPr lang="en-US" altLang="en-US" sz="3600" dirty="0">
                <a:latin typeface="Times New Roman" panose="02020603050405020304" pitchFamily="18" charset="0"/>
              </a:rPr>
              <a:t>The binomial system of published by C. Linnaeus. The genus and species are significant taxonomic uses in binomial nomenclature for each organism. </a:t>
            </a:r>
            <a:r>
              <a:rPr lang="en-US" altLang="en-US" sz="3600" dirty="0">
                <a:solidFill>
                  <a:schemeClr val="accent1"/>
                </a:solidFill>
                <a:latin typeface="Times New Roman" panose="02020603050405020304" pitchFamily="18" charset="0"/>
              </a:rPr>
              <a:t>First name for genus</a:t>
            </a:r>
            <a:r>
              <a:rPr lang="en-US" altLang="en-US" sz="3600" dirty="0">
                <a:latin typeface="Times New Roman" panose="02020603050405020304" pitchFamily="18" charset="0"/>
              </a:rPr>
              <a:t> and </a:t>
            </a:r>
            <a:r>
              <a:rPr lang="en-US" altLang="en-US" sz="3600" dirty="0">
                <a:solidFill>
                  <a:srgbClr val="00B0F0"/>
                </a:solidFill>
                <a:latin typeface="Times New Roman" panose="02020603050405020304" pitchFamily="18" charset="0"/>
              </a:rPr>
              <a:t>second name for species</a:t>
            </a:r>
            <a:r>
              <a:rPr lang="en-US" altLang="en-US" sz="3600" dirty="0">
                <a:latin typeface="Times New Roman" panose="02020603050405020304" pitchFamily="18" charset="0"/>
              </a:rPr>
              <a:t>. First letter of genus should be written in capital letter, whereas   first letter of species, must be write in small. Name of genus and species for any organism must be write in Italic from or place line under each genus and species. </a:t>
            </a:r>
            <a:endParaRPr lang="en-US" altLang="en-US" sz="3600"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None/>
            </a:pPr>
            <a:endParaRPr lang="en-US" altLang="en-US" sz="3600" b="1"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None/>
            </a:pPr>
            <a:endParaRPr lang="en-US" altLang="en-US" sz="3600" b="1"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None/>
            </a:pPr>
            <a:endParaRPr lang="en-US" altLang="en-US" sz="3600" dirty="0">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457200" indent="-457200" algn="just">
              <a:lnSpc>
                <a:spcPct val="80000"/>
              </a:lnSpc>
              <a:buClr>
                <a:schemeClr val="accent1"/>
              </a:buClr>
              <a:buSzPct val="85000"/>
              <a:buFont typeface="Wingdings" panose="05000000000000000000" pitchFamily="2" charset="2"/>
              <a:buNone/>
            </a:pPr>
            <a:r>
              <a:rPr lang="en-US" altLang="en-US" sz="4800" dirty="0">
                <a:latin typeface="Times New Roman" panose="02020603050405020304" pitchFamily="18" charset="0"/>
                <a:sym typeface="+mn-ea"/>
              </a:rPr>
              <a:t>Ex</a:t>
            </a:r>
            <a:r>
              <a:rPr lang="en-US" altLang="en-US" sz="4800" i="1" dirty="0">
                <a:latin typeface="Times New Roman" panose="02020603050405020304" pitchFamily="18" charset="0"/>
                <a:sym typeface="+mn-ea"/>
              </a:rPr>
              <a:t>: </a:t>
            </a:r>
            <a:endParaRPr lang="en-US" altLang="en-US" sz="4800" i="1" dirty="0">
              <a:latin typeface="Times New Roman" panose="02020603050405020304" pitchFamily="18" charset="0"/>
              <a:sym typeface="+mn-ea"/>
            </a:endParaRPr>
          </a:p>
          <a:p>
            <a:pPr marL="457200" indent="-457200" algn="just">
              <a:lnSpc>
                <a:spcPct val="80000"/>
              </a:lnSpc>
              <a:buClr>
                <a:schemeClr val="accent1"/>
              </a:buClr>
              <a:buSzPct val="85000"/>
              <a:buFont typeface="Wingdings" panose="05000000000000000000" pitchFamily="2" charset="2"/>
              <a:buNone/>
            </a:pPr>
            <a:r>
              <a:rPr lang="en-US" altLang="en-US" sz="4800" i="1" dirty="0">
                <a:solidFill>
                  <a:srgbClr val="C00000"/>
                </a:solidFill>
                <a:latin typeface="Times New Roman" panose="02020603050405020304" pitchFamily="18" charset="0"/>
                <a:sym typeface="+mn-ea"/>
              </a:rPr>
              <a:t>Staphylococcus</a:t>
            </a:r>
            <a:r>
              <a:rPr lang="en-US" altLang="en-US" sz="4800" i="1" dirty="0">
                <a:latin typeface="Times New Roman" panose="02020603050405020304" pitchFamily="18" charset="0"/>
                <a:sym typeface="+mn-ea"/>
              </a:rPr>
              <a:t> </a:t>
            </a:r>
            <a:r>
              <a:rPr lang="en-US" altLang="en-US" sz="4800" i="1" dirty="0">
                <a:solidFill>
                  <a:srgbClr val="00B0F0"/>
                </a:solidFill>
                <a:latin typeface="Times New Roman" panose="02020603050405020304" pitchFamily="18" charset="0"/>
                <a:sym typeface="+mn-ea"/>
              </a:rPr>
              <a:t>aureus</a:t>
            </a:r>
            <a:r>
              <a:rPr lang="en-US" altLang="en-US" sz="4800" i="1" dirty="0">
                <a:latin typeface="Times New Roman" panose="02020603050405020304" pitchFamily="18" charset="0"/>
                <a:sym typeface="+mn-ea"/>
              </a:rPr>
              <a:t>.</a:t>
            </a:r>
            <a:endParaRPr lang="en-US" altLang="en-US" sz="4800" i="1" dirty="0">
              <a:latin typeface="Times New Roman" panose="02020603050405020304" pitchFamily="18" charset="0"/>
            </a:endParaRPr>
          </a:p>
          <a:p>
            <a:pPr marL="457200" indent="-457200" algn="just">
              <a:lnSpc>
                <a:spcPct val="80000"/>
              </a:lnSpc>
              <a:buClr>
                <a:schemeClr val="accent1"/>
              </a:buClr>
              <a:buSzPct val="85000"/>
              <a:buFont typeface="Wingdings" panose="05000000000000000000" pitchFamily="2" charset="2"/>
              <a:buNone/>
            </a:pPr>
            <a:r>
              <a:rPr lang="en-US" altLang="en-US" sz="4800" u="sng" dirty="0">
                <a:solidFill>
                  <a:srgbClr val="C00000"/>
                </a:solidFill>
                <a:latin typeface="Times New Roman" panose="02020603050405020304" pitchFamily="18" charset="0"/>
                <a:sym typeface="+mn-ea"/>
              </a:rPr>
              <a:t>Staphylococcus</a:t>
            </a:r>
            <a:r>
              <a:rPr lang="en-US" altLang="en-US" sz="4800" dirty="0">
                <a:solidFill>
                  <a:srgbClr val="C00000"/>
                </a:solidFill>
                <a:latin typeface="Times New Roman" panose="02020603050405020304" pitchFamily="18" charset="0"/>
                <a:sym typeface="+mn-ea"/>
              </a:rPr>
              <a:t> </a:t>
            </a:r>
            <a:r>
              <a:rPr lang="en-US" altLang="en-US" sz="4800" u="sng" dirty="0">
                <a:solidFill>
                  <a:srgbClr val="00B0F0"/>
                </a:solidFill>
                <a:latin typeface="Times New Roman" panose="02020603050405020304" pitchFamily="18" charset="0"/>
                <a:sym typeface="+mn-ea"/>
              </a:rPr>
              <a:t>aureus</a:t>
            </a:r>
            <a:endParaRPr lang="en-US" altLang="en-US" sz="4800" b="1" dirty="0">
              <a:latin typeface="Times New Roman" panose="02020603050405020304" pitchFamily="18" charset="0"/>
            </a:endParaRPr>
          </a:p>
          <a:p>
            <a:endParaRPr lang="en-US" sz="4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tretch>
            <a:fillRect/>
          </a:stretch>
        </p:blipFill>
        <p:spPr>
          <a:xfrm>
            <a:off x="762000" y="802640"/>
            <a:ext cx="7620000" cy="529145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457200" indent="-457200" algn="just" eaLnBrk="1" hangingPunct="1">
              <a:lnSpc>
                <a:spcPct val="80000"/>
              </a:lnSpc>
              <a:buClr>
                <a:schemeClr val="accent1"/>
              </a:buClr>
              <a:buSzPct val="85000"/>
              <a:buFont typeface="Wingdings" panose="05000000000000000000" pitchFamily="2" charset="2"/>
              <a:buNone/>
            </a:pPr>
            <a:r>
              <a:rPr lang="en-US" altLang="en-US" b="1" dirty="0">
                <a:latin typeface="Times New Roman" panose="02020603050405020304" pitchFamily="18" charset="0"/>
                <a:sym typeface="+mn-ea"/>
              </a:rPr>
              <a:t>Name of bacteria are derived from</a:t>
            </a:r>
            <a:endParaRPr lang="en-US" altLang="en-US"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dirty="0">
                <a:latin typeface="Times New Roman" panose="02020603050405020304" pitchFamily="18" charset="0"/>
                <a:sym typeface="+mn-ea"/>
              </a:rPr>
              <a:t>The </a:t>
            </a:r>
            <a:r>
              <a:rPr lang="en-US" altLang="en-US" dirty="0">
                <a:solidFill>
                  <a:srgbClr val="7030A0"/>
                </a:solidFill>
                <a:latin typeface="Times New Roman" panose="02020603050405020304" pitchFamily="18" charset="0"/>
                <a:sym typeface="+mn-ea"/>
              </a:rPr>
              <a:t>name of disease</a:t>
            </a:r>
            <a:r>
              <a:rPr lang="en-US" altLang="en-US" dirty="0">
                <a:latin typeface="Times New Roman" panose="02020603050405020304" pitchFamily="18" charset="0"/>
                <a:sym typeface="+mn-ea"/>
              </a:rPr>
              <a:t> that caused by bacteria. Ex: </a:t>
            </a:r>
            <a:r>
              <a:rPr lang="en-US" altLang="en-US" i="1" dirty="0">
                <a:latin typeface="Times New Roman" panose="02020603050405020304" pitchFamily="18" charset="0"/>
                <a:sym typeface="+mn-ea"/>
              </a:rPr>
              <a:t>Vibrio cholerae </a:t>
            </a:r>
            <a:r>
              <a:rPr lang="en-US" altLang="en-US" dirty="0">
                <a:latin typeface="Times New Roman" panose="02020603050405020304" pitchFamily="18" charset="0"/>
                <a:sym typeface="+mn-ea"/>
              </a:rPr>
              <a:t>= causes cholerae.</a:t>
            </a:r>
            <a:endParaRPr lang="en-US" altLang="en-US"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dirty="0">
                <a:latin typeface="Times New Roman" panose="02020603050405020304" pitchFamily="18" charset="0"/>
                <a:sym typeface="+mn-ea"/>
              </a:rPr>
              <a:t>The </a:t>
            </a:r>
            <a:r>
              <a:rPr lang="en-US" altLang="en-US" dirty="0">
                <a:solidFill>
                  <a:srgbClr val="7030A0"/>
                </a:solidFill>
                <a:latin typeface="Times New Roman" panose="02020603050405020304" pitchFamily="18" charset="0"/>
                <a:sym typeface="+mn-ea"/>
              </a:rPr>
              <a:t>locality</a:t>
            </a:r>
            <a:r>
              <a:rPr lang="en-US" altLang="en-US" dirty="0">
                <a:latin typeface="Times New Roman" panose="02020603050405020304" pitchFamily="18" charset="0"/>
                <a:sym typeface="+mn-ea"/>
              </a:rPr>
              <a:t> where the bacteria was first isolated. Ex: </a:t>
            </a:r>
            <a:r>
              <a:rPr lang="en-US" altLang="en-US" i="1" dirty="0">
                <a:latin typeface="Times New Roman" panose="02020603050405020304" pitchFamily="18" charset="0"/>
                <a:sym typeface="+mn-ea"/>
              </a:rPr>
              <a:t>Escherichia coli </a:t>
            </a:r>
            <a:r>
              <a:rPr lang="en-US" altLang="en-US" dirty="0">
                <a:latin typeface="Times New Roman" panose="02020603050405020304" pitchFamily="18" charset="0"/>
                <a:sym typeface="+mn-ea"/>
              </a:rPr>
              <a:t>= from colon.</a:t>
            </a:r>
            <a:endParaRPr lang="en-US" altLang="en-US"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dirty="0">
                <a:latin typeface="Times New Roman" panose="02020603050405020304" pitchFamily="18" charset="0"/>
                <a:sym typeface="+mn-ea"/>
              </a:rPr>
              <a:t>The </a:t>
            </a:r>
            <a:r>
              <a:rPr lang="en-US" altLang="en-US" dirty="0">
                <a:solidFill>
                  <a:srgbClr val="7030A0"/>
                </a:solidFill>
                <a:latin typeface="Times New Roman" panose="02020603050405020304" pitchFamily="18" charset="0"/>
                <a:sym typeface="+mn-ea"/>
              </a:rPr>
              <a:t>scientists</a:t>
            </a:r>
            <a:r>
              <a:rPr lang="en-US" altLang="en-US" dirty="0">
                <a:latin typeface="Times New Roman" panose="02020603050405020304" pitchFamily="18" charset="0"/>
                <a:sym typeface="+mn-ea"/>
              </a:rPr>
              <a:t> responsible for isolating bacteria. </a:t>
            </a:r>
            <a:r>
              <a:rPr lang="en-US" altLang="en-US" i="1" dirty="0">
                <a:latin typeface="Times New Roman" panose="02020603050405020304" pitchFamily="18" charset="0"/>
                <a:sym typeface="+mn-ea"/>
              </a:rPr>
              <a:t>Listeria </a:t>
            </a:r>
            <a:r>
              <a:rPr lang="en-US" altLang="en-US" dirty="0">
                <a:latin typeface="Times New Roman" panose="02020603050405020304" pitchFamily="18" charset="0"/>
                <a:sym typeface="+mn-ea"/>
              </a:rPr>
              <a:t>= Lister.</a:t>
            </a:r>
            <a:endParaRPr lang="en-US" altLang="en-US" dirty="0">
              <a:latin typeface="Times New Roman" panose="02020603050405020304" pitchFamily="18" charset="0"/>
            </a:endParaRPr>
          </a:p>
          <a:p>
            <a:pPr marL="457200" indent="-457200" algn="just" eaLnBrk="1" hangingPunct="1">
              <a:lnSpc>
                <a:spcPct val="80000"/>
              </a:lnSpc>
              <a:buClr>
                <a:schemeClr val="accent1"/>
              </a:buClr>
              <a:buSzPct val="85000"/>
              <a:buFont typeface="Wingdings" panose="05000000000000000000" pitchFamily="2" charset="2"/>
              <a:buAutoNum type="arabicPeriod"/>
            </a:pPr>
            <a:r>
              <a:rPr lang="en-US" altLang="en-US" dirty="0">
                <a:latin typeface="Times New Roman" panose="02020603050405020304" pitchFamily="18" charset="0"/>
                <a:sym typeface="+mn-ea"/>
              </a:rPr>
              <a:t>Properties of bacterial </a:t>
            </a:r>
            <a:r>
              <a:rPr lang="en-US" altLang="en-US" dirty="0">
                <a:solidFill>
                  <a:srgbClr val="7030A0"/>
                </a:solidFill>
                <a:latin typeface="Times New Roman" panose="02020603050405020304" pitchFamily="18" charset="0"/>
                <a:sym typeface="+mn-ea"/>
              </a:rPr>
              <a:t>morphology and physiology</a:t>
            </a:r>
            <a:r>
              <a:rPr lang="en-US" altLang="en-US" dirty="0">
                <a:latin typeface="Times New Roman" panose="02020603050405020304" pitchFamily="18" charset="0"/>
                <a:sym typeface="+mn-ea"/>
              </a:rPr>
              <a:t>.</a:t>
            </a:r>
            <a:r>
              <a:rPr lang="en-US" altLang="en-US" i="1" dirty="0">
                <a:latin typeface="Times New Roman" panose="02020603050405020304" pitchFamily="18" charset="0"/>
                <a:sym typeface="+mn-ea"/>
              </a:rPr>
              <a:t> Staphylococcus aureus </a:t>
            </a:r>
            <a:r>
              <a:rPr lang="en-US" altLang="en-US" dirty="0">
                <a:latin typeface="Times New Roman" panose="02020603050405020304" pitchFamily="18" charset="0"/>
                <a:sym typeface="+mn-ea"/>
              </a:rPr>
              <a:t>= cluster.</a:t>
            </a:r>
            <a:endParaRPr lang="en-US" altLang="en-US" dirty="0">
              <a:latin typeface="Times New Roman" panose="02020603050405020304" pitchFamily="18" charset="0"/>
            </a:endParaRPr>
          </a:p>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4"/>
          <p:cNvSpPr/>
          <p:nvPr/>
        </p:nvSpPr>
        <p:spPr>
          <a:xfrm>
            <a:off x="304800" y="0"/>
            <a:ext cx="8839200" cy="1508125"/>
          </a:xfrm>
          <a:prstGeom prst="rect">
            <a:avLst/>
          </a:prstGeom>
          <a:noFill/>
          <a:ln w="9525">
            <a:noFill/>
          </a:ln>
        </p:spPr>
        <p:txBody>
          <a:bodyPr anchor="ctr" anchorCtr="0">
            <a:spAutoFit/>
          </a:bodyPr>
          <a:lst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8005"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B2C1DB"/>
              </a:buClr>
              <a:buSzPct val="85000"/>
              <a:buFont typeface="Wingdings 2" panose="05020102010507070707" pitchFamily="18" charset="2"/>
              <a:buChar char=""/>
              <a:defRPr sz="2000" kern="1200">
                <a:solidFill>
                  <a:schemeClr val="tx1"/>
                </a:solidFill>
                <a:latin typeface="+mn-lt"/>
                <a:ea typeface="+mn-ea"/>
                <a:cs typeface="+mn-cs"/>
              </a:defRPr>
            </a:lvl3pPr>
            <a:lvl4pPr marL="1097280" indent="-228600" algn="l" rtl="0" eaLnBrk="0" fontAlgn="base" hangingPunct="0">
              <a:spcBef>
                <a:spcPts val="375"/>
              </a:spcBef>
              <a:spcAft>
                <a:spcPct val="0"/>
              </a:spcAft>
              <a:buClr>
                <a:srgbClr val="9BBB59"/>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9BBB59"/>
              </a:buClr>
              <a:buChar char="o"/>
              <a:defRPr sz="2000" kern="1200">
                <a:solidFill>
                  <a:schemeClr val="tx1"/>
                </a:solidFill>
                <a:latin typeface="+mn-lt"/>
                <a:ea typeface="+mn-ea"/>
                <a:cs typeface="+mn-cs"/>
              </a:defRPr>
            </a:lvl5pPr>
          </a:lstStyle>
          <a:p>
            <a:pPr marL="0" lvl="0" indent="0" eaLnBrk="1" hangingPunct="1">
              <a:spcBef>
                <a:spcPct val="0"/>
              </a:spcBef>
              <a:buClrTx/>
              <a:buSzTx/>
              <a:buFontTx/>
              <a:buNone/>
            </a:pPr>
            <a:r>
              <a:rPr lang="en-US" altLang="en-US" sz="2000" b="1" dirty="0">
                <a:latin typeface="Arial" panose="020B0604020202020204" pitchFamily="34" charset="0"/>
              </a:rPr>
              <a:t> </a:t>
            </a:r>
            <a:r>
              <a:rPr lang="en-US" altLang="en-US" sz="1800" b="1" dirty="0">
                <a:latin typeface="Times New Roman" panose="02020603050405020304" pitchFamily="18" charset="0"/>
                <a:cs typeface="Arial" panose="020B0604020202020204" pitchFamily="34" charset="0"/>
              </a:rPr>
              <a:t>All types of organisms classified in to five kingdom; monera, protista, fungi, plantae, and animalia. The following table illustrates the kingdom.</a:t>
            </a:r>
            <a:endParaRPr lang="en-US" altLang="en-US" sz="1800" b="1" dirty="0">
              <a:latin typeface="Times New Roman" panose="02020603050405020304" pitchFamily="18" charset="0"/>
              <a:cs typeface="Arial" panose="020B0604020202020204" pitchFamily="34" charset="0"/>
            </a:endParaRPr>
          </a:p>
          <a:p>
            <a:pPr marL="0" lvl="0" indent="0" eaLnBrk="1" hangingPunct="1">
              <a:spcBef>
                <a:spcPct val="0"/>
              </a:spcBef>
              <a:buClrTx/>
              <a:buSzTx/>
              <a:buFontTx/>
              <a:buNone/>
            </a:pPr>
            <a:r>
              <a:rPr lang="en-US" altLang="en-US" sz="1800" b="1" dirty="0">
                <a:latin typeface="Times New Roman" panose="02020603050405020304" pitchFamily="18" charset="0"/>
                <a:cs typeface="Arial" panose="020B0604020202020204" pitchFamily="34" charset="0"/>
              </a:rPr>
              <a:t> </a:t>
            </a:r>
            <a:endParaRPr lang="en-US" altLang="en-US" sz="1800" dirty="0">
              <a:latin typeface="Times New Roman" panose="02020603050405020304" pitchFamily="18" charset="0"/>
              <a:cs typeface="Arial" panose="020B0604020202020204" pitchFamily="34" charset="0"/>
            </a:endParaRPr>
          </a:p>
          <a:p>
            <a:pPr marL="0" lvl="0" indent="0" eaLnBrk="1" hangingPunct="1">
              <a:spcBef>
                <a:spcPct val="0"/>
              </a:spcBef>
              <a:buClrTx/>
              <a:buSzTx/>
              <a:buFontTx/>
              <a:buNone/>
            </a:pPr>
            <a:r>
              <a:rPr lang="en-US" altLang="en-US" sz="1800" b="1" dirty="0">
                <a:latin typeface="Times New Roman" panose="02020603050405020304" pitchFamily="18" charset="0"/>
                <a:cs typeface="Arial" panose="020B0604020202020204" pitchFamily="34" charset="0"/>
              </a:rPr>
              <a:t>Table (2) illustrates the kingdom of All types of organisms</a:t>
            </a:r>
            <a:endParaRPr lang="en-US" altLang="en-US" sz="1800" dirty="0">
              <a:latin typeface="Times New Roman" panose="02020603050405020304" pitchFamily="18" charset="0"/>
              <a:cs typeface="Arial" panose="020B0604020202020204" pitchFamily="34" charset="0"/>
            </a:endParaRPr>
          </a:p>
          <a:p>
            <a:pPr marL="0" lvl="0" indent="0" algn="justLow" eaLnBrk="1" hangingPunct="1">
              <a:spcBef>
                <a:spcPct val="0"/>
              </a:spcBef>
              <a:buClrTx/>
              <a:buSzTx/>
              <a:buFontTx/>
              <a:buNone/>
            </a:pPr>
            <a:endParaRPr lang="en-US" altLang="en-US" sz="1800" b="1" dirty="0">
              <a:latin typeface="Arial" panose="020B0604020202020204" pitchFamily="34" charset="0"/>
              <a:ea typeface="Arial" panose="020B0604020202020204" pitchFamily="34" charset="0"/>
            </a:endParaRPr>
          </a:p>
        </p:txBody>
      </p:sp>
      <p:graphicFrame>
        <p:nvGraphicFramePr>
          <p:cNvPr id="17552" name="Group 144"/>
          <p:cNvGraphicFramePr>
            <a:graphicFrameLocks noGrp="1"/>
          </p:cNvGraphicFramePr>
          <p:nvPr/>
        </p:nvGraphicFramePr>
        <p:xfrm>
          <a:off x="838200" y="1524000"/>
          <a:ext cx="7543800" cy="4876800"/>
        </p:xfrm>
        <a:graphic>
          <a:graphicData uri="http://schemas.openxmlformats.org/drawingml/2006/table">
            <a:tbl>
              <a:tblPr/>
              <a:tblGrid>
                <a:gridCol w="2147887"/>
                <a:gridCol w="2828925"/>
                <a:gridCol w="2566988"/>
              </a:tblGrid>
              <a:tr h="103535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Organism</a:t>
                      </a:r>
                      <a:endParaRPr kumimoji="0" lang="en-US" sz="2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Types of cell</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endPar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Kingdom</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590247">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Bacteria</a:t>
                      </a:r>
                      <a:endParaRPr kumimoji="0" lang="en-US" sz="2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Prokaryotes</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monera</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1035353">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Protozoa</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Eukaryotes</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protista</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590247">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fungi</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Eukaryotes</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fungi</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590247">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plant</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Eukaryotes</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plantae</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r h="1035353">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Man, animals</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pPr>
                      <a:r>
                        <a:rPr kumimoji="0" lang="en-US" sz="2400" b="1"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Eukaryotes</a:t>
                      </a:r>
                      <a:endParaRPr kumimoji="0" lang="en-US" sz="24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animalia</a:t>
                      </a:r>
                      <a:endParaRPr kumimoji="0" lang="en-US" sz="2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B2EE"/>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1"/>
          <p:cNvSpPr/>
          <p:nvPr/>
        </p:nvSpPr>
        <p:spPr>
          <a:xfrm>
            <a:off x="0" y="431483"/>
            <a:ext cx="8915400" cy="645160"/>
          </a:xfrm>
          <a:prstGeom prst="rect">
            <a:avLst/>
          </a:prstGeom>
          <a:noFill/>
          <a:ln w="9525">
            <a:noFill/>
          </a:ln>
        </p:spPr>
        <p:txBody>
          <a:bodyPr anchor="ctr" anchorCtr="0">
            <a:spAutoFit/>
          </a:bodyPr>
          <a:lst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8005"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B2C1DB"/>
              </a:buClr>
              <a:buSzPct val="85000"/>
              <a:buFont typeface="Wingdings 2" panose="05020102010507070707" pitchFamily="18" charset="2"/>
              <a:buChar char=""/>
              <a:defRPr sz="2000" kern="1200">
                <a:solidFill>
                  <a:schemeClr val="tx1"/>
                </a:solidFill>
                <a:latin typeface="+mn-lt"/>
                <a:ea typeface="+mn-ea"/>
                <a:cs typeface="+mn-cs"/>
              </a:defRPr>
            </a:lvl3pPr>
            <a:lvl4pPr marL="1097280" indent="-228600" algn="l" rtl="0" eaLnBrk="0" fontAlgn="base" hangingPunct="0">
              <a:spcBef>
                <a:spcPts val="375"/>
              </a:spcBef>
              <a:spcAft>
                <a:spcPct val="0"/>
              </a:spcAft>
              <a:buClr>
                <a:srgbClr val="9BBB59"/>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9BBB59"/>
              </a:buClr>
              <a:buChar char="o"/>
              <a:defRPr sz="2000" kern="1200">
                <a:solidFill>
                  <a:schemeClr val="tx1"/>
                </a:solidFill>
                <a:latin typeface="+mn-lt"/>
                <a:ea typeface="+mn-ea"/>
                <a:cs typeface="+mn-cs"/>
              </a:defRPr>
            </a:lvl5pPr>
          </a:lstStyle>
          <a:p>
            <a:pPr marL="0" lvl="0" indent="0" algn="justLow" eaLnBrk="1" hangingPunct="1">
              <a:spcBef>
                <a:spcPct val="0"/>
              </a:spcBef>
              <a:buClrTx/>
              <a:buSzTx/>
              <a:buFontTx/>
              <a:buNone/>
            </a:pPr>
            <a:r>
              <a:rPr lang="en-US" altLang="en-US" sz="1800" b="1" dirty="0">
                <a:latin typeface="Times New Roman" panose="02020603050405020304" pitchFamily="18" charset="0"/>
                <a:cs typeface="Arial" panose="020B0604020202020204" pitchFamily="34" charset="0"/>
              </a:rPr>
              <a:t>Table (3) illustrates the comparison of medical important organism</a:t>
            </a:r>
            <a:endParaRPr lang="en-US" altLang="en-US" sz="1800" dirty="0">
              <a:latin typeface="Times New Roman" panose="02020603050405020304" pitchFamily="18" charset="0"/>
              <a:cs typeface="Arial" panose="020B0604020202020204" pitchFamily="34" charset="0"/>
            </a:endParaRPr>
          </a:p>
          <a:p>
            <a:pPr marL="0" lvl="0" indent="0" algn="justLow" eaLnBrk="1" hangingPunct="1">
              <a:spcBef>
                <a:spcPct val="0"/>
              </a:spcBef>
              <a:buClrTx/>
              <a:buSzTx/>
              <a:buFontTx/>
              <a:buNone/>
            </a:pPr>
            <a:endParaRPr lang="en-US" altLang="en-US" sz="1800" dirty="0">
              <a:latin typeface="Arial" panose="020B0604020202020204" pitchFamily="34" charset="0"/>
              <a:ea typeface="Arial" panose="020B0604020202020204" pitchFamily="34" charset="0"/>
            </a:endParaRPr>
          </a:p>
        </p:txBody>
      </p:sp>
      <p:graphicFrame>
        <p:nvGraphicFramePr>
          <p:cNvPr id="16387" name="Table 16386"/>
          <p:cNvGraphicFramePr/>
          <p:nvPr>
            <p:custDataLst>
              <p:tags r:id="rId1"/>
            </p:custDataLst>
          </p:nvPr>
        </p:nvGraphicFramePr>
        <p:xfrm>
          <a:off x="228600" y="916940"/>
          <a:ext cx="8610600" cy="5788660"/>
        </p:xfrm>
        <a:graphic>
          <a:graphicData uri="http://schemas.openxmlformats.org/drawingml/2006/table">
            <a:tbl>
              <a:tblPr/>
              <a:tblGrid>
                <a:gridCol w="1462405"/>
                <a:gridCol w="1682750"/>
                <a:gridCol w="1454150"/>
                <a:gridCol w="956945"/>
                <a:gridCol w="1179830"/>
                <a:gridCol w="1874520"/>
              </a:tblGrid>
              <a:tr h="27495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characteristic</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Viruses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Bacteria</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Fungi</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Protozoa</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Helminthes </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r>
              <a:tr h="27559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Cells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No cell (particle)</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Yes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Yes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Yes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Yes</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524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Diameter(μm)</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0.02-0.3 smallest MO</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1-0.5</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3-10 (yeast)</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15-25 trophozoite</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multicellular Largest organism</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5118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Nucleic acid</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Either DNA or RNA</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Both</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Both</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Both</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Both</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0299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Nature of outer surface proteins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Capsid and lipoprotein envelope</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rigid cell wall that contain peptidoglycan</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rigid cell wall with chitin</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Flexible cell mem.  </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May be cuticle </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95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ribosome</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absent</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70 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80 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80 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80 S</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8158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Methods of Replication</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Produce many copies of Nucleic acid and protein, then, reassemble into multiple progeny viruses. They are replicate only within living cell</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By binary fission</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Budding or  mitosis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mitosis</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rtl="1" eaLnBrk="1" hangingPunct="1">
                        <a:buNone/>
                      </a:pPr>
                      <a:r>
                        <a:rPr lang="en-US" altLang="x-none" sz="1200" b="1" dirty="0">
                          <a:latin typeface="Times New Roman" panose="02020603050405020304" pitchFamily="18" charset="0"/>
                          <a:cs typeface="Times New Roman" panose="02020603050405020304" pitchFamily="18" charset="0"/>
                        </a:rPr>
                        <a:t>mitosis</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95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Motility</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none</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some</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none</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most</a:t>
                      </a:r>
                      <a:endParaRPr lang="en-US" altLang="x-none" sz="1000" b="1" dirty="0">
                        <a:latin typeface="Times New Roman" panose="02020603050405020304" pitchFamily="18" charset="0"/>
                        <a:ea typeface="Times New Roman" panose="02020603050405020304" pitchFamily="18" charset="0"/>
                      </a:endParaRPr>
                    </a:p>
                  </a:txBody>
                  <a:tcPr marL="59457" marR="59457"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Times New Roman" panose="02020603050405020304" pitchFamily="18"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mn-ea"/>
                          <a:cs typeface="+mn-cs"/>
                        </a:defRPr>
                      </a:lvl5pPr>
                    </a:lstStyle>
                    <a:p>
                      <a:pPr lvl="0" algn="ctr" eaLnBrk="1" hangingPunct="1">
                        <a:buNone/>
                      </a:pPr>
                      <a:r>
                        <a:rPr lang="en-US" altLang="x-none" sz="1200" b="1" dirty="0">
                          <a:latin typeface="Times New Roman" panose="02020603050405020304" pitchFamily="18" charset="0"/>
                          <a:cs typeface="Times New Roman" panose="02020603050405020304" pitchFamily="18" charset="0"/>
                        </a:rPr>
                        <a:t>motile</a:t>
                      </a:r>
                      <a:endParaRPr lang="en-US" altLang="x-none" sz="1000" b="1" dirty="0">
                        <a:latin typeface="Times New Roman" panose="02020603050405020304" pitchFamily="18" charset="0"/>
                        <a:ea typeface="Times New Roman" panose="02020603050405020304" pitchFamily="18" charset="0"/>
                      </a:endParaRPr>
                    </a:p>
                  </a:txBody>
                  <a:tcPr marL="59457" marR="59457"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a:spLocks noGrp="1"/>
          </p:cNvSpPr>
          <p:nvPr>
            <p:ph type="title"/>
          </p:nvPr>
        </p:nvSpPr>
        <p:spPr>
          <a:xfrm>
            <a:off x="571500" y="228600"/>
            <a:ext cx="7772400" cy="1143000"/>
          </a:xfrm>
        </p:spPr>
        <p:txBody>
          <a:bodyPr vert="horz" wrap="square" lIns="91440" tIns="45720" rIns="91440" bIns="91440" anchor="b" anchorCtr="0"/>
          <a:p>
            <a:pPr eaLnBrk="1" hangingPunct="1"/>
            <a:r>
              <a:rPr lang="en-US" altLang="en-US" sz="3200" u="sng" dirty="0"/>
              <a:t>Shapes and size of bacteria and patterns of arrangement</a:t>
            </a:r>
            <a:endParaRPr lang="en-US" altLang="en-US" sz="3200" u="sng" dirty="0"/>
          </a:p>
        </p:txBody>
      </p:sp>
      <p:sp>
        <p:nvSpPr>
          <p:cNvPr id="15363" name="Rectangle 3"/>
          <p:cNvSpPr>
            <a:spLocks noGrp="1" noChangeArrowheads="1"/>
          </p:cNvSpPr>
          <p:nvPr>
            <p:ph sz="quarter" idx="1"/>
          </p:nvPr>
        </p:nvSpPr>
        <p:spPr>
          <a:xfrm>
            <a:off x="228600" y="1371600"/>
            <a:ext cx="8458200" cy="5257800"/>
          </a:xfrm>
        </p:spPr>
        <p:txBody>
          <a:bodyPr vert="horz" wrap="square" lIns="91440" tIns="45720" rIns="91440" bIns="45720" numCol="1" anchor="t" anchorCtr="0" compatLnSpc="1"/>
          <a:p>
            <a:pPr marL="381000" indent="-381000" algn="just" eaLnBrk="1" hangingPunct="1">
              <a:lnSpc>
                <a:spcPct val="60000"/>
              </a:lnSpc>
              <a:buClr>
                <a:schemeClr val="accent1"/>
              </a:buClr>
              <a:buSzPct val="85000"/>
              <a:buFont typeface="Wingdings 2" panose="05020102010507070707" pitchFamily="18" charset="2"/>
            </a:pPr>
            <a:endParaRPr lang="en-US" altLang="en-US" sz="1700" dirty="0"/>
          </a:p>
          <a:p>
            <a:pPr marL="381000" indent="-381000" algn="just" eaLnBrk="1" hangingPunct="1">
              <a:lnSpc>
                <a:spcPct val="60000"/>
              </a:lnSpc>
              <a:buClr>
                <a:schemeClr val="accent1"/>
              </a:buClr>
              <a:buSzPct val="85000"/>
              <a:buFont typeface="Wingdings 2" panose="05020102010507070707" pitchFamily="18" charset="2"/>
              <a:buNone/>
            </a:pPr>
            <a:r>
              <a:rPr lang="en-US" altLang="en-US" sz="3200" b="1" dirty="0">
                <a:solidFill>
                  <a:srgbClr val="FF0000"/>
                </a:solidFill>
              </a:rPr>
              <a:t>1.Spherical (cocci); </a:t>
            </a:r>
            <a:endParaRPr lang="en-US" altLang="en-US" sz="3200" b="1" dirty="0">
              <a:solidFill>
                <a:srgbClr val="FF0000"/>
              </a:solidFill>
            </a:endParaRPr>
          </a:p>
          <a:p>
            <a:pPr marL="800100" lvl="1" indent="-342900" algn="just" eaLnBrk="1" hangingPunct="1">
              <a:lnSpc>
                <a:spcPct val="60000"/>
              </a:lnSpc>
              <a:buClr>
                <a:schemeClr val="accent2"/>
              </a:buClr>
              <a:buSzPct val="85000"/>
              <a:buFont typeface="Wingdings 2" panose="05020102010507070707" pitchFamily="18" charset="2"/>
              <a:buChar char=""/>
            </a:pPr>
            <a:endParaRPr lang="en-US" altLang="en-US" sz="3200" dirty="0"/>
          </a:p>
        </p:txBody>
      </p:sp>
      <p:pic>
        <p:nvPicPr>
          <p:cNvPr id="2" name="Picture 1"/>
          <p:cNvPicPr>
            <a:picLocks noChangeAspect="1"/>
          </p:cNvPicPr>
          <p:nvPr/>
        </p:nvPicPr>
        <p:blipFill>
          <a:blip r:embed="rId1"/>
          <a:stretch>
            <a:fillRect/>
          </a:stretch>
        </p:blipFill>
        <p:spPr>
          <a:xfrm>
            <a:off x="2209165" y="2529205"/>
            <a:ext cx="4914900" cy="27457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381000" indent="-381000" algn="just" eaLnBrk="1" hangingPunct="1">
              <a:lnSpc>
                <a:spcPct val="60000"/>
              </a:lnSpc>
              <a:buClr>
                <a:schemeClr val="accent1"/>
              </a:buClr>
              <a:buSzPct val="85000"/>
              <a:buFont typeface="Wingdings 2" panose="05020102010507070707" pitchFamily="18" charset="2"/>
              <a:buNone/>
            </a:pPr>
            <a:r>
              <a:rPr lang="en-US" altLang="en-US" dirty="0">
                <a:sym typeface="+mn-ea"/>
              </a:rPr>
              <a:t>2. </a:t>
            </a:r>
            <a:r>
              <a:rPr lang="en-US" altLang="en-US" b="1" dirty="0">
                <a:solidFill>
                  <a:srgbClr val="FF0000"/>
                </a:solidFill>
                <a:sym typeface="+mn-ea"/>
              </a:rPr>
              <a:t>Bacilli (rod like); </a:t>
            </a:r>
            <a:endParaRPr lang="en-US" altLang="en-US" b="1" dirty="0">
              <a:solidFill>
                <a:srgbClr val="FF0000"/>
              </a:solidFill>
            </a:endParaRPr>
          </a:p>
          <a:p>
            <a:endParaRPr lang="en-US"/>
          </a:p>
        </p:txBody>
      </p:sp>
      <p:pic>
        <p:nvPicPr>
          <p:cNvPr id="4" name="Picture 3"/>
          <p:cNvPicPr>
            <a:picLocks noChangeAspect="1"/>
          </p:cNvPicPr>
          <p:nvPr/>
        </p:nvPicPr>
        <p:blipFill>
          <a:blip r:embed="rId1"/>
          <a:stretch>
            <a:fillRect/>
          </a:stretch>
        </p:blipFill>
        <p:spPr>
          <a:xfrm>
            <a:off x="1007110" y="2311400"/>
            <a:ext cx="6764655" cy="34493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381000" indent="-381000" algn="just" eaLnBrk="1" hangingPunct="1">
              <a:lnSpc>
                <a:spcPct val="60000"/>
              </a:lnSpc>
              <a:buClr>
                <a:schemeClr val="accent1"/>
              </a:buClr>
              <a:buSzPct val="85000"/>
              <a:buFont typeface="Wingdings 2" panose="05020102010507070707" pitchFamily="18" charset="2"/>
              <a:buNone/>
            </a:pPr>
            <a:r>
              <a:rPr lang="en-US" altLang="en-US" b="1" dirty="0">
                <a:solidFill>
                  <a:srgbClr val="FF0000"/>
                </a:solidFill>
                <a:sym typeface="+mn-ea"/>
              </a:rPr>
              <a:t>3.Spirochetes: spirilium </a:t>
            </a:r>
            <a:r>
              <a:rPr lang="en-US" altLang="en-US" dirty="0">
                <a:sym typeface="+mn-ea"/>
              </a:rPr>
              <a:t>(spiral). F vibrio (comma).</a:t>
            </a:r>
            <a:endParaRPr lang="en-US" altLang="en-US" dirty="0">
              <a:sym typeface="+mn-ea"/>
            </a:endParaRPr>
          </a:p>
          <a:p>
            <a:pPr marL="381000" indent="-381000" algn="just" eaLnBrk="1" hangingPunct="1">
              <a:lnSpc>
                <a:spcPct val="60000"/>
              </a:lnSpc>
              <a:buClr>
                <a:schemeClr val="accent1"/>
              </a:buClr>
              <a:buSzPct val="85000"/>
              <a:buFont typeface="Wingdings 2" panose="05020102010507070707" pitchFamily="18" charset="2"/>
              <a:buNone/>
            </a:pPr>
            <a:endParaRPr lang="en-US" altLang="en-US" dirty="0">
              <a:sym typeface="+mn-ea"/>
            </a:endParaRPr>
          </a:p>
          <a:p>
            <a:pPr marL="381000" indent="-381000" algn="just" eaLnBrk="1" hangingPunct="1">
              <a:lnSpc>
                <a:spcPct val="60000"/>
              </a:lnSpc>
              <a:buClr>
                <a:schemeClr val="accent1"/>
              </a:buClr>
              <a:buSzPct val="85000"/>
              <a:buFont typeface="Wingdings 2" panose="05020102010507070707" pitchFamily="18" charset="2"/>
              <a:buNone/>
            </a:pPr>
            <a:endParaRPr lang="en-US" altLang="en-US" dirty="0">
              <a:sym typeface="+mn-ea"/>
            </a:endParaRPr>
          </a:p>
          <a:p>
            <a:pPr marL="381000" indent="-381000" algn="just" eaLnBrk="1" hangingPunct="1">
              <a:lnSpc>
                <a:spcPct val="60000"/>
              </a:lnSpc>
              <a:buClr>
                <a:schemeClr val="accent1"/>
              </a:buClr>
              <a:buSzPct val="85000"/>
              <a:buFont typeface="Wingdings 2" panose="05020102010507070707" pitchFamily="18" charset="2"/>
              <a:buNone/>
            </a:pPr>
            <a:endParaRPr lang="en-US" altLang="en-US" dirty="0">
              <a:sym typeface="+mn-ea"/>
            </a:endParaRPr>
          </a:p>
          <a:p>
            <a:pPr marL="381000" indent="-381000" algn="just" eaLnBrk="1" hangingPunct="1">
              <a:lnSpc>
                <a:spcPct val="60000"/>
              </a:lnSpc>
              <a:buClr>
                <a:schemeClr val="accent1"/>
              </a:buClr>
              <a:buSzPct val="85000"/>
              <a:buFont typeface="Wingdings 2" panose="05020102010507070707" pitchFamily="18" charset="2"/>
              <a:buNone/>
            </a:pPr>
            <a:endParaRPr lang="en-US" altLang="en-US" dirty="0"/>
          </a:p>
          <a:p>
            <a:pPr marL="381000" indent="-381000" algn="just" eaLnBrk="1" hangingPunct="1">
              <a:lnSpc>
                <a:spcPct val="60000"/>
              </a:lnSpc>
              <a:buClr>
                <a:schemeClr val="accent1"/>
              </a:buClr>
              <a:buSzPct val="85000"/>
              <a:buFont typeface="Wingdings 2" panose="05020102010507070707" pitchFamily="18" charset="2"/>
              <a:buNone/>
            </a:pPr>
            <a:endParaRPr lang="en-US" altLang="en-US" b="1" dirty="0">
              <a:solidFill>
                <a:srgbClr val="FF0000"/>
              </a:solidFill>
              <a:sym typeface="+mn-ea"/>
            </a:endParaRPr>
          </a:p>
          <a:p>
            <a:pPr marL="381000" indent="-381000" algn="just" eaLnBrk="1" hangingPunct="1">
              <a:lnSpc>
                <a:spcPct val="60000"/>
              </a:lnSpc>
              <a:buClr>
                <a:schemeClr val="accent1"/>
              </a:buClr>
              <a:buSzPct val="85000"/>
              <a:buFont typeface="Wingdings 2" panose="05020102010507070707" pitchFamily="18" charset="2"/>
              <a:buNone/>
            </a:pPr>
            <a:endParaRPr lang="en-US" altLang="en-US" b="1" dirty="0">
              <a:solidFill>
                <a:srgbClr val="FF0000"/>
              </a:solidFill>
              <a:sym typeface="+mn-ea"/>
            </a:endParaRPr>
          </a:p>
          <a:p>
            <a:pPr marL="381000" indent="-381000" algn="just" eaLnBrk="1" hangingPunct="1">
              <a:lnSpc>
                <a:spcPct val="60000"/>
              </a:lnSpc>
              <a:buClr>
                <a:schemeClr val="accent1"/>
              </a:buClr>
              <a:buSzPct val="85000"/>
              <a:buFont typeface="Wingdings 2" panose="05020102010507070707" pitchFamily="18" charset="2"/>
              <a:buNone/>
            </a:pPr>
            <a:endParaRPr lang="en-US" altLang="en-US" b="1" dirty="0">
              <a:solidFill>
                <a:srgbClr val="FF0000"/>
              </a:solidFill>
              <a:sym typeface="+mn-ea"/>
            </a:endParaRPr>
          </a:p>
          <a:p>
            <a:pPr marL="381000" indent="-381000" algn="just" eaLnBrk="1" hangingPunct="1">
              <a:lnSpc>
                <a:spcPct val="60000"/>
              </a:lnSpc>
              <a:buClr>
                <a:schemeClr val="accent1"/>
              </a:buClr>
              <a:buSzPct val="85000"/>
              <a:buFont typeface="Wingdings 2" panose="05020102010507070707" pitchFamily="18" charset="2"/>
              <a:buNone/>
            </a:pPr>
            <a:r>
              <a:rPr lang="en-US" altLang="en-US" b="1" dirty="0">
                <a:solidFill>
                  <a:srgbClr val="FF0000"/>
                </a:solidFill>
                <a:sym typeface="+mn-ea"/>
              </a:rPr>
              <a:t>4.pleomorphic</a:t>
            </a:r>
            <a:r>
              <a:rPr lang="en-US" altLang="en-US" dirty="0">
                <a:sym typeface="+mn-ea"/>
              </a:rPr>
              <a:t> (appear in many shape).</a:t>
            </a:r>
            <a:endParaRPr lang="en-US" altLang="en-US" dirty="0"/>
          </a:p>
          <a:p>
            <a:pPr marL="381000" indent="-381000" algn="just" eaLnBrk="1" hangingPunct="1">
              <a:lnSpc>
                <a:spcPct val="60000"/>
              </a:lnSpc>
              <a:buClr>
                <a:schemeClr val="accent1"/>
              </a:buClr>
              <a:buSzPct val="85000"/>
              <a:buFont typeface="Wingdings" panose="05000000000000000000" pitchFamily="2" charset="2"/>
              <a:buNone/>
            </a:pPr>
            <a:endParaRPr lang="en-US" altLang="en-US" b="1" dirty="0"/>
          </a:p>
          <a:p>
            <a:endParaRPr lang="en-US"/>
          </a:p>
        </p:txBody>
      </p:sp>
      <p:pic>
        <p:nvPicPr>
          <p:cNvPr id="5" name="Picture 4"/>
          <p:cNvPicPr>
            <a:picLocks noChangeAspect="1"/>
          </p:cNvPicPr>
          <p:nvPr/>
        </p:nvPicPr>
        <p:blipFill>
          <a:blip r:embed="rId1"/>
          <a:stretch>
            <a:fillRect/>
          </a:stretch>
        </p:blipFill>
        <p:spPr>
          <a:xfrm>
            <a:off x="892810" y="2176780"/>
            <a:ext cx="6948170" cy="19227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800100" lvl="1" indent="-342900" algn="just" eaLnBrk="1" hangingPunct="1">
              <a:lnSpc>
                <a:spcPct val="60000"/>
              </a:lnSpc>
              <a:buClr>
                <a:schemeClr val="accent2"/>
              </a:buClr>
              <a:buSzPct val="85000"/>
              <a:buFont typeface="Wingdings 2" panose="05020102010507070707" pitchFamily="18" charset="2"/>
              <a:buChar char=""/>
            </a:pPr>
            <a:r>
              <a:rPr lang="en-US" altLang="en-US" sz="4000" b="1" dirty="0">
                <a:latin typeface="Times New Roman" panose="02020603050405020304" pitchFamily="18" charset="0"/>
                <a:cs typeface="Times New Roman" panose="02020603050405020304" pitchFamily="18" charset="0"/>
                <a:sym typeface="+mn-ea"/>
              </a:rPr>
              <a:t>Bacterial size </a:t>
            </a:r>
            <a:endParaRPr lang="en-US" altLang="en-US" sz="4000" dirty="0">
              <a:latin typeface="Times New Roman" panose="02020603050405020304" pitchFamily="18" charset="0"/>
              <a:cs typeface="Times New Roman" panose="02020603050405020304" pitchFamily="18" charset="0"/>
            </a:endParaRPr>
          </a:p>
          <a:p>
            <a:pPr marL="381000" indent="-381000" algn="just" eaLnBrk="1" hangingPunct="1">
              <a:lnSpc>
                <a:spcPct val="60000"/>
              </a:lnSpc>
              <a:buClr>
                <a:schemeClr val="accent1"/>
              </a:buClr>
              <a:buSzPct val="85000"/>
              <a:buFont typeface="Wingdings" panose="05000000000000000000" pitchFamily="2" charset="2"/>
              <a:buNone/>
            </a:pPr>
            <a:r>
              <a:rPr lang="en-US" altLang="en-US" sz="4000" dirty="0">
                <a:latin typeface="Times New Roman" panose="02020603050405020304" pitchFamily="18" charset="0"/>
                <a:cs typeface="Times New Roman" panose="02020603050405020304" pitchFamily="18" charset="0"/>
                <a:sym typeface="+mn-ea"/>
              </a:rPr>
              <a:t>Most disease causing by bacteria range in size from 0.2 -5 μm in diameter and 0.4-14 μm in length approximately. The bacterial cells are about the size of mitochonderia.</a:t>
            </a:r>
            <a:endParaRPr lang="en-US" altLang="en-US" sz="4000" dirty="0">
              <a:latin typeface="Times New Roman" panose="02020603050405020304" pitchFamily="18" charset="0"/>
              <a:cs typeface="Times New Roman" panose="02020603050405020304" pitchFamily="18" charset="0"/>
            </a:endParaRPr>
          </a:p>
          <a:p>
            <a:endParaRPr lang="en-US" sz="400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AutoShape 2" descr="Shapes of Bacteria: Cocci, Bacilli, and Spirochetes • Microbe Online"/>
          <p:cNvSpPr>
            <a:spLocks noChangeAspect="1"/>
          </p:cNvSpPr>
          <p:nvPr/>
        </p:nvSpPr>
        <p:spPr>
          <a:xfrm>
            <a:off x="149225" y="-144462"/>
            <a:ext cx="304800" cy="304800"/>
          </a:xfrm>
          <a:prstGeom prst="rect">
            <a:avLst/>
          </a:prstGeom>
          <a:noFill/>
          <a:ln w="9525">
            <a:noFill/>
          </a:ln>
        </p:spPr>
        <p:txBody>
          <a:bodyPr/>
          <a:p>
            <a:endParaRPr lang="en-US" altLang="en-US" dirty="0">
              <a:latin typeface="Times New Roman" panose="02020603050405020304" pitchFamily="18" charset="0"/>
            </a:endParaRPr>
          </a:p>
        </p:txBody>
      </p:sp>
      <p:pic>
        <p:nvPicPr>
          <p:cNvPr id="19459" name="صورة 2"/>
          <p:cNvPicPr>
            <a:picLocks noChangeAspect="1"/>
          </p:cNvPicPr>
          <p:nvPr/>
        </p:nvPicPr>
        <p:blipFill>
          <a:blip r:embed="rId1"/>
          <a:stretch>
            <a:fillRect/>
          </a:stretch>
        </p:blipFill>
        <p:spPr>
          <a:xfrm>
            <a:off x="128588" y="533400"/>
            <a:ext cx="8793162" cy="5929313"/>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صورة 1"/>
          <p:cNvPicPr>
            <a:picLocks noChangeAspect="1"/>
          </p:cNvPicPr>
          <p:nvPr/>
        </p:nvPicPr>
        <p:blipFill>
          <a:blip r:embed="rId1"/>
          <a:stretch>
            <a:fillRect/>
          </a:stretch>
        </p:blipFill>
        <p:spPr>
          <a:xfrm>
            <a:off x="304800" y="152400"/>
            <a:ext cx="8661400" cy="6475413"/>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228725" y="781685"/>
            <a:ext cx="7458075" cy="3851910"/>
          </a:xfrm>
        </p:spPr>
        <p:txBody>
          <a:bodyPr/>
          <a:p>
            <a:r>
              <a:rPr lang="en-US" sz="800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THANK YOU</a:t>
            </a:r>
            <a:r>
              <a:rPr lang="en-US">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 </a:t>
            </a:r>
            <a:endParaRPr lang="en-US">
              <a:ln w="12700">
                <a:solidFill>
                  <a:schemeClr val="tx2">
                    <a:lumMod val="75000"/>
                  </a:schemeClr>
                </a:solidFill>
                <a:prstDash val="solid"/>
              </a:ln>
              <a:solidFill>
                <a:srgbClr val="FF0000"/>
              </a:solidFill>
              <a:effectLst>
                <a:outerShdw dist="38100" dir="2640000" algn="bl" rotWithShape="0">
                  <a:schemeClr val="tx2">
                    <a:lumMod val="75000"/>
                  </a:schemeClr>
                </a:outerShdw>
              </a:effectLst>
            </a:endParaRPr>
          </a:p>
        </p:txBody>
      </p:sp>
      <p:sp>
        <p:nvSpPr>
          <p:cNvPr id="3" name="Content Placeholder 2"/>
          <p:cNvSpPr>
            <a:spLocks noGrp="1"/>
          </p:cNvSpPr>
          <p:nvPr>
            <p:ph idx="1"/>
          </p:nvPr>
        </p:nvSpPr>
        <p:spPr>
          <a:xfrm>
            <a:off x="457200" y="3538855"/>
            <a:ext cx="8229600" cy="236220"/>
          </a:xfrm>
        </p:spPr>
        <p:txBody>
          <a:bodyPr/>
          <a:p>
            <a:endParaRPr lang="en-US"/>
          </a:p>
        </p:txBody>
      </p:sp>
      <p:sp>
        <p:nvSpPr>
          <p:cNvPr id="4" name="Text Box 3"/>
          <p:cNvSpPr txBox="1"/>
          <p:nvPr/>
        </p:nvSpPr>
        <p:spPr>
          <a:xfrm>
            <a:off x="3776980" y="1017270"/>
            <a:ext cx="3048000" cy="922020"/>
          </a:xfrm>
          <a:prstGeom prst="rect">
            <a:avLst/>
          </a:prstGeom>
          <a:noFill/>
        </p:spPr>
        <p:txBody>
          <a:bodyPr wrap="square" rtlCol="0">
            <a:spAutoFit/>
          </a:bodyPr>
          <a:p>
            <a:r>
              <a:rPr lang="en-US"/>
              <a:t>766555TR555T6YYYH76Y6YY7KIKKK,MN FBV BVBVV   BVGB</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2"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4"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2"/>
                                        </p:tgtEl>
                                        <p:attrNameLst>
                                          <p:attrName>fillcolor</p:attrName>
                                        </p:attrNameLst>
                                      </p:cBhvr>
                                      <p:to>
                                        <a:schemeClr val="accent2"/>
                                      </p:to>
                                    </p:animClr>
                                    <p:set>
                                      <p:cBhvr>
                                        <p:cTn id="21" dur="2000" fill="hold"/>
                                        <p:tgtEl>
                                          <p:spTgt spid="2"/>
                                        </p:tgtEl>
                                        <p:attrNameLst>
                                          <p:attrName>fill.type</p:attrName>
                                        </p:attrNameLst>
                                      </p:cBhvr>
                                      <p:to>
                                        <p:strVal val="solid"/>
                                      </p:to>
                                    </p:set>
                                    <p:set>
                                      <p:cBhvr>
                                        <p:cTn id="22" dur="2000" fill="hold"/>
                                        <p:tgtEl>
                                          <p:spTgt spid="2"/>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6"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circle(in)">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2" grpId="3"/>
      <p:bldP spid="2" grpId="4"/>
      <p:bldP spid="2" grpId="5"/>
      <p:bldP spid="2" grpId="6"/>
      <p:bldP spid="2" grpId="7"/>
    </p:bldLst>
  </p:timing>
</p:sld>
</file>

<file path=ppt/tags/tag1.xml><?xml version="1.0" encoding="utf-8"?>
<p:tagLst xmlns:p="http://schemas.openxmlformats.org/presentationml/2006/main">
  <p:tag name="TABLE_ENDDRAG_ORIGIN_RECT" val="678*455"/>
  <p:tag name="TABLE_ENDDRAG_RECT" val="18*72*678*455"/>
</p:tagLst>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0</TotalTime>
  <Words>6143</Words>
  <Application>WPS Presentation</Application>
  <PresentationFormat>On-screen Show (4:3)</PresentationFormat>
  <Paragraphs>328</Paragraphs>
  <Slides>25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vt:lpstr>
      <vt:lpstr>SimSun</vt:lpstr>
      <vt:lpstr>Wingdings</vt:lpstr>
      <vt:lpstr>Times New Roman</vt:lpstr>
      <vt:lpstr>Tahoma</vt:lpstr>
      <vt:lpstr>Franklin Gothic Book</vt:lpstr>
      <vt:lpstr>Wingdings 2</vt:lpstr>
      <vt:lpstr>Microsoft YaHei</vt:lpstr>
      <vt:lpstr>Arial Unicode MS</vt:lpstr>
      <vt:lpstr>Calibri</vt:lpstr>
      <vt:lpstr>Orange Waves</vt:lpstr>
      <vt:lpstr>PowerPoint 演示文稿</vt:lpstr>
      <vt:lpstr>Microbiology:</vt:lpstr>
      <vt:lpstr>PowerPoint 演示文稿</vt:lpstr>
      <vt:lpstr>Microbial Divisions</vt:lpstr>
      <vt:lpstr>PowerPoint 演示文稿</vt:lpstr>
      <vt:lpstr>History development of microbiology</vt:lpstr>
      <vt:lpstr>PowerPoint 演示文稿</vt:lpstr>
      <vt:lpstr>PowerPoint 演示文稿</vt:lpstr>
      <vt:lpstr> Koch postulates in 1876.</vt:lpstr>
      <vt:lpstr>PowerPoint 演示文稿</vt:lpstr>
      <vt:lpstr>PowerPoint 演示文稿</vt:lpstr>
      <vt:lpstr>PowerPoint 演示文稿</vt:lpstr>
      <vt:lpstr>Scientific name: </vt:lpstr>
      <vt:lpstr>PowerPoint 演示文稿</vt:lpstr>
      <vt:lpstr>PowerPoint 演示文稿</vt:lpstr>
      <vt:lpstr>PowerPoint 演示文稿</vt:lpstr>
      <vt:lpstr>PowerPoint 演示文稿</vt:lpstr>
      <vt:lpstr>PowerPoint 演示文稿</vt:lpstr>
      <vt:lpstr>Shapes and size of bacteria and patterns of arrangement</vt:lpstr>
      <vt:lpstr>PowerPoint 演示文稿</vt:lpstr>
      <vt:lpstr>PowerPoint 演示文稿</vt:lpstr>
      <vt:lpstr>PowerPoint 演示文稿</vt:lpstr>
      <vt:lpstr>PowerPoint 演示文稿</vt:lpstr>
      <vt:lpstr>PowerPoint 演示文稿</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Dr.Nada</dc:creator>
  <cp:lastModifiedBy>alnaseem</cp:lastModifiedBy>
  <cp:revision>38</cp:revision>
  <dcterms:created xsi:type="dcterms:W3CDTF">2011-10-03T19:03:00Z</dcterms:created>
  <dcterms:modified xsi:type="dcterms:W3CDTF">2024-09-30T09:10:01Z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14B49FD8D8CC449B99E7F57F9EF25074_12</vt:lpwstr>
  </property>
  <property fmtid="{D5CDD505-2E9C-101B-9397-08002B2CF9AE}" pid="3" name="KSOProductBuildVer">
    <vt:lpwstr>1033-12.2.0.17562</vt:lpwstr>
  </property>
</Properties>
</file>