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p:sldMasterIdLst>
    <p:sldMasterId id="2147483648" r:id="rId1"/>
  </p:sldMasterIdLst>
  <p:sldIdLst>
    <p:sldId id="257" r:id="rId3"/>
    <p:sldId id="258" r:id="rId4"/>
    <p:sldId id="285" r:id="rId5"/>
    <p:sldId id="286" r:id="rId6"/>
    <p:sldId id="287" r:id="rId7"/>
    <p:sldId id="272" r:id="rId8"/>
    <p:sldId id="265" r:id="rId9"/>
    <p:sldId id="267" r:id="rId10"/>
    <p:sldId id="288" r:id="rId11"/>
    <p:sldId id="268" r:id="rId12"/>
    <p:sldId id="290" r:id="rId13"/>
    <p:sldId id="289" r:id="rId14"/>
    <p:sldId id="259" r:id="rId15"/>
    <p:sldId id="291" r:id="rId16"/>
    <p:sldId id="293" r:id="rId17"/>
    <p:sldId id="294" r:id="rId18"/>
    <p:sldId id="292" r:id="rId19"/>
    <p:sldId id="296" r:id="rId20"/>
    <p:sldId id="295" r:id="rId21"/>
    <p:sldId id="274" r:id="rId22"/>
    <p:sldId id="298" r:id="rId23"/>
    <p:sldId id="275" r:id="rId24"/>
    <p:sldId id="269" r:id="rId25"/>
    <p:sldId id="270" r:id="rId26"/>
    <p:sldId id="299" r:id="rId27"/>
  </p:sldIdLst>
  <p:sldSz cx="9144000" cy="6858000" type="screen4x3"/>
  <p:notesSz cx="6858000" cy="9144000"/>
  <p:defaultTextStyle>
    <a:defPPr>
      <a:defRPr lang="ar-SA"/>
    </a:defPPr>
    <a:lvl1pPr algn="l"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1"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79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75" d="100"/>
          <a:sy n="75" d="100"/>
        </p:scale>
        <p:origin x="-86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9144000" cy="6597650"/>
          </a:xfrm>
          <a:prstGeom prst="rect">
            <a:avLst/>
          </a:prstGeom>
          <a:noFill/>
          <a:ln w="9525">
            <a:noFill/>
          </a:ln>
        </p:spPr>
      </p:pic>
      <p:sp>
        <p:nvSpPr>
          <p:cNvPr id="2051" name="Rectangle 3"/>
          <p:cNvSpPr>
            <a:spLocks noGrp="1" noChangeArrowheads="1"/>
          </p:cNvSpPr>
          <p:nvPr>
            <p:ph type="ctrTitle"/>
          </p:nvPr>
        </p:nvSpPr>
        <p:spPr>
          <a:xfrm>
            <a:off x="468313" y="620713"/>
            <a:ext cx="8207375" cy="1082675"/>
          </a:xfrm>
        </p:spPr>
        <p:txBody>
          <a:bodyPr/>
          <a:lstStyle>
            <a:lvl1pP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469900" y="1843088"/>
            <a:ext cx="8212138" cy="981075"/>
          </a:xfrm>
        </p:spPr>
        <p:txBody>
          <a:bodyPr/>
          <a:lstStyle>
            <a:lvl1pPr marL="0" indent="0">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defRPr/>
            </a:pPr>
            <a:endParaRPr lang="en-US"/>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defRPr/>
            </a:pPr>
            <a:endParaRPr lang="en-US"/>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defRPr/>
            </a:pPr>
            <a:fld id="{1EF228B7-2E61-45CC-B93D-C102E5F00CD5}" type="slidenum">
              <a:rPr lang="ar-SA"/>
            </a:fld>
            <a:endParaRPr lang="ar-SA"/>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defRPr/>
            </a:pPr>
            <a:endParaRPr lang="en-US"/>
          </a:p>
        </p:txBody>
      </p:sp>
      <p:sp>
        <p:nvSpPr>
          <p:cNvPr id="5" name="Footer Placeholder 4"/>
          <p:cNvSpPr>
            <a:spLocks noGrp="1"/>
          </p:cNvSpPr>
          <p:nvPr>
            <p:ph type="ftr" sz="quarter" idx="11"/>
          </p:nvPr>
        </p:nvSpPr>
        <p:spPr/>
        <p:txBody>
          <a:bodyPr/>
          <a:p>
            <a:pPr>
              <a:defRPr/>
            </a:pPr>
            <a:endParaRPr lang="en-US"/>
          </a:p>
        </p:txBody>
      </p:sp>
      <p:sp>
        <p:nvSpPr>
          <p:cNvPr id="6" name="Slide Number Placeholder 5"/>
          <p:cNvSpPr>
            <a:spLocks noGrp="1"/>
          </p:cNvSpPr>
          <p:nvPr>
            <p:ph type="sldNum" sz="quarter" idx="12"/>
          </p:nvPr>
        </p:nvSpPr>
        <p:spPr/>
        <p:txBody>
          <a:bodyPr/>
          <a:p>
            <a:pPr>
              <a:defRPr/>
            </a:pPr>
            <a:fld id="{2C3E3192-7CD7-4A96-924D-BA88030D539E}" type="slidenum">
              <a:rPr lang="ar-SA"/>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a:defRPr/>
            </a:pPr>
            <a:endParaRPr lang="en-US"/>
          </a:p>
        </p:txBody>
      </p:sp>
      <p:sp>
        <p:nvSpPr>
          <p:cNvPr id="5" name="Footer Placeholder 4"/>
          <p:cNvSpPr>
            <a:spLocks noGrp="1"/>
          </p:cNvSpPr>
          <p:nvPr>
            <p:ph type="ftr" sz="quarter" idx="11"/>
          </p:nvPr>
        </p:nvSpPr>
        <p:spPr/>
        <p:txBody>
          <a:bodyPr/>
          <a:p>
            <a:pPr>
              <a:defRPr/>
            </a:pPr>
            <a:endParaRPr lang="en-US"/>
          </a:p>
        </p:txBody>
      </p:sp>
      <p:sp>
        <p:nvSpPr>
          <p:cNvPr id="6" name="Slide Number Placeholder 5"/>
          <p:cNvSpPr>
            <a:spLocks noGrp="1"/>
          </p:cNvSpPr>
          <p:nvPr>
            <p:ph type="sldNum" sz="quarter" idx="12"/>
          </p:nvPr>
        </p:nvSpPr>
        <p:spPr/>
        <p:txBody>
          <a:bodyPr/>
          <a:p>
            <a:pPr>
              <a:defRPr/>
            </a:pPr>
            <a:fld id="{FB2E0BE2-C0D0-4713-9986-7D235C57AB7E}" type="slidenum">
              <a:rPr lang="ar-SA"/>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a:defRPr/>
            </a:pPr>
            <a:endParaRPr lang="en-US"/>
          </a:p>
        </p:txBody>
      </p:sp>
      <p:sp>
        <p:nvSpPr>
          <p:cNvPr id="6" name="Footer Placeholder 5"/>
          <p:cNvSpPr>
            <a:spLocks noGrp="1"/>
          </p:cNvSpPr>
          <p:nvPr>
            <p:ph type="ftr" sz="quarter" idx="11"/>
          </p:nvPr>
        </p:nvSpPr>
        <p:spPr/>
        <p:txBody>
          <a:bodyPr/>
          <a:p>
            <a:pPr>
              <a:defRPr/>
            </a:pPr>
            <a:endParaRPr lang="en-US"/>
          </a:p>
        </p:txBody>
      </p:sp>
      <p:sp>
        <p:nvSpPr>
          <p:cNvPr id="7" name="Slide Number Placeholder 6"/>
          <p:cNvSpPr>
            <a:spLocks noGrp="1"/>
          </p:cNvSpPr>
          <p:nvPr>
            <p:ph type="sldNum" sz="quarter" idx="12"/>
          </p:nvPr>
        </p:nvSpPr>
        <p:spPr/>
        <p:txBody>
          <a:bodyPr/>
          <a:p>
            <a:pPr>
              <a:defRPr/>
            </a:pPr>
            <a:fld id="{2638089E-79E4-435D-8740-D448FD6EEDFE}" type="slidenum">
              <a:rPr lang="ar-SA"/>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a:defRPr/>
            </a:pPr>
            <a:endParaRPr lang="en-US"/>
          </a:p>
        </p:txBody>
      </p:sp>
      <p:sp>
        <p:nvSpPr>
          <p:cNvPr id="8" name="Footer Placeholder 7"/>
          <p:cNvSpPr>
            <a:spLocks noGrp="1"/>
          </p:cNvSpPr>
          <p:nvPr>
            <p:ph type="ftr" sz="quarter" idx="11"/>
          </p:nvPr>
        </p:nvSpPr>
        <p:spPr/>
        <p:txBody>
          <a:bodyPr/>
          <a:p>
            <a:pPr>
              <a:defRPr/>
            </a:pPr>
            <a:endParaRPr lang="en-US"/>
          </a:p>
        </p:txBody>
      </p:sp>
      <p:sp>
        <p:nvSpPr>
          <p:cNvPr id="9" name="Slide Number Placeholder 8"/>
          <p:cNvSpPr>
            <a:spLocks noGrp="1"/>
          </p:cNvSpPr>
          <p:nvPr>
            <p:ph type="sldNum" sz="quarter" idx="12"/>
          </p:nvPr>
        </p:nvSpPr>
        <p:spPr/>
        <p:txBody>
          <a:bodyPr/>
          <a:p>
            <a:pPr>
              <a:defRPr/>
            </a:pPr>
            <a:fld id="{12238D18-F561-4404-A4F1-1301081AC739}" type="slidenum">
              <a:rPr lang="ar-SA"/>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a:defRPr/>
            </a:pPr>
            <a:endParaRPr lang="en-US"/>
          </a:p>
        </p:txBody>
      </p:sp>
      <p:sp>
        <p:nvSpPr>
          <p:cNvPr id="4" name="Footer Placeholder 3"/>
          <p:cNvSpPr>
            <a:spLocks noGrp="1"/>
          </p:cNvSpPr>
          <p:nvPr>
            <p:ph type="ftr" sz="quarter" idx="11"/>
          </p:nvPr>
        </p:nvSpPr>
        <p:spPr/>
        <p:txBody>
          <a:bodyPr/>
          <a:p>
            <a:pPr>
              <a:defRPr/>
            </a:pPr>
            <a:endParaRPr lang="en-US"/>
          </a:p>
        </p:txBody>
      </p:sp>
      <p:sp>
        <p:nvSpPr>
          <p:cNvPr id="5" name="Slide Number Placeholder 4"/>
          <p:cNvSpPr>
            <a:spLocks noGrp="1"/>
          </p:cNvSpPr>
          <p:nvPr>
            <p:ph type="sldNum" sz="quarter" idx="12"/>
          </p:nvPr>
        </p:nvSpPr>
        <p:spPr/>
        <p:txBody>
          <a:bodyPr/>
          <a:p>
            <a:pPr>
              <a:defRPr/>
            </a:pPr>
            <a:fld id="{2D83BACC-D25B-4973-916E-9C6D66DBCE63}" type="slidenum">
              <a:rPr lang="ar-SA"/>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a:defRPr/>
            </a:pPr>
            <a:endParaRPr lang="en-US"/>
          </a:p>
        </p:txBody>
      </p:sp>
      <p:sp>
        <p:nvSpPr>
          <p:cNvPr id="3" name="Footer Placeholder 2"/>
          <p:cNvSpPr>
            <a:spLocks noGrp="1"/>
          </p:cNvSpPr>
          <p:nvPr>
            <p:ph type="ftr" sz="quarter" idx="11"/>
          </p:nvPr>
        </p:nvSpPr>
        <p:spPr/>
        <p:txBody>
          <a:bodyPr/>
          <a:p>
            <a:pPr>
              <a:defRPr/>
            </a:pPr>
            <a:endParaRPr lang="en-US"/>
          </a:p>
        </p:txBody>
      </p:sp>
      <p:sp>
        <p:nvSpPr>
          <p:cNvPr id="4" name="Slide Number Placeholder 3"/>
          <p:cNvSpPr>
            <a:spLocks noGrp="1"/>
          </p:cNvSpPr>
          <p:nvPr>
            <p:ph type="sldNum" sz="quarter" idx="12"/>
          </p:nvPr>
        </p:nvSpPr>
        <p:spPr/>
        <p:txBody>
          <a:bodyPr/>
          <a:p>
            <a:pPr>
              <a:defRPr/>
            </a:pPr>
            <a:fld id="{DE5A6A42-A33D-42CC-9D98-BC602C4BF0A4}" type="slidenum">
              <a:rPr lang="ar-SA"/>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a:defRPr/>
            </a:pPr>
            <a:endParaRPr lang="en-US"/>
          </a:p>
        </p:txBody>
      </p:sp>
      <p:sp>
        <p:nvSpPr>
          <p:cNvPr id="6" name="Footer Placeholder 5"/>
          <p:cNvSpPr>
            <a:spLocks noGrp="1"/>
          </p:cNvSpPr>
          <p:nvPr>
            <p:ph type="ftr" sz="quarter" idx="11"/>
          </p:nvPr>
        </p:nvSpPr>
        <p:spPr/>
        <p:txBody>
          <a:bodyPr/>
          <a:p>
            <a:pPr>
              <a:defRPr/>
            </a:pPr>
            <a:endParaRPr lang="en-US"/>
          </a:p>
        </p:txBody>
      </p:sp>
      <p:sp>
        <p:nvSpPr>
          <p:cNvPr id="7" name="Slide Number Placeholder 6"/>
          <p:cNvSpPr>
            <a:spLocks noGrp="1"/>
          </p:cNvSpPr>
          <p:nvPr>
            <p:ph type="sldNum" sz="quarter" idx="12"/>
          </p:nvPr>
        </p:nvSpPr>
        <p:spPr/>
        <p:txBody>
          <a:bodyPr/>
          <a:p>
            <a:pPr>
              <a:defRPr/>
            </a:pPr>
            <a:fld id="{028F0F05-8472-4154-A746-0551F70E7C29}" type="slidenum">
              <a:rPr lang="ar-SA"/>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a:defRPr/>
            </a:pPr>
            <a:endParaRPr lang="en-US"/>
          </a:p>
        </p:txBody>
      </p:sp>
      <p:sp>
        <p:nvSpPr>
          <p:cNvPr id="6" name="Footer Placeholder 5"/>
          <p:cNvSpPr>
            <a:spLocks noGrp="1"/>
          </p:cNvSpPr>
          <p:nvPr>
            <p:ph type="ftr" sz="quarter" idx="11"/>
          </p:nvPr>
        </p:nvSpPr>
        <p:spPr/>
        <p:txBody>
          <a:bodyPr/>
          <a:p>
            <a:pPr>
              <a:defRPr/>
            </a:pPr>
            <a:endParaRPr lang="en-US"/>
          </a:p>
        </p:txBody>
      </p:sp>
      <p:sp>
        <p:nvSpPr>
          <p:cNvPr id="7" name="Slide Number Placeholder 6"/>
          <p:cNvSpPr>
            <a:spLocks noGrp="1"/>
          </p:cNvSpPr>
          <p:nvPr>
            <p:ph type="sldNum" sz="quarter" idx="12"/>
          </p:nvPr>
        </p:nvSpPr>
        <p:spPr/>
        <p:txBody>
          <a:bodyPr/>
          <a:p>
            <a:pPr>
              <a:defRPr/>
            </a:pPr>
            <a:fld id="{E3C6F487-6461-44CC-B267-115CE54DA3B1}" type="slidenum">
              <a:rPr lang="ar-SA"/>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defRPr/>
            </a:pPr>
            <a:endParaRPr lang="en-US"/>
          </a:p>
        </p:txBody>
      </p:sp>
      <p:sp>
        <p:nvSpPr>
          <p:cNvPr id="5" name="Footer Placeholder 4"/>
          <p:cNvSpPr>
            <a:spLocks noGrp="1"/>
          </p:cNvSpPr>
          <p:nvPr>
            <p:ph type="ftr" sz="quarter" idx="11"/>
          </p:nvPr>
        </p:nvSpPr>
        <p:spPr/>
        <p:txBody>
          <a:bodyPr/>
          <a:p>
            <a:pPr>
              <a:defRPr/>
            </a:pPr>
            <a:endParaRPr lang="en-US"/>
          </a:p>
        </p:txBody>
      </p:sp>
      <p:sp>
        <p:nvSpPr>
          <p:cNvPr id="6" name="Slide Number Placeholder 5"/>
          <p:cNvSpPr>
            <a:spLocks noGrp="1"/>
          </p:cNvSpPr>
          <p:nvPr>
            <p:ph type="sldNum" sz="quarter" idx="12"/>
          </p:nvPr>
        </p:nvSpPr>
        <p:spPr/>
        <p:txBody>
          <a:bodyPr/>
          <a:p>
            <a:pPr>
              <a:defRPr/>
            </a:pPr>
            <a:fld id="{0B2F3700-E7F1-41ED-96B9-901780B595C7}" type="slidenum">
              <a:rPr lang="ar-SA"/>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defRPr/>
            </a:pPr>
            <a:endParaRPr lang="en-US"/>
          </a:p>
        </p:txBody>
      </p:sp>
      <p:sp>
        <p:nvSpPr>
          <p:cNvPr id="5" name="Footer Placeholder 4"/>
          <p:cNvSpPr>
            <a:spLocks noGrp="1"/>
          </p:cNvSpPr>
          <p:nvPr>
            <p:ph type="ftr" sz="quarter" idx="11"/>
          </p:nvPr>
        </p:nvSpPr>
        <p:spPr/>
        <p:txBody>
          <a:bodyPr/>
          <a:p>
            <a:pPr>
              <a:defRPr/>
            </a:pPr>
            <a:endParaRPr lang="en-US"/>
          </a:p>
        </p:txBody>
      </p:sp>
      <p:sp>
        <p:nvSpPr>
          <p:cNvPr id="6" name="Slide Number Placeholder 5"/>
          <p:cNvSpPr>
            <a:spLocks noGrp="1"/>
          </p:cNvSpPr>
          <p:nvPr>
            <p:ph type="sldNum" sz="quarter" idx="12"/>
          </p:nvPr>
        </p:nvSpPr>
        <p:spPr/>
        <p:txBody>
          <a:bodyPr/>
          <a:p>
            <a:pPr>
              <a:defRPr/>
            </a:pPr>
            <a:fld id="{C312E092-734C-44FE-A0D0-63EA36B0F189}" type="slidenum">
              <a:rPr lang="ar-SA"/>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2"/>
          <p:cNvPicPr>
            <a:picLocks noChangeAspect="1"/>
          </p:cNvPicPr>
          <p:nvPr/>
        </p:nvPicPr>
        <p:blipFill>
          <a:blip r:embed="rId12"/>
          <a:stretch>
            <a:fillRect/>
          </a:stretch>
        </p:blipFill>
        <p:spPr>
          <a:xfrm>
            <a:off x="0" y="0"/>
            <a:ext cx="91440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a:defRPr/>
            </a:pPr>
            <a:endParaRPr lang="en-US"/>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a:defRPr/>
            </a:pPr>
            <a:endParaRPr lang="en-US"/>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a:defRPr/>
            </a:pPr>
            <a:fld id="{3BFBA08E-4A10-4B15-9F01-EA2B9D310FBD}" type="slidenum">
              <a:rPr lang="ar-SA"/>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990600"/>
            <a:ext cx="8229600" cy="5140325"/>
          </a:xfrm>
        </p:spPr>
        <p:txBody>
          <a:bodyPr/>
          <a:lstStyle/>
          <a:p>
            <a:pPr algn="ctr">
              <a:buFont typeface="Wingdings" panose="05000000000000000000" pitchFamily="2" charset="2"/>
              <a:buNone/>
            </a:pPr>
            <a:r>
              <a:rPr lang="en-US" altLang="en-US" b="1" dirty="0" smtClean="0">
                <a:cs typeface="Tahoma" panose="020B0604030504040204" pitchFamily="34" charset="0"/>
              </a:rPr>
              <a:t>Lecture-3-</a:t>
            </a:r>
            <a:endParaRPr lang="en-US" altLang="en-US" b="1" dirty="0" smtClean="0">
              <a:cs typeface="Tahoma" panose="020B0604030504040204" pitchFamily="34" charset="0"/>
            </a:endParaRPr>
          </a:p>
          <a:p>
            <a:pPr algn="l">
              <a:buClrTx/>
              <a:buFont typeface="Arial" panose="020B0604020202020204" pitchFamily="34" charset="0"/>
              <a:buNone/>
            </a:pPr>
            <a:r>
              <a:rPr lang="en-US" altLang="en-US" sz="3600" b="1" u="sng" dirty="0" smtClean="0">
                <a:cs typeface="Tahoma" panose="020B0604030504040204" pitchFamily="34" charset="0"/>
              </a:rPr>
              <a:t> Physiology of Bacteria:</a:t>
            </a:r>
            <a:endParaRPr lang="en-US" altLang="en-US" sz="3600" b="1" u="sng" dirty="0" smtClean="0">
              <a:cs typeface="Tahoma" panose="020B0604030504040204" pitchFamily="34" charset="0"/>
            </a:endParaRPr>
          </a:p>
          <a:p>
            <a:pPr algn="l">
              <a:buClrTx/>
              <a:buFont typeface="Arial" panose="020B0604020202020204" pitchFamily="34" charset="0"/>
              <a:buChar char="n"/>
            </a:pPr>
            <a:endParaRPr lang="en-US" altLang="en-US" sz="3600" b="1" u="sng" dirty="0" smtClean="0">
              <a:cs typeface="Tahoma" panose="020B0604030504040204" pitchFamily="34" charset="0"/>
            </a:endParaRPr>
          </a:p>
          <a:p>
            <a:pPr algn="l">
              <a:buClrTx/>
              <a:buFont typeface="Arial" panose="020B0604020202020204" pitchFamily="34" charset="0"/>
              <a:buNone/>
            </a:pPr>
            <a:r>
              <a:rPr lang="en-US" altLang="en-US" b="1" dirty="0" err="1" smtClean="0">
                <a:cs typeface="Tahoma" panose="020B0604030504040204" pitchFamily="34" charset="0"/>
              </a:rPr>
              <a:t>Dr.Maysam Ali Ameen </a:t>
            </a:r>
            <a:endParaRPr lang="en-US" altLang="en-US" b="1" dirty="0" smtClean="0">
              <a:cs typeface="Tahoma" panose="020B060403050404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457200" y="433070"/>
            <a:ext cx="8331200" cy="5967730"/>
          </a:xfrm>
        </p:spPr>
        <p:txBody>
          <a:bodyPr/>
          <a:lstStyle/>
          <a:p>
            <a:pPr marL="0" indent="0">
              <a:lnSpc>
                <a:spcPct val="80000"/>
              </a:lnSpc>
              <a:buNone/>
            </a:pPr>
            <a:r>
              <a:rPr lang="en-US" altLang="en-US" sz="6000" smtClean="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rPr>
              <a:t>Bacterial growth</a:t>
            </a:r>
            <a:endParaRPr lang="en-US" altLang="en-US" sz="6000" smtClean="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smtClean="0">
                <a:latin typeface="Times New Roman" panose="02020603050405020304" pitchFamily="18" charset="0"/>
                <a:cs typeface="Times New Roman" panose="02020603050405020304" pitchFamily="18" charset="0"/>
              </a:rPr>
              <a:t>Growth</a:t>
            </a:r>
            <a:r>
              <a:rPr lang="" altLang="en-US" sz="3600" smtClean="0">
                <a:latin typeface="Times New Roman" panose="02020603050405020304" pitchFamily="18" charset="0"/>
                <a:cs typeface="Times New Roman" panose="02020603050405020304" pitchFamily="18" charset="0"/>
              </a:rPr>
              <a:t>:</a:t>
            </a:r>
            <a:r>
              <a:rPr lang="en-US" altLang="en-US" sz="3600" smtClean="0">
                <a:latin typeface="Times New Roman" panose="02020603050405020304" pitchFamily="18" charset="0"/>
                <a:cs typeface="Times New Roman" panose="02020603050405020304" pitchFamily="18" charset="0"/>
              </a:rPr>
              <a:t> </a:t>
            </a:r>
            <a:r>
              <a:rPr lang="en-US" altLang="en-US" sz="3600" smtClean="0">
                <a:solidFill>
                  <a:srgbClr val="FF0000"/>
                </a:solidFill>
                <a:latin typeface="Times New Roman" panose="02020603050405020304" pitchFamily="18" charset="0"/>
                <a:cs typeface="Times New Roman" panose="02020603050405020304" pitchFamily="18" charset="0"/>
              </a:rPr>
              <a:t>is the orderly increase in the sum of all the components of an organism.</a:t>
            </a:r>
            <a:endParaRPr lang="en-US" altLang="en-US" sz="3600" smtClean="0">
              <a:solidFill>
                <a:srgbClr val="FF0000"/>
              </a:solidFill>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smtClean="0">
                <a:solidFill>
                  <a:srgbClr val="FF0000"/>
                </a:solidFill>
                <a:latin typeface="Times New Roman" panose="02020603050405020304" pitchFamily="18" charset="0"/>
                <a:cs typeface="Times New Roman" panose="02020603050405020304" pitchFamily="18" charset="0"/>
              </a:rPr>
              <a:t> </a:t>
            </a:r>
            <a:r>
              <a:rPr lang="en-US" altLang="en-US" sz="3600" smtClean="0">
                <a:latin typeface="Times New Roman" panose="02020603050405020304" pitchFamily="18" charset="0"/>
                <a:cs typeface="Times New Roman" panose="02020603050405020304" pitchFamily="18" charset="0"/>
              </a:rPr>
              <a:t>Cell multiplication</a:t>
            </a:r>
            <a:r>
              <a:rPr lang="" altLang="en-US" sz="3600" smtClean="0">
                <a:latin typeface="Times New Roman" panose="02020603050405020304" pitchFamily="18" charset="0"/>
                <a:cs typeface="Times New Roman" panose="02020603050405020304" pitchFamily="18" charset="0"/>
              </a:rPr>
              <a:t>:</a:t>
            </a:r>
            <a:r>
              <a:rPr lang="en-US" altLang="en-US" sz="3600" smtClean="0">
                <a:latin typeface="Times New Roman" panose="02020603050405020304" pitchFamily="18" charset="0"/>
                <a:cs typeface="Times New Roman" panose="02020603050405020304" pitchFamily="18" charset="0"/>
              </a:rPr>
              <a:t> </a:t>
            </a:r>
            <a:r>
              <a:rPr lang="en-US" altLang="en-US" sz="3600" smtClean="0">
                <a:solidFill>
                  <a:srgbClr val="FF0000"/>
                </a:solidFill>
                <a:latin typeface="Times New Roman" panose="02020603050405020304" pitchFamily="18" charset="0"/>
                <a:cs typeface="Times New Roman" panose="02020603050405020304" pitchFamily="18" charset="0"/>
              </a:rPr>
              <a:t>is a consequence of growth, in unicellular organism, leads to an increase in the number of individuals making up a population</a:t>
            </a:r>
            <a:r>
              <a:rPr lang="en-US" altLang="en-US" sz="3600" smtClean="0">
                <a:latin typeface="Times New Roman" panose="02020603050405020304" pitchFamily="18" charset="0"/>
                <a:cs typeface="Times New Roman" panose="02020603050405020304" pitchFamily="18" charset="0"/>
              </a:rPr>
              <a:t>. </a:t>
            </a:r>
            <a:endParaRPr lang="en-US" altLang="en-US" sz="3600" smtClean="0">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smtClean="0">
                <a:latin typeface="Times New Roman" panose="02020603050405020304" pitchFamily="18" charset="0"/>
                <a:cs typeface="Times New Roman" panose="02020603050405020304" pitchFamily="18" charset="0"/>
              </a:rPr>
              <a:t>The bacterial growth can be measured by:</a:t>
            </a:r>
            <a:endParaRPr lang="en-US" altLang="en-US" sz="3600" smtClean="0">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smtClean="0">
                <a:latin typeface="Times New Roman" panose="02020603050405020304" pitchFamily="18" charset="0"/>
                <a:cs typeface="Times New Roman" panose="02020603050405020304" pitchFamily="18" charset="0"/>
              </a:rPr>
              <a:t>A: </a:t>
            </a:r>
            <a:r>
              <a:rPr lang="en-US" altLang="en-US" sz="3600" u="sng" smtClean="0">
                <a:latin typeface="Times New Roman" panose="02020603050405020304" pitchFamily="18" charset="0"/>
                <a:cs typeface="Times New Roman" panose="02020603050405020304" pitchFamily="18" charset="0"/>
              </a:rPr>
              <a:t>cell concentration</a:t>
            </a:r>
            <a:r>
              <a:rPr lang="en-US" altLang="en-US" sz="3600" smtClean="0">
                <a:latin typeface="Times New Roman" panose="02020603050405020304" pitchFamily="18" charset="0"/>
                <a:cs typeface="Times New Roman" panose="02020603050405020304" pitchFamily="18" charset="0"/>
              </a:rPr>
              <a:t>: viable cell </a:t>
            </a:r>
            <a:r>
              <a:rPr lang="en-US" altLang="en-US" sz="3600" u="sng" smtClean="0">
                <a:latin typeface="Times New Roman" panose="02020603050405020304" pitchFamily="18" charset="0"/>
                <a:cs typeface="Times New Roman" panose="02020603050405020304" pitchFamily="18" charset="0"/>
              </a:rPr>
              <a:t>count</a:t>
            </a:r>
            <a:r>
              <a:rPr lang="en-US" altLang="en-US" sz="3600" smtClean="0">
                <a:latin typeface="Times New Roman" panose="02020603050405020304" pitchFamily="18" charset="0"/>
                <a:cs typeface="Times New Roman" panose="02020603050405020304" pitchFamily="18" charset="0"/>
              </a:rPr>
              <a:t>.</a:t>
            </a:r>
            <a:endParaRPr lang="en-US" altLang="en-US" sz="3600" smtClean="0">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smtClean="0">
                <a:latin typeface="Times New Roman" panose="02020603050405020304" pitchFamily="18" charset="0"/>
                <a:cs typeface="Times New Roman" panose="02020603050405020304" pitchFamily="18" charset="0"/>
              </a:rPr>
              <a:t>B: Bio mass density: by determining the dry weight of a microbial culture.</a:t>
            </a:r>
            <a:endParaRPr lang="en-US" altLang="en-US" sz="360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568325"/>
            <a:ext cx="8229600" cy="5863590"/>
          </a:xfrm>
        </p:spPr>
        <p:txBody>
          <a:bodyPr/>
          <a:p>
            <a:pPr algn="l" rtl="0">
              <a:lnSpc>
                <a:spcPct val="80000"/>
              </a:lnSpc>
              <a:buFont typeface="Wingdings" panose="05000000000000000000" pitchFamily="2" charset="2"/>
              <a:buNone/>
            </a:pPr>
            <a:r>
              <a:rPr lang="en-US" altLang="en-US" sz="4400" b="1" smtClean="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sym typeface="+mn-ea"/>
              </a:rPr>
              <a:t>Phases of the bacteria growth:</a:t>
            </a:r>
            <a:endParaRPr lang="en-US" altLang="en-US" sz="4400" b="1" smtClean="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smtClean="0">
                <a:latin typeface="Times New Roman" panose="02020603050405020304" pitchFamily="18" charset="0"/>
                <a:cs typeface="Times New Roman" panose="02020603050405020304" pitchFamily="18" charset="0"/>
                <a:sym typeface="+mn-ea"/>
              </a:rPr>
              <a:t>The phases of the bacterial growth curve :</a:t>
            </a:r>
            <a:endParaRPr lang="en-US" altLang="en-US" sz="3600" b="1" smtClean="0">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b="1" dirty="0" smtClean="0">
                <a:solidFill>
                  <a:srgbClr val="00B0F0"/>
                </a:solidFill>
                <a:latin typeface="Times New Roman" panose="02020603050405020304" pitchFamily="18" charset="0"/>
                <a:cs typeface="Times New Roman" panose="02020603050405020304" pitchFamily="18" charset="0"/>
                <a:sym typeface="+mn-ea"/>
              </a:rPr>
              <a:t>1:lag phase</a:t>
            </a:r>
            <a:r>
              <a:rPr lang="en-US" altLang="en-US" sz="3600" dirty="0" smtClean="0">
                <a:solidFill>
                  <a:srgbClr val="00B0F0"/>
                </a:solidFill>
                <a:latin typeface="Times New Roman" panose="02020603050405020304" pitchFamily="18" charset="0"/>
                <a:cs typeface="Times New Roman" panose="02020603050405020304" pitchFamily="18" charset="0"/>
                <a:sym typeface="+mn-ea"/>
              </a:rPr>
              <a:t>:</a:t>
            </a:r>
            <a:r>
              <a:rPr lang="en-US" altLang="en-US" sz="3600" dirty="0" smtClean="0">
                <a:latin typeface="Times New Roman" panose="02020603050405020304" pitchFamily="18" charset="0"/>
                <a:cs typeface="Times New Roman" panose="02020603050405020304" pitchFamily="18" charset="0"/>
                <a:sym typeface="+mn-ea"/>
              </a:rPr>
              <a:t> represents the period of adaptation to the new environment, enzymes. And intermediates are formed.</a:t>
            </a:r>
            <a:endParaRPr lang="en-US" altLang="en-US" sz="3600" dirty="0" smtClean="0">
              <a:latin typeface="Times New Roman" panose="02020603050405020304" pitchFamily="18" charset="0"/>
              <a:cs typeface="Times New Roman" panose="02020603050405020304" pitchFamily="18" charset="0"/>
            </a:endParaRPr>
          </a:p>
          <a:p>
            <a:pPr algn="l" rtl="0">
              <a:lnSpc>
                <a:spcPct val="80000"/>
              </a:lnSpc>
              <a:buFont typeface="Wingdings" panose="05000000000000000000" pitchFamily="2" charset="2"/>
              <a:buNone/>
            </a:pPr>
            <a:r>
              <a:rPr lang="en-US" altLang="en-US" sz="3600" dirty="0" smtClean="0">
                <a:solidFill>
                  <a:srgbClr val="92D050"/>
                </a:solidFill>
                <a:latin typeface="Times New Roman" panose="02020603050405020304" pitchFamily="18" charset="0"/>
                <a:cs typeface="Times New Roman" panose="02020603050405020304" pitchFamily="18" charset="0"/>
                <a:sym typeface="+mn-ea"/>
              </a:rPr>
              <a:t>2: </a:t>
            </a:r>
            <a:r>
              <a:rPr lang="en-US" altLang="en-US" sz="3600" b="1" dirty="0" smtClean="0">
                <a:solidFill>
                  <a:srgbClr val="92D050"/>
                </a:solidFill>
                <a:latin typeface="Times New Roman" panose="02020603050405020304" pitchFamily="18" charset="0"/>
                <a:cs typeface="Times New Roman" panose="02020603050405020304" pitchFamily="18" charset="0"/>
                <a:sym typeface="+mn-ea"/>
              </a:rPr>
              <a:t>log (exponential) phase:</a:t>
            </a:r>
            <a:r>
              <a:rPr lang="en-US" altLang="en-US" sz="3600" dirty="0" smtClean="0">
                <a:latin typeface="Times New Roman" panose="02020603050405020304" pitchFamily="18" charset="0"/>
                <a:cs typeface="Times New Roman" panose="02020603050405020304" pitchFamily="18" charset="0"/>
                <a:sym typeface="+mn-ea"/>
              </a:rPr>
              <a:t>the number of cell increase exponentially (one becomes 2, 2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a:t>
            </a:r>
            <a:r>
              <a:rPr lang="en-US" altLang="en-US" sz="3600" dirty="0" smtClean="0">
                <a:latin typeface="Times New Roman" panose="02020603050405020304" pitchFamily="18" charset="0"/>
                <a:cs typeface="Times New Roman" panose="02020603050405020304" pitchFamily="18" charset="0"/>
                <a:sym typeface="+mn-ea"/>
              </a:rPr>
              <a:t>4,  4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a:t>
            </a:r>
            <a:r>
              <a:rPr lang="en-US" altLang="en-US" sz="3600" dirty="0" smtClean="0">
                <a:latin typeface="Times New Roman" panose="02020603050405020304" pitchFamily="18" charset="0"/>
                <a:cs typeface="Times New Roman" panose="02020603050405020304" pitchFamily="18" charset="0"/>
                <a:sym typeface="+mn-ea"/>
              </a:rPr>
              <a:t>8…..) , the time required for this doubling is called as generation time or doubling time.</a:t>
            </a:r>
            <a:endParaRPr lang="" altLang="en-US" sz="3600" dirty="0" smtClean="0">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a:xfrm>
            <a:off x="457200" y="874395"/>
            <a:ext cx="8229600" cy="5253355"/>
          </a:xfrm>
        </p:spPr>
        <p:txBody>
          <a:bodyPr/>
          <a:p>
            <a:pPr algn="l" rtl="0">
              <a:lnSpc>
                <a:spcPct val="80000"/>
              </a:lnSpc>
              <a:buFont typeface="Wingdings" panose="05000000000000000000" pitchFamily="2" charset="2"/>
              <a:buNone/>
            </a:pPr>
            <a:endParaRPr lang="en-US" altLang="en-US" dirty="0" smtClean="0">
              <a:cs typeface="Tahoma" panose="020B0604030504040204" pitchFamily="34" charset="0"/>
            </a:endParaRPr>
          </a:p>
          <a:p>
            <a:pPr algn="l" rtl="0">
              <a:lnSpc>
                <a:spcPct val="80000"/>
              </a:lnSpc>
              <a:buFont typeface="Wingdings" panose="05000000000000000000" pitchFamily="2" charset="2"/>
              <a:buNone/>
            </a:pPr>
            <a:r>
              <a:rPr lang="en-US" altLang="en-US" sz="3600" b="1" dirty="0" smtClean="0">
                <a:solidFill>
                  <a:srgbClr val="FFC000"/>
                </a:solidFill>
                <a:cs typeface="Tahoma" panose="020B0604030504040204" pitchFamily="34" charset="0"/>
                <a:sym typeface="+mn-ea"/>
              </a:rPr>
              <a:t>3:stationary phase:</a:t>
            </a:r>
            <a:r>
              <a:rPr lang="en-US" altLang="en-US" sz="3600" dirty="0" smtClean="0">
                <a:cs typeface="Tahoma" panose="020B0604030504040204" pitchFamily="34" charset="0"/>
                <a:sym typeface="+mn-ea"/>
              </a:rPr>
              <a:t> the exhaustion of nutrients or the accumulation of toxic products </a:t>
            </a:r>
            <a:endParaRPr lang="en-US" altLang="en-US" sz="3600" dirty="0" smtClean="0">
              <a:cs typeface="Tahoma" panose="020B0604030504040204" pitchFamily="34" charset="0"/>
            </a:endParaRPr>
          </a:p>
          <a:p>
            <a:pPr algn="l" rtl="0">
              <a:lnSpc>
                <a:spcPct val="80000"/>
              </a:lnSpc>
              <a:buFont typeface="Wingdings" panose="05000000000000000000" pitchFamily="2" charset="2"/>
              <a:buNone/>
            </a:pPr>
            <a:r>
              <a:rPr lang="en-US" altLang="en-US" sz="3600" dirty="0" smtClean="0">
                <a:solidFill>
                  <a:schemeClr val="accent2">
                    <a:lumMod val="40000"/>
                    <a:lumOff val="60000"/>
                  </a:schemeClr>
                </a:solidFill>
                <a:cs typeface="Tahoma" panose="020B0604030504040204" pitchFamily="34" charset="0"/>
                <a:sym typeface="+mn-ea"/>
              </a:rPr>
              <a:t>4:</a:t>
            </a:r>
            <a:r>
              <a:rPr lang="en-US" altLang="en-US" sz="3600" b="1" dirty="0" smtClean="0">
                <a:solidFill>
                  <a:schemeClr val="accent2">
                    <a:lumMod val="40000"/>
                    <a:lumOff val="60000"/>
                  </a:schemeClr>
                </a:solidFill>
                <a:cs typeface="Tahoma" panose="020B0604030504040204" pitchFamily="34" charset="0"/>
                <a:sym typeface="+mn-ea"/>
              </a:rPr>
              <a:t>death phase:</a:t>
            </a:r>
            <a:r>
              <a:rPr lang="en-US" altLang="en-US" sz="3600" dirty="0" smtClean="0">
                <a:cs typeface="Tahoma" panose="020B0604030504040204" pitchFamily="34" charset="0"/>
                <a:sym typeface="+mn-ea"/>
              </a:rPr>
              <a:t> after the period of time in the stationary phase, and completely exhausted of nutrients and accumulation of high level of toxic substances, the death increase until it reach a steady level.</a:t>
            </a:r>
            <a:endParaRPr lang="en-US" altLang="en-US" sz="3600" dirty="0" smtClean="0">
              <a:cs typeface="Tahoma" panose="020B0604030504040204" pitchFamily="34" charset="0"/>
            </a:endParaRPr>
          </a:p>
          <a:p>
            <a:endParaRPr lang="en-US" sz="3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p:cNvPicPr>
            <a:picLocks noChangeAspect="1"/>
          </p:cNvPicPr>
          <p:nvPr>
            <p:ph idx="1"/>
          </p:nvPr>
        </p:nvPicPr>
        <p:blipFill>
          <a:blip r:embed="rId1"/>
          <a:stretch>
            <a:fillRect/>
          </a:stretch>
        </p:blipFill>
        <p:spPr>
          <a:xfrm>
            <a:off x="777240" y="831850"/>
            <a:ext cx="7908290" cy="56800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noGrp="1"/>
          </p:cNvGraphicFramePr>
          <p:nvPr/>
        </p:nvGraphicFramePr>
        <p:xfrm>
          <a:off x="381000" y="1143000"/>
          <a:ext cx="6540500" cy="4114800"/>
        </p:xfrm>
        <a:graphic>
          <a:graphicData uri="http://schemas.openxmlformats.org/drawingml/2006/table">
            <a:tbl>
              <a:tblPr/>
              <a:tblGrid>
                <a:gridCol w="3270250"/>
                <a:gridCol w="3270250"/>
              </a:tblGrid>
              <a:tr h="822960">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Growth rate</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Phase</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r>
              <a:tr h="822960">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Zero</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Lag</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960">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Positive constant </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Exponential</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960">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Zero </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Stationary </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960">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Negative (death)</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Low" defTabSz="914400" rtl="0" eaLnBrk="1" fontAlgn="base" latinLnBrk="0" hangingPunct="1">
                        <a:lnSpc>
                          <a:spcPct val="100000"/>
                        </a:lnSpc>
                        <a:spcBef>
                          <a:spcPct val="0"/>
                        </a:spcBef>
                        <a:spcAft>
                          <a:spcPct val="0"/>
                        </a:spcAft>
                        <a:buClrTx/>
                        <a:buSzTx/>
                        <a:buFontTx/>
                        <a:buNone/>
                      </a:pPr>
                      <a:r>
                        <a:rPr kumimoji="0" lang="en-US"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Death</a:t>
                      </a:r>
                      <a:endPar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262" name="Rectangle 1"/>
          <p:cNvSpPr>
            <a:spLocks noChangeArrowheads="1"/>
          </p:cNvSpPr>
          <p:nvPr/>
        </p:nvSpPr>
        <p:spPr bwMode="auto">
          <a:xfrm>
            <a:off x="0" y="381000"/>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justLow" rtl="0" eaLnBrk="1" hangingPunct="1"/>
            <a:r>
              <a:rPr lang="en-US" altLang="en-US" sz="2000" b="1">
                <a:latin typeface="Arial" panose="020B0604020202020204" pitchFamily="34" charset="0"/>
                <a:cs typeface="Times New Roman" panose="02020603050405020304" pitchFamily="18" charset="0"/>
              </a:rPr>
              <a:t>Table (3) Phase &amp; Growth rate of the bacterial growth </a:t>
            </a:r>
            <a:endParaRPr lang="en-US" altLang="en-US" sz="280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bacteria phase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304800"/>
            <a:ext cx="914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68"/>
          <p:cNvSpPr>
            <a:spLocks noChangeArrowheads="1"/>
          </p:cNvSpPr>
          <p:nvPr/>
        </p:nvSpPr>
        <p:spPr bwMode="auto">
          <a:xfrm>
            <a:off x="0" y="5791200"/>
            <a:ext cx="8816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0" eaLnBrk="1" hangingPunct="1"/>
            <a:r>
              <a:rPr lang="en-US" altLang="en-US" sz="2800" b="1">
                <a:latin typeface="Arial" panose="020B0604020202020204" pitchFamily="34" charset="0"/>
                <a:cs typeface="Times New Roman" panose="02020603050405020304" pitchFamily="18" charset="0"/>
              </a:rPr>
              <a:t>Figure (3) the phases of the bacterial growth curve</a:t>
            </a:r>
            <a:endParaRPr lang="en-US" altLang="en-US" sz="36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33680" y="914400"/>
            <a:ext cx="8526145" cy="5715000"/>
          </a:xfrm>
        </p:spPr>
        <p:txBody>
          <a:bodyPr>
            <a:normAutofit/>
          </a:bodyPr>
          <a:lstStyle/>
          <a:p>
            <a:pPr marL="0" indent="0" fontAlgn="auto">
              <a:lnSpc>
                <a:spcPct val="80000"/>
              </a:lnSpc>
              <a:spcAft>
                <a:spcPts val="0"/>
              </a:spcAft>
              <a:buFont typeface="Wingdings 2" panose="05020102010507070707"/>
              <a:buNone/>
              <a:defRPr/>
            </a:pPr>
            <a:endParaRPr lang="en-US" sz="2000" b="1" dirty="0" smtClean="0"/>
          </a:p>
          <a:p>
            <a:pPr marL="381000" indent="-381000" algn="l" rtl="0" fontAlgn="auto">
              <a:lnSpc>
                <a:spcPct val="80000"/>
              </a:lnSpc>
              <a:spcAft>
                <a:spcPts val="0"/>
              </a:spcAft>
              <a:buFont typeface="Wingdings" panose="05000000000000000000" pitchFamily="2" charset="2"/>
              <a:buNone/>
              <a:defRPr/>
            </a:pPr>
            <a:r>
              <a:rPr lang="en-US" sz="3600" b="1" dirty="0" smtClean="0">
                <a:ln w="15875"/>
                <a:gradFill>
                  <a:gsLst>
                    <a:gs pos="0">
                      <a:schemeClr val="accent1">
                        <a:lumOff val="-19999"/>
                        <a:satOff val="20000"/>
                      </a:schemeClr>
                    </a:gs>
                    <a:gs pos="100000">
                      <a:schemeClr val="accent1">
                        <a:lumOff val="15000"/>
                        <a:satOff val="-14999"/>
                      </a:schemeClr>
                    </a:gs>
                  </a:gsLst>
                  <a:lin ang="0" scaled="0"/>
                </a:gradFill>
                <a:effectLst/>
                <a:latin typeface="Times New Roman" panose="02020603050405020304" pitchFamily="18" charset="0"/>
                <a:cs typeface="Times New Roman" panose="02020603050405020304" pitchFamily="18" charset="0"/>
              </a:rPr>
              <a:t>A-Nutrients</a:t>
            </a:r>
            <a:endParaRPr lang="en-US" sz="3600" b="1" dirty="0" smtClean="0">
              <a:ln w="15875"/>
              <a:gradFill>
                <a:gsLst>
                  <a:gs pos="0">
                    <a:schemeClr val="accent1">
                      <a:lumOff val="-19999"/>
                      <a:satOff val="20000"/>
                    </a:schemeClr>
                  </a:gs>
                  <a:gs pos="100000">
                    <a:schemeClr val="accent1">
                      <a:lumOff val="15000"/>
                      <a:satOff val="-14999"/>
                    </a:schemeClr>
                  </a:gs>
                </a:gsLst>
                <a:lin ang="0" scaled="0"/>
              </a:gradFill>
              <a:effectLst/>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None/>
              <a:defRPr/>
            </a:pPr>
            <a:r>
              <a:rPr lang="en-US" sz="3600" dirty="0" smtClean="0">
                <a:latin typeface="Times New Roman" panose="02020603050405020304" pitchFamily="18" charset="0"/>
                <a:cs typeface="Times New Roman" panose="02020603050405020304" pitchFamily="18" charset="0"/>
              </a:rPr>
              <a:t>The following nutrients must be provided for any bacterial culture:</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smtClean="0">
                <a:latin typeface="Times New Roman" panose="02020603050405020304" pitchFamily="18" charset="0"/>
                <a:cs typeface="Times New Roman" panose="02020603050405020304" pitchFamily="18" charset="0"/>
              </a:rPr>
              <a:t>Hydrogen donors and accepters.</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smtClean="0">
                <a:latin typeface="Times New Roman" panose="02020603050405020304" pitchFamily="18" charset="0"/>
                <a:cs typeface="Times New Roman" panose="02020603050405020304" pitchFamily="18" charset="0"/>
              </a:rPr>
              <a:t>Carbon source.</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smtClean="0">
                <a:latin typeface="Times New Roman" panose="02020603050405020304" pitchFamily="18" charset="0"/>
                <a:cs typeface="Times New Roman" panose="02020603050405020304" pitchFamily="18" charset="0"/>
              </a:rPr>
              <a:t>Minerals elements (sulfur and phosphorus).</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smtClean="0">
                <a:latin typeface="Times New Roman" panose="02020603050405020304" pitchFamily="18" charset="0"/>
                <a:cs typeface="Times New Roman" panose="02020603050405020304" pitchFamily="18" charset="0"/>
              </a:rPr>
              <a:t>Growth factors (amino acid, </a:t>
            </a:r>
            <a:r>
              <a:rPr lang="en-US" sz="3600" dirty="0" err="1" smtClean="0">
                <a:latin typeface="Times New Roman" panose="02020603050405020304" pitchFamily="18" charset="0"/>
                <a:cs typeface="Times New Roman" panose="02020603050405020304" pitchFamily="18" charset="0"/>
              </a:rPr>
              <a:t>pyrimidines</a:t>
            </a:r>
            <a:r>
              <a:rPr lang="en-US" sz="3600" dirty="0" smtClean="0">
                <a:latin typeface="Times New Roman" panose="02020603050405020304" pitchFamily="18" charset="0"/>
                <a:cs typeface="Times New Roman" panose="02020603050405020304" pitchFamily="18" charset="0"/>
              </a:rPr>
              <a:t> and </a:t>
            </a:r>
            <a:r>
              <a:rPr lang="en-US" sz="3600" dirty="0" err="1" smtClean="0">
                <a:latin typeface="Times New Roman" panose="02020603050405020304" pitchFamily="18" charset="0"/>
                <a:cs typeface="Times New Roman" panose="02020603050405020304" pitchFamily="18" charset="0"/>
              </a:rPr>
              <a:t>purin</a:t>
            </a:r>
            <a:r>
              <a:rPr lang="en-US" sz="3600" dirty="0" smtClean="0">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2" panose="05020102010507070707"/>
              <a:buChar char=""/>
              <a:defRPr/>
            </a:pP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endParaRPr lang="en-US" sz="3600" dirty="0" smtClean="0">
              <a:latin typeface="Times New Roman" panose="02020603050405020304" pitchFamily="18" charset="0"/>
              <a:cs typeface="Times New Roman" panose="02020603050405020304" pitchFamily="18" charset="0"/>
            </a:endParaRPr>
          </a:p>
        </p:txBody>
      </p:sp>
      <p:sp>
        <p:nvSpPr>
          <p:cNvPr id="16386" name="Rectangle 2"/>
          <p:cNvSpPr>
            <a:spLocks noGrp="1" noChangeArrowheads="1"/>
          </p:cNvSpPr>
          <p:nvPr>
            <p:ph type="title"/>
          </p:nvPr>
        </p:nvSpPr>
        <p:spPr>
          <a:xfrm>
            <a:off x="457200" y="277813"/>
            <a:ext cx="8229600" cy="636587"/>
          </a:xfrm>
        </p:spPr>
        <p:txBody>
          <a:bodyPr>
            <a:normAutofit fontScale="90000"/>
          </a:bodyPr>
          <a:lstStyle/>
          <a:p>
            <a:pPr fontAlgn="auto">
              <a:spcAft>
                <a:spcPts val="0"/>
              </a:spcAft>
              <a:defRPr/>
            </a:pPr>
            <a:r>
              <a:rPr sz="4890" u="sng"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Environmental growth factors</a:t>
            </a:r>
            <a:endParaRPr sz="4890" u="sng"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a:xfrm>
            <a:off x="457200" y="891540"/>
            <a:ext cx="8229600" cy="5236210"/>
          </a:xfrm>
        </p:spPr>
        <p:txBody>
          <a:bodyPr/>
          <a:p>
            <a:pPr marL="381000" indent="-381000" algn="l" rtl="0" fontAlgn="auto">
              <a:lnSpc>
                <a:spcPct val="80000"/>
              </a:lnSpc>
              <a:spcAft>
                <a:spcPts val="0"/>
              </a:spcAft>
              <a:buFont typeface="Wingdings" panose="05000000000000000000" pitchFamily="2" charset="2"/>
              <a:buNone/>
              <a:defRPr/>
            </a:pPr>
            <a:r>
              <a:rPr lang="en-US" sz="3600" b="1" dirty="0" smtClean="0">
                <a:ln w="15875"/>
                <a:gradFill>
                  <a:gsLst>
                    <a:gs pos="0">
                      <a:schemeClr val="accent1">
                        <a:lumOff val="-19999"/>
                        <a:satOff val="20000"/>
                      </a:schemeClr>
                    </a:gs>
                    <a:gs pos="100000">
                      <a:schemeClr val="accent1">
                        <a:lumOff val="15000"/>
                        <a:satOff val="-14999"/>
                      </a:schemeClr>
                    </a:gs>
                  </a:gsLst>
                  <a:lin ang="0" scaled="0"/>
                </a:gradFill>
                <a:effectLst/>
                <a:latin typeface="Times New Roman" panose="02020603050405020304" pitchFamily="18" charset="0"/>
                <a:cs typeface="Times New Roman" panose="02020603050405020304" pitchFamily="18" charset="0"/>
                <a:sym typeface="+mn-ea"/>
              </a:rPr>
              <a:t>B-pH:</a:t>
            </a:r>
            <a:endParaRPr lang="en-US" sz="3600" b="1" dirty="0" smtClean="0">
              <a:ln w="15875"/>
              <a:gradFill>
                <a:gsLst>
                  <a:gs pos="0">
                    <a:schemeClr val="accent1">
                      <a:lumOff val="-19999"/>
                      <a:satOff val="20000"/>
                    </a:schemeClr>
                  </a:gs>
                  <a:gs pos="100000">
                    <a:schemeClr val="accent1">
                      <a:lumOff val="15000"/>
                      <a:satOff val="-14999"/>
                    </a:schemeClr>
                  </a:gs>
                </a:gsLst>
                <a:lin ang="0" scaled="0"/>
              </a:gradFill>
              <a:effectLst/>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None/>
              <a:defRPr/>
            </a:pPr>
            <a:r>
              <a:rPr lang="en-US" sz="3600" dirty="0" smtClean="0">
                <a:latin typeface="Times New Roman" panose="02020603050405020304" pitchFamily="18" charset="0"/>
                <a:cs typeface="Times New Roman" panose="02020603050405020304" pitchFamily="18" charset="0"/>
                <a:sym typeface="+mn-ea"/>
              </a:rPr>
              <a:t> bacteria can be classified according to pH rang:</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err="1" smtClean="0">
                <a:solidFill>
                  <a:srgbClr val="FF0000"/>
                </a:solidFill>
                <a:latin typeface="Times New Roman" panose="02020603050405020304" pitchFamily="18" charset="0"/>
                <a:cs typeface="Times New Roman" panose="02020603050405020304" pitchFamily="18" charset="0"/>
                <a:sym typeface="+mn-ea"/>
              </a:rPr>
              <a:t>Neutrophiles</a:t>
            </a:r>
            <a:r>
              <a:rPr lang="en-US" sz="3600" dirty="0" smtClean="0">
                <a:latin typeface="Times New Roman" panose="02020603050405020304" pitchFamily="18" charset="0"/>
                <a:cs typeface="Times New Roman" panose="02020603050405020304" pitchFamily="18" charset="0"/>
                <a:sym typeface="+mn-ea"/>
              </a:rPr>
              <a:t>: pH=6-8. most pathogenic bacteria.</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err="1" smtClean="0">
                <a:solidFill>
                  <a:srgbClr val="FF0000"/>
                </a:solidFill>
                <a:latin typeface="Times New Roman" panose="02020603050405020304" pitchFamily="18" charset="0"/>
                <a:cs typeface="Times New Roman" panose="02020603050405020304" pitchFamily="18" charset="0"/>
                <a:sym typeface="+mn-ea"/>
              </a:rPr>
              <a:t>Acidophiles</a:t>
            </a:r>
            <a:r>
              <a:rPr lang="en-US" sz="3600" dirty="0" smtClean="0">
                <a:latin typeface="Times New Roman" panose="02020603050405020304" pitchFamily="18" charset="0"/>
                <a:cs typeface="Times New Roman" panose="02020603050405020304" pitchFamily="18" charset="0"/>
                <a:sym typeface="+mn-ea"/>
              </a:rPr>
              <a:t>: pH=3.  can grow at pH as low as 3.</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r>
              <a:rPr lang="en-US" sz="3600" dirty="0" err="1" smtClean="0">
                <a:solidFill>
                  <a:srgbClr val="FF0000"/>
                </a:solidFill>
                <a:latin typeface="Times New Roman" panose="02020603050405020304" pitchFamily="18" charset="0"/>
                <a:cs typeface="Times New Roman" panose="02020603050405020304" pitchFamily="18" charset="0"/>
                <a:sym typeface="+mn-ea"/>
              </a:rPr>
              <a:t>Alkaliphiles</a:t>
            </a:r>
            <a:r>
              <a:rPr lang="en-US" sz="3600" dirty="0" smtClean="0">
                <a:latin typeface="Times New Roman" panose="02020603050405020304" pitchFamily="18" charset="0"/>
                <a:cs typeface="Times New Roman" panose="02020603050405020304" pitchFamily="18" charset="0"/>
                <a:sym typeface="+mn-ea"/>
              </a:rPr>
              <a:t>: pH=10.5. can grow at pH as high as 10.5.</a:t>
            </a:r>
            <a:endParaRPr lang="en-US" sz="3600" dirty="0" smtClean="0">
              <a:latin typeface="Times New Roman" panose="02020603050405020304" pitchFamily="18" charset="0"/>
              <a:cs typeface="Times New Roman" panose="02020603050405020304" pitchFamily="18" charset="0"/>
            </a:endParaRPr>
          </a:p>
          <a:p>
            <a:pPr marL="381000" indent="-381000" algn="l" rtl="0" fontAlgn="auto">
              <a:lnSpc>
                <a:spcPct val="80000"/>
              </a:lnSpc>
              <a:spcAft>
                <a:spcPts val="0"/>
              </a:spcAft>
              <a:buFont typeface="Wingdings" panose="05000000000000000000" pitchFamily="2" charset="2"/>
              <a:buAutoNum type="arabicPeriod"/>
              <a:defRPr/>
            </a:pPr>
            <a:endParaRPr lang="en-US" b="1" dirty="0" smtClean="0"/>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457200" y="533400"/>
            <a:ext cx="8229600" cy="5597525"/>
          </a:xfrm>
        </p:spPr>
        <p:txBody>
          <a:bodyPr/>
          <a:lstStyle/>
          <a:p>
            <a:pPr marL="457200" indent="-457200" algn="l" rtl="0">
              <a:lnSpc>
                <a:spcPct val="80000"/>
              </a:lnSpc>
              <a:buFont typeface="Wingdings" panose="05000000000000000000" pitchFamily="2" charset="2"/>
              <a:buNone/>
            </a:pPr>
            <a:r>
              <a:rPr lang="en-US" altLang="en-US" b="1" smtClean="0">
                <a:ln w="15875"/>
                <a:gradFill>
                  <a:gsLst>
                    <a:gs pos="0">
                      <a:schemeClr val="accent1">
                        <a:lumOff val="-19999"/>
                        <a:satOff val="20000"/>
                      </a:schemeClr>
                    </a:gs>
                    <a:gs pos="100000">
                      <a:schemeClr val="accent1">
                        <a:lumOff val="15000"/>
                        <a:satOff val="-14999"/>
                      </a:schemeClr>
                    </a:gs>
                  </a:gsLst>
                  <a:lin ang="0" scaled="0"/>
                </a:gradFill>
                <a:effectLst/>
                <a:latin typeface="Times New Roman" panose="02020603050405020304" pitchFamily="18" charset="0"/>
                <a:cs typeface="Times New Roman" panose="02020603050405020304" pitchFamily="18" charset="0"/>
              </a:rPr>
              <a:t>C- Temperature: </a:t>
            </a:r>
            <a:r>
              <a:rPr lang="en-US" altLang="en-US" smtClean="0">
                <a:latin typeface="Times New Roman" panose="02020603050405020304" pitchFamily="18" charset="0"/>
                <a:cs typeface="Times New Roman" panose="02020603050405020304" pitchFamily="18" charset="0"/>
              </a:rPr>
              <a:t>bacteria can be classified according to temperature:</a:t>
            </a: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AutoNum type="arabicPeriod"/>
            </a:pPr>
            <a:r>
              <a:rPr lang="en-US" altLang="en-US" smtClean="0">
                <a:latin typeface="Times New Roman" panose="02020603050405020304" pitchFamily="18" charset="0"/>
                <a:cs typeface="Times New Roman" panose="02020603050405020304" pitchFamily="18" charset="0"/>
              </a:rPr>
              <a:t>Mesophiles: grow best at 30-37°C. most pathogenic bacteria.</a:t>
            </a: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AutoNum type="arabicPeriod"/>
            </a:pPr>
            <a:r>
              <a:rPr lang="en-US" altLang="en-US" smtClean="0">
                <a:latin typeface="Times New Roman" panose="02020603050405020304" pitchFamily="18" charset="0"/>
                <a:cs typeface="Times New Roman" panose="02020603050405020304" pitchFamily="18" charset="0"/>
              </a:rPr>
              <a:t>Psychophiles: grow best at15-20°C.</a:t>
            </a: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AutoNum type="arabicPeriod"/>
            </a:pPr>
            <a:r>
              <a:rPr lang="en-US" altLang="en-US" smtClean="0">
                <a:latin typeface="Times New Roman" panose="02020603050405020304" pitchFamily="18" charset="0"/>
                <a:cs typeface="Times New Roman" panose="02020603050405020304" pitchFamily="18" charset="0"/>
              </a:rPr>
              <a:t>Thermophiles: grow best at 50-60°C. </a:t>
            </a: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None/>
            </a:pPr>
            <a:r>
              <a:rPr lang="en-US" altLang="en-US" b="1" smtClean="0">
                <a:ln w="15875"/>
                <a:gradFill>
                  <a:gsLst>
                    <a:gs pos="0">
                      <a:schemeClr val="accent1">
                        <a:hueMod val="80000"/>
                      </a:schemeClr>
                    </a:gs>
                    <a:gs pos="100000">
                      <a:schemeClr val="accent1">
                        <a:alpha val="100000"/>
                      </a:schemeClr>
                    </a:gs>
                  </a:gsLst>
                  <a:lin ang="2700000" scaled="0"/>
                </a:gradFill>
                <a:effectLst/>
                <a:latin typeface="Times New Roman" panose="02020603050405020304" pitchFamily="18" charset="0"/>
                <a:cs typeface="Times New Roman" panose="02020603050405020304" pitchFamily="18" charset="0"/>
                <a:sym typeface="+mn-ea"/>
              </a:rPr>
              <a:t>D- Oxygen:</a:t>
            </a:r>
            <a:endParaRPr lang="en-US" altLang="en-US" b="1" smtClean="0">
              <a:ln w="15875"/>
              <a:gradFill>
                <a:gsLst>
                  <a:gs pos="0">
                    <a:schemeClr val="accent1">
                      <a:hueMod val="80000"/>
                    </a:schemeClr>
                  </a:gs>
                  <a:gs pos="100000">
                    <a:schemeClr val="accent1">
                      <a:alpha val="100000"/>
                    </a:schemeClr>
                  </a:gs>
                </a:gsLst>
                <a:lin ang="2700000" scaled="0"/>
              </a:gradFill>
              <a:effectLst/>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AutoNum type="arabicPeriod"/>
            </a:pPr>
            <a:r>
              <a:rPr lang="en-US" altLang="en-US" smtClean="0">
                <a:latin typeface="Times New Roman" panose="02020603050405020304" pitchFamily="18" charset="0"/>
                <a:cs typeface="Times New Roman" panose="02020603050405020304" pitchFamily="18" charset="0"/>
                <a:sym typeface="+mn-ea"/>
              </a:rPr>
              <a:t> Obligate aerobes: need O2 as hydrogen accepter.</a:t>
            </a: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AutoNum type="arabicPeriod"/>
            </a:pPr>
            <a:r>
              <a:rPr lang="en-US" altLang="en-US" smtClean="0">
                <a:latin typeface="Times New Roman" panose="02020603050405020304" pitchFamily="18" charset="0"/>
                <a:cs typeface="Times New Roman" panose="02020603050405020304" pitchFamily="18" charset="0"/>
                <a:sym typeface="+mn-ea"/>
              </a:rPr>
              <a:t>Obligate anaerobes:- need substance other than O2 , and being sensitive to O2 inhibition </a:t>
            </a: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AutoNum type="arabicPeriod"/>
            </a:pPr>
            <a:r>
              <a:rPr lang="en-US" altLang="en-US" smtClean="0">
                <a:latin typeface="Times New Roman" panose="02020603050405020304" pitchFamily="18" charset="0"/>
                <a:cs typeface="Times New Roman" panose="02020603050405020304" pitchFamily="18" charset="0"/>
                <a:sym typeface="+mn-ea"/>
              </a:rPr>
              <a:t>Facultative:- able to live aerobically or an aerobically.</a:t>
            </a:r>
            <a:endParaRPr lang="en-US" altLang="en-US" smtClean="0">
              <a:latin typeface="Times New Roman" panose="02020603050405020304" pitchFamily="18" charset="0"/>
              <a:cs typeface="Times New Roman" panose="02020603050405020304" pitchFamily="18" charset="0"/>
            </a:endParaRPr>
          </a:p>
          <a:p>
            <a:pPr marL="0" indent="0" algn="l" rtl="0">
              <a:lnSpc>
                <a:spcPct val="80000"/>
              </a:lnSpc>
              <a:buFont typeface="Wingdings" panose="05000000000000000000" pitchFamily="2" charset="2"/>
              <a:buNone/>
            </a:pPr>
            <a:endParaRPr lang="en-US" altLang="en-US" smtClean="0">
              <a:latin typeface="Times New Roman" panose="02020603050405020304" pitchFamily="18" charset="0"/>
              <a:cs typeface="Times New Roman" panose="02020603050405020304" pitchFamily="18" charset="0"/>
            </a:endParaRPr>
          </a:p>
          <a:p>
            <a:pPr marL="457200" indent="-457200" algn="l" rtl="0">
              <a:lnSpc>
                <a:spcPct val="80000"/>
              </a:lnSpc>
              <a:buFont typeface="Wingdings" panose="05000000000000000000" pitchFamily="2" charset="2"/>
              <a:buNone/>
            </a:pPr>
            <a:endParaRPr lang="en-US" altLang="en-US"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0" indent="0" algn="l" rtl="0">
              <a:buNone/>
            </a:pPr>
            <a:r>
              <a:rPr lang="en-US" sz="3600" b="1" dirty="0" smtClean="0">
                <a:solidFill>
                  <a:srgbClr val="FF0000"/>
                </a:solidFill>
                <a:latin typeface="Times New Roman" panose="02020603050405020304" pitchFamily="18" charset="0"/>
                <a:cs typeface="Times New Roman" panose="02020603050405020304" pitchFamily="18" charset="0"/>
                <a:sym typeface="+mn-ea"/>
              </a:rPr>
              <a:t>aerobic bacteria </a:t>
            </a:r>
            <a:r>
              <a:rPr lang="en-US" sz="3600" dirty="0" smtClean="0">
                <a:latin typeface="Times New Roman" panose="02020603050405020304" pitchFamily="18" charset="0"/>
                <a:cs typeface="Times New Roman" panose="02020603050405020304" pitchFamily="18" charset="0"/>
                <a:sym typeface="+mn-ea"/>
              </a:rPr>
              <a:t>+O2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en-US" sz="3600" b="1" dirty="0" smtClean="0">
                <a:latin typeface="Times New Roman" panose="02020603050405020304" pitchFamily="18" charset="0"/>
                <a:cs typeface="Times New Roman" panose="02020603050405020304" pitchFamily="18" charset="0"/>
                <a:sym typeface="Wingdings" panose="05000000000000000000" pitchFamily="2" charset="2"/>
              </a:rPr>
              <a:t>H2O2</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en-US" sz="3600" dirty="0">
                <a:latin typeface="Times New Roman" panose="02020603050405020304" pitchFamily="18" charset="0"/>
                <a:cs typeface="Times New Roman" panose="02020603050405020304" pitchFamily="18" charset="0"/>
                <a:sym typeface="Wingdings" panose="05000000000000000000" pitchFamily="2" charset="2"/>
              </a:rPr>
              <a:t>toxic for bacteria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  produce enzyme by bacteria (catalase)</a:t>
            </a:r>
            <a:r>
              <a:rPr lang="en-US" altLang="en-US" sz="3600" dirty="0">
                <a:latin typeface="Times New Roman" panose="02020603050405020304" pitchFamily="18" charset="0"/>
                <a:cs typeface="Times New Roman" panose="02020603050405020304" pitchFamily="18" charset="0"/>
                <a:sym typeface="Wingdings" panose="05000000000000000000" pitchFamily="2" charset="2"/>
              </a:rPr>
              <a:t>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a:t>
            </a:r>
            <a:r>
              <a:rPr lang="en-US" altLang="en-US" sz="3600" dirty="0">
                <a:latin typeface="Times New Roman" panose="02020603050405020304" pitchFamily="18" charset="0"/>
                <a:cs typeface="Times New Roman" panose="02020603050405020304" pitchFamily="18" charset="0"/>
                <a:sym typeface="Wingdings" panose="05000000000000000000" pitchFamily="2" charset="2"/>
              </a:rPr>
              <a:t>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H2O+ O2 (gas bubbles)</a:t>
            </a:r>
            <a:endParaRPr lang="en-US" altLang="en-US" sz="3600" dirty="0">
              <a:latin typeface="Times New Roman" panose="02020603050405020304" pitchFamily="18" charset="0"/>
              <a:cs typeface="Times New Roman" panose="02020603050405020304" pitchFamily="18" charset="0"/>
              <a:sym typeface="Wingdings" panose="05000000000000000000" pitchFamily="2" charset="2"/>
            </a:endParaRPr>
          </a:p>
          <a:p>
            <a:pPr marL="0" indent="0" algn="l" rtl="0">
              <a:buNone/>
            </a:pPr>
            <a:r>
              <a:rPr lang="en-US" sz="3600" b="1" dirty="0" smtClean="0">
                <a:solidFill>
                  <a:srgbClr val="FF0000"/>
                </a:solidFill>
                <a:latin typeface="Times New Roman" panose="02020603050405020304" pitchFamily="18" charset="0"/>
                <a:cs typeface="Times New Roman" panose="02020603050405020304" pitchFamily="18" charset="0"/>
                <a:sym typeface="+mn-ea"/>
              </a:rPr>
              <a:t>Non aerobic </a:t>
            </a:r>
            <a:r>
              <a:rPr lang="en-US" sz="3600" b="1" dirty="0">
                <a:solidFill>
                  <a:srgbClr val="FF0000"/>
                </a:solidFill>
                <a:latin typeface="Times New Roman" panose="02020603050405020304" pitchFamily="18" charset="0"/>
                <a:cs typeface="Times New Roman" panose="02020603050405020304" pitchFamily="18" charset="0"/>
                <a:sym typeface="+mn-ea"/>
              </a:rPr>
              <a:t>bacteria </a:t>
            </a:r>
            <a:r>
              <a:rPr lang="en-US" sz="3600" dirty="0">
                <a:latin typeface="Times New Roman" panose="02020603050405020304" pitchFamily="18" charset="0"/>
                <a:cs typeface="Times New Roman" panose="02020603050405020304" pitchFamily="18" charset="0"/>
                <a:sym typeface="+mn-ea"/>
              </a:rPr>
              <a:t>+O2 </a:t>
            </a:r>
            <a:r>
              <a:rPr lang="en-US" altLang="en-US" sz="3600" dirty="0">
                <a:latin typeface="Times New Roman" panose="02020603050405020304" pitchFamily="18" charset="0"/>
                <a:cs typeface="Times New Roman" panose="02020603050405020304" pitchFamily="18" charset="0"/>
                <a:sym typeface="Wingdings" panose="05000000000000000000" pitchFamily="2" charset="2"/>
              </a:rPr>
              <a:t> H2O2 (toxic for bacteria )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bacteria is not produce enzyme) </a:t>
            </a:r>
            <a:r>
              <a:rPr lang="en-US" altLang="en-US" sz="3600" dirty="0">
                <a:latin typeface="Times New Roman" panose="02020603050405020304" pitchFamily="18" charset="0"/>
                <a:cs typeface="Times New Roman" panose="02020603050405020304" pitchFamily="18" charset="0"/>
                <a:sym typeface="Wingdings" panose="05000000000000000000" pitchFamily="2" charset="2"/>
              </a:rPr>
              <a:t>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H2O2 </a:t>
            </a:r>
            <a:endPar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endParaRPr>
          </a:p>
          <a:p>
            <a:pPr marL="0" indent="0" algn="l" rtl="0">
              <a:buNone/>
            </a:pPr>
            <a:r>
              <a:rPr lang="en-US" altLang="en-US" sz="3600" dirty="0">
                <a:latin typeface="Times New Roman" panose="02020603050405020304" pitchFamily="18" charset="0"/>
                <a:cs typeface="Times New Roman" panose="02020603050405020304" pitchFamily="18" charset="0"/>
                <a:sym typeface="Wingdings" panose="05000000000000000000" pitchFamily="2" charset="2"/>
              </a:rPr>
              <a:t> </a:t>
            </a:r>
            <a:r>
              <a:rPr lang="en-US" altLang="en-US" sz="3600" dirty="0" smtClean="0">
                <a:latin typeface="Times New Roman" panose="02020603050405020304" pitchFamily="18" charset="0"/>
                <a:cs typeface="Times New Roman" panose="02020603050405020304" pitchFamily="18" charset="0"/>
                <a:sym typeface="Wingdings" panose="05000000000000000000" pitchFamily="2" charset="2"/>
              </a:rPr>
              <a:t>                            </a:t>
            </a:r>
            <a:endParaRPr lang="en-US" sz="3600" dirty="0">
              <a:latin typeface="Times New Roman" panose="02020603050405020304" pitchFamily="18" charset="0"/>
              <a:cs typeface="Times New Roman" panose="02020603050405020304" pitchFamily="18" charset="0"/>
            </a:endParaRPr>
          </a:p>
          <a:p>
            <a:endParaRPr lang="en-US" sz="360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457200" indent="-457200" algn="l" rtl="0">
              <a:lnSpc>
                <a:spcPct val="80000"/>
              </a:lnSpc>
              <a:buFont typeface="Wingdings" panose="05000000000000000000" pitchFamily="2" charset="2"/>
              <a:buNone/>
            </a:pPr>
            <a:r>
              <a:rPr lang="en-US" altLang="en-US" sz="3600" b="1" smtClean="0">
                <a:ln w="15875"/>
                <a:gradFill>
                  <a:gsLst>
                    <a:gs pos="0">
                      <a:schemeClr val="accent1">
                        <a:lumOff val="-19999"/>
                        <a:satOff val="20000"/>
                      </a:schemeClr>
                    </a:gs>
                    <a:gs pos="100000">
                      <a:schemeClr val="accent1">
                        <a:lumOff val="15000"/>
                        <a:satOff val="-14999"/>
                      </a:schemeClr>
                    </a:gs>
                  </a:gsLst>
                  <a:lin ang="0" scaled="0"/>
                </a:gradFill>
                <a:effectLst/>
                <a:latin typeface="Times New Roman" panose="02020603050405020304" pitchFamily="18" charset="0"/>
                <a:cs typeface="Times New Roman" panose="02020603050405020304" pitchFamily="18" charset="0"/>
                <a:sym typeface="+mn-ea"/>
              </a:rPr>
              <a:t>E-salt &amp; osmotic pressure:</a:t>
            </a:r>
            <a:r>
              <a:rPr lang="en-US" altLang="en-US" sz="3600" smtClean="0">
                <a:latin typeface="Times New Roman" panose="02020603050405020304" pitchFamily="18" charset="0"/>
                <a:cs typeface="Times New Roman" panose="02020603050405020304" pitchFamily="18" charset="0"/>
                <a:sym typeface="+mn-ea"/>
              </a:rPr>
              <a:t> </a:t>
            </a:r>
            <a:endParaRPr lang="en-US" altLang="en-US" sz="3600" smtClean="0">
              <a:latin typeface="Times New Roman" panose="02020603050405020304" pitchFamily="18" charset="0"/>
              <a:cs typeface="Times New Roman" panose="02020603050405020304" pitchFamily="18" charset="0"/>
            </a:endParaRPr>
          </a:p>
          <a:p>
            <a:pPr marL="457200" indent="-457200" algn="l" rtl="0">
              <a:lnSpc>
                <a:spcPct val="80000"/>
              </a:lnSpc>
            </a:pPr>
            <a:r>
              <a:rPr lang="en-US" altLang="en-US" sz="3600" smtClean="0">
                <a:latin typeface="Times New Roman" panose="02020603050405020304" pitchFamily="18" charset="0"/>
                <a:cs typeface="Times New Roman" panose="02020603050405020304" pitchFamily="18" charset="0"/>
                <a:sym typeface="+mn-ea"/>
              </a:rPr>
              <a:t>Halophiles: requiring high salt concentrations (marine bacteria).</a:t>
            </a:r>
            <a:endParaRPr lang="en-US" altLang="en-US" sz="3600" smtClean="0">
              <a:latin typeface="Times New Roman" panose="02020603050405020304" pitchFamily="18" charset="0"/>
              <a:cs typeface="Times New Roman" panose="02020603050405020304" pitchFamily="18" charset="0"/>
            </a:endParaRPr>
          </a:p>
          <a:p>
            <a:pPr marL="457200" indent="-457200" algn="l" rtl="0">
              <a:lnSpc>
                <a:spcPct val="80000"/>
              </a:lnSpc>
            </a:pPr>
            <a:r>
              <a:rPr lang="en-US" altLang="en-US" sz="3600" smtClean="0">
                <a:latin typeface="Times New Roman" panose="02020603050405020304" pitchFamily="18" charset="0"/>
                <a:cs typeface="Times New Roman" panose="02020603050405020304" pitchFamily="18" charset="0"/>
                <a:sym typeface="+mn-ea"/>
              </a:rPr>
              <a:t>Osmophiles: requiring high osmotic pressure.</a:t>
            </a:r>
            <a:endParaRPr lang="en-US" altLang="en-US" sz="3600" smtClean="0">
              <a:latin typeface="Times New Roman" panose="02020603050405020304" pitchFamily="18" charset="0"/>
              <a:cs typeface="Times New Roman" panose="02020603050405020304" pitchFamily="18" charset="0"/>
            </a:endParaRPr>
          </a:p>
          <a:p>
            <a:endParaRPr lang="en-US" sz="360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914400"/>
            <a:ext cx="8229600" cy="5638800"/>
          </a:xfrm>
        </p:spPr>
        <p:txBody>
          <a:bodyPr>
            <a:normAutofit/>
          </a:bodyPr>
          <a:lstStyle/>
          <a:p>
            <a:pPr marL="457200" indent="-457200" algn="l" rtl="0" fontAlgn="auto">
              <a:lnSpc>
                <a:spcPct val="80000"/>
              </a:lnSpc>
              <a:spcAft>
                <a:spcPts val="0"/>
              </a:spcAft>
              <a:buFont typeface="Wingdings 2" panose="05020102010507070707"/>
              <a:buChar char=""/>
              <a:defRPr/>
            </a:pPr>
            <a:endParaRPr lang="en-US" sz="2400" b="1" smtClean="0">
              <a:cs typeface="Tahoma" panose="020B0604030504040204" pitchFamily="34" charset="0"/>
            </a:endParaRPr>
          </a:p>
          <a:p>
            <a:pPr marL="0" indent="0" algn="l" rtl="0" fontAlgn="auto">
              <a:lnSpc>
                <a:spcPct val="80000"/>
              </a:lnSpc>
              <a:spcAft>
                <a:spcPts val="0"/>
              </a:spcAft>
              <a:buFont typeface="Wingdings 2" panose="05020102010507070707"/>
              <a:buNone/>
              <a:defRPr/>
            </a:pPr>
            <a:r>
              <a:rPr lang="en-US" sz="3600" smtClean="0">
                <a:latin typeface="Times New Roman" panose="02020603050405020304" pitchFamily="18" charset="0"/>
                <a:cs typeface="Times New Roman" panose="02020603050405020304" pitchFamily="18" charset="0"/>
              </a:rPr>
              <a:t>The growth of MO depends on available nutrients and favorable growth environment. The cultures media differ depend on MO needing to nutrition. The media divided depending on their contents into: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rPr>
              <a:t>1.Natural media.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rPr>
              <a:t>2. Synthetic media.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rPr>
              <a:t>3. Semi synthetic media.</a:t>
            </a:r>
            <a:endParaRPr lang="en-US" sz="3600" smtClean="0">
              <a:latin typeface="Times New Roman" panose="02020603050405020304" pitchFamily="18" charset="0"/>
              <a:cs typeface="Times New Roman" panose="02020603050405020304" pitchFamily="18" charset="0"/>
            </a:endParaRPr>
          </a:p>
        </p:txBody>
      </p:sp>
      <p:sp>
        <p:nvSpPr>
          <p:cNvPr id="8194" name="Rectangle 2"/>
          <p:cNvSpPr>
            <a:spLocks noGrp="1" noChangeArrowheads="1"/>
          </p:cNvSpPr>
          <p:nvPr>
            <p:ph type="title"/>
          </p:nvPr>
        </p:nvSpPr>
        <p:spPr>
          <a:xfrm>
            <a:off x="457200" y="277813"/>
            <a:ext cx="8229600" cy="484187"/>
          </a:xfrm>
        </p:spPr>
        <p:txBody>
          <a:bodyPr>
            <a:normAutofit fontScale="90000"/>
          </a:bodyPr>
          <a:lstStyle/>
          <a:p>
            <a:pPr fontAlgn="auto">
              <a:spcAft>
                <a:spcPts val="0"/>
              </a:spcAft>
              <a:defRPr/>
            </a:pPr>
            <a:r>
              <a:rPr sz="4800" u="sng" smtClean="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rPr>
              <a:t>Microbiological culture media</a:t>
            </a:r>
            <a:endParaRPr sz="4800" u="sng" smtClean="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234950"/>
            <a:ext cx="8229600" cy="5892800"/>
          </a:xfrm>
        </p:spPr>
        <p:txBody>
          <a:bodyPr/>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While the media can be divided depending </a:t>
            </a:r>
            <a:r>
              <a:rPr lang="en-US" sz="3600" smtClean="0">
                <a:solidFill>
                  <a:schemeClr val="accent2"/>
                </a:solidFill>
                <a:latin typeface="Times New Roman" panose="02020603050405020304" pitchFamily="18" charset="0"/>
                <a:cs typeface="Times New Roman" panose="02020603050405020304" pitchFamily="18" charset="0"/>
                <a:sym typeface="+mn-ea"/>
              </a:rPr>
              <a:t>physical state</a:t>
            </a:r>
            <a:r>
              <a:rPr lang="en-US" sz="3600" smtClean="0">
                <a:latin typeface="Times New Roman" panose="02020603050405020304" pitchFamily="18" charset="0"/>
                <a:cs typeface="Times New Roman" panose="02020603050405020304" pitchFamily="18" charset="0"/>
                <a:sym typeface="+mn-ea"/>
              </a:rPr>
              <a:t> in to: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1.Liquid media (broth).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2. Solid media (agar).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3. Semisolid media.</a:t>
            </a:r>
            <a:endParaRPr lang="en-US" sz="3600" smtClean="0">
              <a:latin typeface="Times New Roman" panose="02020603050405020304" pitchFamily="18" charset="0"/>
              <a:cs typeface="Times New Roman" panose="02020603050405020304" pitchFamily="18" charset="0"/>
              <a:sym typeface="+mn-ea"/>
            </a:endParaRPr>
          </a:p>
          <a:p>
            <a:pPr marL="457200" indent="-457200" algn="l" rtl="0" fontAlgn="auto">
              <a:lnSpc>
                <a:spcPct val="80000"/>
              </a:lnSpc>
              <a:spcAft>
                <a:spcPts val="0"/>
              </a:spcAft>
              <a:buFont typeface="Wingdings" panose="05000000000000000000" pitchFamily="2" charset="2"/>
              <a:buNone/>
              <a:defRPr/>
            </a:pP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2" panose="05020102010507070707"/>
              <a:buChar char=""/>
              <a:defRPr/>
            </a:pPr>
            <a:r>
              <a:rPr lang="en-US" sz="3600" smtClean="0">
                <a:latin typeface="Times New Roman" panose="02020603050405020304" pitchFamily="18" charset="0"/>
                <a:cs typeface="Times New Roman" panose="02020603050405020304" pitchFamily="18" charset="0"/>
                <a:sym typeface="+mn-ea"/>
              </a:rPr>
              <a:t>Type of inoculation of media: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1.Streaking plate. </a:t>
            </a:r>
            <a:endParaRPr lang="en-US" sz="3600" smtClean="0">
              <a:latin typeface="Times New Roman" panose="02020603050405020304" pitchFamily="18" charset="0"/>
              <a:cs typeface="Times New Roman" panose="02020603050405020304" pitchFamily="18" charset="0"/>
              <a:sym typeface="+mn-ea"/>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2. Spreading methods. </a:t>
            </a:r>
            <a:endParaRPr lang="en-US" sz="3600" smtClean="0">
              <a:latin typeface="Times New Roman" panose="02020603050405020304" pitchFamily="18" charset="0"/>
              <a:cs typeface="Times New Roman" panose="02020603050405020304" pitchFamily="18" charset="0"/>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3. Pour plate technique. </a:t>
            </a:r>
            <a:endParaRPr lang="en-US" sz="3600" smtClean="0">
              <a:latin typeface="Times New Roman" panose="02020603050405020304" pitchFamily="18" charset="0"/>
              <a:cs typeface="Times New Roman" panose="02020603050405020304" pitchFamily="18" charset="0"/>
              <a:sym typeface="+mn-ea"/>
            </a:endParaRPr>
          </a:p>
          <a:p>
            <a:pPr marL="457200" indent="-457200" algn="l" rtl="0" fontAlgn="auto">
              <a:lnSpc>
                <a:spcPct val="80000"/>
              </a:lnSpc>
              <a:spcAft>
                <a:spcPts val="0"/>
              </a:spcAft>
              <a:buFont typeface="Wingdings" panose="05000000000000000000" pitchFamily="2" charset="2"/>
              <a:buNone/>
              <a:defRPr/>
            </a:pPr>
            <a:r>
              <a:rPr lang="en-US" sz="3600" smtClean="0">
                <a:latin typeface="Times New Roman" panose="02020603050405020304" pitchFamily="18" charset="0"/>
                <a:cs typeface="Times New Roman" panose="02020603050405020304" pitchFamily="18" charset="0"/>
                <a:sym typeface="+mn-ea"/>
              </a:rPr>
              <a:t>4. stapping methods.</a:t>
            </a:r>
            <a:endParaRPr lang="en-US" sz="3600" smtClean="0">
              <a:latin typeface="Times New Roman" panose="02020603050405020304" pitchFamily="18" charset="0"/>
              <a:cs typeface="Times New Roman" panose="02020603050405020304" pitchFamily="18" charset="0"/>
            </a:endParaRPr>
          </a:p>
          <a:p>
            <a:endParaRPr lang="en-US" sz="360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295275"/>
            <a:ext cx="8229600" cy="5832475"/>
          </a:xfrm>
        </p:spPr>
        <p:txBody>
          <a:bodyPr/>
          <a:p>
            <a:pPr algn="just" rtl="0"/>
            <a:r>
              <a:rPr lang="en-US" sz="4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Types </a:t>
            </a:r>
            <a:r>
              <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of laboratory </a:t>
            </a:r>
            <a:r>
              <a:rPr lang="en-US" sz="4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media:</a:t>
            </a:r>
            <a:endPar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a:p>
            <a:pPr marL="0" indent="0" algn="just" rtl="0">
              <a:buNone/>
            </a:pPr>
            <a:r>
              <a:rPr lang="en-US" dirty="0">
                <a:latin typeface="Times New Roman" panose="02020603050405020304" pitchFamily="18" charset="0"/>
                <a:cs typeface="Times New Roman" panose="02020603050405020304" pitchFamily="18" charset="0"/>
                <a:sym typeface="+mn-ea"/>
              </a:rPr>
              <a:t>Acording to  the </a:t>
            </a:r>
            <a:r>
              <a:rPr lang="en-US" dirty="0">
                <a:solidFill>
                  <a:schemeClr val="accent2"/>
                </a:solidFill>
                <a:latin typeface="Times New Roman" panose="02020603050405020304" pitchFamily="18" charset="0"/>
                <a:cs typeface="Times New Roman" panose="02020603050405020304" pitchFamily="18" charset="0"/>
                <a:sym typeface="+mn-ea"/>
              </a:rPr>
              <a:t>physiological requirements</a:t>
            </a:r>
            <a:r>
              <a:rPr lang="en-US" dirty="0">
                <a:latin typeface="Times New Roman" panose="02020603050405020304" pitchFamily="18" charset="0"/>
                <a:cs typeface="Times New Roman" panose="02020603050405020304" pitchFamily="18" charset="0"/>
                <a:sym typeface="+mn-ea"/>
              </a:rPr>
              <a:t>. Various types of liquid and solid media have been developed for the diagnostic microbiology laboratory</a:t>
            </a:r>
            <a:r>
              <a:rPr lang="en-US" dirty="0" smtClean="0">
                <a:latin typeface="Times New Roman" panose="02020603050405020304" pitchFamily="18" charset="0"/>
                <a:cs typeface="Times New Roman" panose="02020603050405020304" pitchFamily="18" charset="0"/>
                <a:sym typeface="+mn-ea"/>
              </a:rPr>
              <a:t>.</a:t>
            </a:r>
            <a:endParaRPr lang="en-US" dirty="0">
              <a:latin typeface="Times New Roman" panose="02020603050405020304" pitchFamily="18" charset="0"/>
              <a:cs typeface="Times New Roman" panose="02020603050405020304" pitchFamily="18" charset="0"/>
            </a:endParaRPr>
          </a:p>
          <a:p>
            <a:pPr marL="0" indent="0" algn="just" rtl="0">
              <a:buNone/>
            </a:pPr>
            <a:r>
              <a:rPr lang="en-US" b="1" dirty="0">
                <a:latin typeface="Times New Roman" panose="02020603050405020304" pitchFamily="18" charset="0"/>
                <a:cs typeface="Times New Roman" panose="02020603050405020304" pitchFamily="18" charset="0"/>
                <a:sym typeface="+mn-ea"/>
              </a:rPr>
              <a:t>Simple media</a:t>
            </a:r>
            <a:endParaRPr lang="en-US" b="1" dirty="0">
              <a:latin typeface="Times New Roman" panose="02020603050405020304" pitchFamily="18" charset="0"/>
              <a:cs typeface="Times New Roman" panose="02020603050405020304" pitchFamily="18" charset="0"/>
            </a:endParaRPr>
          </a:p>
          <a:p>
            <a:pPr marL="0" indent="0" algn="just" rtl="0">
              <a:buNone/>
            </a:pPr>
            <a:r>
              <a:rPr lang="en-US" dirty="0">
                <a:latin typeface="Times New Roman" panose="02020603050405020304" pitchFamily="18" charset="0"/>
                <a:cs typeface="Times New Roman" panose="02020603050405020304" pitchFamily="18" charset="0"/>
                <a:sym typeface="+mn-ea"/>
              </a:rPr>
              <a:t>Many bacteria will grow in or on simple media, e.g. nutrient broth/nutrient agar that contains ‘</a:t>
            </a:r>
            <a:r>
              <a:rPr lang="en-US" dirty="0">
                <a:solidFill>
                  <a:schemeClr val="accent2"/>
                </a:solidFill>
                <a:latin typeface="Times New Roman" panose="02020603050405020304" pitchFamily="18" charset="0"/>
                <a:cs typeface="Times New Roman" panose="02020603050405020304" pitchFamily="18" charset="0"/>
                <a:sym typeface="+mn-ea"/>
              </a:rPr>
              <a:t>peptone</a:t>
            </a:r>
            <a:r>
              <a:rPr lang="en-US" dirty="0">
                <a:latin typeface="Times New Roman" panose="02020603050405020304" pitchFamily="18" charset="0"/>
                <a:cs typeface="Times New Roman" panose="02020603050405020304" pitchFamily="18" charset="0"/>
                <a:sym typeface="+mn-ea"/>
              </a:rPr>
              <a:t>’ (polypeptides and amino acids) and ‘</a:t>
            </a:r>
            <a:r>
              <a:rPr lang="en-US" dirty="0">
                <a:solidFill>
                  <a:schemeClr val="accent2"/>
                </a:solidFill>
                <a:latin typeface="Times New Roman" panose="02020603050405020304" pitchFamily="18" charset="0"/>
                <a:cs typeface="Times New Roman" panose="02020603050405020304" pitchFamily="18" charset="0"/>
                <a:sym typeface="+mn-ea"/>
              </a:rPr>
              <a:t>meat extract</a:t>
            </a:r>
            <a:r>
              <a:rPr lang="en-US" dirty="0">
                <a:latin typeface="Times New Roman" panose="02020603050405020304" pitchFamily="18" charset="0"/>
                <a:cs typeface="Times New Roman" panose="02020603050405020304" pitchFamily="18" charset="0"/>
                <a:sym typeface="+mn-ea"/>
              </a:rPr>
              <a:t>’ (water-soluble components of meat containing mineral salts and vitamins</a:t>
            </a:r>
            <a:r>
              <a:rPr lang="en-US" dirty="0" smtClean="0">
                <a:latin typeface="Times New Roman" panose="02020603050405020304" pitchFamily="18" charset="0"/>
                <a:cs typeface="Times New Roman" panose="02020603050405020304" pitchFamily="18" charset="0"/>
                <a:sym typeface="+mn-ea"/>
              </a:rPr>
              <a:t>).</a:t>
            </a:r>
            <a:endParaRPr lang="en-US" dirty="0" smtClean="0">
              <a:latin typeface="Times New Roman" panose="02020603050405020304" pitchFamily="18" charset="0"/>
              <a:cs typeface="Times New Roman" panose="02020603050405020304" pitchFamily="18" charset="0"/>
            </a:endParaRPr>
          </a:p>
          <a:p>
            <a:pPr algn="just" rtl="0"/>
            <a:endParaRPr lang="en-US" dirty="0">
              <a:latin typeface="Times New Roman" panose="02020603050405020304" pitchFamily="18" charset="0"/>
              <a:cs typeface="Times New Roman" panose="02020603050405020304" pitchFamily="18" charset="0"/>
            </a:endParaRPr>
          </a:p>
          <a:p>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576580"/>
            <a:ext cx="8229600" cy="5551170"/>
          </a:xfrm>
        </p:spPr>
        <p:txBody>
          <a:bodyPr/>
          <a:p>
            <a:pPr marL="0" indent="0" algn="just" rtl="0">
              <a:buNone/>
            </a:pPr>
            <a:r>
              <a:rPr lang="en-US" b="1" dirty="0">
                <a:sym typeface="+mn-ea"/>
              </a:rPr>
              <a:t>Enriched media</a:t>
            </a:r>
            <a:endParaRPr lang="en-US" b="1" dirty="0"/>
          </a:p>
          <a:p>
            <a:pPr marL="0" indent="0" algn="just" rtl="0">
              <a:buNone/>
            </a:pPr>
            <a:r>
              <a:rPr lang="en-US" dirty="0">
                <a:sym typeface="+mn-ea"/>
              </a:rPr>
              <a:t>These </a:t>
            </a:r>
            <a:r>
              <a:rPr lang="en-US" dirty="0">
                <a:solidFill>
                  <a:schemeClr val="accent2"/>
                </a:solidFill>
                <a:sym typeface="+mn-ea"/>
              </a:rPr>
              <a:t>contain additional nutrients for the isolation of more fastidious bacteria</a:t>
            </a:r>
            <a:r>
              <a:rPr lang="en-US" dirty="0">
                <a:sym typeface="+mn-ea"/>
              </a:rPr>
              <a:t> that require special conditions for growth, e.g. agar containing whole blood (blood agar) or agar containing lysed blood (chocolate agar</a:t>
            </a:r>
            <a:r>
              <a:rPr lang="en-US" dirty="0" smtClean="0">
                <a:sym typeface="+mn-ea"/>
              </a:rPr>
              <a:t>).</a:t>
            </a:r>
            <a:endParaRPr lang="en-US" dirty="0" smtClean="0"/>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09550" y="11430"/>
            <a:ext cx="8745855" cy="6116320"/>
          </a:xfrm>
        </p:spPr>
        <p:txBody>
          <a:bodyPr/>
          <a:p>
            <a:pPr marL="0" indent="0" algn="just" rtl="0">
              <a:buNone/>
            </a:pPr>
            <a:r>
              <a:rPr lang="en-US" b="1" dirty="0" smtClean="0">
                <a:latin typeface="Times New Roman" panose="02020603050405020304" pitchFamily="18" charset="0"/>
                <a:cs typeface="Times New Roman" panose="02020603050405020304" pitchFamily="18" charset="0"/>
                <a:sym typeface="+mn-ea"/>
              </a:rPr>
              <a:t>Selective </a:t>
            </a:r>
            <a:r>
              <a:rPr lang="en-US" b="1" dirty="0">
                <a:latin typeface="Times New Roman" panose="02020603050405020304" pitchFamily="18" charset="0"/>
                <a:cs typeface="Times New Roman" panose="02020603050405020304" pitchFamily="18" charset="0"/>
                <a:sym typeface="+mn-ea"/>
              </a:rPr>
              <a:t>media</a:t>
            </a:r>
            <a:endParaRPr lang="en-US" b="1" dirty="0">
              <a:latin typeface="Times New Roman" panose="02020603050405020304" pitchFamily="18" charset="0"/>
              <a:cs typeface="Times New Roman" panose="02020603050405020304" pitchFamily="18" charset="0"/>
            </a:endParaRPr>
          </a:p>
          <a:p>
            <a:pPr marL="0" indent="0" algn="just" rtl="0">
              <a:buNone/>
            </a:pPr>
            <a:r>
              <a:rPr lang="en-US" dirty="0">
                <a:latin typeface="Times New Roman" panose="02020603050405020304" pitchFamily="18" charset="0"/>
                <a:cs typeface="Times New Roman" panose="02020603050405020304" pitchFamily="18" charset="0"/>
                <a:sym typeface="+mn-ea"/>
              </a:rPr>
              <a:t>These are designed to </a:t>
            </a:r>
            <a:r>
              <a:rPr lang="en-US" dirty="0">
                <a:solidFill>
                  <a:schemeClr val="accent2"/>
                </a:solidFill>
                <a:latin typeface="Times New Roman" panose="02020603050405020304" pitchFamily="18" charset="0"/>
                <a:cs typeface="Times New Roman" panose="02020603050405020304" pitchFamily="18" charset="0"/>
                <a:sym typeface="+mn-ea"/>
              </a:rPr>
              <a:t>facilitate growth of some bacteria, while suppressing the growth of others</a:t>
            </a:r>
            <a:r>
              <a:rPr lang="en-US" dirty="0">
                <a:latin typeface="Times New Roman" panose="02020603050405020304" pitchFamily="18" charset="0"/>
                <a:cs typeface="Times New Roman" panose="02020603050405020304" pitchFamily="18" charset="0"/>
                <a:sym typeface="+mn-ea"/>
              </a:rPr>
              <a:t>, and include: </a:t>
            </a:r>
            <a:endParaRPr lang="en-US" dirty="0">
              <a:latin typeface="Times New Roman" panose="02020603050405020304" pitchFamily="18" charset="0"/>
              <a:cs typeface="Times New Roman" panose="02020603050405020304" pitchFamily="18" charset="0"/>
            </a:endParaRPr>
          </a:p>
          <a:p>
            <a:pPr marL="514350" indent="-514350" algn="just" rtl="0">
              <a:buFont typeface="+mj-lt"/>
              <a:buAutoNum type="arabicPeriod"/>
            </a:pPr>
            <a:r>
              <a:rPr lang="en-US" dirty="0" smtClean="0">
                <a:latin typeface="Times New Roman" panose="02020603050405020304" pitchFamily="18" charset="0"/>
                <a:cs typeface="Times New Roman" panose="02020603050405020304" pitchFamily="18" charset="0"/>
                <a:sym typeface="+mn-ea"/>
              </a:rPr>
              <a:t>• </a:t>
            </a:r>
            <a:r>
              <a:rPr lang="en-US" b="1" dirty="0" err="1" smtClean="0">
                <a:latin typeface="Times New Roman" panose="02020603050405020304" pitchFamily="18" charset="0"/>
                <a:cs typeface="Times New Roman" panose="02020603050405020304" pitchFamily="18" charset="0"/>
                <a:sym typeface="+mn-ea"/>
              </a:rPr>
              <a:t>mannitol</a:t>
            </a:r>
            <a:r>
              <a:rPr lang="en-US" b="1" dirty="0" smtClean="0">
                <a:latin typeface="Times New Roman" panose="02020603050405020304" pitchFamily="18" charset="0"/>
                <a:cs typeface="Times New Roman" panose="02020603050405020304" pitchFamily="18" charset="0"/>
                <a:sym typeface="+mn-ea"/>
              </a:rPr>
              <a:t> </a:t>
            </a:r>
            <a:r>
              <a:rPr lang="en-US" b="1" dirty="0">
                <a:latin typeface="Times New Roman" panose="02020603050405020304" pitchFamily="18" charset="0"/>
                <a:cs typeface="Times New Roman" panose="02020603050405020304" pitchFamily="18" charset="0"/>
                <a:sym typeface="+mn-ea"/>
              </a:rPr>
              <a:t>salt agar</a:t>
            </a:r>
            <a:r>
              <a:rPr lang="en-US" dirty="0">
                <a:latin typeface="Times New Roman" panose="02020603050405020304" pitchFamily="18" charset="0"/>
                <a:cs typeface="Times New Roman" panose="02020603050405020304" pitchFamily="18" charset="0"/>
                <a:sym typeface="+mn-ea"/>
              </a:rPr>
              <a:t> which contains increased </a:t>
            </a:r>
            <a:r>
              <a:rPr lang="en-US" dirty="0" err="1">
                <a:solidFill>
                  <a:schemeClr val="accent2"/>
                </a:solidFill>
                <a:latin typeface="Times New Roman" panose="02020603050405020304" pitchFamily="18" charset="0"/>
                <a:cs typeface="Times New Roman" panose="02020603050405020304" pitchFamily="18" charset="0"/>
                <a:sym typeface="+mn-ea"/>
              </a:rPr>
              <a:t>NaCl</a:t>
            </a:r>
            <a:r>
              <a:rPr lang="en-US" dirty="0">
                <a:latin typeface="Times New Roman" panose="02020603050405020304" pitchFamily="18" charset="0"/>
                <a:cs typeface="Times New Roman" panose="02020603050405020304" pitchFamily="18" charset="0"/>
                <a:sym typeface="+mn-ea"/>
              </a:rPr>
              <a:t> (salt) concentration for the recovery of staphylococci; </a:t>
            </a:r>
            <a:endParaRPr lang="en-US" dirty="0">
              <a:latin typeface="Times New Roman" panose="02020603050405020304" pitchFamily="18" charset="0"/>
              <a:cs typeface="Times New Roman" panose="02020603050405020304" pitchFamily="18" charset="0"/>
            </a:endParaRPr>
          </a:p>
          <a:p>
            <a:pPr marL="514350" indent="-514350" algn="just" rtl="0">
              <a:buFont typeface="+mj-lt"/>
              <a:buAutoNum type="arabicPeriod"/>
            </a:pPr>
            <a:r>
              <a:rPr lang="en-US" dirty="0" smtClean="0">
                <a:latin typeface="Times New Roman" panose="02020603050405020304" pitchFamily="18" charset="0"/>
                <a:cs typeface="Times New Roman" panose="02020603050405020304" pitchFamily="18" charset="0"/>
                <a:sym typeface="+mn-ea"/>
              </a:rPr>
              <a:t>• </a:t>
            </a:r>
            <a:r>
              <a:rPr lang="en-US" b="1" dirty="0" err="1" smtClean="0">
                <a:latin typeface="Times New Roman" panose="02020603050405020304" pitchFamily="18" charset="0"/>
                <a:cs typeface="Times New Roman" panose="02020603050405020304" pitchFamily="18" charset="0"/>
                <a:sym typeface="+mn-ea"/>
              </a:rPr>
              <a:t>MacConkey</a:t>
            </a:r>
            <a:r>
              <a:rPr lang="en-US" b="1" dirty="0" smtClean="0">
                <a:latin typeface="Times New Roman" panose="02020603050405020304" pitchFamily="18" charset="0"/>
                <a:cs typeface="Times New Roman" panose="02020603050405020304" pitchFamily="18" charset="0"/>
                <a:sym typeface="+mn-ea"/>
              </a:rPr>
              <a:t> </a:t>
            </a:r>
            <a:r>
              <a:rPr lang="en-US" b="1" dirty="0">
                <a:latin typeface="Times New Roman" panose="02020603050405020304" pitchFamily="18" charset="0"/>
                <a:cs typeface="Times New Roman" panose="02020603050405020304" pitchFamily="18" charset="0"/>
                <a:sym typeface="+mn-ea"/>
              </a:rPr>
              <a:t>agar</a:t>
            </a:r>
            <a:r>
              <a:rPr lang="en-US" dirty="0">
                <a:latin typeface="Times New Roman" panose="02020603050405020304" pitchFamily="18" charset="0"/>
                <a:cs typeface="Times New Roman" panose="02020603050405020304" pitchFamily="18" charset="0"/>
                <a:sym typeface="+mn-ea"/>
              </a:rPr>
              <a:t>, which contains </a:t>
            </a:r>
            <a:r>
              <a:rPr lang="en-US" dirty="0">
                <a:solidFill>
                  <a:schemeClr val="accent2"/>
                </a:solidFill>
                <a:latin typeface="Times New Roman" panose="02020603050405020304" pitchFamily="18" charset="0"/>
                <a:cs typeface="Times New Roman" panose="02020603050405020304" pitchFamily="18" charset="0"/>
                <a:sym typeface="+mn-ea"/>
              </a:rPr>
              <a:t>bile salts</a:t>
            </a:r>
            <a:r>
              <a:rPr lang="en-US" dirty="0">
                <a:latin typeface="Times New Roman" panose="02020603050405020304" pitchFamily="18" charset="0"/>
                <a:cs typeface="Times New Roman" panose="02020603050405020304" pitchFamily="18" charset="0"/>
                <a:sym typeface="+mn-ea"/>
              </a:rPr>
              <a:t> and allows the growth of </a:t>
            </a:r>
            <a:r>
              <a:rPr lang="en-US" dirty="0">
                <a:solidFill>
                  <a:schemeClr val="accent2"/>
                </a:solidFill>
                <a:latin typeface="Times New Roman" panose="02020603050405020304" pitchFamily="18" charset="0"/>
                <a:cs typeface="Times New Roman" panose="02020603050405020304" pitchFamily="18" charset="0"/>
                <a:sym typeface="+mn-ea"/>
              </a:rPr>
              <a:t>bile-tolerant bacteria only</a:t>
            </a:r>
            <a:r>
              <a:rPr lang="en-US" dirty="0">
                <a:latin typeface="Times New Roman" panose="02020603050405020304" pitchFamily="18" charset="0"/>
                <a:cs typeface="Times New Roman" panose="02020603050405020304" pitchFamily="18" charset="0"/>
                <a:sym typeface="+mn-ea"/>
              </a:rPr>
              <a:t>; </a:t>
            </a:r>
            <a:endParaRPr lang="en-US" dirty="0" smtClean="0">
              <a:latin typeface="Times New Roman" panose="02020603050405020304" pitchFamily="18" charset="0"/>
              <a:cs typeface="Times New Roman" panose="02020603050405020304" pitchFamily="18" charset="0"/>
            </a:endParaRPr>
          </a:p>
          <a:p>
            <a:pPr marL="0" indent="0" algn="just" rtl="0">
              <a:buNone/>
            </a:pPr>
            <a:r>
              <a:rPr lang="en-US" dirty="0" smtClean="0">
                <a:latin typeface="Times New Roman" panose="02020603050405020304" pitchFamily="18" charset="0"/>
                <a:cs typeface="Times New Roman" panose="02020603050405020304" pitchFamily="18" charset="0"/>
                <a:sym typeface="+mn-ea"/>
              </a:rPr>
              <a:t>antibiotics</a:t>
            </a:r>
            <a:r>
              <a:rPr lang="en-US" dirty="0">
                <a:latin typeface="Times New Roman" panose="02020603050405020304" pitchFamily="18" charset="0"/>
                <a:cs typeface="Times New Roman" panose="02020603050405020304" pitchFamily="18" charset="0"/>
                <a:sym typeface="+mn-ea"/>
              </a:rPr>
              <a:t>, which are frequently added to media to allow only certain bacteria to grow while suppressing or killing others.</a:t>
            </a:r>
            <a:endParaRPr lang="en-US" dirty="0">
              <a:latin typeface="Times New Roman" panose="02020603050405020304" pitchFamily="18" charset="0"/>
              <a:cs typeface="Times New Roman" panose="02020603050405020304" pitchFamily="18" charset="0"/>
            </a:endParaRPr>
          </a:p>
          <a:p>
            <a:pPr marL="0" indent="0">
              <a:buNone/>
            </a:pPr>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24485" y="200025"/>
            <a:ext cx="8639810" cy="5927725"/>
          </a:xfrm>
        </p:spPr>
        <p:txBody>
          <a:bodyPr/>
          <a:p>
            <a:pPr marL="274320" indent="-274320" algn="just" rtl="0" fontAlgn="auto">
              <a:spcAft>
                <a:spcPts val="0"/>
              </a:spcAft>
              <a:buFont typeface="Wingdings 2" panose="05020102010507070707"/>
              <a:buNone/>
              <a:defRPr/>
            </a:pPr>
            <a:r>
              <a:rPr lang="en-US" sz="3600" b="1" dirty="0" smtClean="0">
                <a:latin typeface="Times New Roman" panose="02020603050405020304" pitchFamily="18" charset="0"/>
                <a:cs typeface="Times New Roman" panose="02020603050405020304" pitchFamily="18" charset="0"/>
                <a:sym typeface="+mn-ea"/>
              </a:rPr>
              <a:t>stains:</a:t>
            </a:r>
            <a:r>
              <a:rPr lang="en-US" b="1" dirty="0" smtClean="0">
                <a:latin typeface="Times New Roman" panose="02020603050405020304" pitchFamily="18" charset="0"/>
                <a:cs typeface="Times New Roman" panose="02020603050405020304" pitchFamily="18" charset="0"/>
                <a:sym typeface="+mn-ea"/>
              </a:rPr>
              <a:t> </a:t>
            </a:r>
            <a:endParaRPr lang="en-US" dirty="0" smtClean="0">
              <a:latin typeface="Times New Roman" panose="02020603050405020304" pitchFamily="18" charset="0"/>
              <a:cs typeface="Times New Roman" panose="02020603050405020304" pitchFamily="18" charset="0"/>
            </a:endParaRPr>
          </a:p>
          <a:p>
            <a:pPr marL="0" indent="0" algn="just" rtl="0" fontAlgn="auto">
              <a:spcAft>
                <a:spcPts val="0"/>
              </a:spcAft>
              <a:buNone/>
              <a:defRPr/>
            </a:pPr>
            <a:r>
              <a:rPr lang="en-US" dirty="0" smtClean="0">
                <a:latin typeface="Times New Roman" panose="02020603050405020304" pitchFamily="18" charset="0"/>
                <a:cs typeface="Times New Roman" panose="02020603050405020304" pitchFamily="18" charset="0"/>
                <a:sym typeface="+mn-ea"/>
              </a:rPr>
              <a:t>are chemical compounds </a:t>
            </a:r>
            <a:r>
              <a:rPr lang="en-US" dirty="0" smtClean="0">
                <a:solidFill>
                  <a:schemeClr val="accent2"/>
                </a:solidFill>
                <a:latin typeface="Times New Roman" panose="02020603050405020304" pitchFamily="18" charset="0"/>
                <a:cs typeface="Times New Roman" panose="02020603050405020304" pitchFamily="18" charset="0"/>
                <a:sym typeface="+mn-ea"/>
              </a:rPr>
              <a:t>with colored ions </a:t>
            </a:r>
            <a:r>
              <a:rPr lang="en-US" dirty="0" smtClean="0">
                <a:latin typeface="Times New Roman" panose="02020603050405020304" pitchFamily="18" charset="0"/>
                <a:cs typeface="Times New Roman" panose="02020603050405020304" pitchFamily="18" charset="0"/>
                <a:sym typeface="+mn-ea"/>
              </a:rPr>
              <a:t>which react with the different constituents of the living cell to stain the transparent and minute cells of bacteria  which are difficult to see by naked eyes. </a:t>
            </a:r>
            <a:endParaRPr lang="en-US" dirty="0" smtClean="0">
              <a:latin typeface="Times New Roman" panose="02020603050405020304" pitchFamily="18" charset="0"/>
              <a:cs typeface="Times New Roman" panose="02020603050405020304" pitchFamily="18" charset="0"/>
              <a:sym typeface="+mn-ea"/>
            </a:endParaRPr>
          </a:p>
          <a:p>
            <a:pPr marL="0" indent="0" algn="just" rtl="0" fontAlgn="auto">
              <a:spcAft>
                <a:spcPts val="0"/>
              </a:spcAft>
              <a:buNone/>
              <a:defRPr/>
            </a:pPr>
            <a:r>
              <a:rPr lang="en-US" dirty="0" smtClean="0">
                <a:latin typeface="Times New Roman" panose="02020603050405020304" pitchFamily="18" charset="0"/>
                <a:cs typeface="Times New Roman" panose="02020603050405020304" pitchFamily="18" charset="0"/>
                <a:sym typeface="+mn-ea"/>
              </a:rPr>
              <a:t>The stain may be classified into </a:t>
            </a:r>
            <a:endParaRPr lang="en-US" dirty="0" smtClean="0">
              <a:latin typeface="Times New Roman" panose="02020603050405020304" pitchFamily="18" charset="0"/>
              <a:cs typeface="Times New Roman" panose="02020603050405020304" pitchFamily="18" charset="0"/>
              <a:sym typeface="+mn-ea"/>
            </a:endParaRPr>
          </a:p>
          <a:p>
            <a:pPr algn="just" rtl="0" fontAlgn="auto">
              <a:lnSpc>
                <a:spcPct val="110000"/>
              </a:lnSpc>
              <a:spcAft>
                <a:spcPts val="0"/>
              </a:spcAft>
              <a:buFont typeface="Wingdings" panose="05000000000000000000" charset="0"/>
              <a:buChar char="Ø"/>
              <a:defRPr/>
            </a:pPr>
            <a:r>
              <a:rPr lang="en-US" dirty="0" smtClean="0">
                <a:solidFill>
                  <a:schemeClr val="accent1"/>
                </a:solidFill>
                <a:latin typeface="Times New Roman" panose="02020603050405020304" pitchFamily="18" charset="0"/>
                <a:cs typeface="Times New Roman" panose="02020603050405020304" pitchFamily="18" charset="0"/>
                <a:sym typeface="+mn-ea"/>
              </a:rPr>
              <a:t>simple</a:t>
            </a:r>
            <a:r>
              <a:rPr lang="en-US" dirty="0" smtClean="0">
                <a:latin typeface="Times New Roman" panose="02020603050405020304" pitchFamily="18" charset="0"/>
                <a:cs typeface="Times New Roman" panose="02020603050405020304" pitchFamily="18" charset="0"/>
                <a:sym typeface="+mn-ea"/>
              </a:rPr>
              <a:t>:</a:t>
            </a:r>
            <a:r>
              <a:rPr lang="en-US" dirty="0" smtClean="0">
                <a:latin typeface="Times New Roman" panose="02020603050405020304" pitchFamily="18" charset="0"/>
                <a:cs typeface="Times New Roman" panose="02020603050405020304" pitchFamily="18" charset="0"/>
                <a:sym typeface="+mn-ea"/>
              </a:rPr>
              <a:t>stain colored </a:t>
            </a:r>
            <a:r>
              <a:rPr lang="en-US" dirty="0" smtClean="0">
                <a:solidFill>
                  <a:schemeClr val="accent1"/>
                </a:solidFill>
                <a:latin typeface="Times New Roman" panose="02020603050405020304" pitchFamily="18" charset="0"/>
                <a:cs typeface="Times New Roman" panose="02020603050405020304" pitchFamily="18" charset="0"/>
                <a:sym typeface="+mn-ea"/>
              </a:rPr>
              <a:t>all</a:t>
            </a:r>
            <a:r>
              <a:rPr lang="en-US" dirty="0" smtClean="0">
                <a:latin typeface="Times New Roman" panose="02020603050405020304" pitchFamily="18" charset="0"/>
                <a:cs typeface="Times New Roman" panose="02020603050405020304" pitchFamily="18" charset="0"/>
                <a:sym typeface="+mn-ea"/>
              </a:rPr>
              <a:t> parts of the cell e.g. </a:t>
            </a:r>
            <a:r>
              <a:rPr lang="en-US" dirty="0" err="1" smtClean="0">
                <a:latin typeface="Times New Roman" panose="02020603050405020304" pitchFamily="18" charset="0"/>
                <a:cs typeface="Times New Roman" panose="02020603050405020304" pitchFamily="18" charset="0"/>
                <a:sym typeface="+mn-ea"/>
              </a:rPr>
              <a:t>methylene</a:t>
            </a:r>
            <a:r>
              <a:rPr lang="en-US" dirty="0" smtClean="0">
                <a:latin typeface="Times New Roman" panose="02020603050405020304" pitchFamily="18" charset="0"/>
                <a:cs typeface="Times New Roman" panose="02020603050405020304" pitchFamily="18" charset="0"/>
                <a:sym typeface="+mn-ea"/>
              </a:rPr>
              <a:t> blue</a:t>
            </a:r>
            <a:endParaRPr lang="en-US" dirty="0" smtClean="0">
              <a:latin typeface="Times New Roman" panose="02020603050405020304" pitchFamily="18" charset="0"/>
              <a:cs typeface="Times New Roman" panose="02020603050405020304" pitchFamily="18" charset="0"/>
              <a:sym typeface="+mn-ea"/>
            </a:endParaRPr>
          </a:p>
          <a:p>
            <a:pPr algn="just" rtl="0" fontAlgn="auto">
              <a:spcAft>
                <a:spcPts val="0"/>
              </a:spcAft>
              <a:buFont typeface="Wingdings" panose="05000000000000000000" charset="0"/>
              <a:buChar char="Ø"/>
              <a:defRPr/>
            </a:pPr>
            <a:r>
              <a:rPr lang="en-US" dirty="0" smtClean="0">
                <a:solidFill>
                  <a:schemeClr val="accent1"/>
                </a:solidFill>
                <a:latin typeface="Times New Roman" panose="02020603050405020304" pitchFamily="18" charset="0"/>
                <a:cs typeface="Times New Roman" panose="02020603050405020304" pitchFamily="18" charset="0"/>
                <a:sym typeface="+mn-ea"/>
              </a:rPr>
              <a:t>differential: </a:t>
            </a:r>
            <a:r>
              <a:rPr lang="en-US" dirty="0" smtClean="0">
                <a:solidFill>
                  <a:schemeClr val="accent1"/>
                </a:solidFill>
                <a:latin typeface="Times New Roman" panose="02020603050405020304" pitchFamily="18" charset="0"/>
                <a:cs typeface="Times New Roman" panose="02020603050405020304" pitchFamily="18" charset="0"/>
                <a:sym typeface="+mn-ea"/>
              </a:rPr>
              <a:t>selected</a:t>
            </a:r>
            <a:r>
              <a:rPr lang="en-US" dirty="0" smtClean="0">
                <a:latin typeface="Times New Roman" panose="02020603050405020304" pitchFamily="18" charset="0"/>
                <a:cs typeface="Times New Roman" panose="02020603050405020304" pitchFamily="18" charset="0"/>
                <a:sym typeface="+mn-ea"/>
              </a:rPr>
              <a:t> that react with specific groups of the different parts of the cell or of different genera and species of bacteria for example Gram stain</a:t>
            </a:r>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52400" y="190500"/>
            <a:ext cx="8534400" cy="983615"/>
          </a:xfrm>
        </p:spPr>
        <p:txBody>
          <a:bodyPr/>
          <a:p>
            <a:r>
              <a:rPr lang="en-US"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Gram stain                 G</a:t>
            </a:r>
            <a:r>
              <a:rPr lang="en-US"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 </a:t>
            </a:r>
            <a:r>
              <a:rPr lang="en-US"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ve</a:t>
            </a:r>
            <a:r>
              <a:rPr lang="en-US"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 </a:t>
            </a:r>
            <a:r>
              <a:rPr lang="en-US"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                </a:t>
            </a:r>
            <a:r>
              <a:rPr lang="en-US"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G-</a:t>
            </a:r>
            <a:r>
              <a:rPr lang="en-US"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rPr>
              <a:t>ve</a:t>
            </a:r>
            <a:endParaRPr lang="en-US"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sym typeface="+mn-ea"/>
            </a:endParaRPr>
          </a:p>
        </p:txBody>
      </p:sp>
      <p:sp>
        <p:nvSpPr>
          <p:cNvPr id="3" name="Content Placeholder 2"/>
          <p:cNvSpPr>
            <a:spLocks noGrp="1"/>
          </p:cNvSpPr>
          <p:nvPr>
            <p:ph idx="1"/>
          </p:nvPr>
        </p:nvSpPr>
        <p:spPr/>
        <p:txBody>
          <a:bodyPr/>
          <a:p>
            <a:pPr marL="0" indent="0" algn="l">
              <a:spcBef>
                <a:spcPts val="600"/>
              </a:spcBef>
              <a:buClr>
                <a:srgbClr val="F3A447"/>
              </a:buClr>
              <a:buSzPct val="85000"/>
              <a:buFont typeface="Wingdings 2" panose="05020102010507070707" pitchFamily="18" charset="2"/>
              <a:buNone/>
            </a:pPr>
            <a:r>
              <a:rPr lang="en-US" sz="2800" b="1" dirty="0" smtClean="0">
                <a:solidFill>
                  <a:srgbClr val="C00000"/>
                </a:solidFill>
                <a:latin typeface="Constantia" panose="02030602050306030303" pitchFamily="18" charset="0"/>
                <a:ea typeface="+mn-ea"/>
                <a:cs typeface="+mn-ea"/>
                <a:sym typeface="+mn-ea"/>
              </a:rPr>
              <a:t>1.crystal violet</a:t>
            </a:r>
            <a:endParaRPr lang="en-US" sz="2800" b="1" dirty="0" smtClean="0">
              <a:solidFill>
                <a:srgbClr val="C00000"/>
              </a:solidFill>
            </a:endParaRPr>
          </a:p>
          <a:p>
            <a:pPr marL="0" indent="0" algn="l">
              <a:spcBef>
                <a:spcPts val="600"/>
              </a:spcBef>
              <a:buClr>
                <a:srgbClr val="F3A447"/>
              </a:buClr>
              <a:buSzPct val="85000"/>
              <a:buFont typeface="Wingdings 2" panose="05020102010507070707" pitchFamily="18" charset="2"/>
              <a:buNone/>
            </a:pPr>
            <a:r>
              <a:rPr lang="en-US" sz="2800" dirty="0" smtClean="0">
                <a:solidFill>
                  <a:schemeClr val="tx2"/>
                </a:solidFill>
                <a:latin typeface="Constantia" panose="02030602050306030303" pitchFamily="18" charset="0"/>
                <a:ea typeface="+mn-ea"/>
                <a:cs typeface="+mn-ea"/>
                <a:sym typeface="+mn-ea"/>
              </a:rPr>
              <a:t>Washing </a:t>
            </a:r>
            <a:r>
              <a:rPr lang="en-US" sz="2800" dirty="0">
                <a:solidFill>
                  <a:schemeClr val="tx2"/>
                </a:solidFill>
                <a:latin typeface="Constantia" panose="02030602050306030303" pitchFamily="18" charset="0"/>
                <a:ea typeface="+mn-ea"/>
                <a:cs typeface="+mn-ea"/>
                <a:sym typeface="+mn-ea"/>
              </a:rPr>
              <a:t>after 1 mint   </a:t>
            </a:r>
            <a:r>
              <a:rPr lang="en-US" sz="2800" b="1" dirty="0" smtClean="0">
                <a:solidFill>
                  <a:schemeClr val="tx2"/>
                </a:solidFill>
                <a:latin typeface="Constantia" panose="02030602050306030303" pitchFamily="18" charset="0"/>
                <a:ea typeface="+mn-ea"/>
                <a:cs typeface="+mn-ea"/>
                <a:sym typeface="+mn-ea"/>
              </a:rPr>
              <a:t>        purple                    </a:t>
            </a:r>
            <a:r>
              <a:rPr lang="en-US" sz="2800" b="1" dirty="0" err="1" smtClean="0">
                <a:solidFill>
                  <a:schemeClr val="tx2"/>
                </a:solidFill>
                <a:latin typeface="Constantia" panose="02030602050306030303" pitchFamily="18" charset="0"/>
                <a:ea typeface="+mn-ea"/>
                <a:cs typeface="+mn-ea"/>
                <a:sym typeface="+mn-ea"/>
              </a:rPr>
              <a:t>purple</a:t>
            </a:r>
            <a:endParaRPr lang="en-US" sz="2800" b="1" dirty="0" smtClean="0">
              <a:solidFill>
                <a:schemeClr val="tx2"/>
              </a:solidFill>
            </a:endParaRPr>
          </a:p>
          <a:p>
            <a:pPr marL="0" indent="0" algn="l">
              <a:spcBef>
                <a:spcPts val="600"/>
              </a:spcBef>
              <a:buClr>
                <a:srgbClr val="F3A447"/>
              </a:buClr>
              <a:buSzPct val="85000"/>
              <a:buFont typeface="Wingdings 2" panose="05020102010507070707" pitchFamily="18" charset="2"/>
              <a:buNone/>
            </a:pPr>
            <a:r>
              <a:rPr lang="en-US" sz="2800" b="1" dirty="0" smtClean="0">
                <a:solidFill>
                  <a:srgbClr val="C00000"/>
                </a:solidFill>
                <a:latin typeface="Constantia" panose="02030602050306030303" pitchFamily="18" charset="0"/>
                <a:ea typeface="+mn-ea"/>
                <a:cs typeface="+mn-ea"/>
                <a:sym typeface="+mn-ea"/>
              </a:rPr>
              <a:t>2.Iodine</a:t>
            </a:r>
            <a:endParaRPr lang="en-US" sz="2800" b="1" dirty="0" smtClean="0">
              <a:solidFill>
                <a:srgbClr val="C00000"/>
              </a:solidFill>
            </a:endParaRPr>
          </a:p>
          <a:p>
            <a:pPr marL="0" indent="0" algn="l">
              <a:spcBef>
                <a:spcPts val="600"/>
              </a:spcBef>
              <a:buClr>
                <a:srgbClr val="F3A447"/>
              </a:buClr>
              <a:buSzPct val="85000"/>
              <a:buFont typeface="Wingdings 2" panose="05020102010507070707" pitchFamily="18" charset="2"/>
              <a:buNone/>
            </a:pPr>
            <a:r>
              <a:rPr lang="en-US" sz="2800" dirty="0">
                <a:solidFill>
                  <a:schemeClr val="tx2"/>
                </a:solidFill>
                <a:latin typeface="Constantia" panose="02030602050306030303" pitchFamily="18" charset="0"/>
                <a:ea typeface="+mn-ea"/>
                <a:cs typeface="+mn-ea"/>
                <a:sym typeface="+mn-ea"/>
              </a:rPr>
              <a:t>Washing after 1 mint   </a:t>
            </a:r>
            <a:r>
              <a:rPr lang="en-US" sz="2800" dirty="0" smtClean="0">
                <a:solidFill>
                  <a:schemeClr val="tx2"/>
                </a:solidFill>
                <a:latin typeface="Constantia" panose="02030602050306030303" pitchFamily="18" charset="0"/>
                <a:ea typeface="+mn-ea"/>
                <a:cs typeface="+mn-ea"/>
                <a:sym typeface="+mn-ea"/>
              </a:rPr>
              <a:t>       </a:t>
            </a:r>
            <a:r>
              <a:rPr lang="en-US" sz="2800" b="1" dirty="0" smtClean="0">
                <a:solidFill>
                  <a:schemeClr val="tx2"/>
                </a:solidFill>
                <a:latin typeface="Constantia" panose="02030602050306030303" pitchFamily="18" charset="0"/>
                <a:ea typeface="+mn-ea"/>
                <a:cs typeface="+mn-ea"/>
                <a:sym typeface="+mn-ea"/>
              </a:rPr>
              <a:t>purple                    </a:t>
            </a:r>
            <a:r>
              <a:rPr lang="en-US" sz="2800" b="1" dirty="0" err="1" smtClean="0">
                <a:solidFill>
                  <a:schemeClr val="tx2"/>
                </a:solidFill>
                <a:latin typeface="Constantia" panose="02030602050306030303" pitchFamily="18" charset="0"/>
                <a:ea typeface="+mn-ea"/>
                <a:cs typeface="+mn-ea"/>
                <a:sym typeface="+mn-ea"/>
              </a:rPr>
              <a:t>purple</a:t>
            </a:r>
            <a:endParaRPr lang="en-US" sz="2800" b="1" dirty="0">
              <a:solidFill>
                <a:schemeClr val="tx2"/>
              </a:solidFill>
            </a:endParaRPr>
          </a:p>
          <a:p>
            <a:pPr marL="0" indent="0" algn="l">
              <a:spcBef>
                <a:spcPts val="600"/>
              </a:spcBef>
              <a:buClr>
                <a:srgbClr val="F3A447"/>
              </a:buClr>
              <a:buSzPct val="85000"/>
              <a:buFont typeface="Wingdings 2" panose="05020102010507070707" pitchFamily="18" charset="2"/>
              <a:buNone/>
            </a:pPr>
            <a:r>
              <a:rPr lang="en-US" sz="2800" b="1" dirty="0" smtClean="0">
                <a:solidFill>
                  <a:srgbClr val="C00000"/>
                </a:solidFill>
                <a:latin typeface="Constantia" panose="02030602050306030303" pitchFamily="18" charset="0"/>
                <a:ea typeface="+mn-ea"/>
                <a:cs typeface="+mn-ea"/>
                <a:sym typeface="+mn-ea"/>
              </a:rPr>
              <a:t>3.alcohol</a:t>
            </a:r>
            <a:endParaRPr lang="en-US" sz="2800" b="1" dirty="0" smtClean="0">
              <a:solidFill>
                <a:srgbClr val="C00000"/>
              </a:solidFill>
            </a:endParaRPr>
          </a:p>
          <a:p>
            <a:pPr marL="0" indent="0" algn="l">
              <a:spcBef>
                <a:spcPts val="600"/>
              </a:spcBef>
              <a:buClr>
                <a:srgbClr val="F3A447"/>
              </a:buClr>
              <a:buSzPct val="85000"/>
              <a:buFont typeface="Wingdings 2" panose="05020102010507070707" pitchFamily="18" charset="2"/>
              <a:buNone/>
            </a:pPr>
            <a:r>
              <a:rPr lang="en-US" sz="2800" b="1" dirty="0" smtClean="0">
                <a:solidFill>
                  <a:schemeClr val="tx2"/>
                </a:solidFill>
                <a:latin typeface="Constantia" panose="02030602050306030303" pitchFamily="18" charset="0"/>
                <a:ea typeface="+mn-ea"/>
                <a:cs typeface="+mn-ea"/>
                <a:sym typeface="+mn-ea"/>
              </a:rPr>
              <a:t> </a:t>
            </a:r>
            <a:r>
              <a:rPr lang="en-US" sz="2800" dirty="0">
                <a:solidFill>
                  <a:schemeClr val="tx2"/>
                </a:solidFill>
                <a:latin typeface="Constantia" panose="02030602050306030303" pitchFamily="18" charset="0"/>
                <a:ea typeface="+mn-ea"/>
                <a:cs typeface="+mn-ea"/>
                <a:sym typeface="+mn-ea"/>
              </a:rPr>
              <a:t>Washing after </a:t>
            </a:r>
            <a:r>
              <a:rPr lang="en-US" sz="2800" dirty="0" smtClean="0">
                <a:solidFill>
                  <a:schemeClr val="tx2"/>
                </a:solidFill>
                <a:latin typeface="Constantia" panose="02030602050306030303" pitchFamily="18" charset="0"/>
                <a:ea typeface="+mn-ea"/>
                <a:cs typeface="+mn-ea"/>
                <a:sym typeface="+mn-ea"/>
              </a:rPr>
              <a:t>15 sec        </a:t>
            </a:r>
            <a:r>
              <a:rPr lang="en-US" sz="2800" b="1" dirty="0">
                <a:solidFill>
                  <a:schemeClr val="tx2"/>
                </a:solidFill>
                <a:latin typeface="Constantia" panose="02030602050306030303" pitchFamily="18" charset="0"/>
                <a:ea typeface="+mn-ea"/>
                <a:cs typeface="+mn-ea"/>
                <a:sym typeface="+mn-ea"/>
              </a:rPr>
              <a:t>purple               </a:t>
            </a:r>
            <a:r>
              <a:rPr lang="en-US" sz="2800" b="1" dirty="0" smtClean="0">
                <a:solidFill>
                  <a:schemeClr val="tx2"/>
                </a:solidFill>
                <a:latin typeface="Constantia" panose="02030602050306030303" pitchFamily="18" charset="0"/>
                <a:ea typeface="+mn-ea"/>
                <a:cs typeface="+mn-ea"/>
                <a:sym typeface="+mn-ea"/>
              </a:rPr>
              <a:t>   </a:t>
            </a:r>
            <a:r>
              <a:rPr lang="en-US" sz="2800" b="1" dirty="0">
                <a:solidFill>
                  <a:schemeClr val="tx2"/>
                </a:solidFill>
                <a:latin typeface="Constantia" panose="02030602050306030303" pitchFamily="18" charset="0"/>
                <a:ea typeface="+mn-ea"/>
                <a:cs typeface="+mn-ea"/>
                <a:sym typeface="+mn-ea"/>
              </a:rPr>
              <a:t>colorless</a:t>
            </a:r>
            <a:endParaRPr lang="en-US" sz="2800" b="1" dirty="0">
              <a:solidFill>
                <a:schemeClr val="tx2"/>
              </a:solidFill>
            </a:endParaRPr>
          </a:p>
          <a:p>
            <a:pPr marL="0" indent="0" algn="l">
              <a:spcBef>
                <a:spcPts val="600"/>
              </a:spcBef>
              <a:buClr>
                <a:srgbClr val="F3A447"/>
              </a:buClr>
              <a:buSzPct val="85000"/>
              <a:buFont typeface="Wingdings 2" panose="05020102010507070707" pitchFamily="18" charset="2"/>
              <a:buNone/>
            </a:pPr>
            <a:r>
              <a:rPr lang="en-US" sz="2800" b="1" dirty="0" smtClean="0">
                <a:solidFill>
                  <a:srgbClr val="C00000"/>
                </a:solidFill>
                <a:latin typeface="Constantia" panose="02030602050306030303" pitchFamily="18" charset="0"/>
                <a:ea typeface="+mn-ea"/>
                <a:cs typeface="+mn-ea"/>
                <a:sym typeface="+mn-ea"/>
              </a:rPr>
              <a:t>4.Safranin</a:t>
            </a:r>
            <a:endParaRPr lang="en-US" sz="2800" b="1" dirty="0" smtClean="0">
              <a:solidFill>
                <a:srgbClr val="C00000"/>
              </a:solidFill>
            </a:endParaRPr>
          </a:p>
          <a:p>
            <a:pPr marL="0" indent="0" algn="l">
              <a:spcBef>
                <a:spcPts val="600"/>
              </a:spcBef>
              <a:buClr>
                <a:srgbClr val="F3A447"/>
              </a:buClr>
              <a:buSzPct val="85000"/>
              <a:buFont typeface="Wingdings 2" panose="05020102010507070707" pitchFamily="18" charset="2"/>
              <a:buNone/>
            </a:pPr>
            <a:r>
              <a:rPr lang="en-US" sz="2800" dirty="0">
                <a:solidFill>
                  <a:schemeClr val="tx2"/>
                </a:solidFill>
                <a:latin typeface="Constantia" panose="02030602050306030303" pitchFamily="18" charset="0"/>
                <a:ea typeface="+mn-ea"/>
                <a:cs typeface="+mn-ea"/>
                <a:sym typeface="+mn-ea"/>
              </a:rPr>
              <a:t>Washing after 1 mint   </a:t>
            </a:r>
            <a:r>
              <a:rPr lang="en-US" dirty="0" smtClean="0">
                <a:solidFill>
                  <a:schemeClr val="tx2"/>
                </a:solidFill>
                <a:latin typeface="Times New Roman" panose="02020603050405020304" pitchFamily="18" charset="0"/>
                <a:ea typeface="+mn-ea"/>
                <a:cs typeface="Times New Roman" panose="02020603050405020304" pitchFamily="18" charset="0"/>
                <a:sym typeface="+mn-ea"/>
              </a:rPr>
              <a:t>  </a:t>
            </a:r>
            <a:r>
              <a:rPr lang="en-US" dirty="0" smtClean="0">
                <a:solidFill>
                  <a:schemeClr val="tx2"/>
                </a:solidFill>
                <a:latin typeface="Times New Roman" panose="02020603050405020304" pitchFamily="18" charset="0"/>
                <a:cs typeface="Times New Roman" panose="02020603050405020304" pitchFamily="18" charset="0"/>
                <a:sym typeface="+mn-ea"/>
              </a:rPr>
              <a:t> </a:t>
            </a:r>
            <a:r>
              <a:rPr lang="en-US" b="1" dirty="0">
                <a:solidFill>
                  <a:schemeClr val="tx2"/>
                </a:solidFill>
                <a:latin typeface="Times New Roman" panose="02020603050405020304" pitchFamily="18" charset="0"/>
                <a:cs typeface="Times New Roman" panose="02020603050405020304" pitchFamily="18" charset="0"/>
                <a:sym typeface="+mn-ea"/>
              </a:rPr>
              <a:t>purple                  </a:t>
            </a:r>
            <a:r>
              <a:rPr lang="en-US" b="1" dirty="0" smtClean="0">
                <a:solidFill>
                  <a:schemeClr val="tx2"/>
                </a:solidFill>
                <a:latin typeface="Times New Roman" panose="02020603050405020304" pitchFamily="18" charset="0"/>
                <a:cs typeface="Times New Roman" panose="02020603050405020304" pitchFamily="18" charset="0"/>
                <a:sym typeface="+mn-ea"/>
              </a:rPr>
              <a:t>    </a:t>
            </a:r>
            <a:r>
              <a:rPr lang="en-US" b="1" dirty="0">
                <a:solidFill>
                  <a:schemeClr val="tx2"/>
                </a:solidFill>
                <a:latin typeface="Times New Roman" panose="02020603050405020304" pitchFamily="18" charset="0"/>
                <a:cs typeface="Times New Roman" panose="02020603050405020304" pitchFamily="18" charset="0"/>
                <a:sym typeface="+mn-ea"/>
              </a:rPr>
              <a:t>pink</a:t>
            </a:r>
            <a:endParaRPr lang="en-US" b="1" dirty="0">
              <a:solidFill>
                <a:schemeClr val="tx2"/>
              </a:solidFill>
              <a:latin typeface="Times New Roman" panose="02020603050405020304" pitchFamily="18" charset="0"/>
              <a:cs typeface="Times New Roman" panose="02020603050405020304" pitchFamily="18" charset="0"/>
            </a:endParaRPr>
          </a:p>
          <a:p>
            <a:pPr marL="0" indent="0" algn="l">
              <a:spcBef>
                <a:spcPts val="600"/>
              </a:spcBef>
              <a:buClr>
                <a:srgbClr val="F3A447"/>
              </a:buClr>
              <a:buSzPct val="85000"/>
              <a:buFont typeface="Wingdings 2" panose="05020102010507070707" pitchFamily="18" charset="2"/>
              <a:buNone/>
            </a:pPr>
            <a:r>
              <a:rPr lang="en-US" sz="2400" dirty="0" smtClean="0">
                <a:solidFill>
                  <a:schemeClr val="tx2"/>
                </a:solidFill>
                <a:latin typeface="Constantia" panose="02030602050306030303" pitchFamily="18" charset="0"/>
                <a:ea typeface="+mn-ea"/>
                <a:cs typeface="+mn-ea"/>
                <a:sym typeface="+mn-ea"/>
              </a:rPr>
              <a:t>          </a:t>
            </a:r>
            <a:endParaRPr lang="en-US" sz="2400" dirty="0" smtClean="0">
              <a:solidFill>
                <a:schemeClr val="tx2"/>
              </a:solidFill>
              <a:latin typeface="Constantia" panose="02030602050306030303" pitchFamily="18" charset="0"/>
              <a:ea typeface="+mn-ea"/>
              <a:cs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5905" y="342900"/>
            <a:ext cx="8375650" cy="6515100"/>
          </a:xfrm>
        </p:spPr>
        <p:txBody>
          <a:bodyPr>
            <a:normAutofit/>
          </a:bodyPr>
          <a:lstStyle/>
          <a:p>
            <a:pPr marL="274320" indent="-274320" algn="just" rtl="0" fontAlgn="auto">
              <a:spcAft>
                <a:spcPts val="0"/>
              </a:spcAft>
              <a:buFont typeface="Wingdings 2" panose="05020102010507070707"/>
              <a:buNone/>
              <a:defRPr/>
            </a:pPr>
            <a:r>
              <a:rPr lang="en-US" dirty="0" smtClean="0"/>
              <a:t>  </a:t>
            </a:r>
            <a:endParaRPr lang="en-US" dirty="0" smtClean="0"/>
          </a:p>
          <a:p>
            <a:pPr marL="0" indent="0" algn="just" rtl="0" fontAlgn="auto">
              <a:spcAft>
                <a:spcPts val="0"/>
              </a:spcAft>
              <a:buNone/>
              <a:defRPr/>
            </a:pPr>
            <a:r>
              <a:rPr lang="en-US" dirty="0" smtClean="0"/>
              <a:t>   </a:t>
            </a:r>
            <a:r>
              <a:rPr lang="en-US" dirty="0" smtClean="0">
                <a:latin typeface="Times New Roman" panose="02020603050405020304" pitchFamily="18" charset="0"/>
                <a:cs typeface="Times New Roman" panose="02020603050405020304" pitchFamily="18" charset="0"/>
              </a:rPr>
              <a:t>Many theories have been proposed to explain the observed difference in Gram staining:</a:t>
            </a:r>
            <a:endParaRPr lang="en-US" dirty="0" smtClean="0">
              <a:latin typeface="Times New Roman" panose="02020603050405020304" pitchFamily="18" charset="0"/>
              <a:cs typeface="Times New Roman" panose="02020603050405020304" pitchFamily="18" charset="0"/>
            </a:endParaRPr>
          </a:p>
          <a:p>
            <a:pPr marL="0" indent="0" algn="just" rtl="0" fontAlgn="auto">
              <a:spcAft>
                <a:spcPts val="0"/>
              </a:spcAft>
              <a:buNone/>
              <a:defRPr/>
            </a:pPr>
            <a:r>
              <a:rPr lang="en-US" dirty="0" smtClean="0">
                <a:latin typeface="Times New Roman" panose="02020603050405020304" pitchFamily="18" charset="0"/>
                <a:cs typeface="Times New Roman" panose="02020603050405020304" pitchFamily="18" charset="0"/>
              </a:rPr>
              <a:t> one of the most common theory is that based on </a:t>
            </a:r>
            <a:r>
              <a:rPr lang="en-US" u="sng" dirty="0" smtClean="0">
                <a:latin typeface="Times New Roman" panose="02020603050405020304" pitchFamily="18" charset="0"/>
                <a:cs typeface="Times New Roman" panose="02020603050405020304" pitchFamily="18" charset="0"/>
              </a:rPr>
              <a:t>variation in the chemical composition of bacterial cell wall  </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just" rtl="0" fontAlgn="auto">
              <a:spcAft>
                <a:spcPts val="0"/>
              </a:spcAft>
              <a:buNone/>
              <a:defRPr/>
            </a:pPr>
            <a:r>
              <a:rPr lang="en-US" dirty="0" err="1" smtClean="0">
                <a:latin typeface="Times New Roman" panose="02020603050405020304" pitchFamily="18" charset="0"/>
                <a:cs typeface="Times New Roman" panose="02020603050405020304" pitchFamily="18" charset="0"/>
              </a:rPr>
              <a:t>G+ve</a:t>
            </a:r>
            <a:r>
              <a:rPr lang="en-US" dirty="0" smtClean="0">
                <a:latin typeface="Times New Roman" panose="02020603050405020304" pitchFamily="18" charset="0"/>
                <a:cs typeface="Times New Roman" panose="02020603050405020304" pitchFamily="18" charset="0"/>
              </a:rPr>
              <a:t> bacteria contain </a:t>
            </a:r>
            <a:r>
              <a:rPr lang="en-US" dirty="0" smtClean="0">
                <a:solidFill>
                  <a:schemeClr val="accent1"/>
                </a:solidFill>
                <a:latin typeface="Times New Roman" panose="02020603050405020304" pitchFamily="18" charset="0"/>
                <a:cs typeface="Times New Roman" panose="02020603050405020304" pitchFamily="18" charset="0"/>
              </a:rPr>
              <a:t>magnesium- RNA-protein – carbohydrate complex </a:t>
            </a:r>
            <a:r>
              <a:rPr lang="en-US" dirty="0" smtClean="0">
                <a:latin typeface="Times New Roman" panose="02020603050405020304" pitchFamily="18" charset="0"/>
                <a:cs typeface="Times New Roman" panose="02020603050405020304" pitchFamily="18" charset="0"/>
              </a:rPr>
              <a:t>which form an insoluble substance with the crystal violet and iodine , this complex is not washed with alcohol  , </a:t>
            </a:r>
            <a:endParaRPr lang="en-US" dirty="0" smtClean="0">
              <a:latin typeface="Times New Roman" panose="02020603050405020304" pitchFamily="18" charset="0"/>
              <a:cs typeface="Times New Roman" panose="02020603050405020304" pitchFamily="18" charset="0"/>
            </a:endParaRPr>
          </a:p>
          <a:p>
            <a:pPr marL="274320" indent="-274320" algn="just" fontAlgn="auto">
              <a:spcAft>
                <a:spcPts val="0"/>
              </a:spcAft>
              <a:buFont typeface="Wingdings 2" panose="05020102010507070707"/>
              <a:buNone/>
              <a:defRPr/>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0" indent="0">
              <a:buNone/>
            </a:pPr>
            <a:r>
              <a:rPr lang="en-US" dirty="0" smtClean="0">
                <a:latin typeface="Times New Roman" panose="02020603050405020304" pitchFamily="18" charset="0"/>
                <a:cs typeface="Times New Roman" panose="02020603050405020304" pitchFamily="18" charset="0"/>
                <a:sym typeface="+mn-ea"/>
              </a:rPr>
              <a:t>while the </a:t>
            </a:r>
            <a:r>
              <a:rPr lang="en-US" dirty="0" smtClean="0">
                <a:solidFill>
                  <a:srgbClr val="C00000"/>
                </a:solidFill>
                <a:latin typeface="Times New Roman" panose="02020603050405020304" pitchFamily="18" charset="0"/>
                <a:cs typeface="Times New Roman" panose="02020603050405020304" pitchFamily="18" charset="0"/>
                <a:sym typeface="+mn-ea"/>
              </a:rPr>
              <a:t>lipid content of the cell wall being 10 times in G-</a:t>
            </a:r>
            <a:r>
              <a:rPr lang="en-US" dirty="0" err="1" smtClean="0">
                <a:solidFill>
                  <a:srgbClr val="C00000"/>
                </a:solidFill>
                <a:latin typeface="Times New Roman" panose="02020603050405020304" pitchFamily="18" charset="0"/>
                <a:cs typeface="Times New Roman" panose="02020603050405020304" pitchFamily="18" charset="0"/>
                <a:sym typeface="+mn-ea"/>
              </a:rPr>
              <a:t>ve</a:t>
            </a:r>
            <a:r>
              <a:rPr lang="en-US" dirty="0" smtClean="0">
                <a:solidFill>
                  <a:srgbClr val="C00000"/>
                </a:solidFill>
                <a:latin typeface="Times New Roman" panose="02020603050405020304" pitchFamily="18" charset="0"/>
                <a:cs typeface="Times New Roman" panose="02020603050405020304" pitchFamily="18" charset="0"/>
                <a:sym typeface="+mn-ea"/>
              </a:rPr>
              <a:t> as much as in </a:t>
            </a:r>
            <a:r>
              <a:rPr lang="en-US" dirty="0" err="1" smtClean="0">
                <a:solidFill>
                  <a:srgbClr val="C00000"/>
                </a:solidFill>
                <a:latin typeface="Times New Roman" panose="02020603050405020304" pitchFamily="18" charset="0"/>
                <a:cs typeface="Times New Roman" panose="02020603050405020304" pitchFamily="18" charset="0"/>
                <a:sym typeface="+mn-ea"/>
              </a:rPr>
              <a:t>G+ve</a:t>
            </a:r>
            <a:r>
              <a:rPr lang="en-US" dirty="0" smtClean="0">
                <a:solidFill>
                  <a:srgbClr val="C00000"/>
                </a:solidFill>
                <a:latin typeface="Times New Roman" panose="02020603050405020304" pitchFamily="18" charset="0"/>
                <a:cs typeface="Times New Roman" panose="02020603050405020304" pitchFamily="18" charset="0"/>
                <a:sym typeface="+mn-ea"/>
              </a:rPr>
              <a:t> ones</a:t>
            </a:r>
            <a:r>
              <a:rPr lang="en-US" dirty="0" smtClean="0">
                <a:latin typeface="Times New Roman" panose="02020603050405020304" pitchFamily="18" charset="0"/>
                <a:cs typeface="Times New Roman" panose="02020603050405020304" pitchFamily="18" charset="0"/>
                <a:sym typeface="+mn-ea"/>
              </a:rPr>
              <a:t> , this lead to the solubility  of lipids in alcohol and increase of cell wall porosity in G-</a:t>
            </a:r>
            <a:r>
              <a:rPr lang="en-US" dirty="0" err="1" smtClean="0">
                <a:latin typeface="Times New Roman" panose="02020603050405020304" pitchFamily="18" charset="0"/>
                <a:cs typeface="Times New Roman" panose="02020603050405020304" pitchFamily="18" charset="0"/>
                <a:sym typeface="+mn-ea"/>
              </a:rPr>
              <a:t>ve</a:t>
            </a:r>
            <a:r>
              <a:rPr lang="en-US" dirty="0" smtClean="0">
                <a:latin typeface="Times New Roman" panose="02020603050405020304" pitchFamily="18" charset="0"/>
                <a:cs typeface="Times New Roman" panose="02020603050405020304" pitchFamily="18" charset="0"/>
                <a:sym typeface="+mn-ea"/>
              </a:rPr>
              <a:t> and </a:t>
            </a:r>
            <a:r>
              <a:rPr lang="en-US" dirty="0" smtClean="0">
                <a:solidFill>
                  <a:srgbClr val="C00000"/>
                </a:solidFill>
                <a:latin typeface="Times New Roman" panose="02020603050405020304" pitchFamily="18" charset="0"/>
                <a:cs typeface="Times New Roman" panose="02020603050405020304" pitchFamily="18" charset="0"/>
                <a:sym typeface="+mn-ea"/>
              </a:rPr>
              <a:t>crystal violet iodine –complex can be extracted</a:t>
            </a:r>
            <a:r>
              <a:rPr lang="en-US" dirty="0" smtClean="0">
                <a:latin typeface="Times New Roman" panose="02020603050405020304" pitchFamily="18" charset="0"/>
                <a:cs typeface="Times New Roman" panose="02020603050405020304" pitchFamily="18" charset="0"/>
                <a:sym typeface="+mn-ea"/>
              </a:rPr>
              <a:t> , so , G-</a:t>
            </a:r>
            <a:r>
              <a:rPr lang="en-US" dirty="0" err="1" smtClean="0">
                <a:latin typeface="Times New Roman" panose="02020603050405020304" pitchFamily="18" charset="0"/>
                <a:cs typeface="Times New Roman" panose="02020603050405020304" pitchFamily="18" charset="0"/>
                <a:sym typeface="+mn-ea"/>
              </a:rPr>
              <a:t>ve</a:t>
            </a:r>
            <a:r>
              <a:rPr lang="en-US" dirty="0" smtClean="0">
                <a:latin typeface="Times New Roman" panose="02020603050405020304" pitchFamily="18" charset="0"/>
                <a:cs typeface="Times New Roman" panose="02020603050405020304" pitchFamily="18" charset="0"/>
                <a:sym typeface="+mn-ea"/>
              </a:rPr>
              <a:t> cells become colorless after alcohol washing  and take the another color </a:t>
            </a:r>
            <a:r>
              <a:rPr lang="en-US" dirty="0" err="1" smtClean="0">
                <a:latin typeface="Times New Roman" panose="02020603050405020304" pitchFamily="18" charset="0"/>
                <a:cs typeface="Times New Roman" panose="02020603050405020304" pitchFamily="18" charset="0"/>
                <a:sym typeface="+mn-ea"/>
              </a:rPr>
              <a:t>safranin</a:t>
            </a:r>
            <a:r>
              <a:rPr lang="en-US" dirty="0" smtClean="0">
                <a:latin typeface="Times New Roman" panose="02020603050405020304" pitchFamily="18" charset="0"/>
                <a:cs typeface="Times New Roman" panose="02020603050405020304" pitchFamily="18" charset="0"/>
                <a:sym typeface="+mn-ea"/>
              </a:rPr>
              <a:t>   (cell turn pink) as shown in the below figure . </a:t>
            </a:r>
            <a:endParaRPr lang="en-US" dirty="0" smtClean="0">
              <a:latin typeface="Times New Roman" panose="02020603050405020304" pitchFamily="18" charset="0"/>
              <a:cs typeface="Times New Roman" panose="02020603050405020304" pitchFamily="18" charset="0"/>
            </a:endParaRPr>
          </a:p>
          <a:p>
            <a:pPr marL="0" indent="0">
              <a:buNone/>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fStreptococcu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304800"/>
            <a:ext cx="4064000"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nfH"/>
          <p:cNvPicPr>
            <a:picLocks noChangeAspect="1" noChangeArrowheads="1"/>
          </p:cNvPicPr>
          <p:nvPr/>
        </p:nvPicPr>
        <p:blipFill>
          <a:blip r:embed="rId2">
            <a:lum bright="-2000" contrast="24000"/>
            <a:extLst>
              <a:ext uri="{28A0092B-C50C-407E-A947-70E740481C1C}">
                <a14:useLocalDpi xmlns:a14="http://schemas.microsoft.com/office/drawing/2010/main" val="0"/>
              </a:ext>
            </a:extLst>
          </a:blip>
          <a:srcRect/>
          <a:stretch>
            <a:fillRect/>
          </a:stretch>
        </p:blipFill>
        <p:spPr bwMode="auto">
          <a:xfrm>
            <a:off x="4572000" y="381000"/>
            <a:ext cx="4419600" cy="48006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238125" y="784225"/>
            <a:ext cx="8831580" cy="5925820"/>
          </a:xfrm>
        </p:spPr>
        <p:txBody>
          <a:bodyPr>
            <a:noAutofit/>
          </a:bodyPr>
          <a:lstStyle/>
          <a:p>
            <a:pPr marL="0" indent="0" algn="l" rtl="0" fontAlgn="auto">
              <a:lnSpc>
                <a:spcPct val="80000"/>
              </a:lnSpc>
              <a:spcAft>
                <a:spcPts val="0"/>
              </a:spcAft>
              <a:buFont typeface="Wingdings 2" panose="05020102010507070707"/>
              <a:buNone/>
              <a:defRPr/>
            </a:pPr>
            <a:r>
              <a:rPr lang="en-US" dirty="0" smtClean="0">
                <a:latin typeface="Times New Roman" panose="02020603050405020304" pitchFamily="18" charset="0"/>
                <a:cs typeface="Times New Roman" panose="02020603050405020304" pitchFamily="18" charset="0"/>
              </a:rPr>
              <a:t>The three major mechanisms for generating metabolic energy are </a:t>
            </a:r>
            <a:r>
              <a:rPr lang="en-US" b="1"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533400" indent="-533400" algn="l" rtl="0" fontAlgn="auto">
              <a:lnSpc>
                <a:spcPct val="80000"/>
              </a:lnSpc>
              <a:spcAft>
                <a:spcPts val="0"/>
              </a:spcAft>
              <a:buFont typeface="Wingdings" panose="05000000000000000000" pitchFamily="2" charset="2"/>
              <a:buAutoNum type="arabicPeriod"/>
              <a:defRPr/>
            </a:pPr>
            <a:r>
              <a:rPr lang="en-US" dirty="0" smtClean="0">
                <a:solidFill>
                  <a:schemeClr val="accent1"/>
                </a:solidFill>
                <a:latin typeface="Times New Roman" panose="02020603050405020304" pitchFamily="18" charset="0"/>
                <a:cs typeface="Times New Roman" panose="02020603050405020304" pitchFamily="18" charset="0"/>
              </a:rPr>
              <a:t>Aerobic respiration</a:t>
            </a:r>
            <a:r>
              <a:rPr lang="en-US" dirty="0" smtClean="0">
                <a:latin typeface="Times New Roman" panose="02020603050405020304" pitchFamily="18" charset="0"/>
                <a:cs typeface="Times New Roman" panose="02020603050405020304" pitchFamily="18" charset="0"/>
              </a:rPr>
              <a:t>:- is the metabolic process in which </a:t>
            </a:r>
            <a:r>
              <a:rPr lang="en-US" dirty="0" smtClean="0">
                <a:solidFill>
                  <a:srgbClr val="C00000"/>
                </a:solidFill>
                <a:latin typeface="Times New Roman" panose="02020603050405020304" pitchFamily="18" charset="0"/>
                <a:cs typeface="Times New Roman" panose="02020603050405020304" pitchFamily="18" charset="0"/>
              </a:rPr>
              <a:t>(O2) serves as the final electron acceptor</a:t>
            </a:r>
            <a:r>
              <a:rPr lang="en-US" dirty="0" smtClean="0">
                <a:latin typeface="Times New Roman" panose="02020603050405020304" pitchFamily="18" charset="0"/>
                <a:cs typeface="Times New Roman" panose="02020603050405020304" pitchFamily="18" charset="0"/>
              </a:rPr>
              <a:t> for the electron transport chain. In this process O2 is reduced to water. This is the energy-generating used by all aerobic bacteria.  </a:t>
            </a:r>
            <a:endParaRPr lang="en-US" dirty="0" smtClean="0">
              <a:latin typeface="Times New Roman" panose="02020603050405020304" pitchFamily="18" charset="0"/>
              <a:cs typeface="Times New Roman" panose="02020603050405020304" pitchFamily="18" charset="0"/>
            </a:endParaRPr>
          </a:p>
          <a:p>
            <a:pPr marL="533400" indent="-533400" algn="l" rtl="0" fontAlgn="auto">
              <a:lnSpc>
                <a:spcPct val="80000"/>
              </a:lnSpc>
              <a:spcAft>
                <a:spcPts val="0"/>
              </a:spcAft>
              <a:buFont typeface="Wingdings" panose="05000000000000000000" pitchFamily="2" charset="2"/>
              <a:buAutoNum type="arabicPeriod"/>
              <a:defRPr/>
            </a:pPr>
            <a:r>
              <a:rPr lang="en-US" dirty="0" smtClean="0">
                <a:solidFill>
                  <a:schemeClr val="accent1"/>
                </a:solidFill>
                <a:latin typeface="Times New Roman" panose="02020603050405020304" pitchFamily="18" charset="0"/>
                <a:cs typeface="Times New Roman" panose="02020603050405020304" pitchFamily="18" charset="0"/>
              </a:rPr>
              <a:t>Anaerobic respiration</a:t>
            </a:r>
            <a:r>
              <a:rPr lang="en-US" dirty="0" smtClean="0">
                <a:latin typeface="Times New Roman" panose="02020603050405020304" pitchFamily="18" charset="0"/>
                <a:cs typeface="Times New Roman" panose="02020603050405020304" pitchFamily="18" charset="0"/>
              </a:rPr>
              <a:t>: - is the metabolic process in which inorganic compounds </a:t>
            </a:r>
            <a:r>
              <a:rPr lang="en-US" dirty="0" smtClean="0">
                <a:solidFill>
                  <a:srgbClr val="FF0000"/>
                </a:solidFill>
                <a:latin typeface="Times New Roman" panose="02020603050405020304" pitchFamily="18" charset="0"/>
                <a:cs typeface="Times New Roman" panose="02020603050405020304" pitchFamily="18" charset="0"/>
              </a:rPr>
              <a:t>rather than O2 serve as the final acceptors, these acceptors can be nitrate or sulfate.</a:t>
            </a:r>
            <a:endParaRPr lang="en-US" dirty="0" smtClean="0">
              <a:solidFill>
                <a:srgbClr val="FF0000"/>
              </a:solidFill>
              <a:latin typeface="Times New Roman" panose="02020603050405020304" pitchFamily="18" charset="0"/>
              <a:cs typeface="Times New Roman" panose="02020603050405020304" pitchFamily="18" charset="0"/>
            </a:endParaRPr>
          </a:p>
        </p:txBody>
      </p:sp>
      <p:sp>
        <p:nvSpPr>
          <p:cNvPr id="18434" name="Rectangle 2"/>
          <p:cNvSpPr>
            <a:spLocks noGrp="1" noChangeArrowheads="1"/>
          </p:cNvSpPr>
          <p:nvPr>
            <p:ph type="title"/>
          </p:nvPr>
        </p:nvSpPr>
        <p:spPr>
          <a:xfrm>
            <a:off x="457200" y="277813"/>
            <a:ext cx="8229600" cy="407987"/>
          </a:xfrm>
        </p:spPr>
        <p:txBody>
          <a:bodyPr>
            <a:normAutofit fontScale="90000"/>
          </a:bodyPr>
          <a:lstStyle/>
          <a:p>
            <a:pPr fontAlgn="auto">
              <a:spcAft>
                <a:spcPts val="0"/>
              </a:spcAft>
              <a:defRPr/>
            </a:pPr>
            <a:r>
              <a:rPr sz="4000" u="sng" smtClean="0">
                <a:latin typeface="Times New Roman" panose="02020603050405020304" pitchFamily="18" charset="0"/>
                <a:cs typeface="Times New Roman" panose="02020603050405020304" pitchFamily="18" charset="0"/>
              </a:rPr>
              <a:t>Source of metabolic energy:_</a:t>
            </a:r>
            <a:endParaRPr sz="4000" u="sng"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685800"/>
            <a:ext cx="8229600" cy="5445125"/>
          </a:xfrm>
        </p:spPr>
        <p:txBody>
          <a:bodyPr/>
          <a:lstStyle/>
          <a:p>
            <a:pPr marL="609600" lvl="0" indent="-609600" algn="l" rtl="0">
              <a:buFont typeface="Wingdings" panose="05000000000000000000" pitchFamily="2" charset="2"/>
              <a:buNone/>
            </a:pPr>
            <a:r>
              <a:rPr lang="en-US" altLang="en-US" sz="2800" b="1" dirty="0" smtClean="0">
                <a:cs typeface="Tahoma" panose="020B0604030504040204" pitchFamily="34" charset="0"/>
              </a:rPr>
              <a:t>3.   </a:t>
            </a:r>
            <a:r>
              <a:rPr lang="en-US" altLang="en-US" sz="2800" b="1" dirty="0" smtClean="0">
                <a:latin typeface="Times New Roman" panose="02020603050405020304" pitchFamily="18" charset="0"/>
                <a:cs typeface="Times New Roman" panose="02020603050405020304" pitchFamily="18" charset="0"/>
              </a:rPr>
              <a:t>Fermentation: </a:t>
            </a:r>
            <a:r>
              <a:rPr lang="en-US" altLang="en-US" sz="2800" dirty="0" smtClean="0">
                <a:latin typeface="Times New Roman" panose="02020603050405020304" pitchFamily="18" charset="0"/>
                <a:cs typeface="Times New Roman" panose="02020603050405020304" pitchFamily="18" charset="0"/>
              </a:rPr>
              <a:t>is an alternative aerobic process, by which an organic metabolic intermediate serves as the final electron transport, such as </a:t>
            </a:r>
            <a:r>
              <a:rPr lang="en-US" altLang="en-US" sz="2800" dirty="0" smtClean="0">
                <a:solidFill>
                  <a:srgbClr val="FF0000"/>
                </a:solidFill>
                <a:latin typeface="Times New Roman" panose="02020603050405020304" pitchFamily="18" charset="0"/>
                <a:cs typeface="Times New Roman" panose="02020603050405020304" pitchFamily="18" charset="0"/>
              </a:rPr>
              <a:t>pyruvate, lactate, or ethanol </a:t>
            </a:r>
            <a:r>
              <a:rPr lang="en-US" altLang="en-US" sz="2800" dirty="0" smtClean="0">
                <a:latin typeface="Times New Roman" panose="02020603050405020304" pitchFamily="18" charset="0"/>
                <a:cs typeface="Times New Roman" panose="02020603050405020304" pitchFamily="18" charset="0"/>
              </a:rPr>
              <a:t>which is released from glucose fermentation.</a:t>
            </a:r>
            <a:endParaRPr lang="en-US" altLang="en-US" sz="2800" dirty="0" smtClean="0">
              <a:latin typeface="Times New Roman" panose="02020603050405020304" pitchFamily="18" charset="0"/>
              <a:cs typeface="Times New Roman" panose="02020603050405020304" pitchFamily="18" charset="0"/>
            </a:endParaRPr>
          </a:p>
          <a:p>
            <a:pPr marL="609600" lvl="0" indent="-609600" algn="l" rtl="0">
              <a:buFont typeface="Wingdings" panose="05000000000000000000" pitchFamily="2" charset="2"/>
              <a:buNone/>
            </a:pPr>
            <a:endParaRPr lang="en-US" altLang="en-US" sz="2800" b="1" dirty="0" smtClean="0">
              <a:latin typeface="Times New Roman" panose="02020603050405020304" pitchFamily="18" charset="0"/>
              <a:cs typeface="Times New Roman" panose="02020603050405020304" pitchFamily="18" charset="0"/>
            </a:endParaRPr>
          </a:p>
          <a:p>
            <a:pPr marL="609600" lvl="0" indent="-609600" algn="l" rtl="0"/>
            <a:r>
              <a:rPr lang="en-US" altLang="en-US" sz="2800" b="1" dirty="0" smtClean="0">
                <a:latin typeface="Times New Roman" panose="02020603050405020304" pitchFamily="18" charset="0"/>
                <a:cs typeface="Times New Roman" panose="02020603050405020304" pitchFamily="18" charset="0"/>
              </a:rPr>
              <a:t> In all pathways the energy represented by ATP is released and used in the biosynthesis of bacterial cell component (cell wall, capsule,…) the ATP yielded is much higher in respiration than fermentation.</a:t>
            </a:r>
            <a:endParaRPr lang="en-US" altLang="en-US" sz="2800" b="1"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390775"/>
            <a:ext cx="8229600" cy="1641475"/>
          </a:xfrm>
        </p:spPr>
        <p:txBody>
          <a:bodyPr/>
          <a:p>
            <a:r>
              <a:rPr lang="en-US" sz="8800">
                <a:ln w="12700">
                  <a:solidFill>
                    <a:schemeClr val="tx2">
                      <a:lumMod val="75000"/>
                    </a:schemeClr>
                  </a:solidFill>
                  <a:prstDash val="solid"/>
                </a:ln>
                <a:solidFill>
                  <a:srgbClr val="FF0000"/>
                </a:solidFill>
                <a:effectLst>
                  <a:outerShdw dist="38100" dir="2640000" algn="bl" rotWithShape="0">
                    <a:schemeClr val="tx2">
                      <a:lumMod val="75000"/>
                    </a:schemeClr>
                  </a:outerShdw>
                </a:effectLst>
                <a:sym typeface="+mn-ea"/>
              </a:rPr>
              <a:t>THANK YOU </a:t>
            </a:r>
            <a:endParaRPr lang="en-US" sz="88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0</TotalTime>
  <Words>6704</Words>
  <Application>WPS Presentation</Application>
  <PresentationFormat>عرض على الشاشة (3:4)‏</PresentationFormat>
  <Paragraphs>161</Paragraphs>
  <Slides>25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SimSun</vt:lpstr>
      <vt:lpstr>Wingdings</vt:lpstr>
      <vt:lpstr>Times New Roman</vt:lpstr>
      <vt:lpstr>Constantia</vt:lpstr>
      <vt:lpstr>Wingdings 2</vt:lpstr>
      <vt:lpstr>Tahoma</vt:lpstr>
      <vt:lpstr>Wingdings 2</vt:lpstr>
      <vt:lpstr>Microsoft YaHei</vt:lpstr>
      <vt:lpstr>Arial Unicode MS</vt:lpstr>
      <vt:lpstr>Calibri</vt:lpstr>
      <vt:lpstr>Wingdings</vt:lpstr>
      <vt:lpstr>Orange Waves</vt:lpstr>
      <vt:lpstr>PowerPoint 演示文稿</vt:lpstr>
      <vt:lpstr>L3: Physiology of Bacteria:</vt:lpstr>
      <vt:lpstr>PowerPoint 演示文稿</vt:lpstr>
      <vt:lpstr>PowerPoint 演示文稿</vt:lpstr>
      <vt:lpstr>PowerPoint 演示文稿</vt:lpstr>
      <vt:lpstr>PowerPoint 演示文稿</vt:lpstr>
      <vt:lpstr>PowerPoint 演示文稿</vt:lpstr>
      <vt:lpstr>Environmental growth factors</vt:lpstr>
      <vt:lpstr>PowerPoint 演示文稿</vt:lpstr>
      <vt:lpstr>PowerPoint 演示文稿</vt:lpstr>
      <vt:lpstr>PowerPoint 演示文稿</vt:lpstr>
      <vt:lpstr>PowerPoint 演示文稿</vt:lpstr>
      <vt:lpstr>Microbiological culture media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Source of metabolic energy:_</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Dr.Nada</dc:creator>
  <cp:lastModifiedBy>Maysam Awadh</cp:lastModifiedBy>
  <cp:revision>20</cp:revision>
  <dcterms:created xsi:type="dcterms:W3CDTF">2011-10-03T19:03:00Z</dcterms:created>
  <dcterms:modified xsi:type="dcterms:W3CDTF">2024-10-12T05:40:13Z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0191DDF8A0FE46CEABBE5FC446C48A08_12</vt:lpwstr>
  </property>
  <property fmtid="{D5CDD505-2E9C-101B-9397-08002B2CF9AE}" pid="3" name="KSOProductBuildVer">
    <vt:lpwstr>1033-12.2.0.17562</vt:lpwstr>
  </property>
</Properties>
</file>