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14"/>
  </p:notesMasterIdLst>
  <p:sldIdLst>
    <p:sldId id="256" r:id="rId2"/>
    <p:sldId id="271" r:id="rId3"/>
    <p:sldId id="257" r:id="rId4"/>
    <p:sldId id="258" r:id="rId5"/>
    <p:sldId id="282" r:id="rId6"/>
    <p:sldId id="259" r:id="rId7"/>
    <p:sldId id="260" r:id="rId8"/>
    <p:sldId id="272" r:id="rId9"/>
    <p:sldId id="261" r:id="rId10"/>
    <p:sldId id="262" r:id="rId11"/>
    <p:sldId id="280" r:id="rId12"/>
    <p:sldId id="263" r:id="rId13"/>
  </p:sldIdLst>
  <p:sldSz cx="9144000" cy="6858000" type="screen4x3"/>
  <p:notesSz cx="6858000" cy="9144000"/>
  <p:defaultTextStyle>
    <a:defPPr>
      <a:defRPr lang="ar-IQ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>
        <p:scale>
          <a:sx n="76" d="100"/>
          <a:sy n="76" d="100"/>
        </p:scale>
        <p:origin x="-98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IQ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5ECA67D0-8C76-46A1-985C-FA5920501128}" type="datetimeFigureOut">
              <a:rPr lang="ar-IQ" smtClean="0"/>
              <a:t>26/08/1446</a:t>
            </a:fld>
            <a:endParaRPr lang="ar-IQ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IQ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IQ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14C1208B-2FF7-4E12-9EF5-B2827C5D7F17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2662494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IQ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8C7CC-8FC4-4EED-A972-F894E6960D03}" type="datetimeFigureOut">
              <a:rPr lang="ar-IQ" smtClean="0"/>
              <a:t>26/08/1446</a:t>
            </a:fld>
            <a:endParaRPr lang="ar-IQ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62C02-CDE9-42DA-9EF9-FFECC034377E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19192653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8C7CC-8FC4-4EED-A972-F894E6960D03}" type="datetimeFigureOut">
              <a:rPr lang="ar-IQ" smtClean="0"/>
              <a:t>26/08/1446</a:t>
            </a:fld>
            <a:endParaRPr lang="ar-IQ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62C02-CDE9-42DA-9EF9-FFECC034377E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40576717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8C7CC-8FC4-4EED-A972-F894E6960D03}" type="datetimeFigureOut">
              <a:rPr lang="ar-IQ" smtClean="0"/>
              <a:t>26/08/1446</a:t>
            </a:fld>
            <a:endParaRPr lang="ar-IQ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62C02-CDE9-42DA-9EF9-FFECC034377E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17259355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8C7CC-8FC4-4EED-A972-F894E6960D03}" type="datetimeFigureOut">
              <a:rPr lang="ar-IQ" smtClean="0"/>
              <a:t>26/08/1446</a:t>
            </a:fld>
            <a:endParaRPr lang="ar-IQ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62C02-CDE9-42DA-9EF9-FFECC034377E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17384450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8C7CC-8FC4-4EED-A972-F894E6960D03}" type="datetimeFigureOut">
              <a:rPr lang="ar-IQ" smtClean="0"/>
              <a:t>26/08/1446</a:t>
            </a:fld>
            <a:endParaRPr lang="ar-IQ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62C02-CDE9-42DA-9EF9-FFECC034377E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14882483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8C7CC-8FC4-4EED-A972-F894E6960D03}" type="datetimeFigureOut">
              <a:rPr lang="ar-IQ" smtClean="0"/>
              <a:t>26/08/1446</a:t>
            </a:fld>
            <a:endParaRPr lang="ar-IQ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62C02-CDE9-42DA-9EF9-FFECC034377E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13473631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8C7CC-8FC4-4EED-A972-F894E6960D03}" type="datetimeFigureOut">
              <a:rPr lang="ar-IQ" smtClean="0"/>
              <a:t>26/08/1446</a:t>
            </a:fld>
            <a:endParaRPr lang="ar-IQ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62C02-CDE9-42DA-9EF9-FFECC034377E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23643926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8C7CC-8FC4-4EED-A972-F894E6960D03}" type="datetimeFigureOut">
              <a:rPr lang="ar-IQ" smtClean="0"/>
              <a:t>26/08/1446</a:t>
            </a:fld>
            <a:endParaRPr lang="ar-IQ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62C02-CDE9-42DA-9EF9-FFECC034377E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1001257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IQ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8C7CC-8FC4-4EED-A972-F894E6960D03}" type="datetimeFigureOut">
              <a:rPr lang="ar-IQ" smtClean="0"/>
              <a:t>26/08/1446</a:t>
            </a:fld>
            <a:endParaRPr lang="ar-IQ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62C02-CDE9-42DA-9EF9-FFECC034377E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7779987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8C7CC-8FC4-4EED-A972-F894E6960D03}" type="datetimeFigureOut">
              <a:rPr lang="ar-IQ" smtClean="0"/>
              <a:t>26/08/1446</a:t>
            </a:fld>
            <a:endParaRPr lang="ar-IQ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62C02-CDE9-42DA-9EF9-FFECC034377E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19341972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8C7CC-8FC4-4EED-A972-F894E6960D03}" type="datetimeFigureOut">
              <a:rPr lang="ar-IQ" smtClean="0"/>
              <a:t>26/08/1446</a:t>
            </a:fld>
            <a:endParaRPr lang="ar-IQ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62C02-CDE9-42DA-9EF9-FFECC034377E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26364508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48C7CC-8FC4-4EED-A972-F894E6960D03}" type="datetimeFigureOut">
              <a:rPr lang="ar-IQ" smtClean="0"/>
              <a:t>26/08/1446</a:t>
            </a:fld>
            <a:endParaRPr lang="ar-IQ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IQ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A62C02-CDE9-42DA-9EF9-FFECC034377E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1862744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IQ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FF0000"/>
                </a:solidFill>
              </a:rPr>
              <a:t>Hyprtention</a:t>
            </a:r>
            <a:r>
              <a:rPr lang="en-US" dirty="0" smtClean="0"/>
              <a:t> </a:t>
            </a:r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3234082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847253"/>
            <a:ext cx="8229600" cy="4525963"/>
          </a:xfrm>
        </p:spPr>
        <p:txBody>
          <a:bodyPr>
            <a:noAutofit/>
          </a:bodyPr>
          <a:lstStyle/>
          <a:p>
            <a:pPr algn="just" rtl="0">
              <a:buFont typeface="Wingdings" pitchFamily="2" charset="2"/>
              <a:buChar char="ü"/>
            </a:pPr>
            <a:r>
              <a:rPr lang="en-US" sz="2400" b="1" dirty="0" smtClean="0">
                <a:solidFill>
                  <a:srgbClr val="FF0000"/>
                </a:solidFill>
              </a:rPr>
              <a:t>introduction</a:t>
            </a:r>
            <a:endParaRPr lang="en-US" sz="2400" b="1" dirty="0">
              <a:solidFill>
                <a:srgbClr val="FF0000"/>
              </a:solidFill>
            </a:endParaRPr>
          </a:p>
          <a:p>
            <a:pPr algn="just" rtl="0">
              <a:buFont typeface="Wingdings" pitchFamily="2" charset="2"/>
              <a:buChar char="ü"/>
            </a:pPr>
            <a:r>
              <a:rPr lang="en-US" sz="2400" dirty="0"/>
              <a:t>• Hypertension is a common condition. It means that the </a:t>
            </a:r>
            <a:r>
              <a:rPr lang="en-US" sz="2400" dirty="0" smtClean="0"/>
              <a:t>long-term force </a:t>
            </a:r>
            <a:r>
              <a:rPr lang="en-US" sz="2400" dirty="0"/>
              <a:t>of </a:t>
            </a:r>
            <a:r>
              <a:rPr lang="en-US" sz="2400" dirty="0" smtClean="0"/>
              <a:t>blood </a:t>
            </a:r>
            <a:r>
              <a:rPr lang="en-US" sz="2400" dirty="0"/>
              <a:t>against the artery walls is consistently too high.</a:t>
            </a:r>
          </a:p>
          <a:p>
            <a:pPr algn="just" rtl="0">
              <a:buFont typeface="Wingdings" pitchFamily="2" charset="2"/>
              <a:buChar char="ü"/>
            </a:pPr>
            <a:r>
              <a:rPr lang="en-US" sz="2400" dirty="0"/>
              <a:t>• Hypertension has no initial symptoms, but it can lead to </a:t>
            </a:r>
            <a:r>
              <a:rPr lang="en-US" sz="2400" dirty="0" smtClean="0"/>
              <a:t>serious health </a:t>
            </a:r>
            <a:r>
              <a:rPr lang="en-US" sz="2400" dirty="0"/>
              <a:t>problems, such as stroke, heart failure, and kidney </a:t>
            </a:r>
            <a:r>
              <a:rPr lang="en-US" sz="2400" dirty="0" smtClean="0"/>
              <a:t>failure.</a:t>
            </a:r>
          </a:p>
          <a:p>
            <a:pPr algn="just" rtl="0">
              <a:buFont typeface="Wingdings" pitchFamily="2" charset="2"/>
              <a:buChar char="ü"/>
            </a:pPr>
            <a:r>
              <a:rPr lang="en-US" sz="2400" dirty="0" smtClean="0">
                <a:latin typeface="Cambria"/>
              </a:rPr>
              <a:t>The </a:t>
            </a:r>
            <a:r>
              <a:rPr lang="en-US" sz="2400" dirty="0">
                <a:latin typeface="Cambria"/>
              </a:rPr>
              <a:t>first force is called systolic pressure, and it occurs as </a:t>
            </a:r>
            <a:r>
              <a:rPr lang="en-US" sz="2400" dirty="0" smtClean="0">
                <a:latin typeface="Cambria"/>
              </a:rPr>
              <a:t>blood pumps </a:t>
            </a:r>
            <a:r>
              <a:rPr lang="en-US" sz="2400" dirty="0">
                <a:latin typeface="Cambria"/>
              </a:rPr>
              <a:t>out of the heart and is carried to the rest of the </a:t>
            </a:r>
            <a:r>
              <a:rPr lang="en-US" sz="2400" dirty="0" smtClean="0">
                <a:latin typeface="Cambria"/>
              </a:rPr>
              <a:t>body.</a:t>
            </a:r>
          </a:p>
          <a:p>
            <a:pPr algn="just" rtl="0">
              <a:buFont typeface="Wingdings" pitchFamily="2" charset="2"/>
              <a:buChar char="ü"/>
            </a:pPr>
            <a:r>
              <a:rPr lang="en-US" sz="2400" dirty="0" smtClean="0">
                <a:latin typeface="Cambria"/>
              </a:rPr>
              <a:t>The </a:t>
            </a:r>
            <a:r>
              <a:rPr lang="en-US" sz="2400" dirty="0">
                <a:latin typeface="Cambria"/>
              </a:rPr>
              <a:t>second force is called diastolic pressure, and it is created as </a:t>
            </a:r>
            <a:r>
              <a:rPr lang="en-US" sz="2400" dirty="0" smtClean="0">
                <a:latin typeface="Cambria"/>
              </a:rPr>
              <a:t>the heart </a:t>
            </a:r>
            <a:r>
              <a:rPr lang="en-US" sz="2400" dirty="0">
                <a:latin typeface="Cambria"/>
              </a:rPr>
              <a:t>rests between heart beats.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662243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4525963"/>
          </a:xfrm>
        </p:spPr>
        <p:txBody>
          <a:bodyPr/>
          <a:lstStyle/>
          <a:p>
            <a:pPr algn="just" rtl="0">
              <a:buFont typeface="Wingdings" pitchFamily="2" charset="2"/>
              <a:buChar char="§"/>
            </a:pPr>
            <a:r>
              <a:rPr lang="en-US" b="1" dirty="0" smtClean="0">
                <a:solidFill>
                  <a:srgbClr val="FF0000"/>
                </a:solidFill>
              </a:rPr>
              <a:t>Definition</a:t>
            </a:r>
            <a:r>
              <a:rPr lang="en-US" b="1" dirty="0">
                <a:solidFill>
                  <a:srgbClr val="FF0000"/>
                </a:solidFill>
              </a:rPr>
              <a:t>:</a:t>
            </a:r>
          </a:p>
          <a:p>
            <a:pPr algn="just" rtl="0">
              <a:buFont typeface="Wingdings" pitchFamily="2" charset="2"/>
              <a:buChar char="§"/>
            </a:pPr>
            <a:r>
              <a:rPr lang="en-US" dirty="0">
                <a:solidFill>
                  <a:srgbClr val="FF0000"/>
                </a:solidFill>
              </a:rPr>
              <a:t>Hypertension </a:t>
            </a:r>
            <a:r>
              <a:rPr lang="en-US" dirty="0"/>
              <a:t>is a medical condition that occurs when Systolic blood pressure ≥140 mmHg and/or diastolic blood pressure ≥90 mmHg on the average of two or more readings taken at each of two or more visits after initial screening.</a:t>
            </a:r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3444511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4525963"/>
          </a:xfrm>
        </p:spPr>
        <p:txBody>
          <a:bodyPr>
            <a:normAutofit fontScale="55000" lnSpcReduction="20000"/>
          </a:bodyPr>
          <a:lstStyle/>
          <a:p>
            <a:pPr algn="l" rtl="0">
              <a:buFont typeface="Wingdings" pitchFamily="2" charset="2"/>
              <a:buChar char="Ø"/>
            </a:pPr>
            <a:r>
              <a:rPr lang="en-US" sz="3800" b="1" dirty="0">
                <a:solidFill>
                  <a:srgbClr val="FF0000"/>
                </a:solidFill>
              </a:rPr>
              <a:t>Cause:</a:t>
            </a:r>
          </a:p>
          <a:p>
            <a:pPr algn="l" rtl="0">
              <a:buFont typeface="Wingdings" pitchFamily="2" charset="2"/>
              <a:buChar char="Ø"/>
            </a:pPr>
            <a:r>
              <a:rPr lang="en-US" sz="3800" dirty="0" smtClean="0"/>
              <a:t>There </a:t>
            </a:r>
            <a:r>
              <a:rPr lang="en-US" sz="3800" dirty="0"/>
              <a:t>are two types of high blood pressure that develop due to different</a:t>
            </a:r>
          </a:p>
          <a:p>
            <a:pPr algn="l" rtl="0">
              <a:buFont typeface="Wingdings" pitchFamily="2" charset="2"/>
              <a:buChar char="Ø"/>
            </a:pPr>
            <a:r>
              <a:rPr lang="en-US" sz="3800" dirty="0"/>
              <a:t>causes:</a:t>
            </a:r>
          </a:p>
          <a:p>
            <a:pPr algn="l" rtl="0">
              <a:buFont typeface="Wingdings" pitchFamily="2" charset="2"/>
              <a:buChar char="Ø"/>
            </a:pPr>
            <a:r>
              <a:rPr lang="en-US" sz="3800" b="1" dirty="0">
                <a:solidFill>
                  <a:srgbClr val="FF0000"/>
                </a:solidFill>
              </a:rPr>
              <a:t>• Primary (essential) hypertension (it has no identifiable cause):</a:t>
            </a:r>
          </a:p>
          <a:p>
            <a:pPr algn="l" rtl="0">
              <a:buFont typeface="Wingdings" pitchFamily="2" charset="2"/>
              <a:buChar char="Ø"/>
            </a:pPr>
            <a:r>
              <a:rPr lang="en-US" sz="3800" dirty="0"/>
              <a:t>This type of high blood pressure is more common and it tends to</a:t>
            </a:r>
          </a:p>
          <a:p>
            <a:pPr algn="l" rtl="0">
              <a:buFont typeface="Wingdings" pitchFamily="2" charset="2"/>
              <a:buChar char="Ø"/>
            </a:pPr>
            <a:r>
              <a:rPr lang="en-US" sz="3800" dirty="0"/>
              <a:t>develop gradually over many years.</a:t>
            </a:r>
          </a:p>
          <a:p>
            <a:pPr algn="l" rtl="0">
              <a:buFont typeface="Wingdings" pitchFamily="2" charset="2"/>
              <a:buChar char="Ø"/>
            </a:pPr>
            <a:r>
              <a:rPr lang="en-US" sz="3800" b="1" dirty="0">
                <a:solidFill>
                  <a:srgbClr val="FF0000"/>
                </a:solidFill>
              </a:rPr>
              <a:t>• Secondary hypertension (it is caused by other conditions, such as):</a:t>
            </a:r>
          </a:p>
          <a:p>
            <a:pPr algn="l" rtl="0">
              <a:buFont typeface="Wingdings" pitchFamily="2" charset="2"/>
              <a:buChar char="Ø"/>
            </a:pPr>
            <a:r>
              <a:rPr lang="en-US" sz="3800" dirty="0"/>
              <a:t>1. Kidney problems or hormonal problems</a:t>
            </a:r>
            <a:r>
              <a:rPr lang="en-US" sz="3800" dirty="0" smtClean="0"/>
              <a:t>..</a:t>
            </a:r>
            <a:endParaRPr lang="en-US" sz="3800" dirty="0"/>
          </a:p>
          <a:p>
            <a:pPr algn="l" rtl="0">
              <a:buFont typeface="Wingdings" pitchFamily="2" charset="2"/>
              <a:buChar char="Ø"/>
            </a:pPr>
            <a:r>
              <a:rPr lang="en-US" sz="3800" dirty="0"/>
              <a:t>3. Obstructive sleep apnea</a:t>
            </a:r>
          </a:p>
          <a:p>
            <a:pPr algn="l" rtl="0">
              <a:buFont typeface="Wingdings" pitchFamily="2" charset="2"/>
              <a:buChar char="Ø"/>
            </a:pPr>
            <a:r>
              <a:rPr lang="en-US" sz="3800" dirty="0"/>
              <a:t>4. Congenital blood vessel abnormalities.</a:t>
            </a:r>
          </a:p>
          <a:p>
            <a:pPr algn="l" rtl="0">
              <a:buFont typeface="Wingdings" pitchFamily="2" charset="2"/>
              <a:buChar char="Ø"/>
            </a:pPr>
            <a:r>
              <a:rPr lang="en-US" sz="3800" dirty="0"/>
              <a:t>5. Certain medications.</a:t>
            </a:r>
          </a:p>
          <a:p>
            <a:pPr algn="l" rtl="0">
              <a:buFont typeface="Wingdings" pitchFamily="2" charset="2"/>
              <a:buChar char="Ø"/>
            </a:pPr>
            <a:r>
              <a:rPr lang="en-US" sz="3800" dirty="0"/>
              <a:t>6. Taking drugs or alcohol</a:t>
            </a:r>
            <a:endParaRPr lang="en-US" sz="3800" dirty="0" smtClean="0"/>
          </a:p>
          <a:p>
            <a:pPr algn="l" rtl="0">
              <a:buFont typeface="Wingdings" pitchFamily="2" charset="2"/>
              <a:buChar char="Ø"/>
            </a:pPr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4120235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67544" y="548680"/>
            <a:ext cx="6390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24865"/>
            <a:r>
              <a:rPr lang="en-US" sz="2000" b="1" dirty="0">
                <a:solidFill>
                  <a:srgbClr val="FF0000"/>
                </a:solidFill>
                <a:latin typeface="Times New Roman"/>
                <a:ea typeface="Times New Roman"/>
              </a:rPr>
              <a:t>Identifiable</a:t>
            </a:r>
            <a:r>
              <a:rPr lang="en-US" sz="2000" b="1" spc="-30" dirty="0">
                <a:solidFill>
                  <a:srgbClr val="FF0000"/>
                </a:solidFill>
                <a:latin typeface="Times New Roman"/>
                <a:ea typeface="Times New Roman"/>
              </a:rPr>
              <a:t> </a:t>
            </a:r>
            <a:r>
              <a:rPr lang="en-US" sz="2000" b="1" dirty="0">
                <a:solidFill>
                  <a:srgbClr val="FF0000"/>
                </a:solidFill>
                <a:latin typeface="Times New Roman"/>
                <a:ea typeface="Times New Roman"/>
              </a:rPr>
              <a:t>causes</a:t>
            </a:r>
            <a:r>
              <a:rPr lang="en-US" sz="2000" b="1" spc="-15" dirty="0">
                <a:solidFill>
                  <a:srgbClr val="FF0000"/>
                </a:solidFill>
                <a:latin typeface="Times New Roman"/>
                <a:ea typeface="Times New Roman"/>
              </a:rPr>
              <a:t> </a:t>
            </a:r>
            <a:r>
              <a:rPr lang="en-US" sz="2000" b="1" dirty="0">
                <a:solidFill>
                  <a:srgbClr val="FF0000"/>
                </a:solidFill>
                <a:latin typeface="Times New Roman"/>
                <a:ea typeface="Times New Roman"/>
              </a:rPr>
              <a:t>of</a:t>
            </a:r>
            <a:r>
              <a:rPr lang="en-US" sz="2000" b="1" spc="-10" dirty="0">
                <a:solidFill>
                  <a:srgbClr val="FF0000"/>
                </a:solidFill>
                <a:latin typeface="Times New Roman"/>
                <a:ea typeface="Times New Roman"/>
              </a:rPr>
              <a:t> </a:t>
            </a:r>
            <a:r>
              <a:rPr lang="en-US" sz="2000" b="1" dirty="0">
                <a:solidFill>
                  <a:srgbClr val="FF0000"/>
                </a:solidFill>
                <a:latin typeface="Times New Roman"/>
                <a:ea typeface="Times New Roman"/>
              </a:rPr>
              <a:t>secondary</a:t>
            </a:r>
            <a:r>
              <a:rPr lang="en-US" sz="2000" b="1" spc="-15" dirty="0">
                <a:solidFill>
                  <a:srgbClr val="FF0000"/>
                </a:solidFill>
                <a:latin typeface="Times New Roman"/>
                <a:ea typeface="Times New Roman"/>
              </a:rPr>
              <a:t> </a:t>
            </a:r>
            <a:r>
              <a:rPr lang="en-US" sz="2000" b="1" spc="-10" dirty="0">
                <a:solidFill>
                  <a:srgbClr val="FF0000"/>
                </a:solidFill>
                <a:latin typeface="Times New Roman"/>
                <a:ea typeface="Times New Roman"/>
              </a:rPr>
              <a:t>hypertension</a:t>
            </a:r>
            <a:endParaRPr lang="en-US" sz="2000" b="1" dirty="0">
              <a:solidFill>
                <a:srgbClr val="FF0000"/>
              </a:solidFill>
              <a:latin typeface="Times New Roman"/>
              <a:ea typeface="Times New Roman"/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52455047"/>
              </p:ext>
            </p:extLst>
          </p:nvPr>
        </p:nvGraphicFramePr>
        <p:xfrm>
          <a:off x="468313" y="1052736"/>
          <a:ext cx="8351837" cy="5400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" name="Document" r:id="rId3" imgW="7214402" imgH="4560181" progId="Word.Document.12">
                  <p:embed/>
                </p:oleObj>
              </mc:Choice>
              <mc:Fallback>
                <p:oleObj name="Document" r:id="rId3" imgW="7214402" imgH="4560181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313" y="1052736"/>
                        <a:ext cx="8351837" cy="5400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229320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631229"/>
            <a:ext cx="8229600" cy="4525963"/>
          </a:xfrm>
        </p:spPr>
        <p:txBody>
          <a:bodyPr>
            <a:normAutofit fontScale="77500" lnSpcReduction="20000"/>
          </a:bodyPr>
          <a:lstStyle/>
          <a:p>
            <a:pPr algn="l" rtl="0">
              <a:buFont typeface="Wingdings" pitchFamily="2" charset="2"/>
              <a:buChar char="v"/>
            </a:pPr>
            <a:r>
              <a:rPr lang="en-US" dirty="0" smtClean="0"/>
              <a:t> </a:t>
            </a:r>
            <a:r>
              <a:rPr lang="en-US" dirty="0">
                <a:solidFill>
                  <a:srgbClr val="FF0000"/>
                </a:solidFill>
              </a:rPr>
              <a:t>Risk factors:</a:t>
            </a:r>
          </a:p>
          <a:p>
            <a:pPr algn="l" rtl="0">
              <a:buFont typeface="Wingdings" pitchFamily="2" charset="2"/>
              <a:buChar char="v"/>
            </a:pPr>
            <a:r>
              <a:rPr lang="en-US" dirty="0"/>
              <a:t>• Genetics.</a:t>
            </a:r>
          </a:p>
          <a:p>
            <a:pPr algn="l" rtl="0">
              <a:buFont typeface="Wingdings" pitchFamily="2" charset="2"/>
              <a:buChar char="v"/>
            </a:pPr>
            <a:r>
              <a:rPr lang="en-US" dirty="0"/>
              <a:t>• Advanced age.</a:t>
            </a:r>
          </a:p>
          <a:p>
            <a:pPr algn="l" rtl="0">
              <a:buFont typeface="Wingdings" pitchFamily="2" charset="2"/>
              <a:buChar char="v"/>
            </a:pPr>
            <a:r>
              <a:rPr lang="en-US" dirty="0"/>
              <a:t>• Gender.</a:t>
            </a:r>
          </a:p>
          <a:p>
            <a:pPr algn="l" rtl="0">
              <a:buFont typeface="Wingdings" pitchFamily="2" charset="2"/>
              <a:buChar char="v"/>
            </a:pPr>
            <a:r>
              <a:rPr lang="en-US" dirty="0"/>
              <a:t>• Obesity.</a:t>
            </a:r>
          </a:p>
          <a:p>
            <a:pPr algn="l" rtl="0">
              <a:buFont typeface="Wingdings" pitchFamily="2" charset="2"/>
              <a:buChar char="v"/>
            </a:pPr>
            <a:r>
              <a:rPr lang="en-US" dirty="0"/>
              <a:t>• Smoking.</a:t>
            </a:r>
          </a:p>
          <a:p>
            <a:pPr algn="l" rtl="0">
              <a:buFont typeface="Wingdings" pitchFamily="2" charset="2"/>
              <a:buChar char="v"/>
            </a:pPr>
            <a:r>
              <a:rPr lang="en-US" dirty="0"/>
              <a:t>• Alcohol consumption.</a:t>
            </a:r>
          </a:p>
          <a:p>
            <a:pPr algn="l" rtl="0">
              <a:buFont typeface="Wingdings" pitchFamily="2" charset="2"/>
              <a:buChar char="v"/>
            </a:pPr>
            <a:r>
              <a:rPr lang="en-US" dirty="0"/>
              <a:t>• Psychological stress.</a:t>
            </a:r>
          </a:p>
          <a:p>
            <a:pPr algn="l" rtl="0">
              <a:buFont typeface="Wingdings" pitchFamily="2" charset="2"/>
              <a:buChar char="v"/>
            </a:pPr>
            <a:r>
              <a:rPr lang="en-US" dirty="0"/>
              <a:t>• Too much salt in </a:t>
            </a:r>
            <a:r>
              <a:rPr lang="en-US" dirty="0" smtClean="0"/>
              <a:t>diet</a:t>
            </a:r>
            <a:r>
              <a:rPr lang="en-US" dirty="0"/>
              <a:t>.</a:t>
            </a:r>
          </a:p>
          <a:p>
            <a:pPr algn="l" rtl="0">
              <a:buFont typeface="Wingdings" pitchFamily="2" charset="2"/>
              <a:buChar char="v"/>
            </a:pPr>
            <a:r>
              <a:rPr lang="en-US" dirty="0"/>
              <a:t>• Chronic diseases: Such as diabetes and others.</a:t>
            </a:r>
          </a:p>
          <a:p>
            <a:pPr algn="l" rtl="0">
              <a:buFont typeface="Wingdings" pitchFamily="2" charset="2"/>
              <a:buChar char="v"/>
            </a:pPr>
            <a:r>
              <a:rPr lang="en-US" dirty="0"/>
              <a:t>• Sedentary lifestyle and lack of physical activity</a:t>
            </a:r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40836259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algn="l" rtl="0">
              <a:buFont typeface="Wingdings" pitchFamily="2" charset="2"/>
              <a:buChar char="Ø"/>
            </a:pPr>
            <a:r>
              <a:rPr lang="en-US" sz="5000" dirty="0">
                <a:solidFill>
                  <a:srgbClr val="FF0000"/>
                </a:solidFill>
                <a:cs typeface="+mj-cs"/>
              </a:rPr>
              <a:t>Symptoms:</a:t>
            </a:r>
          </a:p>
          <a:p>
            <a:pPr algn="l" rtl="0">
              <a:buFont typeface="Wingdings" pitchFamily="2" charset="2"/>
              <a:buChar char="Ø"/>
            </a:pPr>
            <a:r>
              <a:rPr lang="en-US" sz="5000" dirty="0">
                <a:cs typeface="+mj-cs"/>
              </a:rPr>
              <a:t>Most people with high blood pressure show </a:t>
            </a:r>
            <a:r>
              <a:rPr lang="en-US" sz="5000" dirty="0">
                <a:solidFill>
                  <a:srgbClr val="FF0000"/>
                </a:solidFill>
                <a:cs typeface="+mj-cs"/>
              </a:rPr>
              <a:t>no obvious signs or symptoms</a:t>
            </a:r>
          </a:p>
          <a:p>
            <a:pPr algn="l" rtl="0">
              <a:buFont typeface="Wingdings" pitchFamily="2" charset="2"/>
              <a:buChar char="Ø"/>
            </a:pPr>
            <a:r>
              <a:rPr lang="en-US" sz="5000" dirty="0" smtClean="0">
                <a:cs typeface="+mj-cs"/>
              </a:rPr>
              <a:t>even </a:t>
            </a:r>
            <a:r>
              <a:rPr lang="en-US" sz="5000" dirty="0">
                <a:cs typeface="+mj-cs"/>
              </a:rPr>
              <a:t>if </a:t>
            </a:r>
            <a:r>
              <a:rPr lang="en-US" sz="5000" dirty="0" smtClean="0">
                <a:cs typeface="+mj-cs"/>
              </a:rPr>
              <a:t>blood </a:t>
            </a:r>
            <a:r>
              <a:rPr lang="en-US" sz="5000" dirty="0">
                <a:cs typeface="+mj-cs"/>
              </a:rPr>
              <a:t>pressure </a:t>
            </a:r>
            <a:r>
              <a:rPr lang="en-US" sz="5000" dirty="0" smtClean="0">
                <a:cs typeface="+mj-cs"/>
              </a:rPr>
              <a:t>readings are </a:t>
            </a:r>
            <a:r>
              <a:rPr lang="en-US" sz="5000" dirty="0">
                <a:cs typeface="+mj-cs"/>
              </a:rPr>
              <a:t>dangerously high, but some people may exhibit certain symptoms such</a:t>
            </a:r>
          </a:p>
          <a:p>
            <a:pPr algn="l" rtl="0">
              <a:buFont typeface="Wingdings" pitchFamily="2" charset="2"/>
              <a:buChar char="Ø"/>
            </a:pPr>
            <a:r>
              <a:rPr lang="en-US" sz="5000" dirty="0">
                <a:cs typeface="+mj-cs"/>
              </a:rPr>
              <a:t>as:</a:t>
            </a:r>
          </a:p>
          <a:p>
            <a:pPr algn="l" rtl="0">
              <a:buFont typeface="Wingdings" pitchFamily="2" charset="2"/>
              <a:buChar char="Ø"/>
            </a:pPr>
            <a:r>
              <a:rPr lang="en-US" sz="5000" dirty="0">
                <a:cs typeface="+mj-cs"/>
              </a:rPr>
              <a:t>• Headache.</a:t>
            </a:r>
          </a:p>
          <a:p>
            <a:pPr algn="l" rtl="0">
              <a:buFont typeface="Wingdings" pitchFamily="2" charset="2"/>
              <a:buChar char="Ø"/>
            </a:pPr>
            <a:r>
              <a:rPr lang="en-US" sz="5000" dirty="0">
                <a:cs typeface="+mj-cs"/>
              </a:rPr>
              <a:t>• Shortness of breath.</a:t>
            </a:r>
          </a:p>
          <a:p>
            <a:pPr algn="l" rtl="0">
              <a:buFont typeface="Wingdings" pitchFamily="2" charset="2"/>
              <a:buChar char="Ø"/>
            </a:pPr>
            <a:r>
              <a:rPr lang="en-US" sz="5000" dirty="0">
                <a:cs typeface="+mj-cs"/>
              </a:rPr>
              <a:t>• Nosebleeds</a:t>
            </a:r>
            <a:r>
              <a:rPr lang="en-US" sz="5000" dirty="0" smtClean="0">
                <a:cs typeface="+mj-cs"/>
              </a:rPr>
              <a:t>.</a:t>
            </a:r>
          </a:p>
          <a:p>
            <a:pPr algn="l" rtl="0">
              <a:buFont typeface="Wingdings" pitchFamily="2" charset="2"/>
              <a:buChar char="Ø"/>
            </a:pPr>
            <a:r>
              <a:rPr lang="en-US" sz="5000" dirty="0" smtClean="0">
                <a:cs typeface="+mj-cs"/>
              </a:rPr>
              <a:t> </a:t>
            </a:r>
            <a:r>
              <a:rPr lang="en-US" sz="5000" dirty="0">
                <a:cs typeface="+mj-cs"/>
              </a:rPr>
              <a:t>headache</a:t>
            </a:r>
            <a:r>
              <a:rPr lang="en-US" sz="5000" dirty="0" smtClean="0">
                <a:cs typeface="+mj-cs"/>
              </a:rPr>
              <a:t>,, blurred </a:t>
            </a:r>
            <a:r>
              <a:rPr lang="en-US" sz="5000" dirty="0">
                <a:cs typeface="+mj-cs"/>
              </a:rPr>
              <a:t>vision, oliguria,</a:t>
            </a:r>
          </a:p>
          <a:p>
            <a:pPr algn="l" rtl="0">
              <a:buFont typeface="Wingdings" pitchFamily="2" charset="2"/>
              <a:buChar char="Ø"/>
            </a:pPr>
            <a:r>
              <a:rPr lang="en-US" sz="5000" dirty="0" smtClean="0">
                <a:cs typeface="+mj-cs"/>
              </a:rPr>
              <a:t>seizures</a:t>
            </a:r>
            <a:endParaRPr lang="en-US" sz="5000" dirty="0">
              <a:cs typeface="+mj-cs"/>
            </a:endParaRPr>
          </a:p>
          <a:p>
            <a:pPr algn="l" rtl="0">
              <a:buFont typeface="Wingdings" pitchFamily="2" charset="2"/>
              <a:buChar char="§"/>
            </a:pPr>
            <a:endParaRPr lang="ar-IQ" sz="5100" dirty="0"/>
          </a:p>
        </p:txBody>
      </p:sp>
    </p:spTree>
    <p:extLst>
      <p:ext uri="{BB962C8B-B14F-4D97-AF65-F5344CB8AC3E}">
        <p14:creationId xmlns:p14="http://schemas.microsoft.com/office/powerpoint/2010/main" val="2084971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525963"/>
          </a:xfrm>
        </p:spPr>
        <p:txBody>
          <a:bodyPr>
            <a:normAutofit fontScale="85000" lnSpcReduction="20000"/>
          </a:bodyPr>
          <a:lstStyle/>
          <a:p>
            <a:pPr algn="l" rtl="0"/>
            <a:r>
              <a:rPr lang="en-US" b="1" dirty="0">
                <a:solidFill>
                  <a:srgbClr val="FF0000"/>
                </a:solidFill>
              </a:rPr>
              <a:t>Complications:</a:t>
            </a:r>
          </a:p>
          <a:p>
            <a:pPr algn="l" rtl="0"/>
            <a:r>
              <a:rPr lang="en-US" b="1" dirty="0"/>
              <a:t>• </a:t>
            </a:r>
            <a:r>
              <a:rPr lang="en-US" b="1" dirty="0" smtClean="0"/>
              <a:t>Aneurysm.</a:t>
            </a:r>
            <a:r>
              <a:rPr lang="ar-EG" b="1" dirty="0" smtClean="0"/>
              <a:t>تورم او انتفاخ في الاوعية الدموية</a:t>
            </a:r>
            <a:endParaRPr lang="en-US" b="1" dirty="0"/>
          </a:p>
          <a:p>
            <a:pPr algn="l" rtl="0"/>
            <a:r>
              <a:rPr lang="en-US" b="1" dirty="0"/>
              <a:t>• Stroke.</a:t>
            </a:r>
          </a:p>
          <a:p>
            <a:pPr algn="l" rtl="0"/>
            <a:r>
              <a:rPr lang="en-US" b="1" dirty="0"/>
              <a:t>• Heart failure.</a:t>
            </a:r>
          </a:p>
          <a:p>
            <a:pPr algn="l" rtl="0"/>
            <a:r>
              <a:rPr lang="en-US" b="1" dirty="0"/>
              <a:t>• Heart attack.</a:t>
            </a:r>
          </a:p>
          <a:p>
            <a:pPr algn="l" rtl="0"/>
            <a:r>
              <a:rPr lang="en-US" b="1" dirty="0"/>
              <a:t>• Kidney failure.</a:t>
            </a:r>
          </a:p>
          <a:p>
            <a:pPr algn="l" rtl="0"/>
            <a:r>
              <a:rPr lang="en-US" b="1" dirty="0"/>
              <a:t>• Vision Loss (blindness).</a:t>
            </a:r>
          </a:p>
          <a:p>
            <a:pPr algn="l" rtl="0"/>
            <a:r>
              <a:rPr lang="en-US" b="1" dirty="0"/>
              <a:t>• Sexual dysfunction.</a:t>
            </a:r>
          </a:p>
          <a:p>
            <a:pPr algn="l" rtl="0"/>
            <a:r>
              <a:rPr lang="en-US" b="1" dirty="0"/>
              <a:t>• Peripheral arterial disease.</a:t>
            </a:r>
          </a:p>
          <a:p>
            <a:pPr algn="l" rtl="0"/>
            <a:r>
              <a:rPr lang="en-US" b="1" dirty="0"/>
              <a:t>• Trouble with memory or understanding.</a:t>
            </a:r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17528782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4525963"/>
          </a:xfrm>
        </p:spPr>
        <p:txBody>
          <a:bodyPr>
            <a:normAutofit/>
          </a:bodyPr>
          <a:lstStyle/>
          <a:p>
            <a:pPr algn="l" rtl="0">
              <a:buFont typeface="Wingdings" pitchFamily="2" charset="2"/>
              <a:buChar char="Ø"/>
            </a:pPr>
            <a:r>
              <a:rPr lang="en-US" dirty="0">
                <a:solidFill>
                  <a:srgbClr val="FF0000"/>
                </a:solidFill>
              </a:rPr>
              <a:t>Diagnosis:</a:t>
            </a:r>
          </a:p>
          <a:p>
            <a:pPr algn="l" rtl="0">
              <a:buFont typeface="Wingdings" pitchFamily="2" charset="2"/>
              <a:buChar char="Ø"/>
            </a:pPr>
            <a:r>
              <a:rPr lang="en-US" dirty="0"/>
              <a:t>• Family history.</a:t>
            </a:r>
          </a:p>
          <a:p>
            <a:pPr algn="l" rtl="0">
              <a:buFont typeface="Wingdings" pitchFamily="2" charset="2"/>
              <a:buChar char="Ø"/>
            </a:pPr>
            <a:r>
              <a:rPr lang="en-US" dirty="0"/>
              <a:t>• Medical history.</a:t>
            </a:r>
          </a:p>
          <a:p>
            <a:pPr algn="l" rtl="0">
              <a:buFont typeface="Wingdings" pitchFamily="2" charset="2"/>
              <a:buChar char="Ø"/>
            </a:pPr>
            <a:r>
              <a:rPr lang="en-US" dirty="0"/>
              <a:t>• Monitoring and recording several blood pressure readings.</a:t>
            </a:r>
          </a:p>
          <a:p>
            <a:pPr algn="l" rtl="0">
              <a:buFont typeface="Wingdings" pitchFamily="2" charset="2"/>
              <a:buChar char="Ø"/>
            </a:pPr>
            <a:r>
              <a:rPr lang="en-US" dirty="0"/>
              <a:t>• Laboratory tests.</a:t>
            </a:r>
          </a:p>
          <a:p>
            <a:pPr algn="l" rtl="0">
              <a:buFont typeface="Wingdings" pitchFamily="2" charset="2"/>
              <a:buChar char="Ø"/>
            </a:pPr>
            <a:r>
              <a:rPr lang="en-US" dirty="0"/>
              <a:t>• Undergoing some tests to rule out any cause or risk factor for </a:t>
            </a:r>
            <a:r>
              <a:rPr lang="en-US" dirty="0" smtClean="0"/>
              <a:t>high blood </a:t>
            </a:r>
            <a:r>
              <a:rPr lang="en-US" dirty="0"/>
              <a:t>pressure</a:t>
            </a:r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10354100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554350" y="764704"/>
            <a:ext cx="203530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Rajdhani"/>
                <a:ea typeface="+mj-ea"/>
                <a:cs typeface="+mj-cs"/>
              </a:rPr>
              <a:t>Treatment</a:t>
            </a:r>
            <a:endParaRPr kumimoji="0" lang="ar-EG" sz="1800" b="0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83568" y="1787269"/>
            <a:ext cx="7992888" cy="3532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Ubuntu"/>
                <a:cs typeface="Arial" panose="020B0604020202020204" pitchFamily="34" charset="0"/>
              </a:rPr>
              <a:t>Treatment for hypertension potentially involves both lifestyle modification and medication</a:t>
            </a: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Ubuntu"/>
                <a:cs typeface="Arial" panose="020B0604020202020204" pitchFamily="34" charset="0"/>
              </a:rPr>
              <a:t>Lifestyle modifications can include:</a:t>
            </a:r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Ubuntu"/>
                <a:cs typeface="Arial" panose="020B0604020202020204" pitchFamily="34" charset="0"/>
              </a:rPr>
              <a:t>Smoking cessation</a:t>
            </a:r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Ubuntu"/>
                <a:cs typeface="Arial" panose="020B0604020202020204" pitchFamily="34" charset="0"/>
              </a:rPr>
              <a:t>Weight loss</a:t>
            </a:r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Ubuntu"/>
                <a:cs typeface="Arial" panose="020B0604020202020204" pitchFamily="34" charset="0"/>
              </a:rPr>
              <a:t>Exercise and physical activity</a:t>
            </a:r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Ubuntu"/>
                <a:cs typeface="Arial" panose="020B0604020202020204" pitchFamily="34" charset="0"/>
              </a:rPr>
              <a:t>Reducing the amount of alcohol, sodium and fat consumed</a:t>
            </a:r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Ubuntu"/>
                <a:cs typeface="Arial" panose="020B0604020202020204" pitchFamily="34" charset="0"/>
              </a:rPr>
              <a:t>Stress management and relaxation techniques</a:t>
            </a:r>
            <a:endParaRPr lang="en-US" sz="2400" dirty="0">
              <a:solidFill>
                <a:prstClr val="black"/>
              </a:solidFill>
              <a:latin typeface="Ubuntu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02499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9512" y="761603"/>
            <a:ext cx="8208912" cy="51306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FF0000"/>
                </a:solidFill>
                <a:latin typeface="Ubuntu"/>
                <a:cs typeface="+mj-cs"/>
              </a:rPr>
              <a:t>Medication: </a:t>
            </a:r>
            <a:endParaRPr lang="en-US" sz="2400" dirty="0" smtClean="0">
              <a:solidFill>
                <a:srgbClr val="FF0000"/>
              </a:solidFill>
              <a:latin typeface="Ubuntu"/>
              <a:cs typeface="+mj-cs"/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prstClr val="black"/>
                </a:solidFill>
                <a:latin typeface="Ubuntu"/>
                <a:cs typeface="+mj-cs"/>
              </a:rPr>
              <a:t>When </a:t>
            </a:r>
            <a:r>
              <a:rPr lang="en-US" sz="2400" dirty="0">
                <a:solidFill>
                  <a:prstClr val="black"/>
                </a:solidFill>
                <a:latin typeface="Ubuntu"/>
                <a:cs typeface="+mj-cs"/>
              </a:rPr>
              <a:t>lifestyle modification is not sufficient to keep the blood pressure in a healthy range, medications may be necessary. There are many categories of medication that a physician can prescribe:</a:t>
            </a:r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FF0000"/>
                </a:solidFill>
                <a:latin typeface="Ubuntu"/>
                <a:cs typeface="+mj-cs"/>
              </a:rPr>
              <a:t>Diuretics or fluid pills. </a:t>
            </a:r>
            <a:r>
              <a:rPr lang="en-US" sz="2400" dirty="0">
                <a:solidFill>
                  <a:prstClr val="black"/>
                </a:solidFill>
                <a:latin typeface="Ubuntu"/>
                <a:cs typeface="+mj-cs"/>
              </a:rPr>
              <a:t>These reduce the blood volume through their effects on the kidneys.</a:t>
            </a:r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FF0000"/>
                </a:solidFill>
                <a:latin typeface="Ubuntu"/>
                <a:cs typeface="+mj-cs"/>
              </a:rPr>
              <a:t>ACE inhibitors: </a:t>
            </a:r>
            <a:r>
              <a:rPr lang="en-US" sz="2400" dirty="0">
                <a:solidFill>
                  <a:prstClr val="black"/>
                </a:solidFill>
                <a:latin typeface="Ubuntu"/>
                <a:cs typeface="+mj-cs"/>
              </a:rPr>
              <a:t>These also work through the kidneys to influence an important hormonal system.</a:t>
            </a:r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FF0000"/>
                </a:solidFill>
                <a:latin typeface="Ubuntu"/>
                <a:cs typeface="+mj-cs"/>
              </a:rPr>
              <a:t>Beta blockers: </a:t>
            </a:r>
            <a:r>
              <a:rPr lang="en-US" sz="2400" dirty="0">
                <a:solidFill>
                  <a:prstClr val="black"/>
                </a:solidFill>
                <a:latin typeface="Ubuntu"/>
                <a:cs typeface="+mj-cs"/>
              </a:rPr>
              <a:t>These medications work primarily on the heart to reduce the strength of the heart contraction and slow the rate of contractions.</a:t>
            </a:r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FF0000"/>
                </a:solidFill>
                <a:latin typeface="Ubuntu"/>
                <a:cs typeface="+mj-cs"/>
              </a:rPr>
              <a:t>Calcium channel blockers: </a:t>
            </a:r>
            <a:r>
              <a:rPr lang="en-US" sz="2400" dirty="0">
                <a:solidFill>
                  <a:prstClr val="black"/>
                </a:solidFill>
                <a:latin typeface="Ubuntu"/>
                <a:cs typeface="+mj-cs"/>
              </a:rPr>
              <a:t>This group of medications slows down the heart contractions.</a:t>
            </a:r>
            <a:endParaRPr lang="en-US" sz="2400" dirty="0">
              <a:solidFill>
                <a:prstClr val="black"/>
              </a:solidFill>
              <a:latin typeface="Ubuntu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2507353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l" rtl="0">
              <a:buFont typeface="Wingdings" pitchFamily="2" charset="2"/>
              <a:buChar char="ü"/>
            </a:pP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rgbClr val="FF0000"/>
                </a:solidFill>
              </a:rPr>
              <a:t>Prevention:</a:t>
            </a:r>
          </a:p>
          <a:p>
            <a:pPr algn="l" rtl="0">
              <a:buFont typeface="Wingdings" pitchFamily="2" charset="2"/>
              <a:buChar char="ü"/>
            </a:pPr>
            <a:r>
              <a:rPr lang="en-US" dirty="0"/>
              <a:t>Leading a healthy lifestyle is one of the most important ways to </a:t>
            </a:r>
            <a:r>
              <a:rPr lang="en-US" dirty="0" smtClean="0"/>
              <a:t>prevent and </a:t>
            </a:r>
            <a:r>
              <a:rPr lang="en-US" dirty="0"/>
              <a:t>control blood pressure; this includes:</a:t>
            </a:r>
          </a:p>
          <a:p>
            <a:pPr algn="l" rtl="0">
              <a:buFont typeface="Wingdings" pitchFamily="2" charset="2"/>
              <a:buChar char="ü"/>
            </a:pPr>
            <a:r>
              <a:rPr lang="en-US" dirty="0"/>
              <a:t>• Exercising regularly.</a:t>
            </a:r>
          </a:p>
          <a:p>
            <a:pPr algn="l" rtl="0">
              <a:buFont typeface="Wingdings" pitchFamily="2" charset="2"/>
              <a:buChar char="ü"/>
            </a:pPr>
            <a:r>
              <a:rPr lang="en-US" dirty="0"/>
              <a:t>• Maintaining a healthy weight.</a:t>
            </a:r>
          </a:p>
          <a:p>
            <a:pPr algn="l" rtl="0">
              <a:buFont typeface="Wingdings" pitchFamily="2" charset="2"/>
              <a:buChar char="ü"/>
            </a:pPr>
            <a:r>
              <a:rPr lang="en-US" dirty="0"/>
              <a:t>• Maintaining a healthy well-balanced diet.</a:t>
            </a:r>
          </a:p>
          <a:p>
            <a:pPr algn="l" rtl="0">
              <a:buFont typeface="Wingdings" pitchFamily="2" charset="2"/>
              <a:buChar char="ü"/>
            </a:pPr>
            <a:r>
              <a:rPr lang="en-US" dirty="0"/>
              <a:t>• Managing stress and anxiety.</a:t>
            </a:r>
          </a:p>
          <a:p>
            <a:pPr algn="l" rtl="0">
              <a:buFont typeface="Wingdings" pitchFamily="2" charset="2"/>
              <a:buChar char="ü"/>
            </a:pPr>
            <a:r>
              <a:rPr lang="en-US" dirty="0"/>
              <a:t>• Refraining from smoking and consuming alcohol.</a:t>
            </a:r>
          </a:p>
          <a:p>
            <a:pPr algn="l" rtl="0">
              <a:buFont typeface="Wingdings" pitchFamily="2" charset="2"/>
              <a:buChar char="ü"/>
            </a:pPr>
            <a:r>
              <a:rPr lang="en-US" dirty="0"/>
              <a:t>• Reducing caffeine intake.</a:t>
            </a:r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3508449845"/>
      </p:ext>
    </p:extLst>
  </p:cSld>
  <p:clrMapOvr>
    <a:masterClrMapping/>
  </p:clrMapOvr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618</TotalTime>
  <Words>641</Words>
  <Application>Microsoft Office PowerPoint</Application>
  <PresentationFormat>On-screen Show (4:3)</PresentationFormat>
  <Paragraphs>79</Paragraphs>
  <Slides>12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4" baseType="lpstr">
      <vt:lpstr>نسق Office</vt:lpstr>
      <vt:lpstr>Microsoft Word Document</vt:lpstr>
      <vt:lpstr>Hyprtention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SACC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Etiology of diseases</dc:title>
  <dc:creator>Maher</dc:creator>
  <cp:lastModifiedBy>ELrOwAd</cp:lastModifiedBy>
  <cp:revision>62</cp:revision>
  <dcterms:created xsi:type="dcterms:W3CDTF">2022-04-23T06:34:12Z</dcterms:created>
  <dcterms:modified xsi:type="dcterms:W3CDTF">2025-02-24T02:29:01Z</dcterms:modified>
</cp:coreProperties>
</file>