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89" r:id="rId4"/>
    <p:sldId id="258" r:id="rId5"/>
    <p:sldId id="286" r:id="rId6"/>
    <p:sldId id="287" r:id="rId7"/>
    <p:sldId id="259" r:id="rId8"/>
    <p:sldId id="291" r:id="rId9"/>
    <p:sldId id="261" r:id="rId10"/>
    <p:sldId id="263" r:id="rId11"/>
    <p:sldId id="264" r:id="rId12"/>
    <p:sldId id="265" r:id="rId13"/>
    <p:sldId id="278" r:id="rId14"/>
    <p:sldId id="290" r:id="rId15"/>
    <p:sldId id="269" r:id="rId16"/>
    <p:sldId id="280" r:id="rId17"/>
    <p:sldId id="279" r:id="rId18"/>
    <p:sldId id="281" r:id="rId19"/>
    <p:sldId id="270" r:id="rId20"/>
    <p:sldId id="282" r:id="rId21"/>
    <p:sldId id="272" r:id="rId22"/>
    <p:sldId id="275" r:id="rId23"/>
    <p:sldId id="27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0693-51F0-46D0-9F3B-2BBAD35B654F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216EB-0327-4EAA-95B2-3892A6C1E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506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0693-51F0-46D0-9F3B-2BBAD35B654F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216EB-0327-4EAA-95B2-3892A6C1E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21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0693-51F0-46D0-9F3B-2BBAD35B654F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216EB-0327-4EAA-95B2-3892A6C1E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377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0693-51F0-46D0-9F3B-2BBAD35B654F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216EB-0327-4EAA-95B2-3892A6C1E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890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0693-51F0-46D0-9F3B-2BBAD35B654F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216EB-0327-4EAA-95B2-3892A6C1E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56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0693-51F0-46D0-9F3B-2BBAD35B654F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216EB-0327-4EAA-95B2-3892A6C1E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09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0693-51F0-46D0-9F3B-2BBAD35B654F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216EB-0327-4EAA-95B2-3892A6C1E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459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0693-51F0-46D0-9F3B-2BBAD35B654F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216EB-0327-4EAA-95B2-3892A6C1E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81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0693-51F0-46D0-9F3B-2BBAD35B654F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216EB-0327-4EAA-95B2-3892A6C1E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824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0693-51F0-46D0-9F3B-2BBAD35B654F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216EB-0327-4EAA-95B2-3892A6C1E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893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0693-51F0-46D0-9F3B-2BBAD35B654F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216EB-0327-4EAA-95B2-3892A6C1E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841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A0693-51F0-46D0-9F3B-2BBAD35B654F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216EB-0327-4EAA-95B2-3892A6C1E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78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988840"/>
            <a:ext cx="7772400" cy="1470025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Pathophysiology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r>
              <a:rPr lang="en-US" sz="3600" b="1" dirty="0" smtClean="0">
                <a:solidFill>
                  <a:srgbClr val="FF0000"/>
                </a:solidFill>
              </a:rPr>
              <a:t>Chronic </a:t>
            </a:r>
            <a:r>
              <a:rPr lang="en-US" sz="3600" b="1" dirty="0" smtClean="0">
                <a:solidFill>
                  <a:srgbClr val="FF0000"/>
                </a:solidFill>
              </a:rPr>
              <a:t>Inflammation&amp; Wound</a:t>
            </a:r>
            <a:r>
              <a:rPr lang="en-US" sz="3600" b="1" dirty="0" smtClean="0">
                <a:solidFill>
                  <a:srgbClr val="FF0000"/>
                </a:solidFill>
              </a:rPr>
              <a:t/>
            </a:r>
            <a:br>
              <a:rPr lang="en-US" sz="3600" b="1" dirty="0" smtClean="0">
                <a:solidFill>
                  <a:srgbClr val="FF0000"/>
                </a:solidFill>
              </a:rPr>
            </a:br>
            <a:r>
              <a:rPr lang="en-US" sz="3600" dirty="0" smtClean="0">
                <a:solidFill>
                  <a:srgbClr val="FF0000"/>
                </a:solidFill>
              </a:rPr>
              <a:t> </a:t>
            </a:r>
            <a:br>
              <a:rPr lang="en-US" sz="3600" dirty="0" smtClean="0">
                <a:solidFill>
                  <a:srgbClr val="FF0000"/>
                </a:solidFill>
              </a:rPr>
            </a:br>
            <a:r>
              <a:rPr lang="en-US" sz="3600" dirty="0" smtClean="0"/>
              <a:t>By</a:t>
            </a:r>
            <a:br>
              <a:rPr lang="en-US" sz="3600" dirty="0" smtClean="0"/>
            </a:br>
            <a:r>
              <a:rPr lang="en-US" sz="3600" dirty="0" err="1" smtClean="0"/>
              <a:t>Dr</a:t>
            </a:r>
            <a:r>
              <a:rPr lang="en-US" sz="3600" dirty="0" smtClean="0"/>
              <a:t> .</a:t>
            </a:r>
            <a:r>
              <a:rPr lang="en-US" sz="3600" dirty="0" err="1" smtClean="0"/>
              <a:t>mayada</a:t>
            </a:r>
            <a:r>
              <a:rPr lang="en-US" sz="3600" dirty="0" smtClean="0"/>
              <a:t> </a:t>
            </a:r>
            <a:r>
              <a:rPr lang="en-US" sz="3600" dirty="0" err="1" smtClean="0"/>
              <a:t>omar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6803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7660" y="1423465"/>
            <a:ext cx="843281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3200" b="1" dirty="0">
                <a:solidFill>
                  <a:srgbClr val="FF0000"/>
                </a:solidFill>
                <a:cs typeface="+mj-cs"/>
              </a:rPr>
              <a:t>Inflammation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cs typeface="+mj-cs"/>
              </a:rPr>
              <a:t>Is defined as the local response of living tissues to injury due to any </a:t>
            </a:r>
            <a:r>
              <a:rPr lang="en-US" sz="2400" dirty="0" smtClean="0">
                <a:cs typeface="+mj-cs"/>
              </a:rPr>
              <a:t>agent. Body </a:t>
            </a:r>
            <a:r>
              <a:rPr lang="en-US" sz="2400" dirty="0">
                <a:cs typeface="+mj-cs"/>
              </a:rPr>
              <a:t>defense reaction eliminate or limit the spread of injurious </a:t>
            </a:r>
            <a:r>
              <a:rPr lang="en-US" sz="2400" dirty="0" smtClean="0">
                <a:cs typeface="+mj-cs"/>
              </a:rPr>
              <a:t>agent.</a:t>
            </a:r>
            <a:endParaRPr lang="ar-EG" sz="24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59424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244961"/>
            <a:ext cx="734481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cs typeface="+mj-cs"/>
              </a:rPr>
              <a:t>Types of inflammation</a:t>
            </a:r>
          </a:p>
          <a:p>
            <a:pPr lvl="0">
              <a:lnSpc>
                <a:spcPct val="150000"/>
              </a:lnSpc>
            </a:pPr>
            <a:r>
              <a:rPr lang="en-US" sz="2400" dirty="0">
                <a:solidFill>
                  <a:srgbClr val="FF0000"/>
                </a:solidFill>
                <a:cs typeface="+mj-cs"/>
              </a:rPr>
              <a:t>Mainly 2 types of inflammation:</a:t>
            </a:r>
          </a:p>
          <a:p>
            <a:pPr lvl="0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cs typeface="+mj-cs"/>
              </a:rPr>
              <a:t>Acute inflammation</a:t>
            </a:r>
          </a:p>
          <a:p>
            <a:pPr lvl="0">
              <a:lnSpc>
                <a:spcPct val="150000"/>
              </a:lnSpc>
            </a:pPr>
            <a:r>
              <a:rPr lang="en-US" sz="2400" dirty="0">
                <a:solidFill>
                  <a:prstClr val="black"/>
                </a:solidFill>
                <a:cs typeface="+mj-cs"/>
              </a:rPr>
              <a:t>• Short duration.</a:t>
            </a:r>
          </a:p>
          <a:p>
            <a:pPr lvl="0">
              <a:lnSpc>
                <a:spcPct val="150000"/>
              </a:lnSpc>
            </a:pPr>
            <a:r>
              <a:rPr lang="en-US" sz="2400" dirty="0">
                <a:solidFill>
                  <a:prstClr val="black"/>
                </a:solidFill>
                <a:cs typeface="+mj-cs"/>
              </a:rPr>
              <a:t>• Represent the early body reaction- followed by healing.</a:t>
            </a:r>
          </a:p>
          <a:p>
            <a:pPr lvl="0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cs typeface="+mj-cs"/>
              </a:rPr>
              <a:t>Chronic inflammation</a:t>
            </a:r>
          </a:p>
          <a:p>
            <a:pPr lvl="0">
              <a:lnSpc>
                <a:spcPct val="150000"/>
              </a:lnSpc>
            </a:pPr>
            <a:r>
              <a:rPr lang="en-US" sz="2400" dirty="0">
                <a:cs typeface="+mj-cs"/>
              </a:rPr>
              <a:t>• Longer duration.</a:t>
            </a:r>
          </a:p>
          <a:p>
            <a:pPr lvl="0">
              <a:lnSpc>
                <a:spcPct val="150000"/>
              </a:lnSpc>
            </a:pPr>
            <a:r>
              <a:rPr lang="en-US" sz="2400" dirty="0">
                <a:solidFill>
                  <a:prstClr val="black"/>
                </a:solidFill>
                <a:cs typeface="+mj-cs"/>
              </a:rPr>
              <a:t>• Causative agents of acute inflammation persist for a long time</a:t>
            </a:r>
            <a:endParaRPr lang="ar-EG" sz="2400" dirty="0">
              <a:solidFill>
                <a:prstClr val="black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528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544616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en-US" sz="4400" b="1" u="sng" dirty="0">
                <a:solidFill>
                  <a:srgbClr val="FF0000"/>
                </a:solidFill>
              </a:rPr>
              <a:t>Primary Causes of chronic inflammation:</a:t>
            </a:r>
          </a:p>
          <a:p>
            <a:pPr marL="0" indent="0">
              <a:buNone/>
            </a:pPr>
            <a:endParaRPr lang="en-US" b="1" u="sng" dirty="0" smtClean="0">
              <a:solidFill>
                <a:srgbClr val="FF0000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5100" dirty="0" smtClean="0">
                <a:cs typeface="+mj-cs"/>
              </a:rPr>
              <a:t>Dust like carbon, silica, asbestosis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5100" dirty="0" smtClean="0">
                <a:cs typeface="+mj-cs"/>
              </a:rPr>
              <a:t>Biological agents </a:t>
            </a:r>
            <a:r>
              <a:rPr lang="en-US" sz="5100" dirty="0" smtClean="0">
                <a:solidFill>
                  <a:srgbClr val="FF0000"/>
                </a:solidFill>
                <a:cs typeface="+mj-cs"/>
              </a:rPr>
              <a:t>virus</a:t>
            </a:r>
            <a:r>
              <a:rPr lang="en-US" sz="5100" dirty="0" smtClean="0">
                <a:cs typeface="+mj-cs"/>
              </a:rPr>
              <a:t>, </a:t>
            </a:r>
            <a:r>
              <a:rPr lang="en-US" sz="5100" dirty="0" smtClean="0">
                <a:solidFill>
                  <a:srgbClr val="FF0000"/>
                </a:solidFill>
                <a:cs typeface="+mj-cs"/>
              </a:rPr>
              <a:t>bacteria, fungus, </a:t>
            </a:r>
            <a:r>
              <a:rPr lang="en-US" sz="5100" dirty="0" smtClean="0">
                <a:cs typeface="+mj-cs"/>
              </a:rPr>
              <a:t>and also large </a:t>
            </a:r>
            <a:r>
              <a:rPr lang="en-US" sz="5100" dirty="0" smtClean="0">
                <a:solidFill>
                  <a:srgbClr val="FF0000"/>
                </a:solidFill>
                <a:cs typeface="+mj-cs"/>
              </a:rPr>
              <a:t>parasites</a:t>
            </a:r>
            <a:r>
              <a:rPr lang="en-US" sz="5100" dirty="0" smtClean="0">
                <a:cs typeface="+mj-cs"/>
              </a:rPr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5100" dirty="0" smtClean="0">
                <a:cs typeface="+mj-cs"/>
              </a:rPr>
              <a:t>Immune-mediated </a:t>
            </a:r>
            <a:r>
              <a:rPr lang="en-US" sz="5100" dirty="0">
                <a:cs typeface="+mj-cs"/>
              </a:rPr>
              <a:t>inflammatory </a:t>
            </a:r>
            <a:r>
              <a:rPr lang="en-US" sz="5100" dirty="0" smtClean="0">
                <a:cs typeface="+mj-cs"/>
              </a:rPr>
              <a:t>diseases</a:t>
            </a:r>
          </a:p>
          <a:p>
            <a:pPr marL="0" indent="0" algn="just">
              <a:buNone/>
            </a:pPr>
            <a:r>
              <a:rPr lang="en-US" sz="5100" dirty="0" smtClean="0">
                <a:solidFill>
                  <a:srgbClr val="FF0000"/>
                </a:solidFill>
                <a:cs typeface="+mj-cs"/>
              </a:rPr>
              <a:t>(systemic lupus) </a:t>
            </a:r>
            <a:endParaRPr lang="en-US" sz="5100" dirty="0">
              <a:solidFill>
                <a:srgbClr val="FF0000"/>
              </a:solidFill>
              <a:cs typeface="+mj-cs"/>
            </a:endParaRPr>
          </a:p>
          <a:p>
            <a:pPr marL="0" indent="0" algn="just">
              <a:buNone/>
            </a:pPr>
            <a:r>
              <a:rPr lang="en-US" sz="5100" dirty="0" smtClean="0">
                <a:solidFill>
                  <a:srgbClr val="FF0000"/>
                </a:solidFill>
                <a:cs typeface="+mj-cs"/>
              </a:rPr>
              <a:t>4.Hypersensitivity </a:t>
            </a:r>
            <a:r>
              <a:rPr lang="en-US" sz="5100" dirty="0">
                <a:solidFill>
                  <a:srgbClr val="FF0000"/>
                </a:solidFill>
                <a:cs typeface="+mj-cs"/>
              </a:rPr>
              <a:t>diseases: </a:t>
            </a:r>
            <a:r>
              <a:rPr lang="en-US" sz="5100" dirty="0">
                <a:cs typeface="+mj-cs"/>
              </a:rPr>
              <a:t>Diseases that are caused by excessive and inappropriate activation of the immune </a:t>
            </a:r>
            <a:r>
              <a:rPr lang="en-US" sz="5100" dirty="0" smtClean="0">
                <a:cs typeface="+mj-cs"/>
              </a:rPr>
              <a:t>system</a:t>
            </a:r>
            <a:r>
              <a:rPr lang="en-US" sz="5100" dirty="0" smtClean="0">
                <a:solidFill>
                  <a:srgbClr val="FF0000"/>
                </a:solidFill>
                <a:cs typeface="+mj-cs"/>
              </a:rPr>
              <a:t>(bronchial asthma). </a:t>
            </a:r>
            <a:endParaRPr lang="en-US" sz="5100" dirty="0">
              <a:solidFill>
                <a:srgbClr val="FF0000"/>
              </a:solidFill>
              <a:cs typeface="+mj-cs"/>
            </a:endParaRPr>
          </a:p>
          <a:p>
            <a:pPr marL="0" indent="0" algn="just">
              <a:buNone/>
            </a:pPr>
            <a:r>
              <a:rPr lang="en-US" sz="5100" dirty="0" smtClean="0">
                <a:cs typeface="+mj-cs"/>
              </a:rPr>
              <a:t>5.</a:t>
            </a:r>
            <a:r>
              <a:rPr lang="en-US" sz="5100" dirty="0" smtClean="0">
                <a:solidFill>
                  <a:srgbClr val="FF0000"/>
                </a:solidFill>
                <a:cs typeface="+mj-cs"/>
              </a:rPr>
              <a:t>Autoimmune </a:t>
            </a:r>
            <a:r>
              <a:rPr lang="en-US" sz="5100" dirty="0">
                <a:solidFill>
                  <a:srgbClr val="FF0000"/>
                </a:solidFill>
                <a:cs typeface="+mj-cs"/>
              </a:rPr>
              <a:t>diseases: </a:t>
            </a:r>
            <a:r>
              <a:rPr lang="en-US" sz="5100" dirty="0">
                <a:cs typeface="+mj-cs"/>
              </a:rPr>
              <a:t>immune reactions develop against the affected person’s own </a:t>
            </a:r>
            <a:r>
              <a:rPr lang="en-US" sz="5100" dirty="0" smtClean="0">
                <a:cs typeface="+mj-cs"/>
              </a:rPr>
              <a:t>tissues (</a:t>
            </a:r>
            <a:r>
              <a:rPr lang="en-US" sz="5100" dirty="0" smtClean="0">
                <a:solidFill>
                  <a:srgbClr val="FF0000"/>
                </a:solidFill>
                <a:cs typeface="+mj-cs"/>
              </a:rPr>
              <a:t>rheumatoid arthritis</a:t>
            </a:r>
            <a:r>
              <a:rPr lang="en-US" sz="5100" dirty="0" smtClean="0">
                <a:cs typeface="+mj-cs"/>
              </a:rPr>
              <a:t>). </a:t>
            </a:r>
            <a:endParaRPr lang="en-US" sz="51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94427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268760"/>
            <a:ext cx="842493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>
                <a:cs typeface="+mj-cs"/>
              </a:rPr>
              <a:t>6. </a:t>
            </a:r>
            <a:r>
              <a:rPr lang="en-US" sz="2800" dirty="0">
                <a:solidFill>
                  <a:srgbClr val="FF0000"/>
                </a:solidFill>
                <a:cs typeface="+mj-cs"/>
              </a:rPr>
              <a:t>Physical agents </a:t>
            </a:r>
            <a:r>
              <a:rPr lang="en-US" sz="2800" dirty="0">
                <a:cs typeface="+mj-cs"/>
              </a:rPr>
              <a:t>like heat, cold, radiation </a:t>
            </a:r>
            <a:r>
              <a:rPr lang="en-US" sz="2800" dirty="0" smtClean="0">
                <a:cs typeface="+mj-cs"/>
              </a:rPr>
              <a:t>and mechanical </a:t>
            </a:r>
            <a:r>
              <a:rPr lang="en-US" sz="2800" dirty="0">
                <a:cs typeface="+mj-cs"/>
              </a:rPr>
              <a:t>trauma.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solidFill>
                  <a:srgbClr val="FF0000"/>
                </a:solidFill>
                <a:cs typeface="+mj-cs"/>
              </a:rPr>
              <a:t>7.Chemical </a:t>
            </a:r>
            <a:r>
              <a:rPr lang="en-US" sz="2800" dirty="0">
                <a:solidFill>
                  <a:srgbClr val="FF0000"/>
                </a:solidFill>
                <a:cs typeface="+mj-cs"/>
              </a:rPr>
              <a:t>agents </a:t>
            </a:r>
            <a:r>
              <a:rPr lang="en-US" sz="2800" dirty="0">
                <a:cs typeface="+mj-cs"/>
              </a:rPr>
              <a:t>like organic and inorganic poisons.</a:t>
            </a:r>
          </a:p>
          <a:p>
            <a:endParaRPr lang="ar-EG" sz="28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04860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77888" y="1124744"/>
            <a:ext cx="5886400" cy="3900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FF0000"/>
                </a:solidFill>
              </a:rPr>
              <a:t>Signs of inflammation</a:t>
            </a:r>
          </a:p>
          <a:p>
            <a:pPr algn="ctr">
              <a:lnSpc>
                <a:spcPct val="150000"/>
              </a:lnSpc>
            </a:pPr>
            <a:r>
              <a:rPr lang="en-US" sz="2800" dirty="0" smtClean="0"/>
              <a:t>1. </a:t>
            </a:r>
            <a:r>
              <a:rPr lang="en-US" sz="2800" dirty="0"/>
              <a:t>Redness</a:t>
            </a:r>
          </a:p>
          <a:p>
            <a:pPr algn="ctr">
              <a:lnSpc>
                <a:spcPct val="150000"/>
              </a:lnSpc>
            </a:pPr>
            <a:r>
              <a:rPr lang="en-US" sz="2800" dirty="0" smtClean="0"/>
              <a:t>2.Swelling</a:t>
            </a:r>
            <a:endParaRPr lang="en-US" sz="2800" dirty="0"/>
          </a:p>
          <a:p>
            <a:pPr algn="ctr">
              <a:lnSpc>
                <a:spcPct val="150000"/>
              </a:lnSpc>
            </a:pPr>
            <a:r>
              <a:rPr lang="en-US" sz="2800" dirty="0" smtClean="0"/>
              <a:t>3.Heat</a:t>
            </a:r>
            <a:endParaRPr lang="en-US" sz="2800" dirty="0"/>
          </a:p>
          <a:p>
            <a:pPr algn="ctr">
              <a:lnSpc>
                <a:spcPct val="150000"/>
              </a:lnSpc>
            </a:pPr>
            <a:r>
              <a:rPr lang="en-US" sz="2800" dirty="0" smtClean="0"/>
              <a:t>4.Pain</a:t>
            </a:r>
            <a:endParaRPr lang="en-US" sz="2800" dirty="0"/>
          </a:p>
          <a:p>
            <a:pPr algn="ctr">
              <a:lnSpc>
                <a:spcPct val="150000"/>
              </a:lnSpc>
            </a:pPr>
            <a:r>
              <a:rPr lang="en-US" sz="2800" dirty="0" smtClean="0"/>
              <a:t>5.Loss </a:t>
            </a:r>
            <a:r>
              <a:rPr lang="en-US" sz="2800" dirty="0"/>
              <a:t>of function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2170211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Characteristic features of chronic inflammation are: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dirty="0" smtClean="0"/>
              <a:t>1. </a:t>
            </a:r>
            <a:r>
              <a:rPr lang="en-US" dirty="0" smtClean="0">
                <a:solidFill>
                  <a:srgbClr val="FF0000"/>
                </a:solidFill>
              </a:rPr>
              <a:t>Infiltration </a:t>
            </a:r>
            <a:r>
              <a:rPr lang="ar-EG" dirty="0" smtClean="0">
                <a:solidFill>
                  <a:srgbClr val="FF0000"/>
                </a:solidFill>
              </a:rPr>
              <a:t>تسلل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by mononuclear cells “macrophage, lymphocytes and plasma cells”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 smtClean="0"/>
              <a:t>2. </a:t>
            </a:r>
            <a:r>
              <a:rPr lang="en-US" dirty="0" smtClean="0">
                <a:solidFill>
                  <a:srgbClr val="FF0000"/>
                </a:solidFill>
              </a:rPr>
              <a:t>Proliferation `</a:t>
            </a:r>
            <a:r>
              <a:rPr lang="ar-EG" dirty="0" smtClean="0">
                <a:solidFill>
                  <a:srgbClr val="FF0000"/>
                </a:solidFill>
              </a:rPr>
              <a:t>ذيادة عدد الخلايا</a:t>
            </a:r>
            <a:r>
              <a:rPr lang="en-US" dirty="0" smtClean="0"/>
              <a:t>of fibroblasts rather than exudates.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 smtClean="0"/>
              <a:t>3. </a:t>
            </a:r>
            <a:r>
              <a:rPr lang="en-US" dirty="0" smtClean="0">
                <a:solidFill>
                  <a:srgbClr val="FF0000"/>
                </a:solidFill>
              </a:rPr>
              <a:t>The risk of scaring  </a:t>
            </a:r>
            <a:r>
              <a:rPr lang="ar-EG" dirty="0" smtClean="0">
                <a:solidFill>
                  <a:srgbClr val="FF0000"/>
                </a:solidFill>
              </a:rPr>
              <a:t>التصليح</a:t>
            </a:r>
            <a:r>
              <a:rPr lang="en-US" dirty="0" smtClean="0"/>
              <a:t>and deformity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012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1560" y="260648"/>
            <a:ext cx="74888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sz="2400" u="sng" dirty="0">
                <a:solidFill>
                  <a:srgbClr val="FF0000"/>
                </a:solidFill>
              </a:rPr>
              <a:t>Characterized by:</a:t>
            </a:r>
          </a:p>
          <a:p>
            <a:pPr lvl="0">
              <a:lnSpc>
                <a:spcPct val="200000"/>
              </a:lnSpc>
            </a:pPr>
            <a:r>
              <a:rPr lang="en-US" sz="2400" dirty="0">
                <a:solidFill>
                  <a:prstClr val="black"/>
                </a:solidFill>
              </a:rPr>
              <a:t>● </a:t>
            </a:r>
            <a:r>
              <a:rPr lang="en-US" sz="2400" dirty="0">
                <a:solidFill>
                  <a:srgbClr val="FF0000"/>
                </a:solidFill>
              </a:rPr>
              <a:t>infiltration</a:t>
            </a:r>
            <a:r>
              <a:rPr lang="en-US" sz="2400" dirty="0">
                <a:solidFill>
                  <a:prstClr val="black"/>
                </a:solidFill>
              </a:rPr>
              <a:t> with mononuclear cells, </a:t>
            </a:r>
            <a:r>
              <a:rPr lang="en-US" sz="2400" dirty="0" smtClean="0">
                <a:solidFill>
                  <a:prstClr val="black"/>
                </a:solidFill>
              </a:rPr>
              <a:t>including macrophages, lymphocytes</a:t>
            </a:r>
            <a:r>
              <a:rPr lang="en-US" sz="2400" dirty="0">
                <a:solidFill>
                  <a:prstClr val="black"/>
                </a:solidFill>
              </a:rPr>
              <a:t>, and plasma cells</a:t>
            </a:r>
          </a:p>
          <a:p>
            <a:pPr lvl="0">
              <a:lnSpc>
                <a:spcPct val="200000"/>
              </a:lnSpc>
            </a:pPr>
            <a:r>
              <a:rPr lang="en-US" sz="2400" dirty="0">
                <a:solidFill>
                  <a:prstClr val="black"/>
                </a:solidFill>
              </a:rPr>
              <a:t>● tissue destruction, largely induced by the products of the</a:t>
            </a:r>
          </a:p>
          <a:p>
            <a:pPr lvl="0">
              <a:lnSpc>
                <a:spcPct val="200000"/>
              </a:lnSpc>
            </a:pPr>
            <a:r>
              <a:rPr lang="en-US" sz="2400" dirty="0">
                <a:solidFill>
                  <a:prstClr val="black"/>
                </a:solidFill>
              </a:rPr>
              <a:t>inflammatory cells</a:t>
            </a:r>
          </a:p>
          <a:p>
            <a:pPr lvl="0">
              <a:lnSpc>
                <a:spcPct val="200000"/>
              </a:lnSpc>
            </a:pPr>
            <a:r>
              <a:rPr lang="en-US" sz="2400" dirty="0">
                <a:solidFill>
                  <a:prstClr val="black"/>
                </a:solidFill>
              </a:rPr>
              <a:t>● repair, involving new vessel </a:t>
            </a:r>
            <a:r>
              <a:rPr lang="en-US" sz="2400" dirty="0">
                <a:solidFill>
                  <a:srgbClr val="FF0000"/>
                </a:solidFill>
              </a:rPr>
              <a:t>proliferation (angiogenesis) </a:t>
            </a:r>
            <a:r>
              <a:rPr lang="en-US" sz="2400" dirty="0">
                <a:solidFill>
                  <a:prstClr val="black"/>
                </a:solidFill>
              </a:rPr>
              <a:t>and fibrosis</a:t>
            </a:r>
            <a:endParaRPr lang="ar-EG" sz="2400" dirty="0">
              <a:solidFill>
                <a:prstClr val="black"/>
              </a:solidFill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64670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rgbClr val="FF0000"/>
                </a:solidFill>
              </a:rPr>
              <a:t>Types of inflammatory cells: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1864" y="1484784"/>
            <a:ext cx="6174432" cy="4418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Chronic inflammatory cells</a:t>
            </a:r>
          </a:p>
          <a:p>
            <a:pPr>
              <a:lnSpc>
                <a:spcPct val="200000"/>
              </a:lnSpc>
            </a:pPr>
            <a:r>
              <a:rPr lang="en-US" sz="2400" dirty="0" smtClean="0"/>
              <a:t>1.Macrophage</a:t>
            </a:r>
          </a:p>
          <a:p>
            <a:pPr>
              <a:lnSpc>
                <a:spcPct val="200000"/>
              </a:lnSpc>
            </a:pPr>
            <a:r>
              <a:rPr lang="en-US" sz="2400" dirty="0" smtClean="0"/>
              <a:t>2. </a:t>
            </a:r>
            <a:r>
              <a:rPr lang="en-US" sz="2400" dirty="0"/>
              <a:t>Lymphocytes</a:t>
            </a:r>
          </a:p>
          <a:p>
            <a:pPr>
              <a:lnSpc>
                <a:spcPct val="200000"/>
              </a:lnSpc>
            </a:pPr>
            <a:r>
              <a:rPr lang="en-US" sz="2400" dirty="0" smtClean="0"/>
              <a:t>3.Plasma </a:t>
            </a:r>
            <a:r>
              <a:rPr lang="en-US" sz="2400" dirty="0"/>
              <a:t>cells</a:t>
            </a:r>
          </a:p>
          <a:p>
            <a:pPr>
              <a:lnSpc>
                <a:spcPct val="200000"/>
              </a:lnSpc>
            </a:pPr>
            <a:r>
              <a:rPr lang="en-US" sz="2400" dirty="0" smtClean="0"/>
              <a:t>4. </a:t>
            </a:r>
            <a:r>
              <a:rPr lang="en-US" sz="2400" dirty="0" err="1"/>
              <a:t>Eosinophils</a:t>
            </a:r>
            <a:endParaRPr lang="en-US" sz="2400" dirty="0"/>
          </a:p>
          <a:p>
            <a:pPr>
              <a:lnSpc>
                <a:spcPct val="200000"/>
              </a:lnSpc>
            </a:pPr>
            <a:r>
              <a:rPr lang="en-US" sz="2400" dirty="0" smtClean="0"/>
              <a:t>5.Mast </a:t>
            </a:r>
            <a:r>
              <a:rPr lang="en-US" sz="2400" dirty="0"/>
              <a:t>cells</a:t>
            </a:r>
            <a:endParaRPr lang="ar-EG" sz="2400" dirty="0"/>
          </a:p>
        </p:txBody>
      </p:sp>
    </p:spTree>
    <p:extLst>
      <p:ext uri="{BB962C8B-B14F-4D97-AF65-F5344CB8AC3E}">
        <p14:creationId xmlns:p14="http://schemas.microsoft.com/office/powerpoint/2010/main" val="108633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rgbClr val="FF0000"/>
                </a:solidFill>
              </a:rPr>
              <a:t>Repair or Healing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 smtClean="0">
                <a:solidFill>
                  <a:srgbClr val="FF0000"/>
                </a:solidFill>
              </a:rPr>
              <a:t>1.Repair:</a:t>
            </a:r>
          </a:p>
          <a:p>
            <a:pPr algn="just"/>
            <a:r>
              <a:rPr lang="en-US" dirty="0" smtClean="0"/>
              <a:t>Means restitution</a:t>
            </a:r>
            <a:r>
              <a:rPr lang="ar-EG" dirty="0" smtClean="0"/>
              <a:t>اعادة تكوين</a:t>
            </a:r>
            <a:r>
              <a:rPr lang="en-US" dirty="0" smtClean="0"/>
              <a:t> of injured part of tissue to nearly complete replication of its former structure.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639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2.Regeneration </a:t>
            </a:r>
            <a:r>
              <a:rPr lang="ar-IQ" dirty="0" smtClean="0">
                <a:solidFill>
                  <a:srgbClr val="FF0000"/>
                </a:solidFill>
              </a:rPr>
              <a:t>تجديد</a:t>
            </a:r>
            <a:r>
              <a:rPr lang="en-US" dirty="0" smtClean="0">
                <a:solidFill>
                  <a:srgbClr val="FF0000"/>
                </a:solidFill>
              </a:rPr>
              <a:t>or organization.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dirty="0" smtClean="0"/>
              <a:t>• Means replacement of tissue cells by proliferation of similar kind of cells.</a:t>
            </a:r>
          </a:p>
          <a:p>
            <a:pPr marL="0" indent="0" algn="just">
              <a:buNone/>
            </a:pPr>
            <a:r>
              <a:rPr lang="en-US" dirty="0" smtClean="0"/>
              <a:t>• </a:t>
            </a:r>
            <a:r>
              <a:rPr lang="en-US" b="1" dirty="0" smtClean="0">
                <a:solidFill>
                  <a:srgbClr val="FF0000"/>
                </a:solidFill>
              </a:rPr>
              <a:t>Somatic cells</a:t>
            </a:r>
            <a:r>
              <a:rPr lang="ar-EG" b="1" dirty="0" smtClean="0">
                <a:solidFill>
                  <a:srgbClr val="FF0000"/>
                </a:solidFill>
              </a:rPr>
              <a:t>الخلايا الجسمية</a:t>
            </a:r>
            <a:r>
              <a:rPr lang="en-US" b="1" dirty="0" smtClean="0">
                <a:solidFill>
                  <a:srgbClr val="FF0000"/>
                </a:solidFill>
              </a:rPr>
              <a:t> are divided into three </a:t>
            </a:r>
            <a:r>
              <a:rPr lang="en-US" dirty="0" smtClean="0"/>
              <a:t>types according to their ability to regeneration:</a:t>
            </a:r>
          </a:p>
          <a:p>
            <a:pPr marL="0" indent="0" algn="just">
              <a:buNone/>
            </a:pPr>
            <a:r>
              <a:rPr lang="en-US" dirty="0" smtClean="0">
                <a:solidFill>
                  <a:srgbClr val="FF0000"/>
                </a:solidFill>
              </a:rPr>
              <a:t>1.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Labile  </a:t>
            </a:r>
            <a:r>
              <a:rPr lang="ar-EG" dirty="0" smtClean="0">
                <a:solidFill>
                  <a:srgbClr val="FF0000"/>
                </a:solidFill>
              </a:rPr>
              <a:t> </a:t>
            </a:r>
            <a:r>
              <a:rPr lang="ar-IQ" dirty="0" smtClean="0">
                <a:solidFill>
                  <a:srgbClr val="FF0000"/>
                </a:solidFill>
              </a:rPr>
              <a:t>سهلة التأقلم </a:t>
            </a:r>
            <a:r>
              <a:rPr lang="en-US" dirty="0" smtClean="0">
                <a:solidFill>
                  <a:srgbClr val="FF0000"/>
                </a:solidFill>
              </a:rPr>
              <a:t>cells: </a:t>
            </a:r>
            <a:r>
              <a:rPr lang="en-US" dirty="0" smtClean="0"/>
              <a:t>those cells under normal condition </a:t>
            </a:r>
            <a:r>
              <a:rPr lang="en-US" dirty="0" smtClean="0">
                <a:solidFill>
                  <a:srgbClr val="FF0000"/>
                </a:solidFill>
              </a:rPr>
              <a:t>continue</a:t>
            </a:r>
            <a:r>
              <a:rPr lang="en-US" dirty="0" smtClean="0"/>
              <a:t> to </a:t>
            </a:r>
            <a:r>
              <a:rPr lang="en-US" dirty="0" smtClean="0">
                <a:solidFill>
                  <a:srgbClr val="FF0000"/>
                </a:solidFill>
              </a:rPr>
              <a:t>divide</a:t>
            </a:r>
            <a:r>
              <a:rPr lang="en-US" dirty="0" smtClean="0"/>
              <a:t> and multiply throughout the </a:t>
            </a:r>
            <a:r>
              <a:rPr lang="en-US" dirty="0" smtClean="0">
                <a:solidFill>
                  <a:srgbClr val="FF0000"/>
                </a:solidFill>
              </a:rPr>
              <a:t>life</a:t>
            </a:r>
            <a:r>
              <a:rPr lang="en-US" dirty="0" smtClean="0"/>
              <a:t> e.g. </a:t>
            </a:r>
            <a:r>
              <a:rPr lang="en-US" b="1" dirty="0" smtClean="0"/>
              <a:t>epidermis cells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8599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4525963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2. </a:t>
            </a:r>
            <a:r>
              <a:rPr lang="en-US" dirty="0" smtClean="0">
                <a:solidFill>
                  <a:srgbClr val="FF0000"/>
                </a:solidFill>
              </a:rPr>
              <a:t>Stable cells: </a:t>
            </a:r>
            <a:r>
              <a:rPr lang="en-US" dirty="0" smtClean="0"/>
              <a:t>Normally cease</a:t>
            </a:r>
            <a:r>
              <a:rPr lang="ar-IQ" dirty="0" smtClean="0"/>
              <a:t>تتوقف</a:t>
            </a:r>
            <a:r>
              <a:rPr lang="en-US" dirty="0" smtClean="0"/>
              <a:t> replication when </a:t>
            </a:r>
            <a:r>
              <a:rPr lang="en-US" dirty="0" smtClean="0">
                <a:solidFill>
                  <a:srgbClr val="FF0000"/>
                </a:solidFill>
              </a:rPr>
              <a:t>growth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ceases</a:t>
            </a:r>
            <a:r>
              <a:rPr lang="en-US" dirty="0" smtClean="0"/>
              <a:t> but it can retain ability for some regeneration after </a:t>
            </a:r>
            <a:r>
              <a:rPr lang="en-US" dirty="0" err="1" smtClean="0"/>
              <a:t>damage.g</a:t>
            </a:r>
            <a:r>
              <a:rPr lang="en-US" dirty="0" smtClean="0"/>
              <a:t>. </a:t>
            </a:r>
            <a:r>
              <a:rPr lang="en-US" b="1" dirty="0" smtClean="0">
                <a:solidFill>
                  <a:srgbClr val="FF0000"/>
                </a:solidFill>
              </a:rPr>
              <a:t>liver cells.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3. </a:t>
            </a:r>
            <a:r>
              <a:rPr lang="en-US" dirty="0" smtClean="0">
                <a:solidFill>
                  <a:srgbClr val="FF0000"/>
                </a:solidFill>
              </a:rPr>
              <a:t>Permanent cell: </a:t>
            </a:r>
            <a:r>
              <a:rPr lang="en-US" dirty="0" smtClean="0"/>
              <a:t>These cells have no ability to regeneration when damage e.g. </a:t>
            </a:r>
            <a:r>
              <a:rPr lang="en-US" b="1" dirty="0" smtClean="0">
                <a:solidFill>
                  <a:srgbClr val="FF0000"/>
                </a:solidFill>
              </a:rPr>
              <a:t>nerve cells. </a:t>
            </a:r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548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1412776"/>
            <a:ext cx="74168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44450" lvl="0" indent="-342900" algn="just">
              <a:lnSpc>
                <a:spcPct val="90000"/>
              </a:lnSpc>
              <a:spcBef>
                <a:spcPts val="565"/>
              </a:spcBef>
              <a:buSzPts val="800"/>
              <a:buFont typeface="Lucida Sans Unicode"/>
              <a:buChar char="■"/>
              <a:tabLst>
                <a:tab pos="835660" algn="l"/>
              </a:tabLst>
            </a:pPr>
            <a:r>
              <a:rPr lang="en-US" sz="2400" dirty="0">
                <a:latin typeface="Times New Roman"/>
                <a:ea typeface="Lucida Sans Unicode"/>
              </a:rPr>
              <a:t>Wound healing is the process of repair that follows injury to the skin and other soft tissues.</a:t>
            </a:r>
            <a:endParaRPr lang="en-US" sz="2400" spc="0" dirty="0">
              <a:latin typeface="Times New Roman"/>
              <a:ea typeface="Lucida Sans Unicode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80156" y="548680"/>
            <a:ext cx="48134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14705" marR="1103630" algn="r">
              <a:spcBef>
                <a:spcPts val="320"/>
              </a:spcBef>
              <a:spcAft>
                <a:spcPts val="0"/>
              </a:spcAft>
            </a:pPr>
            <a:r>
              <a:rPr lang="en-US" sz="3200" b="1" u="sng" kern="0" dirty="0">
                <a:solidFill>
                  <a:srgbClr val="FF0000"/>
                </a:solidFill>
                <a:latin typeface="Times New Roman"/>
                <a:ea typeface="Times New Roman"/>
              </a:rPr>
              <a:t>Wound</a:t>
            </a:r>
            <a:r>
              <a:rPr lang="en-US" sz="3200" b="1" u="sng" kern="0" spc="185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3200" b="1" u="sng" kern="0" spc="-10" dirty="0">
                <a:solidFill>
                  <a:srgbClr val="FF0000"/>
                </a:solidFill>
                <a:latin typeface="Times New Roman"/>
                <a:ea typeface="Times New Roman"/>
              </a:rPr>
              <a:t>healing</a:t>
            </a:r>
            <a:endParaRPr lang="en-US" sz="3200" b="1" u="sng" kern="0" dirty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2530934"/>
            <a:ext cx="7920880" cy="259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39370" lvl="0" indent="-342900" algn="just">
              <a:lnSpc>
                <a:spcPct val="200000"/>
              </a:lnSpc>
              <a:spcBef>
                <a:spcPts val="375"/>
              </a:spcBef>
              <a:buSzPts val="800"/>
              <a:buFont typeface="Lucida Sans Unicode"/>
              <a:buChar char="■"/>
              <a:tabLst>
                <a:tab pos="835660" algn="l"/>
              </a:tabLst>
            </a:pPr>
            <a:r>
              <a:rPr lang="en-US" sz="2400" dirty="0" smtClean="0">
                <a:latin typeface="Times New Roman"/>
                <a:ea typeface="Times New Roman"/>
              </a:rPr>
              <a:t>classic </a:t>
            </a:r>
            <a:r>
              <a:rPr lang="en-US" sz="2400" dirty="0">
                <a:latin typeface="Times New Roman"/>
                <a:ea typeface="Times New Roman"/>
              </a:rPr>
              <a:t>phases: </a:t>
            </a: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</a:rPr>
              <a:t>inflammation, proliferation, and </a:t>
            </a:r>
            <a:r>
              <a:rPr lang="en-US" sz="2400" b="1" spc="-10" dirty="0">
                <a:solidFill>
                  <a:srgbClr val="FF0000"/>
                </a:solidFill>
                <a:latin typeface="Times New Roman"/>
                <a:ea typeface="Times New Roman"/>
              </a:rPr>
              <a:t>maturation.</a:t>
            </a:r>
            <a:endParaRPr lang="en-US" sz="2400" b="1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en-US" sz="2400" dirty="0">
                <a:solidFill>
                  <a:srgbClr val="FF0000"/>
                </a:solidFill>
                <a:latin typeface="Times New Roman"/>
                <a:ea typeface="Times New Roman"/>
              </a:rPr>
              <a:t/>
            </a:r>
            <a:br>
              <a:rPr lang="en-US" sz="2400" dirty="0">
                <a:solidFill>
                  <a:srgbClr val="FF0000"/>
                </a:solidFill>
                <a:latin typeface="Times New Roman"/>
                <a:ea typeface="Times New Roman"/>
              </a:rPr>
            </a:br>
            <a:r>
              <a:rPr lang="en-US" sz="1100" dirty="0">
                <a:latin typeface="Times New Roman"/>
                <a:ea typeface="Times New Roman"/>
              </a:rPr>
              <a:t> </a:t>
            </a:r>
            <a:endParaRPr lang="en-US" sz="20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5705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404664"/>
            <a:ext cx="748883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  <a:latin typeface="Arial"/>
              </a:rPr>
              <a:t>Wound healing</a:t>
            </a:r>
          </a:p>
          <a:p>
            <a:pPr lvl="0" algn="just"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  <a:latin typeface="Arial"/>
              </a:rPr>
              <a:t>Healing </a:t>
            </a:r>
            <a:r>
              <a:rPr lang="en-US" sz="2000" b="1" dirty="0">
                <a:solidFill>
                  <a:srgbClr val="FF0000"/>
                </a:solidFill>
                <a:latin typeface="Arial"/>
              </a:rPr>
              <a:t>by Primary Intention: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  <a:latin typeface="ArialMT"/>
              </a:rPr>
              <a:t>– All Layers are closed. The incision that heals by </a:t>
            </a:r>
            <a:r>
              <a:rPr lang="en-US" sz="2000" dirty="0" smtClean="0">
                <a:solidFill>
                  <a:prstClr val="black"/>
                </a:solidFill>
                <a:latin typeface="ArialMT"/>
              </a:rPr>
              <a:t>first intention </a:t>
            </a:r>
            <a:r>
              <a:rPr lang="en-US" sz="2000" dirty="0">
                <a:solidFill>
                  <a:prstClr val="black"/>
                </a:solidFill>
                <a:latin typeface="ArialMT"/>
              </a:rPr>
              <a:t>does so in a minimum amount of time, with </a:t>
            </a:r>
            <a:r>
              <a:rPr lang="en-US" sz="2000" dirty="0" smtClean="0">
                <a:solidFill>
                  <a:prstClr val="black"/>
                </a:solidFill>
                <a:latin typeface="ArialMT"/>
              </a:rPr>
              <a:t>no separation </a:t>
            </a:r>
            <a:r>
              <a:rPr lang="en-US" sz="2000" dirty="0">
                <a:solidFill>
                  <a:prstClr val="black"/>
                </a:solidFill>
                <a:latin typeface="ArialMT"/>
              </a:rPr>
              <a:t>of the wound edges, and with minimal </a:t>
            </a:r>
            <a:r>
              <a:rPr lang="en-US" sz="2000" dirty="0" smtClean="0">
                <a:solidFill>
                  <a:prstClr val="black"/>
                </a:solidFill>
                <a:latin typeface="ArialMT"/>
              </a:rPr>
              <a:t>scar formation</a:t>
            </a:r>
            <a:r>
              <a:rPr lang="en-US" sz="2000" dirty="0">
                <a:solidFill>
                  <a:prstClr val="black"/>
                </a:solidFill>
                <a:latin typeface="ArialMT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  <a:latin typeface="ArialMT"/>
              </a:rPr>
              <a:t>• </a:t>
            </a:r>
            <a:r>
              <a:rPr lang="en-US" sz="2000" b="1" dirty="0">
                <a:solidFill>
                  <a:srgbClr val="FF0000"/>
                </a:solidFill>
                <a:latin typeface="Arial"/>
              </a:rPr>
              <a:t>Healing by Secondary Intention: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  <a:latin typeface="ArialMT"/>
              </a:rPr>
              <a:t>– Deep layers are closed but superficial layers are left </a:t>
            </a:r>
            <a:r>
              <a:rPr lang="en-US" sz="2000" dirty="0" smtClean="0">
                <a:solidFill>
                  <a:prstClr val="black"/>
                </a:solidFill>
                <a:latin typeface="ArialMT"/>
              </a:rPr>
              <a:t>to heal </a:t>
            </a:r>
            <a:r>
              <a:rPr lang="en-US" sz="2000" dirty="0">
                <a:solidFill>
                  <a:prstClr val="black"/>
                </a:solidFill>
                <a:latin typeface="ArialMT"/>
              </a:rPr>
              <a:t>from the inside out. Healing by second </a:t>
            </a:r>
            <a:r>
              <a:rPr lang="en-US" sz="2000" dirty="0" smtClean="0">
                <a:solidFill>
                  <a:prstClr val="black"/>
                </a:solidFill>
                <a:latin typeface="ArialMT"/>
              </a:rPr>
              <a:t>is appropriate </a:t>
            </a:r>
            <a:r>
              <a:rPr lang="en-US" sz="2000" dirty="0">
                <a:solidFill>
                  <a:prstClr val="black"/>
                </a:solidFill>
                <a:latin typeface="ArialMT"/>
              </a:rPr>
              <a:t>in cases of infection, excessive </a:t>
            </a:r>
            <a:r>
              <a:rPr lang="en-US" sz="2000" dirty="0" smtClean="0">
                <a:solidFill>
                  <a:prstClr val="black"/>
                </a:solidFill>
                <a:latin typeface="ArialMT"/>
              </a:rPr>
              <a:t>trauma, tissue loss</a:t>
            </a:r>
            <a:r>
              <a:rPr lang="en-US" sz="2000" dirty="0">
                <a:solidFill>
                  <a:prstClr val="black"/>
                </a:solidFill>
                <a:latin typeface="ArialMT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  <a:latin typeface="ArialMT"/>
              </a:rPr>
              <a:t>• </a:t>
            </a:r>
            <a:r>
              <a:rPr lang="en-US" sz="2000" b="1" dirty="0">
                <a:solidFill>
                  <a:srgbClr val="FF0000"/>
                </a:solidFill>
                <a:latin typeface="Arial"/>
              </a:rPr>
              <a:t>Healing by Tertiary Intention: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  <a:latin typeface="ArialMT"/>
              </a:rPr>
              <a:t>– Also referred to as delayed primary closure.</a:t>
            </a:r>
            <a:endParaRPr lang="ar-EG" sz="2000" dirty="0">
              <a:solidFill>
                <a:prstClr val="black"/>
              </a:solidFill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07651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Phases of wound healing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1196752"/>
            <a:ext cx="8229600" cy="5040560"/>
          </a:xfrm>
        </p:spPr>
        <p:txBody>
          <a:bodyPr>
            <a:noAutofit/>
          </a:bodyPr>
          <a:lstStyle/>
          <a:p>
            <a:pPr marL="0" indent="0" algn="ctr">
              <a:lnSpc>
                <a:spcPct val="250000"/>
              </a:lnSpc>
              <a:buNone/>
            </a:pPr>
            <a:r>
              <a:rPr lang="en-US" sz="2800" dirty="0" smtClean="0"/>
              <a:t>• </a:t>
            </a:r>
            <a:r>
              <a:rPr lang="en-US" sz="2800" b="1" dirty="0" smtClean="0"/>
              <a:t>Inflammatory Phase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US" sz="2800" b="1" dirty="0" smtClean="0"/>
              <a:t>• Proliferative Phase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US" sz="2800" b="1" dirty="0" smtClean="0"/>
              <a:t>• Maturational Phase</a:t>
            </a:r>
          </a:p>
        </p:txBody>
      </p:sp>
    </p:spTree>
    <p:extLst>
      <p:ext uri="{BB962C8B-B14F-4D97-AF65-F5344CB8AC3E}">
        <p14:creationId xmlns:p14="http://schemas.microsoft.com/office/powerpoint/2010/main" val="3195365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7584" y="620688"/>
            <a:ext cx="7704856" cy="4626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2540" lvl="0" indent="-342900" algn="just">
              <a:lnSpc>
                <a:spcPct val="150000"/>
              </a:lnSpc>
              <a:spcBef>
                <a:spcPts val="840"/>
              </a:spcBef>
              <a:buFont typeface="Lucida Sans Unicode"/>
              <a:buChar char="■"/>
              <a:tabLst>
                <a:tab pos="209550" algn="l"/>
                <a:tab pos="210820" algn="l"/>
              </a:tabLst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Lucida Sans Unicode"/>
              </a:rPr>
              <a:t>The inflammatory phase: </a:t>
            </a:r>
            <a:r>
              <a:rPr lang="en-US" sz="2400" dirty="0">
                <a:latin typeface="Times New Roman"/>
                <a:ea typeface="Lucida Sans Unicode"/>
              </a:rPr>
              <a:t>a clot forms and</a:t>
            </a:r>
            <a:r>
              <a:rPr lang="en-US" sz="2400" spc="400" dirty="0">
                <a:latin typeface="Times New Roman"/>
                <a:ea typeface="Lucida Sans Unicode"/>
              </a:rPr>
              <a:t> </a:t>
            </a:r>
            <a:r>
              <a:rPr lang="en-US" sz="2400" dirty="0">
                <a:latin typeface="Times New Roman"/>
                <a:ea typeface="Lucida Sans Unicode"/>
              </a:rPr>
              <a:t>cells of inflammation debride injured tissue.</a:t>
            </a:r>
          </a:p>
          <a:p>
            <a:pPr marL="342900" lvl="0" indent="-342900" algn="just">
              <a:lnSpc>
                <a:spcPct val="150000"/>
              </a:lnSpc>
              <a:spcBef>
                <a:spcPts val="395"/>
              </a:spcBef>
              <a:spcAft>
                <a:spcPts val="0"/>
              </a:spcAft>
              <a:buFont typeface="Lucida Sans Unicode"/>
              <a:buChar char="■"/>
              <a:tabLst>
                <a:tab pos="209550" algn="l"/>
                <a:tab pos="210820" algn="l"/>
              </a:tabLst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Lucida Sans Unicode"/>
              </a:rPr>
              <a:t>The proliferative phase:</a:t>
            </a:r>
            <a:r>
              <a:rPr lang="en-US" sz="2400" dirty="0">
                <a:solidFill>
                  <a:srgbClr val="FF0000"/>
                </a:solidFill>
                <a:latin typeface="Times New Roman"/>
                <a:ea typeface="Lucida Sans Unicode"/>
              </a:rPr>
              <a:t> </a:t>
            </a:r>
            <a:r>
              <a:rPr lang="en-US" sz="2400" dirty="0">
                <a:latin typeface="Times New Roman"/>
                <a:ea typeface="Lucida Sans Unicode"/>
              </a:rPr>
              <a:t>epithelialization, fibroplasia, and angiogenesis occur; additionally, granulation tissue forms and the wound begins to contract.</a:t>
            </a:r>
          </a:p>
          <a:p>
            <a:pPr marL="342900" lvl="0" indent="-342900" algn="just">
              <a:lnSpc>
                <a:spcPct val="150000"/>
              </a:lnSpc>
              <a:spcBef>
                <a:spcPts val="395"/>
              </a:spcBef>
              <a:spcAft>
                <a:spcPts val="0"/>
              </a:spcAft>
              <a:buFont typeface="Lucida Sans Unicode"/>
              <a:buChar char="■"/>
              <a:tabLst>
                <a:tab pos="209550" algn="l"/>
                <a:tab pos="210820" algn="l"/>
              </a:tabLst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Lucida Sans Unicode"/>
              </a:rPr>
              <a:t>The maturation phase: </a:t>
            </a:r>
            <a:r>
              <a:rPr lang="en-US" sz="2400" dirty="0">
                <a:latin typeface="Times New Roman"/>
                <a:ea typeface="Lucida Sans Unicode"/>
              </a:rPr>
              <a:t>Collagen forms tight cross-links to other collagen and with protein molecules, increasing the tensile strength of the scar.</a:t>
            </a:r>
            <a:endParaRPr lang="en-US" sz="2400" spc="0" dirty="0">
              <a:latin typeface="Times New Roman"/>
              <a:ea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514677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7848" y="620688"/>
            <a:ext cx="624644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435"/>
              </a:spcBef>
              <a:tabLst>
                <a:tab pos="1005840" algn="l"/>
              </a:tabLst>
            </a:pPr>
            <a:r>
              <a:rPr lang="en-US" sz="2800" b="1" kern="0" spc="-35" dirty="0">
                <a:solidFill>
                  <a:srgbClr val="FF0000"/>
                </a:solidFill>
                <a:latin typeface="Times New Roman"/>
                <a:ea typeface="Times New Roman"/>
              </a:rPr>
              <a:t>Inflammatory</a:t>
            </a:r>
            <a:r>
              <a:rPr lang="en-US" sz="2800" b="1" kern="0" spc="7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2800" b="1" kern="0" spc="-20" dirty="0">
                <a:solidFill>
                  <a:srgbClr val="FF0000"/>
                </a:solidFill>
                <a:latin typeface="Times New Roman"/>
                <a:ea typeface="Times New Roman"/>
              </a:rPr>
              <a:t>Phase</a:t>
            </a:r>
            <a:endParaRPr lang="en-US" sz="2800" b="1" kern="0" spc="-35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>
              <a:spcBef>
                <a:spcPts val="25"/>
              </a:spcBef>
              <a:spcAft>
                <a:spcPts val="0"/>
              </a:spcAft>
            </a:pPr>
            <a:r>
              <a:rPr lang="en-US" sz="2800" dirty="0">
                <a:latin typeface="Times New Roman"/>
                <a:ea typeface="Times New Roman"/>
              </a:rPr>
              <a:t> </a:t>
            </a:r>
          </a:p>
          <a:p>
            <a:pPr marL="342900" lvl="0" indent="-342900">
              <a:buFont typeface="Lucida Sans Unicode"/>
              <a:buChar char="■"/>
              <a:tabLst>
                <a:tab pos="210185" algn="l"/>
              </a:tabLst>
            </a:pPr>
            <a:r>
              <a:rPr lang="en-US" sz="2800" dirty="0">
                <a:latin typeface="Times New Roman"/>
                <a:ea typeface="Lucida Sans Unicode"/>
              </a:rPr>
              <a:t>Immediate</a:t>
            </a:r>
            <a:r>
              <a:rPr lang="en-US" sz="2800" spc="-45" dirty="0">
                <a:latin typeface="Times New Roman"/>
                <a:ea typeface="Lucida Sans Unicode"/>
              </a:rPr>
              <a:t> </a:t>
            </a:r>
            <a:r>
              <a:rPr lang="en-US" sz="2800" dirty="0">
                <a:latin typeface="Times New Roman"/>
                <a:ea typeface="Lucida Sans Unicode"/>
              </a:rPr>
              <a:t>to</a:t>
            </a:r>
            <a:r>
              <a:rPr lang="en-US" sz="2800" spc="-30" dirty="0">
                <a:latin typeface="Times New Roman"/>
                <a:ea typeface="Lucida Sans Unicode"/>
              </a:rPr>
              <a:t> </a:t>
            </a:r>
            <a:r>
              <a:rPr lang="en-US" sz="2800" dirty="0">
                <a:latin typeface="Times New Roman"/>
                <a:ea typeface="Lucida Sans Unicode"/>
              </a:rPr>
              <a:t>2-5</a:t>
            </a:r>
            <a:r>
              <a:rPr lang="en-US" sz="2800" spc="-30" dirty="0">
                <a:latin typeface="Times New Roman"/>
                <a:ea typeface="Lucida Sans Unicode"/>
              </a:rPr>
              <a:t> </a:t>
            </a:r>
            <a:r>
              <a:rPr lang="en-US" sz="2800" spc="-20" dirty="0">
                <a:latin typeface="Times New Roman"/>
                <a:ea typeface="Lucida Sans Unicode"/>
              </a:rPr>
              <a:t>days</a:t>
            </a:r>
            <a:endParaRPr lang="en-US" sz="2800" dirty="0">
              <a:latin typeface="Times New Roman"/>
              <a:ea typeface="Lucida Sans Unicode"/>
            </a:endParaRPr>
          </a:p>
          <a:p>
            <a:pPr marL="342900" lvl="0" indent="-342900">
              <a:spcBef>
                <a:spcPts val="205"/>
              </a:spcBef>
              <a:buFont typeface="Lucida Sans Unicode"/>
              <a:buChar char="■"/>
              <a:tabLst>
                <a:tab pos="210185" algn="l"/>
              </a:tabLst>
            </a:pPr>
            <a:r>
              <a:rPr lang="en-US" sz="2800" spc="-10" dirty="0" smtClean="0">
                <a:latin typeface="Times New Roman"/>
                <a:ea typeface="Lucida Sans Unicode"/>
              </a:rPr>
              <a:t>Hemostasis</a:t>
            </a:r>
            <a:endParaRPr lang="en-US" sz="2800" dirty="0">
              <a:latin typeface="Times New Roman"/>
              <a:ea typeface="Lucida Sans Unicode"/>
            </a:endParaRPr>
          </a:p>
          <a:p>
            <a:pPr marL="342900" lvl="0" indent="-342900">
              <a:spcBef>
                <a:spcPts val="185"/>
              </a:spcBef>
              <a:buFont typeface="Lucida Sans Unicode"/>
              <a:buChar char="■"/>
              <a:tabLst>
                <a:tab pos="210185" algn="l"/>
              </a:tabLst>
            </a:pPr>
            <a:r>
              <a:rPr lang="en-US" sz="2800" spc="-10" dirty="0">
                <a:latin typeface="Times New Roman"/>
                <a:ea typeface="Lucida Sans Unicode"/>
              </a:rPr>
              <a:t>Vasoconstriction</a:t>
            </a:r>
            <a:endParaRPr lang="en-US" sz="2800" dirty="0">
              <a:latin typeface="Times New Roman"/>
              <a:ea typeface="Lucida Sans Unicode"/>
            </a:endParaRPr>
          </a:p>
          <a:p>
            <a:pPr marL="342900" lvl="0" indent="-342900">
              <a:spcBef>
                <a:spcPts val="180"/>
              </a:spcBef>
              <a:buFont typeface="Lucida Sans Unicode"/>
              <a:buChar char="■"/>
              <a:tabLst>
                <a:tab pos="210185" algn="l"/>
              </a:tabLst>
            </a:pPr>
            <a:r>
              <a:rPr lang="en-US" sz="2800" dirty="0">
                <a:latin typeface="Times New Roman"/>
                <a:ea typeface="Lucida Sans Unicode"/>
              </a:rPr>
              <a:t>Platelet</a:t>
            </a:r>
            <a:r>
              <a:rPr lang="en-US" sz="2800" spc="-80" dirty="0">
                <a:latin typeface="Times New Roman"/>
                <a:ea typeface="Lucida Sans Unicode"/>
              </a:rPr>
              <a:t> </a:t>
            </a:r>
            <a:r>
              <a:rPr lang="en-US" sz="2800" spc="-10" dirty="0">
                <a:latin typeface="Times New Roman"/>
                <a:ea typeface="Lucida Sans Unicode"/>
              </a:rPr>
              <a:t>aggregation</a:t>
            </a:r>
            <a:endParaRPr lang="en-US" sz="2800" dirty="0">
              <a:latin typeface="Times New Roman"/>
              <a:ea typeface="Lucida Sans Unicode"/>
            </a:endParaRPr>
          </a:p>
          <a:p>
            <a:pPr marL="342900" lvl="0" indent="-342900">
              <a:spcBef>
                <a:spcPts val="185"/>
              </a:spcBef>
              <a:buFont typeface="Lucida Sans Unicode"/>
              <a:buChar char="■"/>
              <a:tabLst>
                <a:tab pos="210185" algn="l"/>
              </a:tabLst>
            </a:pPr>
            <a:r>
              <a:rPr lang="en-US" sz="2800" dirty="0" err="1">
                <a:latin typeface="Times New Roman"/>
                <a:ea typeface="Lucida Sans Unicode"/>
              </a:rPr>
              <a:t>Thromboplastin</a:t>
            </a:r>
            <a:r>
              <a:rPr lang="en-US" sz="2800" spc="-100" dirty="0">
                <a:latin typeface="Times New Roman"/>
                <a:ea typeface="Lucida Sans Unicode"/>
              </a:rPr>
              <a:t> </a:t>
            </a:r>
            <a:r>
              <a:rPr lang="en-US" sz="2800" dirty="0">
                <a:latin typeface="Times New Roman"/>
                <a:ea typeface="Lucida Sans Unicode"/>
              </a:rPr>
              <a:t>makes</a:t>
            </a:r>
            <a:r>
              <a:rPr lang="en-US" sz="2800" spc="-95" dirty="0">
                <a:latin typeface="Times New Roman"/>
                <a:ea typeface="Lucida Sans Unicode"/>
              </a:rPr>
              <a:t> </a:t>
            </a:r>
            <a:r>
              <a:rPr lang="en-US" sz="2800" spc="-20" dirty="0">
                <a:latin typeface="Times New Roman"/>
                <a:ea typeface="Lucida Sans Unicode"/>
              </a:rPr>
              <a:t>clot</a:t>
            </a:r>
            <a:endParaRPr lang="en-US" sz="2800" dirty="0">
              <a:latin typeface="Times New Roman"/>
              <a:ea typeface="Lucida Sans Unicode"/>
            </a:endParaRPr>
          </a:p>
          <a:p>
            <a:pPr marL="342900" lvl="0" indent="-342900">
              <a:spcBef>
                <a:spcPts val="185"/>
              </a:spcBef>
              <a:buFont typeface="Lucida Sans Unicode"/>
              <a:buChar char="■"/>
              <a:tabLst>
                <a:tab pos="210185" algn="l"/>
              </a:tabLst>
            </a:pPr>
            <a:r>
              <a:rPr lang="en-US" sz="2800" spc="-10" dirty="0" smtClean="0">
                <a:latin typeface="Times New Roman"/>
                <a:ea typeface="Lucida Sans Unicode"/>
              </a:rPr>
              <a:t>Vasodilation</a:t>
            </a:r>
            <a:endParaRPr lang="en-US" sz="2800" dirty="0">
              <a:latin typeface="Times New Roman"/>
              <a:ea typeface="Lucida Sans Unicode"/>
            </a:endParaRPr>
          </a:p>
          <a:p>
            <a:pPr marL="342900" lvl="0" indent="-342900">
              <a:spcBef>
                <a:spcPts val="180"/>
              </a:spcBef>
              <a:buFont typeface="Lucida Sans Unicode"/>
              <a:buChar char="■"/>
              <a:tabLst>
                <a:tab pos="210185" algn="l"/>
              </a:tabLst>
            </a:pPr>
            <a:r>
              <a:rPr lang="en-US" sz="2800" spc="-10" dirty="0">
                <a:latin typeface="Times New Roman"/>
                <a:ea typeface="Lucida Sans Unicode"/>
              </a:rPr>
              <a:t>Phagocytosis</a:t>
            </a:r>
            <a:endParaRPr lang="en-US" sz="2800" spc="0" dirty="0">
              <a:latin typeface="Times New Roman"/>
              <a:ea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17351509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5576" y="836712"/>
            <a:ext cx="7632848" cy="4744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91870" algn="ctr">
              <a:spcBef>
                <a:spcPts val="375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</a:rPr>
              <a:t>Inflammatory</a:t>
            </a:r>
            <a:r>
              <a:rPr lang="en-US" sz="2800" b="1" spc="55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2800" b="1" spc="-20" dirty="0">
                <a:solidFill>
                  <a:srgbClr val="FF0000"/>
                </a:solidFill>
                <a:latin typeface="Times New Roman"/>
                <a:ea typeface="Times New Roman"/>
              </a:rPr>
              <a:t>Phase</a:t>
            </a:r>
            <a:endParaRPr lang="en-US" sz="2800" b="1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marL="742950" marR="38100" lvl="1" indent="-285750" algn="just">
              <a:spcBef>
                <a:spcPts val="500"/>
              </a:spcBef>
              <a:spcAft>
                <a:spcPts val="0"/>
              </a:spcAft>
              <a:buFont typeface="Lucida Sans Unicode"/>
              <a:buChar char="■"/>
              <a:tabLst>
                <a:tab pos="5495925" algn="l"/>
              </a:tabLst>
            </a:pPr>
            <a:r>
              <a:rPr lang="en-US" sz="2400" dirty="0">
                <a:latin typeface="Times New Roman"/>
                <a:ea typeface="Lucida Sans Unicode"/>
              </a:rPr>
              <a:t>The body responds quickly to any disruption of the skin's surface.</a:t>
            </a:r>
          </a:p>
          <a:p>
            <a:pPr marL="742950" marR="39370" lvl="1" indent="-285750" algn="just">
              <a:spcBef>
                <a:spcPts val="405"/>
              </a:spcBef>
              <a:spcAft>
                <a:spcPts val="0"/>
              </a:spcAft>
              <a:buFont typeface="Lucida Sans Unicode"/>
              <a:buChar char="■"/>
              <a:tabLst>
                <a:tab pos="5495925" algn="l"/>
              </a:tabLst>
            </a:pPr>
            <a:r>
              <a:rPr lang="en-US" sz="2400" dirty="0">
                <a:latin typeface="Times New Roman"/>
                <a:ea typeface="Lucida Sans Unicode"/>
              </a:rPr>
              <a:t>The early events of wound healing are characterized by a vascular and cellular response to injury.</a:t>
            </a:r>
          </a:p>
          <a:p>
            <a:pPr marL="742950" marR="39370" lvl="1" indent="-285750" algn="just">
              <a:lnSpc>
                <a:spcPct val="101000"/>
              </a:lnSpc>
              <a:spcBef>
                <a:spcPts val="405"/>
              </a:spcBef>
              <a:spcAft>
                <a:spcPts val="0"/>
              </a:spcAft>
              <a:buFont typeface="Lucida Sans Unicode"/>
              <a:buChar char="■"/>
              <a:tabLst>
                <a:tab pos="5495925" algn="l"/>
              </a:tabLst>
            </a:pPr>
            <a:r>
              <a:rPr lang="en-US" sz="2400" dirty="0">
                <a:latin typeface="Times New Roman"/>
                <a:ea typeface="Lucida Sans Unicode"/>
              </a:rPr>
              <a:t>An incision made through a full thickness of skin causes a disruption of the microvasculature and immediate hemorrhage.</a:t>
            </a:r>
          </a:p>
          <a:p>
            <a:pPr marL="742950" marR="39370" lvl="1" indent="-285750" algn="just">
              <a:lnSpc>
                <a:spcPct val="102000"/>
              </a:lnSpc>
              <a:spcBef>
                <a:spcPts val="375"/>
              </a:spcBef>
              <a:spcAft>
                <a:spcPts val="0"/>
              </a:spcAft>
              <a:buFont typeface="Lucida Sans Unicode"/>
              <a:buChar char="■"/>
              <a:tabLst>
                <a:tab pos="5495925" algn="l"/>
              </a:tabLst>
            </a:pPr>
            <a:r>
              <a:rPr lang="en-US" sz="2400" dirty="0">
                <a:latin typeface="Times New Roman"/>
                <a:ea typeface="Lucida Sans Unicode"/>
              </a:rPr>
              <a:t>Within seconds of the injury, blood vessels constrict to control bleeding at the site. Platelets </a:t>
            </a:r>
            <a:r>
              <a:rPr lang="en-US" sz="2400" dirty="0" smtClean="0">
                <a:latin typeface="Times New Roman"/>
                <a:ea typeface="Lucida Sans Unicode"/>
              </a:rPr>
              <a:t>aggregate within </a:t>
            </a:r>
            <a:r>
              <a:rPr lang="en-US" sz="2400" dirty="0">
                <a:latin typeface="Times New Roman"/>
                <a:ea typeface="Lucida Sans Unicode"/>
              </a:rPr>
              <a:t>minutes to stop the bleeding and begin clot </a:t>
            </a:r>
            <a:r>
              <a:rPr lang="en-US" sz="2400" spc="-10" dirty="0">
                <a:latin typeface="Times New Roman"/>
                <a:ea typeface="Lucida Sans Unicode"/>
              </a:rPr>
              <a:t>formation.</a:t>
            </a:r>
            <a:endParaRPr lang="en-US" sz="2400" dirty="0">
              <a:latin typeface="Times New Roman"/>
              <a:ea typeface="Lucida Sans Unicode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Times New Roman"/>
                <a:ea typeface="Times New Roman"/>
              </a:rPr>
              <a:t> </a:t>
            </a:r>
            <a:endParaRPr lang="en-US" sz="3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08067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Proliferative phase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340768"/>
            <a:ext cx="8507288" cy="4525963"/>
          </a:xfrm>
        </p:spPr>
        <p:txBody>
          <a:bodyPr>
            <a:normAutofit/>
          </a:bodyPr>
          <a:lstStyle/>
          <a:p>
            <a:pPr marR="38735" lvl="1" algn="just">
              <a:lnSpc>
                <a:spcPct val="150000"/>
              </a:lnSpc>
              <a:buFont typeface="Lucida Sans Unicode"/>
              <a:buChar char="■"/>
              <a:tabLst>
                <a:tab pos="5494655" algn="l"/>
                <a:tab pos="5495925" algn="l"/>
              </a:tabLst>
            </a:pPr>
            <a:r>
              <a:rPr lang="en-US" sz="2400" dirty="0" smtClean="0">
                <a:latin typeface="Times New Roman"/>
                <a:ea typeface="Lucida Sans Unicode"/>
              </a:rPr>
              <a:t>On </a:t>
            </a:r>
            <a:r>
              <a:rPr lang="en-US" sz="2400" dirty="0">
                <a:latin typeface="Times New Roman"/>
                <a:ea typeface="Lucida Sans Unicode"/>
              </a:rPr>
              <a:t>the surface of the wound, </a:t>
            </a:r>
            <a:r>
              <a:rPr lang="en-US" sz="2400" dirty="0">
                <a:solidFill>
                  <a:srgbClr val="FF0000"/>
                </a:solidFill>
                <a:latin typeface="Times New Roman"/>
                <a:ea typeface="Lucida Sans Unicode"/>
              </a:rPr>
              <a:t>epidermal</a:t>
            </a:r>
            <a:r>
              <a:rPr lang="en-US" sz="2400" dirty="0">
                <a:latin typeface="Times New Roman"/>
                <a:ea typeface="Lucida Sans Unicode"/>
              </a:rPr>
              <a:t> cells </a:t>
            </a:r>
            <a:r>
              <a:rPr lang="en-US" sz="2400" dirty="0" smtClean="0">
                <a:latin typeface="Times New Roman"/>
                <a:ea typeface="Lucida Sans Unicode"/>
              </a:rPr>
              <a:t>burst </a:t>
            </a:r>
            <a:r>
              <a:rPr lang="ar-EG" sz="2400" dirty="0" smtClean="0">
                <a:latin typeface="Times New Roman"/>
                <a:ea typeface="Lucida Sans Unicode"/>
              </a:rPr>
              <a:t>ينفجر</a:t>
            </a:r>
            <a:r>
              <a:rPr lang="en-US" sz="2400" dirty="0" smtClean="0">
                <a:latin typeface="Times New Roman"/>
                <a:ea typeface="Lucida Sans Unicode"/>
              </a:rPr>
              <a:t> </a:t>
            </a:r>
            <a:r>
              <a:rPr lang="en-US" sz="2400" dirty="0">
                <a:latin typeface="Times New Roman"/>
                <a:ea typeface="Lucida Sans Unicode"/>
              </a:rPr>
              <a:t>into mitotic activity within 24 to 72 hours. These cells begin their migration across the surface of the wound.</a:t>
            </a:r>
          </a:p>
          <a:p>
            <a:pPr marR="38735" lvl="1" algn="just">
              <a:lnSpc>
                <a:spcPct val="150000"/>
              </a:lnSpc>
              <a:spcBef>
                <a:spcPts val="360"/>
              </a:spcBef>
              <a:buFont typeface="Lucida Sans Unicode"/>
              <a:buChar char="■"/>
              <a:tabLst>
                <a:tab pos="5494655" algn="l"/>
                <a:tab pos="5495925" algn="l"/>
              </a:tabLst>
            </a:pPr>
            <a:r>
              <a:rPr lang="en-US" sz="2400" dirty="0">
                <a:solidFill>
                  <a:srgbClr val="FF0000"/>
                </a:solidFill>
                <a:latin typeface="Times New Roman"/>
                <a:ea typeface="Lucida Sans Unicode"/>
              </a:rPr>
              <a:t>Fibroblasts</a:t>
            </a:r>
            <a:r>
              <a:rPr lang="en-US" sz="2400" dirty="0">
                <a:latin typeface="Times New Roman"/>
                <a:ea typeface="Lucida Sans Unicode"/>
              </a:rPr>
              <a:t> proliferate in the deeper parts of</a:t>
            </a:r>
            <a:r>
              <a:rPr lang="en-US" sz="2400" spc="200" dirty="0">
                <a:latin typeface="Times New Roman"/>
                <a:ea typeface="Lucida Sans Unicode"/>
              </a:rPr>
              <a:t> </a:t>
            </a:r>
            <a:r>
              <a:rPr lang="en-US" sz="2400" dirty="0">
                <a:latin typeface="Times New Roman"/>
                <a:ea typeface="Lucida Sans Unicode"/>
              </a:rPr>
              <a:t>the wound. These fibroblasts begin to synthesize small amounts of collagen which acts as a scaffold for migration and further fibroblast proliferation.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331674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620688"/>
            <a:ext cx="8280920" cy="4806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38225" algn="ctr">
              <a:lnSpc>
                <a:spcPct val="200000"/>
              </a:lnSpc>
              <a:spcBef>
                <a:spcPts val="320"/>
              </a:spcBef>
              <a:spcAft>
                <a:spcPts val="0"/>
              </a:spcAft>
            </a:pPr>
            <a:r>
              <a:rPr lang="en-US" sz="2400" b="1" kern="0" dirty="0">
                <a:solidFill>
                  <a:srgbClr val="FF0000"/>
                </a:solidFill>
                <a:latin typeface="Times New Roman"/>
                <a:ea typeface="Times New Roman"/>
              </a:rPr>
              <a:t>Maturation</a:t>
            </a:r>
            <a:r>
              <a:rPr lang="en-US" sz="2400" b="1" kern="0" spc="45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2400" b="1" kern="0" spc="-10" dirty="0">
                <a:solidFill>
                  <a:srgbClr val="FF0000"/>
                </a:solidFill>
                <a:latin typeface="Times New Roman"/>
                <a:ea typeface="Times New Roman"/>
              </a:rPr>
              <a:t>Phase</a:t>
            </a:r>
            <a:endParaRPr lang="en-US" sz="2400" b="1" kern="0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marL="342900" marR="40005" lvl="0" indent="-342900" algn="just">
              <a:lnSpc>
                <a:spcPct val="200000"/>
              </a:lnSpc>
              <a:spcBef>
                <a:spcPts val="1835"/>
              </a:spcBef>
              <a:spcAft>
                <a:spcPts val="0"/>
              </a:spcAft>
              <a:buSzPts val="900"/>
              <a:buFont typeface="Lucida Sans Unicode"/>
              <a:buChar char="■"/>
              <a:tabLst>
                <a:tab pos="209550" algn="l"/>
                <a:tab pos="210820" algn="l"/>
              </a:tabLst>
            </a:pPr>
            <a:r>
              <a:rPr lang="en-US" sz="2400" dirty="0">
                <a:latin typeface="Times New Roman"/>
                <a:ea typeface="Lucida Sans Unicode"/>
              </a:rPr>
              <a:t>During the maturation phase</a:t>
            </a:r>
            <a:r>
              <a:rPr lang="en-US" sz="2400" dirty="0">
                <a:solidFill>
                  <a:srgbClr val="FF0000"/>
                </a:solidFill>
                <a:latin typeface="Times New Roman"/>
                <a:ea typeface="Lucida Sans Unicode"/>
              </a:rPr>
              <a:t>, </a:t>
            </a:r>
            <a:r>
              <a:rPr lang="en-US" sz="2400" b="1" dirty="0">
                <a:solidFill>
                  <a:srgbClr val="FF0000"/>
                </a:solidFill>
                <a:latin typeface="Times New Roman"/>
                <a:ea typeface="Lucida Sans Unicode"/>
              </a:rPr>
              <a:t>fibroblasts</a:t>
            </a:r>
            <a:r>
              <a:rPr lang="en-US" sz="2400" dirty="0">
                <a:latin typeface="Times New Roman"/>
                <a:ea typeface="Lucida Sans Unicode"/>
              </a:rPr>
              <a:t> leave the wound and collagen is </a:t>
            </a:r>
            <a:r>
              <a:rPr lang="en-US" sz="2400" dirty="0" smtClean="0">
                <a:latin typeface="Times New Roman"/>
                <a:ea typeface="Lucida Sans Unicode"/>
              </a:rPr>
              <a:t>remodeled </a:t>
            </a:r>
            <a:r>
              <a:rPr lang="ar-EG" sz="2400" dirty="0" smtClean="0">
                <a:solidFill>
                  <a:srgbClr val="FF0000"/>
                </a:solidFill>
                <a:latin typeface="Times New Roman"/>
                <a:ea typeface="Lucida Sans Unicode"/>
              </a:rPr>
              <a:t>اعادة تشكيلها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ea typeface="Lucida Sans Unicode"/>
              </a:rPr>
              <a:t> </a:t>
            </a:r>
            <a:r>
              <a:rPr lang="en-US" sz="2400" dirty="0">
                <a:latin typeface="Times New Roman"/>
                <a:ea typeface="Lucida Sans Unicode"/>
              </a:rPr>
              <a:t>into a more organized matrix.</a:t>
            </a:r>
          </a:p>
          <a:p>
            <a:pPr marL="342900" marR="41275" lvl="0" indent="-342900" algn="just">
              <a:lnSpc>
                <a:spcPct val="200000"/>
              </a:lnSpc>
              <a:spcBef>
                <a:spcPts val="420"/>
              </a:spcBef>
              <a:spcAft>
                <a:spcPts val="0"/>
              </a:spcAft>
              <a:buSzPts val="900"/>
              <a:buFont typeface="Lucida Sans Unicode"/>
              <a:buChar char="■"/>
              <a:tabLst>
                <a:tab pos="209550" algn="l"/>
                <a:tab pos="210820" algn="l"/>
              </a:tabLst>
            </a:pPr>
            <a:r>
              <a:rPr lang="en-US" sz="2400" dirty="0" smtClean="0">
                <a:latin typeface="Times New Roman"/>
                <a:ea typeface="Lucida Sans Unicode"/>
              </a:rPr>
              <a:t>While </a:t>
            </a:r>
            <a:r>
              <a:rPr lang="en-US" sz="2400" dirty="0">
                <a:latin typeface="Times New Roman"/>
                <a:ea typeface="Lucida Sans Unicode"/>
              </a:rPr>
              <a:t>healed wounds never</a:t>
            </a:r>
            <a:r>
              <a:rPr lang="en-US" sz="2400" spc="-30" dirty="0">
                <a:latin typeface="Times New Roman"/>
                <a:ea typeface="Lucida Sans Unicode"/>
              </a:rPr>
              <a:t> </a:t>
            </a:r>
            <a:r>
              <a:rPr lang="en-US" sz="2400" dirty="0">
                <a:latin typeface="Times New Roman"/>
                <a:ea typeface="Lucida Sans Unicode"/>
              </a:rPr>
              <a:t>regain</a:t>
            </a:r>
            <a:r>
              <a:rPr lang="en-US" sz="2400" spc="-25" dirty="0">
                <a:latin typeface="Times New Roman"/>
                <a:ea typeface="Lucida Sans Unicode"/>
              </a:rPr>
              <a:t> </a:t>
            </a:r>
            <a:r>
              <a:rPr lang="en-US" sz="2400" dirty="0">
                <a:latin typeface="Times New Roman"/>
                <a:ea typeface="Lucida Sans Unicode"/>
              </a:rPr>
              <a:t>the</a:t>
            </a:r>
            <a:r>
              <a:rPr lang="en-US" sz="2400" spc="-35" dirty="0">
                <a:latin typeface="Times New Roman"/>
                <a:ea typeface="Lucida Sans Unicode"/>
              </a:rPr>
              <a:t> </a:t>
            </a:r>
            <a:r>
              <a:rPr lang="en-US" sz="2400" dirty="0">
                <a:latin typeface="Times New Roman"/>
                <a:ea typeface="Lucida Sans Unicode"/>
              </a:rPr>
              <a:t>full</a:t>
            </a:r>
            <a:r>
              <a:rPr lang="en-US" sz="2400" spc="-45" dirty="0">
                <a:latin typeface="Times New Roman"/>
                <a:ea typeface="Lucida Sans Unicode"/>
              </a:rPr>
              <a:t> </a:t>
            </a:r>
            <a:r>
              <a:rPr lang="en-US" sz="2400" dirty="0">
                <a:latin typeface="Times New Roman"/>
                <a:ea typeface="Lucida Sans Unicode"/>
              </a:rPr>
              <a:t>strength</a:t>
            </a:r>
            <a:r>
              <a:rPr lang="en-US" sz="2400" spc="-25" dirty="0">
                <a:latin typeface="Times New Roman"/>
                <a:ea typeface="Lucida Sans Unicode"/>
              </a:rPr>
              <a:t> </a:t>
            </a:r>
            <a:r>
              <a:rPr lang="en-US" sz="2400" dirty="0">
                <a:latin typeface="Times New Roman"/>
                <a:ea typeface="Lucida Sans Unicode"/>
              </a:rPr>
              <a:t>of</a:t>
            </a:r>
            <a:r>
              <a:rPr lang="en-US" sz="2400" spc="-30" dirty="0">
                <a:latin typeface="Times New Roman"/>
                <a:ea typeface="Lucida Sans Unicode"/>
              </a:rPr>
              <a:t> </a:t>
            </a:r>
            <a:r>
              <a:rPr lang="en-US" sz="2400" dirty="0">
                <a:latin typeface="Times New Roman"/>
                <a:ea typeface="Lucida Sans Unicode"/>
              </a:rPr>
              <a:t>uninjured</a:t>
            </a:r>
            <a:r>
              <a:rPr lang="en-US" sz="2400" spc="-25" dirty="0">
                <a:latin typeface="Times New Roman"/>
                <a:ea typeface="Lucida Sans Unicode"/>
              </a:rPr>
              <a:t> </a:t>
            </a:r>
            <a:r>
              <a:rPr lang="en-US" sz="2400" dirty="0">
                <a:latin typeface="Times New Roman"/>
                <a:ea typeface="Lucida Sans Unicode"/>
              </a:rPr>
              <a:t>skin, they can regain up to 70 to 80% of its original </a:t>
            </a:r>
            <a:r>
              <a:rPr lang="en-US" sz="2400" spc="-10" dirty="0">
                <a:latin typeface="Times New Roman"/>
                <a:ea typeface="Lucida Sans Unicode"/>
              </a:rPr>
              <a:t>strength.</a:t>
            </a:r>
            <a:endParaRPr lang="en-US" sz="2400" spc="0" dirty="0">
              <a:latin typeface="Times New Roman"/>
              <a:ea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13252465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 smtClean="0">
                <a:solidFill>
                  <a:srgbClr val="FF0000"/>
                </a:solidFill>
              </a:rPr>
              <a:t>Factors that impair wound healing:</a:t>
            </a:r>
            <a:endParaRPr lang="en-US" u="sng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1. Mal nutrition e.g. protein deficiency, vitamin C deficiency.</a:t>
            </a:r>
          </a:p>
          <a:p>
            <a:pPr marL="0" indent="0">
              <a:buNone/>
            </a:pPr>
            <a:r>
              <a:rPr lang="en-US" sz="2800" dirty="0" smtClean="0"/>
              <a:t>2. Poor blood supply(ischemia).</a:t>
            </a:r>
          </a:p>
          <a:p>
            <a:pPr marL="0" indent="0">
              <a:buNone/>
            </a:pPr>
            <a:r>
              <a:rPr lang="en-US" sz="2800" dirty="0" smtClean="0"/>
              <a:t>3. Metabolic disease like diabetes mellitus, Jaundice , Uremia , Obesity. </a:t>
            </a:r>
          </a:p>
          <a:p>
            <a:pPr marL="0" indent="0">
              <a:buNone/>
            </a:pPr>
            <a:r>
              <a:rPr lang="en-US" sz="2800" dirty="0" smtClean="0"/>
              <a:t>4. Hormones like corticosteroids</a:t>
            </a:r>
            <a:r>
              <a:rPr lang="en-US" sz="2800" dirty="0"/>
              <a:t> </a:t>
            </a:r>
            <a:r>
              <a:rPr lang="en-US" sz="2800" dirty="0" smtClean="0"/>
              <a:t>which  </a:t>
            </a:r>
            <a:r>
              <a:rPr lang="en-US" sz="2800" dirty="0"/>
              <a:t>can impair wound healing?</a:t>
            </a:r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907706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Factors that impair wound healing: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5.Age and gender.</a:t>
            </a:r>
          </a:p>
          <a:p>
            <a:pPr marL="0" indent="0">
              <a:buNone/>
            </a:pPr>
            <a:r>
              <a:rPr lang="en-US" sz="3600" dirty="0" smtClean="0"/>
              <a:t>6.Stress</a:t>
            </a:r>
          </a:p>
          <a:p>
            <a:pPr marL="0" indent="0" algn="l">
              <a:buNone/>
            </a:pPr>
            <a:r>
              <a:rPr lang="en-US" sz="3600" dirty="0" smtClean="0"/>
              <a:t>7.Medications</a:t>
            </a:r>
            <a:r>
              <a:rPr lang="en-US" sz="3600" dirty="0"/>
              <a:t>: glucocorticoid steroids, non-steroidal anti-inflammatory </a:t>
            </a:r>
            <a:r>
              <a:rPr lang="en-US" sz="3600" dirty="0" smtClean="0"/>
              <a:t>drugs &amp;chemotherapy.</a:t>
            </a:r>
          </a:p>
          <a:p>
            <a:pPr marL="0" indent="0">
              <a:buNone/>
            </a:pPr>
            <a:r>
              <a:rPr lang="en-US" sz="3600" dirty="0"/>
              <a:t>8.Alcoholism and smoking.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9. Infection </a:t>
            </a:r>
            <a:endParaRPr lang="en-US" sz="3600" dirty="0"/>
          </a:p>
          <a:p>
            <a:pPr marL="0" indent="0" algn="l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340012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12152" y="332656"/>
            <a:ext cx="8229600" cy="1143000"/>
          </a:xfrm>
        </p:spPr>
        <p:txBody>
          <a:bodyPr/>
          <a:lstStyle/>
          <a:p>
            <a:r>
              <a:rPr lang="en-US" sz="5400" dirty="0">
                <a:solidFill>
                  <a:schemeClr val="folHlink"/>
                </a:solidFill>
              </a:rPr>
              <a:t>    </a:t>
            </a:r>
            <a:r>
              <a:rPr lang="en-US" sz="5400" dirty="0" smtClean="0">
                <a:solidFill>
                  <a:schemeClr val="folHlink"/>
                </a:solidFill>
              </a:rPr>
              <a:t>Big Thanks                </a:t>
            </a:r>
            <a:endParaRPr lang="ar-IQ" sz="5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80928"/>
            <a:ext cx="3816424" cy="272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626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89"/>
    </mc:Choice>
    <mc:Fallback xmlns="">
      <p:transition spd="slow" advTm="119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</TotalTime>
  <Words>887</Words>
  <Application>Microsoft Office PowerPoint</Application>
  <PresentationFormat>On-screen Show (4:3)</PresentationFormat>
  <Paragraphs>103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نسق Office</vt:lpstr>
      <vt:lpstr>Pathophysiology Chronic Inflammation&amp; Wound   By Dr .mayada omar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Characteristic features of chronic inflammation are:</vt:lpstr>
      <vt:lpstr>PowerPoint Presentation</vt:lpstr>
      <vt:lpstr>Types of inflammatory cells:</vt:lpstr>
      <vt:lpstr>Repair or Healing</vt:lpstr>
      <vt:lpstr>2.Regeneration تجديدor organization.</vt:lpstr>
      <vt:lpstr>PowerPoint Presentation</vt:lpstr>
      <vt:lpstr>PowerPoint Presentation</vt:lpstr>
      <vt:lpstr>PowerPoint Presentation</vt:lpstr>
      <vt:lpstr>Phases of wound healing</vt:lpstr>
      <vt:lpstr>PowerPoint Presentation</vt:lpstr>
      <vt:lpstr>PowerPoint Presentation</vt:lpstr>
      <vt:lpstr>PowerPoint Presentation</vt:lpstr>
      <vt:lpstr>Proliferative phase</vt:lpstr>
      <vt:lpstr>PowerPoint Presentation</vt:lpstr>
      <vt:lpstr>Factors that impair wound healing:</vt:lpstr>
      <vt:lpstr>Factors that impair wound healing:</vt:lpstr>
      <vt:lpstr>    Big Thanks                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Pathophysiology Chronic Inflammation  lecture (2)</dc:title>
  <dc:creator>DR.Ahmed Saker 2O11</dc:creator>
  <cp:lastModifiedBy>ELrOwAd</cp:lastModifiedBy>
  <cp:revision>72</cp:revision>
  <dcterms:created xsi:type="dcterms:W3CDTF">2022-03-27T03:36:07Z</dcterms:created>
  <dcterms:modified xsi:type="dcterms:W3CDTF">2025-02-11T07:18:43Z</dcterms:modified>
</cp:coreProperties>
</file>