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8" r:id="rId3"/>
    <p:sldId id="259" r:id="rId4"/>
    <p:sldId id="261" r:id="rId5"/>
    <p:sldId id="262" r:id="rId6"/>
    <p:sldId id="263" r:id="rId7"/>
    <p:sldId id="264" r:id="rId8"/>
    <p:sldId id="265" r:id="rId9"/>
    <p:sldId id="268" r:id="rId10"/>
    <p:sldId id="270" r:id="rId11"/>
    <p:sldId id="272" r:id="rId12"/>
    <p:sldId id="273" r:id="rId13"/>
    <p:sldId id="274" r:id="rId14"/>
    <p:sldId id="275" r:id="rId15"/>
    <p:sldId id="375" r:id="rId16"/>
    <p:sldId id="276" r:id="rId17"/>
    <p:sldId id="277" r:id="rId18"/>
    <p:sldId id="279" r:id="rId19"/>
    <p:sldId id="280" r:id="rId20"/>
    <p:sldId id="376" r:id="rId21"/>
    <p:sldId id="288" r:id="rId22"/>
    <p:sldId id="289" r:id="rId23"/>
    <p:sldId id="290" r:id="rId24"/>
    <p:sldId id="291" r:id="rId25"/>
    <p:sldId id="292" r:id="rId26"/>
    <p:sldId id="293" r:id="rId27"/>
    <p:sldId id="294" r:id="rId28"/>
    <p:sldId id="295" r:id="rId29"/>
    <p:sldId id="380" r:id="rId30"/>
    <p:sldId id="381" r:id="rId31"/>
    <p:sldId id="310" r:id="rId32"/>
    <p:sldId id="311" r:id="rId33"/>
    <p:sldId id="313" r:id="rId34"/>
    <p:sldId id="377" r:id="rId35"/>
    <p:sldId id="314" r:id="rId36"/>
    <p:sldId id="318" r:id="rId37"/>
    <p:sldId id="370" r:id="rId38"/>
    <p:sldId id="371" r:id="rId39"/>
    <p:sldId id="372" r:id="rId40"/>
    <p:sldId id="374" r:id="rId41"/>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1" d="100"/>
          <a:sy n="71" d="100"/>
        </p:scale>
        <p:origin x="-113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FFC9D9EA-557A-4114-A2E8-DC64BA563BC5}" type="datetimeFigureOut">
              <a:rPr lang="ar-EG" smtClean="0"/>
              <a:pPr/>
              <a:t>05/08/1446</a:t>
            </a:fld>
            <a:endParaRPr lang="ar-EG"/>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ar-EG"/>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A5452A83-9AFE-43E1-BCAE-A1A24FFD8422}" type="slidenum">
              <a:rPr lang="ar-EG" smtClean="0"/>
              <a:pPr/>
              <a:t>‹#›</a:t>
            </a:fld>
            <a:endParaRPr lang="ar-EG"/>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FFC9D9EA-557A-4114-A2E8-DC64BA563BC5}" type="datetimeFigureOut">
              <a:rPr lang="ar-EG" smtClean="0"/>
              <a:pPr/>
              <a:t>05/08/1446</a:t>
            </a:fld>
            <a:endParaRPr lang="ar-EG"/>
          </a:p>
        </p:txBody>
      </p:sp>
      <p:sp>
        <p:nvSpPr>
          <p:cNvPr id="9" name="Slide Number Placeholder 8"/>
          <p:cNvSpPr>
            <a:spLocks noGrp="1"/>
          </p:cNvSpPr>
          <p:nvPr>
            <p:ph type="sldNum" sz="quarter" idx="15"/>
          </p:nvPr>
        </p:nvSpPr>
        <p:spPr/>
        <p:txBody>
          <a:bodyPr rtlCol="0"/>
          <a:lstStyle/>
          <a:p>
            <a:fld id="{A5452A83-9AFE-43E1-BCAE-A1A24FFD8422}" type="slidenum">
              <a:rPr lang="ar-EG" smtClean="0"/>
              <a:pPr/>
              <a:t>‹#›</a:t>
            </a:fld>
            <a:endParaRPr lang="ar-EG"/>
          </a:p>
        </p:txBody>
      </p:sp>
      <p:sp>
        <p:nvSpPr>
          <p:cNvPr id="10" name="Footer Placeholder 9"/>
          <p:cNvSpPr>
            <a:spLocks noGrp="1"/>
          </p:cNvSpPr>
          <p:nvPr>
            <p:ph type="ftr" sz="quarter" idx="16"/>
          </p:nvPr>
        </p:nvSpPr>
        <p:spPr/>
        <p:txBody>
          <a:bodyPr rtlCol="0"/>
          <a:lstStyle/>
          <a:p>
            <a:endParaRPr lang="ar-E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FFC9D9EA-557A-4114-A2E8-DC64BA563BC5}" type="datetimeFigureOut">
              <a:rPr lang="ar-EG" smtClean="0"/>
              <a:pPr/>
              <a:t>05/08/1446</a:t>
            </a:fld>
            <a:endParaRPr lang="ar-EG"/>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ar-EG"/>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A5452A83-9AFE-43E1-BCAE-A1A24FFD8422}" type="slidenum">
              <a:rPr lang="ar-EG" smtClean="0"/>
              <a:pPr/>
              <a:t>‹#›</a:t>
            </a:fld>
            <a:endParaRPr lang="ar-EG"/>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FFC9D9EA-557A-4114-A2E8-DC64BA563BC5}" type="datetimeFigureOut">
              <a:rPr lang="ar-EG" smtClean="0"/>
              <a:pPr/>
              <a:t>05/08/1446</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A5452A83-9AFE-43E1-BCAE-A1A24FFD8422}" type="slidenum">
              <a:rPr lang="ar-EG" smtClean="0"/>
              <a:pPr/>
              <a:t>‹#›</a:t>
            </a:fld>
            <a:endParaRPr lang="ar-EG"/>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FFC9D9EA-557A-4114-A2E8-DC64BA563BC5}" type="datetimeFigureOut">
              <a:rPr lang="ar-EG" smtClean="0"/>
              <a:pPr/>
              <a:t>05/08/1446</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A5452A83-9AFE-43E1-BCAE-A1A24FFD8422}" type="slidenum">
              <a:rPr lang="ar-EG" smtClean="0"/>
              <a:pPr/>
              <a:t>‹#›</a:t>
            </a:fld>
            <a:endParaRPr lang="ar-EG"/>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FFC9D9EA-557A-4114-A2E8-DC64BA563BC5}" type="datetimeFigureOut">
              <a:rPr lang="ar-EG" smtClean="0"/>
              <a:pPr/>
              <a:t>05/08/1446</a:t>
            </a:fld>
            <a:endParaRPr lang="ar-EG"/>
          </a:p>
        </p:txBody>
      </p:sp>
      <p:sp>
        <p:nvSpPr>
          <p:cNvPr id="7" name="Slide Number Placeholder 6"/>
          <p:cNvSpPr>
            <a:spLocks noGrp="1"/>
          </p:cNvSpPr>
          <p:nvPr>
            <p:ph type="sldNum" sz="quarter" idx="11"/>
          </p:nvPr>
        </p:nvSpPr>
        <p:spPr/>
        <p:txBody>
          <a:bodyPr rtlCol="0"/>
          <a:lstStyle/>
          <a:p>
            <a:fld id="{A5452A83-9AFE-43E1-BCAE-A1A24FFD8422}" type="slidenum">
              <a:rPr lang="ar-EG" smtClean="0"/>
              <a:pPr/>
              <a:t>‹#›</a:t>
            </a:fld>
            <a:endParaRPr lang="ar-EG"/>
          </a:p>
        </p:txBody>
      </p:sp>
      <p:sp>
        <p:nvSpPr>
          <p:cNvPr id="8" name="Footer Placeholder 7"/>
          <p:cNvSpPr>
            <a:spLocks noGrp="1"/>
          </p:cNvSpPr>
          <p:nvPr>
            <p:ph type="ftr" sz="quarter" idx="12"/>
          </p:nvPr>
        </p:nvSpPr>
        <p:spPr/>
        <p:txBody>
          <a:bodyPr rtlCol="0"/>
          <a:lstStyle/>
          <a:p>
            <a:endParaRPr lang="ar-E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C9D9EA-557A-4114-A2E8-DC64BA563BC5}" type="datetimeFigureOut">
              <a:rPr lang="ar-EG" smtClean="0"/>
              <a:pPr/>
              <a:t>05/08/1446</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A5452A83-9AFE-43E1-BCAE-A1A24FFD8422}" type="slidenum">
              <a:rPr lang="ar-EG" smtClean="0"/>
              <a:pPr/>
              <a:t>‹#›</a:t>
            </a:fld>
            <a:endParaRPr lang="ar-E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FFC9D9EA-557A-4114-A2E8-DC64BA563BC5}" type="datetimeFigureOut">
              <a:rPr lang="ar-EG" smtClean="0"/>
              <a:pPr/>
              <a:t>05/08/1446</a:t>
            </a:fld>
            <a:endParaRPr lang="ar-EG"/>
          </a:p>
        </p:txBody>
      </p:sp>
      <p:sp>
        <p:nvSpPr>
          <p:cNvPr id="22" name="Slide Number Placeholder 21"/>
          <p:cNvSpPr>
            <a:spLocks noGrp="1"/>
          </p:cNvSpPr>
          <p:nvPr>
            <p:ph type="sldNum" sz="quarter" idx="15"/>
          </p:nvPr>
        </p:nvSpPr>
        <p:spPr/>
        <p:txBody>
          <a:bodyPr rtlCol="0"/>
          <a:lstStyle/>
          <a:p>
            <a:fld id="{A5452A83-9AFE-43E1-BCAE-A1A24FFD8422}" type="slidenum">
              <a:rPr lang="ar-EG" smtClean="0"/>
              <a:pPr/>
              <a:t>‹#›</a:t>
            </a:fld>
            <a:endParaRPr lang="ar-EG"/>
          </a:p>
        </p:txBody>
      </p:sp>
      <p:sp>
        <p:nvSpPr>
          <p:cNvPr id="23" name="Footer Placeholder 22"/>
          <p:cNvSpPr>
            <a:spLocks noGrp="1"/>
          </p:cNvSpPr>
          <p:nvPr>
            <p:ph type="ftr" sz="quarter" idx="16"/>
          </p:nvPr>
        </p:nvSpPr>
        <p:spPr/>
        <p:txBody>
          <a:bodyPr rtlCol="0"/>
          <a:lstStyle/>
          <a:p>
            <a:endParaRPr lang="ar-EG"/>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FFC9D9EA-557A-4114-A2E8-DC64BA563BC5}" type="datetimeFigureOut">
              <a:rPr lang="ar-EG" smtClean="0"/>
              <a:pPr/>
              <a:t>05/08/1446</a:t>
            </a:fld>
            <a:endParaRPr lang="ar-EG"/>
          </a:p>
        </p:txBody>
      </p:sp>
      <p:sp>
        <p:nvSpPr>
          <p:cNvPr id="18" name="Slide Number Placeholder 17"/>
          <p:cNvSpPr>
            <a:spLocks noGrp="1"/>
          </p:cNvSpPr>
          <p:nvPr>
            <p:ph type="sldNum" sz="quarter" idx="11"/>
          </p:nvPr>
        </p:nvSpPr>
        <p:spPr/>
        <p:txBody>
          <a:bodyPr rtlCol="0"/>
          <a:lstStyle/>
          <a:p>
            <a:fld id="{A5452A83-9AFE-43E1-BCAE-A1A24FFD8422}" type="slidenum">
              <a:rPr lang="ar-EG" smtClean="0"/>
              <a:pPr/>
              <a:t>‹#›</a:t>
            </a:fld>
            <a:endParaRPr lang="ar-EG"/>
          </a:p>
        </p:txBody>
      </p:sp>
      <p:sp>
        <p:nvSpPr>
          <p:cNvPr id="21" name="Footer Placeholder 20"/>
          <p:cNvSpPr>
            <a:spLocks noGrp="1"/>
          </p:cNvSpPr>
          <p:nvPr>
            <p:ph type="ftr" sz="quarter" idx="12"/>
          </p:nvPr>
        </p:nvSpPr>
        <p:spPr/>
        <p:txBody>
          <a:bodyPr rtlCol="0"/>
          <a:lstStyle/>
          <a:p>
            <a:endParaRPr lang="ar-E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FC9D9EA-557A-4114-A2E8-DC64BA563BC5}" type="datetimeFigureOut">
              <a:rPr lang="ar-EG" smtClean="0"/>
              <a:pPr/>
              <a:t>05/08/1446</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A5452A83-9AFE-43E1-BCAE-A1A24FFD8422}" type="slidenum">
              <a:rPr lang="ar-EG" smtClean="0"/>
              <a:pPr/>
              <a:t>‹#›</a:t>
            </a:fld>
            <a:endParaRPr lang="ar-E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FC9D9EA-557A-4114-A2E8-DC64BA563BC5}" type="datetimeFigureOut">
              <a:rPr lang="ar-EG" smtClean="0"/>
              <a:pPr/>
              <a:t>05/08/1446</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A5452A83-9AFE-43E1-BCAE-A1A24FFD8422}" type="slidenum">
              <a:rPr lang="ar-EG" smtClean="0"/>
              <a:pPr/>
              <a:t>‹#›</a:t>
            </a:fld>
            <a:endParaRPr lang="ar-E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FFC9D9EA-557A-4114-A2E8-DC64BA563BC5}" type="datetimeFigureOut">
              <a:rPr lang="ar-EG" smtClean="0"/>
              <a:pPr/>
              <a:t>05/08/1446</a:t>
            </a:fld>
            <a:endParaRPr lang="ar-EG"/>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EG"/>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A5452A83-9AFE-43E1-BCAE-A1A24FFD8422}" type="slidenum">
              <a:rPr lang="ar-EG" smtClean="0"/>
              <a:pPr/>
              <a:t>‹#›</a:t>
            </a:fld>
            <a:endParaRPr lang="ar-EG"/>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http://4.bp.blogspot.com/_EJCviHJaPjI/TEJQ4SxGpxI/AAAAAAAABwQ/FMDeDzCNM3I/s400/carcinogenesis.gif"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hyperlink" Target="http://www.cancer.net/navigating-cancer-care/diagnosing-cancer/tests-and-procedures/tumor-marker-tests"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cancer.gov/Common/PopUps/popDefinition.aspx?id=CDR0000270730&amp;version=Patient&amp;language=English" TargetMode="External"/><Relationship Id="rId2" Type="http://schemas.openxmlformats.org/officeDocument/2006/relationships/hyperlink" Target="https://www.cancer.gov/Common/PopUps/popDefinition.aspx?id=CDR0000045944&amp;version=Patient&amp;language=English" TargetMode="External"/><Relationship Id="rId1" Type="http://schemas.openxmlformats.org/officeDocument/2006/relationships/slideLayout" Target="../slideLayouts/slideLayout2.xml"/><Relationship Id="rId6" Type="http://schemas.openxmlformats.org/officeDocument/2006/relationships/hyperlink" Target="https://www.cancer.gov/Common/PopUps/popDefinition.aspx?id=CDR0000045151&amp;version=Patient&amp;language=English" TargetMode="External"/><Relationship Id="rId5" Type="http://schemas.openxmlformats.org/officeDocument/2006/relationships/hyperlink" Target="https://www.cancer.gov/Common/PopUps/popDefinition.aspx?id=CDR0000046345&amp;version=Patient&amp;language=English" TargetMode="External"/><Relationship Id="rId4" Type="http://schemas.openxmlformats.org/officeDocument/2006/relationships/hyperlink" Target="https://www.cancer.gov/Common/PopUps/popDefinition.aspx?id=CDR0000046751&amp;version=Patient&amp;language=English"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14480" y="1000108"/>
            <a:ext cx="6858048" cy="1894362"/>
          </a:xfrm>
        </p:spPr>
        <p:txBody>
          <a:bodyPr>
            <a:normAutofit/>
          </a:bodyPr>
          <a:lstStyle/>
          <a:p>
            <a:pPr algn="ctr"/>
            <a:r>
              <a:rPr lang="en-US" sz="4000" dirty="0" smtClean="0">
                <a:solidFill>
                  <a:srgbClr val="FF0000"/>
                </a:solidFill>
                <a:latin typeface="Aharoni" pitchFamily="2" charset="-79"/>
                <a:cs typeface="Aharoni" pitchFamily="2" charset="-79"/>
              </a:rPr>
              <a:t>Oncology and advanced therapeutic modalities</a:t>
            </a:r>
            <a:endParaRPr lang="ar-EG" sz="2800" dirty="0">
              <a:solidFill>
                <a:srgbClr val="FF0000"/>
              </a:solidFill>
              <a:cs typeface="+mn-cs"/>
            </a:endParaRPr>
          </a:p>
        </p:txBody>
      </p:sp>
      <p:sp>
        <p:nvSpPr>
          <p:cNvPr id="3" name="Subtitle 2"/>
          <p:cNvSpPr>
            <a:spLocks noGrp="1"/>
          </p:cNvSpPr>
          <p:nvPr>
            <p:ph type="subTitle" idx="1"/>
          </p:nvPr>
        </p:nvSpPr>
        <p:spPr>
          <a:xfrm>
            <a:off x="2143108" y="2924944"/>
            <a:ext cx="6172200" cy="2214578"/>
          </a:xfrm>
        </p:spPr>
        <p:txBody>
          <a:bodyPr>
            <a:normAutofit/>
          </a:bodyPr>
          <a:lstStyle/>
          <a:p>
            <a:pPr algn="ctr" rtl="0"/>
            <a:r>
              <a:rPr lang="en-US" sz="3600" i="1" u="sng" dirty="0" smtClean="0">
                <a:solidFill>
                  <a:schemeClr val="tx1"/>
                </a:solidFill>
              </a:rPr>
              <a:t>Prepared  </a:t>
            </a:r>
          </a:p>
          <a:p>
            <a:pPr algn="ctr" rtl="0"/>
            <a:r>
              <a:rPr lang="en-US" sz="3600" i="1" u="sng" dirty="0" smtClean="0">
                <a:solidFill>
                  <a:schemeClr val="tx1"/>
                </a:solidFill>
              </a:rPr>
              <a:t>By</a:t>
            </a:r>
            <a:endParaRPr lang="en-US" sz="3600" dirty="0" smtClean="0">
              <a:solidFill>
                <a:schemeClr val="tx1"/>
              </a:solidFill>
            </a:endParaRPr>
          </a:p>
          <a:p>
            <a:pPr algn="ctr" rtl="0"/>
            <a:r>
              <a:rPr lang="en-US" sz="3100" dirty="0" err="1" smtClean="0"/>
              <a:t>Mayada</a:t>
            </a:r>
            <a:r>
              <a:rPr lang="en-US" sz="3100" dirty="0" smtClean="0"/>
              <a:t> </a:t>
            </a:r>
            <a:r>
              <a:rPr lang="en-US" sz="3100" dirty="0" err="1" smtClean="0"/>
              <a:t>omar</a:t>
            </a:r>
            <a:endParaRPr lang="en-US" sz="3100" dirty="0" smtClean="0"/>
          </a:p>
          <a:p>
            <a:endParaRPr lang="ar-E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150000"/>
              </a:lnSpc>
            </a:pPr>
            <a:r>
              <a:rPr lang="en-US" sz="4400" b="1" u="sng" dirty="0" smtClean="0">
                <a:solidFill>
                  <a:srgbClr val="C00000"/>
                </a:solidFill>
              </a:rPr>
              <a:t>Outline:</a:t>
            </a:r>
            <a:r>
              <a:rPr lang="en-US" dirty="0" smtClean="0"/>
              <a:t/>
            </a:r>
            <a:br>
              <a:rPr lang="en-US" dirty="0" smtClean="0"/>
            </a:br>
            <a:endParaRPr lang="ar-EG" dirty="0"/>
          </a:p>
        </p:txBody>
      </p:sp>
      <p:sp>
        <p:nvSpPr>
          <p:cNvPr id="3" name="Content Placeholder 2"/>
          <p:cNvSpPr>
            <a:spLocks noGrp="1"/>
          </p:cNvSpPr>
          <p:nvPr>
            <p:ph sz="quarter" idx="1"/>
          </p:nvPr>
        </p:nvSpPr>
        <p:spPr>
          <a:xfrm>
            <a:off x="428596" y="1071546"/>
            <a:ext cx="7467600" cy="5786454"/>
          </a:xfrm>
        </p:spPr>
        <p:txBody>
          <a:bodyPr>
            <a:normAutofit fontScale="92500" lnSpcReduction="10000"/>
          </a:bodyPr>
          <a:lstStyle/>
          <a:p>
            <a:pPr lvl="0" algn="just" rtl="0">
              <a:lnSpc>
                <a:spcPct val="170000"/>
              </a:lnSpc>
            </a:pPr>
            <a:r>
              <a:rPr lang="en-US" dirty="0" smtClean="0"/>
              <a:t>Introduction.</a:t>
            </a:r>
            <a:endParaRPr lang="en-US" sz="2000" dirty="0" smtClean="0"/>
          </a:p>
          <a:p>
            <a:pPr lvl="0" algn="just" rtl="0">
              <a:lnSpc>
                <a:spcPct val="170000"/>
              </a:lnSpc>
            </a:pPr>
            <a:r>
              <a:rPr lang="en-US" dirty="0" smtClean="0"/>
              <a:t>Definitions.</a:t>
            </a:r>
            <a:endParaRPr lang="en-US" sz="2000" dirty="0" smtClean="0"/>
          </a:p>
          <a:p>
            <a:pPr lvl="0" algn="just" rtl="0">
              <a:lnSpc>
                <a:spcPct val="170000"/>
              </a:lnSpc>
            </a:pPr>
            <a:r>
              <a:rPr lang="en-US" dirty="0" smtClean="0"/>
              <a:t> </a:t>
            </a:r>
            <a:r>
              <a:rPr lang="en-US" dirty="0" err="1" smtClean="0"/>
              <a:t>Pathophysiology</a:t>
            </a:r>
            <a:r>
              <a:rPr lang="en-US" dirty="0" smtClean="0"/>
              <a:t>.</a:t>
            </a:r>
            <a:endParaRPr lang="en-US" sz="2000" dirty="0" smtClean="0"/>
          </a:p>
          <a:p>
            <a:pPr lvl="0" algn="just" rtl="0">
              <a:lnSpc>
                <a:spcPct val="170000"/>
              </a:lnSpc>
            </a:pPr>
            <a:r>
              <a:rPr lang="en-US" dirty="0" smtClean="0"/>
              <a:t>Etiology.</a:t>
            </a:r>
            <a:endParaRPr lang="en-US" sz="2000" dirty="0" smtClean="0"/>
          </a:p>
          <a:p>
            <a:pPr lvl="0" algn="just" rtl="0">
              <a:lnSpc>
                <a:spcPct val="170000"/>
              </a:lnSpc>
            </a:pPr>
            <a:r>
              <a:rPr lang="en-US" dirty="0" smtClean="0"/>
              <a:t>Classifications of cancer</a:t>
            </a:r>
            <a:endParaRPr lang="en-US" sz="2000" dirty="0" smtClean="0"/>
          </a:p>
          <a:p>
            <a:pPr lvl="0" algn="just" rtl="0">
              <a:lnSpc>
                <a:spcPct val="170000"/>
              </a:lnSpc>
            </a:pPr>
            <a:r>
              <a:rPr lang="en-US" dirty="0" smtClean="0"/>
              <a:t>Staging of Cancer.</a:t>
            </a:r>
            <a:endParaRPr lang="en-US" sz="2000" dirty="0" smtClean="0"/>
          </a:p>
          <a:p>
            <a:pPr lvl="0" algn="just" rtl="0">
              <a:lnSpc>
                <a:spcPct val="170000"/>
              </a:lnSpc>
            </a:pPr>
            <a:r>
              <a:rPr lang="en-US" dirty="0" smtClean="0"/>
              <a:t>Diagnosis of patient with cancer.</a:t>
            </a:r>
            <a:endParaRPr lang="en-US" sz="2000" dirty="0" smtClean="0"/>
          </a:p>
          <a:p>
            <a:pPr lvl="1" algn="just" rtl="0">
              <a:lnSpc>
                <a:spcPct val="170000"/>
              </a:lnSpc>
            </a:pPr>
            <a:r>
              <a:rPr lang="en-US" sz="2400" dirty="0" smtClean="0"/>
              <a:t>Signs &amp; Symptoms.</a:t>
            </a:r>
            <a:endParaRPr lang="en-US" sz="2000" dirty="0" smtClean="0"/>
          </a:p>
          <a:p>
            <a:pPr lvl="1" algn="just" rtl="0">
              <a:lnSpc>
                <a:spcPct val="170000"/>
              </a:lnSpc>
            </a:pPr>
            <a:r>
              <a:rPr lang="en-US" sz="2400" dirty="0" smtClean="0"/>
              <a:t>Diagnostic Findings.</a:t>
            </a:r>
            <a:endParaRPr lang="en-US" sz="2000" dirty="0" smtClean="0"/>
          </a:p>
          <a:p>
            <a:pPr algn="just">
              <a:lnSpc>
                <a:spcPct val="170000"/>
              </a:lnSpc>
            </a:pPr>
            <a:endParaRPr lang="ar-EG" dirty="0"/>
          </a:p>
        </p:txBody>
      </p:sp>
      <p:pic>
        <p:nvPicPr>
          <p:cNvPr id="45057" name="Picture 1" descr="benign_malignant-"/>
          <p:cNvPicPr>
            <a:picLocks noChangeAspect="1" noChangeArrowheads="1"/>
          </p:cNvPicPr>
          <p:nvPr/>
        </p:nvPicPr>
        <p:blipFill>
          <a:blip r:embed="rId2"/>
          <a:srcRect/>
          <a:stretch>
            <a:fillRect/>
          </a:stretch>
        </p:blipFill>
        <p:spPr bwMode="auto">
          <a:xfrm>
            <a:off x="5429256" y="4357670"/>
            <a:ext cx="3271842" cy="25003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54032"/>
          </a:xfrm>
        </p:spPr>
        <p:txBody>
          <a:bodyPr>
            <a:normAutofit fontScale="90000"/>
          </a:bodyPr>
          <a:lstStyle/>
          <a:p>
            <a:r>
              <a:rPr lang="en-US" sz="4000" b="1" dirty="0" smtClean="0">
                <a:solidFill>
                  <a:srgbClr val="C00000"/>
                </a:solidFill>
              </a:rPr>
              <a:t>Cont.., </a:t>
            </a:r>
            <a:endParaRPr lang="ar-EG" sz="4000" b="1" dirty="0">
              <a:solidFill>
                <a:srgbClr val="C00000"/>
              </a:solidFill>
            </a:endParaRPr>
          </a:p>
        </p:txBody>
      </p:sp>
      <p:sp>
        <p:nvSpPr>
          <p:cNvPr id="3" name="Content Placeholder 2"/>
          <p:cNvSpPr>
            <a:spLocks noGrp="1"/>
          </p:cNvSpPr>
          <p:nvPr>
            <p:ph sz="quarter" idx="1"/>
          </p:nvPr>
        </p:nvSpPr>
        <p:spPr>
          <a:xfrm>
            <a:off x="285720" y="928670"/>
            <a:ext cx="8329642" cy="4873752"/>
          </a:xfrm>
        </p:spPr>
        <p:txBody>
          <a:bodyPr>
            <a:noAutofit/>
          </a:bodyPr>
          <a:lstStyle/>
          <a:p>
            <a:pPr lvl="0" algn="l" rtl="0">
              <a:lnSpc>
                <a:spcPct val="150000"/>
              </a:lnSpc>
            </a:pPr>
            <a:r>
              <a:rPr lang="en-US" sz="2800" dirty="0" smtClean="0">
                <a:solidFill>
                  <a:srgbClr val="7030A0"/>
                </a:solidFill>
                <a:cs typeface="+mj-cs"/>
              </a:rPr>
              <a:t>Advanced modalities in medical and surgical treatment.</a:t>
            </a:r>
            <a:endParaRPr lang="en-US" dirty="0" smtClean="0">
              <a:solidFill>
                <a:srgbClr val="7030A0"/>
              </a:solidFill>
              <a:cs typeface="+mj-cs"/>
            </a:endParaRPr>
          </a:p>
          <a:p>
            <a:pPr lvl="2" algn="l" rtl="0">
              <a:lnSpc>
                <a:spcPct val="150000"/>
              </a:lnSpc>
            </a:pPr>
            <a:r>
              <a:rPr lang="en-US" sz="3200" dirty="0" smtClean="0">
                <a:cs typeface="+mj-cs"/>
              </a:rPr>
              <a:t>Surgery.</a:t>
            </a:r>
            <a:endParaRPr lang="en-US" sz="2800" dirty="0" smtClean="0">
              <a:cs typeface="+mj-cs"/>
            </a:endParaRPr>
          </a:p>
          <a:p>
            <a:pPr lvl="2" algn="l" rtl="0">
              <a:lnSpc>
                <a:spcPct val="150000"/>
              </a:lnSpc>
            </a:pPr>
            <a:r>
              <a:rPr lang="en-US" sz="3200" dirty="0" smtClean="0">
                <a:cs typeface="+mj-cs"/>
              </a:rPr>
              <a:t>Radiation therapy.</a:t>
            </a:r>
            <a:endParaRPr lang="en-US" sz="2800" dirty="0" smtClean="0">
              <a:cs typeface="+mj-cs"/>
            </a:endParaRPr>
          </a:p>
          <a:p>
            <a:pPr lvl="2" algn="l" rtl="0">
              <a:lnSpc>
                <a:spcPct val="150000"/>
              </a:lnSpc>
            </a:pPr>
            <a:r>
              <a:rPr lang="en-US" sz="3200" dirty="0" smtClean="0">
                <a:cs typeface="+mj-cs"/>
              </a:rPr>
              <a:t>Chemotherapy.</a:t>
            </a:r>
            <a:endParaRPr lang="en-US" sz="2800" dirty="0" smtClean="0">
              <a:cs typeface="+mj-cs"/>
            </a:endParaRPr>
          </a:p>
          <a:p>
            <a:pPr lvl="2" algn="l" rtl="0">
              <a:lnSpc>
                <a:spcPct val="150000"/>
              </a:lnSpc>
            </a:pPr>
            <a:r>
              <a:rPr lang="en-US" sz="3200" dirty="0" smtClean="0">
                <a:cs typeface="+mj-cs"/>
              </a:rPr>
              <a:t>Bone marrow transplantation </a:t>
            </a:r>
            <a:endParaRPr lang="en-US" sz="2800" dirty="0" smtClean="0">
              <a:cs typeface="+mj-cs"/>
            </a:endParaRPr>
          </a:p>
          <a:p>
            <a:pPr lvl="2" algn="l" rtl="0">
              <a:lnSpc>
                <a:spcPct val="150000"/>
              </a:lnSpc>
            </a:pPr>
            <a:r>
              <a:rPr lang="en-US" sz="3200" dirty="0" smtClean="0">
                <a:cs typeface="+mj-cs"/>
              </a:rPr>
              <a:t> Stem cell transplantation</a:t>
            </a:r>
            <a:endParaRPr lang="en-US" sz="2800" dirty="0" smtClean="0">
              <a:cs typeface="+mj-cs"/>
            </a:endParaRPr>
          </a:p>
          <a:p>
            <a:pPr algn="l">
              <a:lnSpc>
                <a:spcPct val="150000"/>
              </a:lnSpc>
            </a:pPr>
            <a:endParaRPr lang="ar-EG" sz="2800" dirty="0">
              <a:cs typeface="+mj-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48680"/>
            <a:ext cx="7467600" cy="1143000"/>
          </a:xfrm>
        </p:spPr>
        <p:txBody>
          <a:bodyPr>
            <a:normAutofit/>
          </a:bodyPr>
          <a:lstStyle/>
          <a:p>
            <a:r>
              <a:rPr lang="en-US" sz="4000" b="1" dirty="0" smtClean="0">
                <a:solidFill>
                  <a:srgbClr val="C00000"/>
                </a:solidFill>
              </a:rPr>
              <a:t>Cont.., </a:t>
            </a:r>
            <a:endParaRPr lang="ar-EG" sz="4000" b="1" dirty="0">
              <a:solidFill>
                <a:srgbClr val="C00000"/>
              </a:solidFill>
            </a:endParaRPr>
          </a:p>
        </p:txBody>
      </p:sp>
      <p:sp>
        <p:nvSpPr>
          <p:cNvPr id="3" name="Content Placeholder 2"/>
          <p:cNvSpPr>
            <a:spLocks noGrp="1"/>
          </p:cNvSpPr>
          <p:nvPr>
            <p:ph sz="quarter" idx="1"/>
          </p:nvPr>
        </p:nvSpPr>
        <p:spPr>
          <a:xfrm>
            <a:off x="457200" y="1268760"/>
            <a:ext cx="8258204" cy="4873752"/>
          </a:xfrm>
        </p:spPr>
        <p:txBody>
          <a:bodyPr>
            <a:normAutofit/>
          </a:bodyPr>
          <a:lstStyle/>
          <a:p>
            <a:pPr lvl="0" algn="l" rtl="0">
              <a:lnSpc>
                <a:spcPct val="200000"/>
              </a:lnSpc>
            </a:pPr>
            <a:r>
              <a:rPr lang="en-US" sz="3200" dirty="0" smtClean="0"/>
              <a:t>Nursing Care for Patient with Cancer.</a:t>
            </a:r>
          </a:p>
          <a:p>
            <a:pPr lvl="0" algn="l" rtl="0">
              <a:lnSpc>
                <a:spcPct val="200000"/>
              </a:lnSpc>
            </a:pPr>
            <a:r>
              <a:rPr lang="en-US" sz="3200" dirty="0" smtClean="0"/>
              <a:t>Summary.</a:t>
            </a:r>
          </a:p>
          <a:p>
            <a:pPr algn="l">
              <a:lnSpc>
                <a:spcPct val="200000"/>
              </a:lnSpc>
            </a:pPr>
            <a:endParaRPr lang="ar-EG"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u="sng" dirty="0" smtClean="0">
                <a:solidFill>
                  <a:srgbClr val="C00000"/>
                </a:solidFill>
              </a:rPr>
              <a:t>General objectives:</a:t>
            </a:r>
            <a:r>
              <a:rPr lang="en-US" dirty="0" smtClean="0"/>
              <a:t/>
            </a:r>
            <a:br>
              <a:rPr lang="en-US" dirty="0" smtClean="0"/>
            </a:br>
            <a:endParaRPr lang="ar-EG" dirty="0"/>
          </a:p>
        </p:txBody>
      </p:sp>
      <p:sp>
        <p:nvSpPr>
          <p:cNvPr id="3" name="Content Placeholder 2"/>
          <p:cNvSpPr>
            <a:spLocks noGrp="1"/>
          </p:cNvSpPr>
          <p:nvPr>
            <p:ph sz="quarter" idx="1"/>
          </p:nvPr>
        </p:nvSpPr>
        <p:spPr>
          <a:xfrm>
            <a:off x="214282" y="1600200"/>
            <a:ext cx="8501122" cy="4873752"/>
          </a:xfrm>
        </p:spPr>
        <p:txBody>
          <a:bodyPr>
            <a:normAutofit/>
          </a:bodyPr>
          <a:lstStyle/>
          <a:p>
            <a:pPr algn="just" rtl="0">
              <a:lnSpc>
                <a:spcPct val="200000"/>
              </a:lnSpc>
            </a:pPr>
            <a:r>
              <a:rPr lang="en-US" sz="2800" dirty="0" smtClean="0">
                <a:cs typeface="+mj-cs"/>
              </a:rPr>
              <a:t>At the end of this lecture every participant should be able to acquire knowledge, skills and attitude regarding care of patient with oncology problem.</a:t>
            </a:r>
          </a:p>
          <a:p>
            <a:pPr algn="just" rtl="0">
              <a:lnSpc>
                <a:spcPct val="200000"/>
              </a:lnSpc>
            </a:pPr>
            <a:endParaRPr lang="ar-EG" sz="2800" dirty="0">
              <a:cs typeface="+mj-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642918"/>
            <a:ext cx="7467600" cy="1143000"/>
          </a:xfrm>
        </p:spPr>
        <p:txBody>
          <a:bodyPr>
            <a:noAutofit/>
          </a:bodyPr>
          <a:lstStyle/>
          <a:p>
            <a:r>
              <a:rPr lang="en-US" sz="3600" b="1" u="sng" dirty="0" smtClean="0">
                <a:solidFill>
                  <a:srgbClr val="C00000"/>
                </a:solidFill>
              </a:rPr>
              <a:t>Specific objectives:</a:t>
            </a:r>
            <a:r>
              <a:rPr lang="en-US" sz="3600" dirty="0" smtClean="0">
                <a:solidFill>
                  <a:srgbClr val="C00000"/>
                </a:solidFill>
              </a:rPr>
              <a:t/>
            </a:r>
            <a:br>
              <a:rPr lang="en-US" sz="3600" dirty="0" smtClean="0">
                <a:solidFill>
                  <a:srgbClr val="C00000"/>
                </a:solidFill>
              </a:rPr>
            </a:br>
            <a:endParaRPr lang="ar-EG" sz="3600" dirty="0">
              <a:solidFill>
                <a:srgbClr val="C00000"/>
              </a:solidFill>
            </a:endParaRPr>
          </a:p>
        </p:txBody>
      </p:sp>
      <p:sp>
        <p:nvSpPr>
          <p:cNvPr id="3" name="Content Placeholder 2"/>
          <p:cNvSpPr>
            <a:spLocks noGrp="1"/>
          </p:cNvSpPr>
          <p:nvPr>
            <p:ph sz="quarter" idx="1"/>
          </p:nvPr>
        </p:nvSpPr>
        <p:spPr>
          <a:xfrm>
            <a:off x="357158" y="1455594"/>
            <a:ext cx="8401080" cy="5402406"/>
          </a:xfrm>
        </p:spPr>
        <p:txBody>
          <a:bodyPr>
            <a:normAutofit/>
          </a:bodyPr>
          <a:lstStyle/>
          <a:p>
            <a:pPr lvl="0" algn="l" rtl="0">
              <a:lnSpc>
                <a:spcPct val="200000"/>
              </a:lnSpc>
            </a:pPr>
            <a:r>
              <a:rPr lang="en-US" dirty="0" smtClean="0"/>
              <a:t>Mention key definitions related to oncology.</a:t>
            </a:r>
          </a:p>
          <a:p>
            <a:pPr lvl="0" algn="l" rtl="0">
              <a:lnSpc>
                <a:spcPct val="200000"/>
              </a:lnSpc>
            </a:pPr>
            <a:r>
              <a:rPr lang="en-US" dirty="0" smtClean="0"/>
              <a:t>Describe </a:t>
            </a:r>
            <a:r>
              <a:rPr lang="en-US" dirty="0" err="1" smtClean="0"/>
              <a:t>Pathophysiology</a:t>
            </a:r>
            <a:r>
              <a:rPr lang="en-US" dirty="0" smtClean="0"/>
              <a:t>.</a:t>
            </a:r>
          </a:p>
          <a:p>
            <a:pPr lvl="0" algn="l" rtl="0">
              <a:lnSpc>
                <a:spcPct val="200000"/>
              </a:lnSpc>
            </a:pPr>
            <a:r>
              <a:rPr lang="en-US" dirty="0" smtClean="0"/>
              <a:t>Enumerate the Etiology of cancer.</a:t>
            </a:r>
          </a:p>
          <a:p>
            <a:pPr lvl="0" algn="l" rtl="0">
              <a:lnSpc>
                <a:spcPct val="200000"/>
              </a:lnSpc>
            </a:pPr>
            <a:r>
              <a:rPr lang="en-US" dirty="0" smtClean="0"/>
              <a:t>State the Classifications of cancer</a:t>
            </a:r>
          </a:p>
          <a:p>
            <a:pPr lvl="0" algn="l" rtl="0">
              <a:lnSpc>
                <a:spcPct val="200000"/>
              </a:lnSpc>
            </a:pPr>
            <a:r>
              <a:rPr lang="en-US" dirty="0" smtClean="0"/>
              <a:t>Identify Stages of Cancer.</a:t>
            </a:r>
          </a:p>
          <a:p>
            <a:pPr algn="l">
              <a:lnSpc>
                <a:spcPct val="200000"/>
              </a:lnSpc>
              <a:buNone/>
            </a:pPr>
            <a:endParaRPr lang="ar-EG"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C00000"/>
                </a:solidFill>
              </a:rPr>
              <a:t>Cont.., </a:t>
            </a:r>
            <a:endParaRPr lang="ar-EG" sz="4000" b="1" dirty="0">
              <a:solidFill>
                <a:srgbClr val="C00000"/>
              </a:solidFill>
            </a:endParaRPr>
          </a:p>
        </p:txBody>
      </p:sp>
      <p:sp>
        <p:nvSpPr>
          <p:cNvPr id="3" name="Content Placeholder 2"/>
          <p:cNvSpPr>
            <a:spLocks noGrp="1"/>
          </p:cNvSpPr>
          <p:nvPr>
            <p:ph sz="quarter" idx="1"/>
          </p:nvPr>
        </p:nvSpPr>
        <p:spPr>
          <a:xfrm>
            <a:off x="457200" y="1600200"/>
            <a:ext cx="8329642" cy="4873752"/>
          </a:xfrm>
        </p:spPr>
        <p:txBody>
          <a:bodyPr/>
          <a:lstStyle/>
          <a:p>
            <a:pPr lvl="0" algn="l" rtl="0">
              <a:lnSpc>
                <a:spcPct val="200000"/>
              </a:lnSpc>
            </a:pPr>
            <a:r>
              <a:rPr lang="en-US" dirty="0" smtClean="0">
                <a:cs typeface="+mj-cs"/>
              </a:rPr>
              <a:t>Enumerate the diagnostic measures for patient with cancer.</a:t>
            </a:r>
          </a:p>
          <a:p>
            <a:pPr lvl="0" algn="l" rtl="0">
              <a:lnSpc>
                <a:spcPct val="200000"/>
              </a:lnSpc>
            </a:pPr>
            <a:r>
              <a:rPr lang="en-US" dirty="0" smtClean="0">
                <a:cs typeface="+mj-cs"/>
              </a:rPr>
              <a:t>Discuss the advanced modalities in medical and surgical treatment.</a:t>
            </a:r>
          </a:p>
          <a:p>
            <a:pPr lvl="0" algn="l" rtl="0">
              <a:lnSpc>
                <a:spcPct val="200000"/>
              </a:lnSpc>
            </a:pPr>
            <a:r>
              <a:rPr lang="en-US" dirty="0" smtClean="0">
                <a:cs typeface="+mj-cs"/>
              </a:rPr>
              <a:t>Apply nursing Care for Patient with Cancer.</a:t>
            </a:r>
          </a:p>
          <a:p>
            <a:pPr algn="l"/>
            <a:endParaRPr lang="ar-EG"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u="sng" dirty="0" smtClean="0">
                <a:solidFill>
                  <a:srgbClr val="C00000"/>
                </a:solidFill>
              </a:rPr>
              <a:t>Introduction:</a:t>
            </a:r>
            <a:r>
              <a:rPr lang="en-US" sz="3600" dirty="0" smtClean="0">
                <a:solidFill>
                  <a:srgbClr val="C00000"/>
                </a:solidFill>
              </a:rPr>
              <a:t/>
            </a:r>
            <a:br>
              <a:rPr lang="en-US" sz="3600" dirty="0" smtClean="0">
                <a:solidFill>
                  <a:srgbClr val="C00000"/>
                </a:solidFill>
              </a:rPr>
            </a:br>
            <a:endParaRPr lang="ar-EG" sz="3600" dirty="0">
              <a:solidFill>
                <a:srgbClr val="C00000"/>
              </a:solidFill>
            </a:endParaRPr>
          </a:p>
        </p:txBody>
      </p:sp>
      <p:sp>
        <p:nvSpPr>
          <p:cNvPr id="3" name="Content Placeholder 2"/>
          <p:cNvSpPr>
            <a:spLocks noGrp="1"/>
          </p:cNvSpPr>
          <p:nvPr>
            <p:ph sz="quarter" idx="1"/>
          </p:nvPr>
        </p:nvSpPr>
        <p:spPr>
          <a:xfrm>
            <a:off x="142844" y="1000108"/>
            <a:ext cx="8572560" cy="5473844"/>
          </a:xfrm>
        </p:spPr>
        <p:txBody>
          <a:bodyPr>
            <a:normAutofit/>
          </a:bodyPr>
          <a:lstStyle/>
          <a:p>
            <a:pPr lvl="0" algn="just" rtl="0">
              <a:lnSpc>
                <a:spcPct val="200000"/>
              </a:lnSpc>
            </a:pPr>
            <a:r>
              <a:rPr lang="en-US" dirty="0" smtClean="0">
                <a:solidFill>
                  <a:srgbClr val="000000"/>
                </a:solidFill>
                <a:latin typeface="Times New Roman"/>
                <a:ea typeface="Times New Roman"/>
              </a:rPr>
              <a:t>             Cancer continues to be one of the leading causes of morbidity and mortality worldwide. According to the </a:t>
            </a:r>
            <a:r>
              <a:rPr lang="en-US" dirty="0" smtClean="0">
                <a:solidFill>
                  <a:srgbClr val="C00000"/>
                </a:solidFill>
                <a:latin typeface="Times New Roman"/>
                <a:ea typeface="Times New Roman"/>
              </a:rPr>
              <a:t>WHO</a:t>
            </a:r>
            <a:r>
              <a:rPr lang="en-US" dirty="0" smtClean="0">
                <a:solidFill>
                  <a:srgbClr val="000000"/>
                </a:solidFill>
                <a:latin typeface="Times New Roman"/>
                <a:ea typeface="Times New Roman"/>
              </a:rPr>
              <a:t>, cancer was the second leading cause of death in </a:t>
            </a:r>
            <a:r>
              <a:rPr lang="en-US" dirty="0" smtClean="0">
                <a:solidFill>
                  <a:srgbClr val="C00000"/>
                </a:solidFill>
                <a:latin typeface="Times New Roman"/>
                <a:ea typeface="Times New Roman"/>
              </a:rPr>
              <a:t>2020</a:t>
            </a:r>
            <a:r>
              <a:rPr lang="en-US" dirty="0" smtClean="0">
                <a:solidFill>
                  <a:srgbClr val="000000"/>
                </a:solidFill>
                <a:latin typeface="Times New Roman"/>
                <a:ea typeface="Times New Roman"/>
              </a:rPr>
              <a:t>, responsible for </a:t>
            </a:r>
            <a:r>
              <a:rPr lang="en-US" dirty="0" smtClean="0">
                <a:solidFill>
                  <a:srgbClr val="C00000"/>
                </a:solidFill>
                <a:latin typeface="Times New Roman"/>
                <a:ea typeface="Times New Roman"/>
              </a:rPr>
              <a:t>8.8</a:t>
            </a:r>
            <a:r>
              <a:rPr lang="en-US" dirty="0" smtClean="0">
                <a:solidFill>
                  <a:srgbClr val="000000"/>
                </a:solidFill>
                <a:latin typeface="Times New Roman"/>
                <a:ea typeface="Times New Roman"/>
              </a:rPr>
              <a:t> million deaths globally. While the global  burden of cancer continues to be high, therapeutic innovation based on improved understanding of disease biology. </a:t>
            </a:r>
            <a:endParaRPr lang="en-US" dirty="0" smtClean="0">
              <a:latin typeface="Times New Roman"/>
              <a:ea typeface="Times New Roman"/>
            </a:endParaRPr>
          </a:p>
          <a:p>
            <a:pPr algn="just" rtl="0">
              <a:lnSpc>
                <a:spcPct val="200000"/>
              </a:lnSpc>
            </a:pPr>
            <a:endParaRPr lang="ar-EG"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714356"/>
            <a:ext cx="7467600" cy="1143000"/>
          </a:xfrm>
        </p:spPr>
        <p:txBody>
          <a:bodyPr>
            <a:normAutofit fontScale="90000"/>
          </a:bodyPr>
          <a:lstStyle/>
          <a:p>
            <a:r>
              <a:rPr lang="en-US" sz="4000" b="1" u="sng" dirty="0" smtClean="0">
                <a:solidFill>
                  <a:srgbClr val="C00000"/>
                </a:solidFill>
              </a:rPr>
              <a:t>Oncology:</a:t>
            </a:r>
            <a:r>
              <a:rPr lang="en-US" dirty="0" smtClean="0"/>
              <a:t/>
            </a:r>
            <a:br>
              <a:rPr lang="en-US" dirty="0" smtClean="0"/>
            </a:br>
            <a:endParaRPr lang="ar-EG" dirty="0"/>
          </a:p>
        </p:txBody>
      </p:sp>
      <p:sp>
        <p:nvSpPr>
          <p:cNvPr id="3" name="Content Placeholder 2"/>
          <p:cNvSpPr>
            <a:spLocks noGrp="1"/>
          </p:cNvSpPr>
          <p:nvPr>
            <p:ph sz="quarter" idx="1"/>
          </p:nvPr>
        </p:nvSpPr>
        <p:spPr>
          <a:xfrm>
            <a:off x="214282" y="1600200"/>
            <a:ext cx="8429684" cy="4873752"/>
          </a:xfrm>
        </p:spPr>
        <p:txBody>
          <a:bodyPr/>
          <a:lstStyle/>
          <a:p>
            <a:pPr algn="just" rtl="0">
              <a:lnSpc>
                <a:spcPct val="200000"/>
              </a:lnSpc>
            </a:pPr>
            <a:r>
              <a:rPr lang="en-US" dirty="0" smtClean="0"/>
              <a:t>The word oncology comes from the Greek word meaning "</a:t>
            </a:r>
            <a:r>
              <a:rPr lang="en-US" dirty="0" smtClean="0">
                <a:solidFill>
                  <a:srgbClr val="FF0000"/>
                </a:solidFill>
              </a:rPr>
              <a:t>mass</a:t>
            </a:r>
            <a:r>
              <a:rPr lang="en-US" dirty="0" smtClean="0"/>
              <a:t>" or "</a:t>
            </a:r>
            <a:r>
              <a:rPr lang="en-US" dirty="0" smtClean="0">
                <a:solidFill>
                  <a:srgbClr val="FF0000"/>
                </a:solidFill>
              </a:rPr>
              <a:t>bulk</a:t>
            </a:r>
            <a:r>
              <a:rPr lang="en-US" dirty="0" smtClean="0"/>
              <a:t>," referring to tumors. A doctor who specializes in oncology is called an </a:t>
            </a:r>
            <a:r>
              <a:rPr lang="en-US" dirty="0" smtClean="0">
                <a:solidFill>
                  <a:srgbClr val="FF0000"/>
                </a:solidFill>
              </a:rPr>
              <a:t>oncologist</a:t>
            </a:r>
            <a:r>
              <a:rPr lang="en-US" dirty="0" smtClean="0"/>
              <a:t>. </a:t>
            </a:r>
            <a:endParaRPr lang="ar-EG"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i="1" u="sng" dirty="0" smtClean="0">
                <a:solidFill>
                  <a:srgbClr val="C00000"/>
                </a:solidFill>
              </a:rPr>
              <a:t>Tumors :</a:t>
            </a:r>
            <a:r>
              <a:rPr lang="en-US" sz="4400" i="1" dirty="0" smtClean="0">
                <a:solidFill>
                  <a:srgbClr val="C00000"/>
                </a:solidFill>
              </a:rPr>
              <a:t> </a:t>
            </a:r>
            <a:r>
              <a:rPr lang="en-US" dirty="0" smtClean="0"/>
              <a:t/>
            </a:r>
            <a:br>
              <a:rPr lang="en-US" dirty="0" smtClean="0"/>
            </a:br>
            <a:endParaRPr lang="ar-EG" dirty="0"/>
          </a:p>
        </p:txBody>
      </p:sp>
      <p:sp>
        <p:nvSpPr>
          <p:cNvPr id="3" name="Content Placeholder 2"/>
          <p:cNvSpPr>
            <a:spLocks noGrp="1"/>
          </p:cNvSpPr>
          <p:nvPr>
            <p:ph sz="quarter" idx="1"/>
          </p:nvPr>
        </p:nvSpPr>
        <p:spPr>
          <a:xfrm>
            <a:off x="214282" y="1600200"/>
            <a:ext cx="8501122" cy="4873752"/>
          </a:xfrm>
        </p:spPr>
        <p:txBody>
          <a:bodyPr/>
          <a:lstStyle/>
          <a:p>
            <a:pPr algn="just" rtl="0">
              <a:lnSpc>
                <a:spcPct val="200000"/>
              </a:lnSpc>
            </a:pPr>
            <a:r>
              <a:rPr lang="en-US" sz="2800" dirty="0" smtClean="0">
                <a:cs typeface="+mj-cs"/>
              </a:rPr>
              <a:t>An abnormal mass of tissue that results from </a:t>
            </a:r>
            <a:r>
              <a:rPr lang="en-US" sz="2800" dirty="0" smtClean="0">
                <a:solidFill>
                  <a:srgbClr val="FF0000"/>
                </a:solidFill>
                <a:cs typeface="+mj-cs"/>
              </a:rPr>
              <a:t>excessive cell division </a:t>
            </a:r>
            <a:r>
              <a:rPr lang="en-US" sz="2800" dirty="0" smtClean="0">
                <a:cs typeface="+mj-cs"/>
              </a:rPr>
              <a:t>(mitotic activity). Tumors perform </a:t>
            </a:r>
            <a:r>
              <a:rPr lang="en-US" sz="2800" dirty="0" smtClean="0">
                <a:solidFill>
                  <a:srgbClr val="FF0000"/>
                </a:solidFill>
                <a:cs typeface="+mj-cs"/>
              </a:rPr>
              <a:t>no useful body function</a:t>
            </a:r>
            <a:r>
              <a:rPr lang="en-US" sz="2800" dirty="0" smtClean="0">
                <a:cs typeface="+mj-cs"/>
              </a:rPr>
              <a:t>. They may be either benign or malignant.</a:t>
            </a:r>
          </a:p>
          <a:p>
            <a:pPr algn="l" rtl="0"/>
            <a:endParaRPr lang="ar-EG"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0"/>
            <a:r>
              <a:rPr lang="en-US" sz="3600" b="1" i="1" u="sng" dirty="0" smtClean="0">
                <a:solidFill>
                  <a:srgbClr val="C00000"/>
                </a:solidFill>
              </a:rPr>
              <a:t>Cancer:</a:t>
            </a:r>
            <a:r>
              <a:rPr lang="en-US" sz="3600" dirty="0" smtClean="0">
                <a:solidFill>
                  <a:srgbClr val="C00000"/>
                </a:solidFill>
              </a:rPr>
              <a:t> </a:t>
            </a:r>
            <a:endParaRPr lang="en-US" sz="3600" dirty="0">
              <a:solidFill>
                <a:srgbClr val="C00000"/>
              </a:solidFill>
            </a:endParaRPr>
          </a:p>
        </p:txBody>
      </p:sp>
      <p:sp>
        <p:nvSpPr>
          <p:cNvPr id="3" name="Content Placeholder 2"/>
          <p:cNvSpPr>
            <a:spLocks noGrp="1"/>
          </p:cNvSpPr>
          <p:nvPr>
            <p:ph sz="quarter" idx="1"/>
          </p:nvPr>
        </p:nvSpPr>
        <p:spPr>
          <a:xfrm>
            <a:off x="285720" y="1600200"/>
            <a:ext cx="8572560" cy="4873752"/>
          </a:xfrm>
        </p:spPr>
        <p:txBody>
          <a:bodyPr/>
          <a:lstStyle/>
          <a:p>
            <a:pPr algn="l" rtl="0">
              <a:lnSpc>
                <a:spcPct val="200000"/>
              </a:lnSpc>
            </a:pPr>
            <a:r>
              <a:rPr lang="en-US" dirty="0" smtClean="0">
                <a:cs typeface="+mj-cs"/>
              </a:rPr>
              <a:t>A disease resulting from the uncontrolled growth of cells, which causes malignant cellular tumors.</a:t>
            </a:r>
          </a:p>
          <a:p>
            <a:pPr algn="l" rtl="0">
              <a:lnSpc>
                <a:spcPct val="200000"/>
              </a:lnSpc>
            </a:pPr>
            <a:endParaRPr lang="ar-EG" dirty="0"/>
          </a:p>
        </p:txBody>
      </p:sp>
      <p:pic>
        <p:nvPicPr>
          <p:cNvPr id="30721" name="BLOGGER_PHOTO_ID_5495043423386117906" descr="http://4.bp.blogspot.com/_EJCviHJaPjI/TEJQ4SxGpxI/AAAAAAAABwQ/FMDeDzCNM3I/s400/carcinogenesis.gif"/>
          <p:cNvPicPr>
            <a:picLocks noChangeAspect="1" noChangeArrowheads="1"/>
          </p:cNvPicPr>
          <p:nvPr/>
        </p:nvPicPr>
        <p:blipFill>
          <a:blip r:embed="rId2" r:link="rId3"/>
          <a:srcRect/>
          <a:stretch>
            <a:fillRect/>
          </a:stretch>
        </p:blipFill>
        <p:spPr bwMode="auto">
          <a:xfrm>
            <a:off x="2428860" y="3857628"/>
            <a:ext cx="4914900" cy="228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260648"/>
            <a:ext cx="8429716" cy="4031873"/>
          </a:xfrm>
          <a:prstGeom prst="rect">
            <a:avLst/>
          </a:prstGeom>
        </p:spPr>
        <p:txBody>
          <a:bodyPr wrap="square">
            <a:spAutoFit/>
          </a:bodyPr>
          <a:lstStyle/>
          <a:p>
            <a:pPr algn="just" rtl="0">
              <a:lnSpc>
                <a:spcPct val="200000"/>
              </a:lnSpc>
              <a:spcBef>
                <a:spcPts val="1200"/>
              </a:spcBef>
            </a:pPr>
            <a:r>
              <a:rPr lang="en-US" sz="3200" b="1" i="1" u="sng" dirty="0" smtClean="0">
                <a:solidFill>
                  <a:srgbClr val="C00000"/>
                </a:solidFill>
                <a:latin typeface="Times New Roman"/>
                <a:ea typeface="Times New Roman"/>
              </a:rPr>
              <a:t>Benign tumors:</a:t>
            </a:r>
            <a:r>
              <a:rPr lang="en-US" sz="3200" b="1" dirty="0" smtClean="0">
                <a:solidFill>
                  <a:srgbClr val="C00000"/>
                </a:solidFill>
                <a:latin typeface="Times New Roman"/>
                <a:ea typeface="Times New Roman"/>
              </a:rPr>
              <a:t> </a:t>
            </a:r>
          </a:p>
          <a:p>
            <a:pPr algn="just" rtl="0">
              <a:lnSpc>
                <a:spcPct val="200000"/>
              </a:lnSpc>
            </a:pPr>
            <a:r>
              <a:rPr lang="en-US" sz="2400" b="1" dirty="0" smtClean="0">
                <a:solidFill>
                  <a:srgbClr val="000000"/>
                </a:solidFill>
                <a:latin typeface="Times New Roman"/>
                <a:ea typeface="Times New Roman"/>
              </a:rPr>
              <a:t>Benign tumors are not cancers. They can usually be removed and, in most cases, they </a:t>
            </a:r>
            <a:r>
              <a:rPr lang="en-US" sz="2400" b="1" dirty="0" smtClean="0">
                <a:solidFill>
                  <a:srgbClr val="C00000"/>
                </a:solidFill>
                <a:latin typeface="Times New Roman"/>
                <a:ea typeface="Times New Roman"/>
              </a:rPr>
              <a:t>do not come back</a:t>
            </a:r>
            <a:r>
              <a:rPr lang="en-US" sz="2400" b="1" dirty="0" smtClean="0">
                <a:solidFill>
                  <a:srgbClr val="000000"/>
                </a:solidFill>
                <a:latin typeface="Times New Roman"/>
                <a:ea typeface="Times New Roman"/>
              </a:rPr>
              <a:t>. Most important, cells from benign tumors </a:t>
            </a:r>
            <a:r>
              <a:rPr lang="en-US" sz="2400" b="1" dirty="0" smtClean="0">
                <a:solidFill>
                  <a:srgbClr val="C00000"/>
                </a:solidFill>
                <a:latin typeface="Times New Roman"/>
                <a:ea typeface="Times New Roman"/>
              </a:rPr>
              <a:t>do not spread </a:t>
            </a:r>
            <a:r>
              <a:rPr lang="en-US" sz="2400" b="1" dirty="0" smtClean="0">
                <a:solidFill>
                  <a:srgbClr val="000000"/>
                </a:solidFill>
                <a:latin typeface="Times New Roman"/>
                <a:ea typeface="Times New Roman"/>
              </a:rPr>
              <a:t>to other parts of the body. Benign tumors are </a:t>
            </a:r>
            <a:r>
              <a:rPr lang="en-US" sz="2400" b="1" dirty="0" smtClean="0">
                <a:solidFill>
                  <a:srgbClr val="C00000"/>
                </a:solidFill>
                <a:latin typeface="Times New Roman"/>
                <a:ea typeface="Times New Roman"/>
              </a:rPr>
              <a:t>rarely a threat to life.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596" y="1436147"/>
            <a:ext cx="8286808" cy="4216539"/>
          </a:xfrm>
          <a:prstGeom prst="rect">
            <a:avLst/>
          </a:prstGeom>
        </p:spPr>
        <p:txBody>
          <a:bodyPr wrap="square">
            <a:spAutoFit/>
          </a:bodyPr>
          <a:lstStyle/>
          <a:p>
            <a:pPr lvl="0" algn="just" rtl="0">
              <a:lnSpc>
                <a:spcPct val="150000"/>
              </a:lnSpc>
              <a:spcBef>
                <a:spcPts val="1200"/>
              </a:spcBef>
            </a:pPr>
            <a:r>
              <a:rPr lang="en-US" sz="2800" b="1" i="1" u="sng" dirty="0" smtClean="0">
                <a:solidFill>
                  <a:srgbClr val="C00000"/>
                </a:solidFill>
                <a:latin typeface="Times New Roman"/>
                <a:ea typeface="Times New Roman"/>
              </a:rPr>
              <a:t>Malignant tumors:</a:t>
            </a:r>
            <a:r>
              <a:rPr lang="en-US" sz="2800" b="1" dirty="0" smtClean="0">
                <a:solidFill>
                  <a:srgbClr val="C00000"/>
                </a:solidFill>
                <a:latin typeface="Times New Roman"/>
                <a:ea typeface="Times New Roman"/>
              </a:rPr>
              <a:t> </a:t>
            </a:r>
          </a:p>
          <a:p>
            <a:pPr lvl="0" indent="450850" algn="just" rtl="0">
              <a:lnSpc>
                <a:spcPct val="150000"/>
              </a:lnSpc>
              <a:spcBef>
                <a:spcPts val="1200"/>
              </a:spcBef>
            </a:pPr>
            <a:r>
              <a:rPr lang="en-US" sz="2400" b="1" dirty="0" smtClean="0">
                <a:solidFill>
                  <a:srgbClr val="000000"/>
                </a:solidFill>
                <a:latin typeface="Times New Roman"/>
                <a:ea typeface="Times New Roman"/>
              </a:rPr>
              <a:t>Malignant tumors are cancers. Cancer cells can invade and damage nearby tissues and organs. Also, cancer cells can break away from a malignant tumor and enter the blood stream or the lymphatic system. This is how cancer spreads from the original (primary) tumor to form new tumors in other parts .</a:t>
            </a:r>
            <a:endParaRPr lang="en-US" sz="2400" b="1" dirty="0">
              <a:solidFill>
                <a:prstClr val="black"/>
              </a:solidFill>
              <a:latin typeface="Times New Roman"/>
              <a:ea typeface="Times New Roman"/>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596" y="785794"/>
            <a:ext cx="8001088" cy="5509200"/>
          </a:xfrm>
          <a:prstGeom prst="rect">
            <a:avLst/>
          </a:prstGeom>
        </p:spPr>
        <p:txBody>
          <a:bodyPr wrap="square">
            <a:spAutoFit/>
          </a:bodyPr>
          <a:lstStyle/>
          <a:p>
            <a:pPr marL="457200" indent="-817245" algn="just" rtl="0">
              <a:lnSpc>
                <a:spcPct val="200000"/>
              </a:lnSpc>
            </a:pPr>
            <a:r>
              <a:rPr lang="en-US" sz="3200" b="1" i="1" u="sng" dirty="0" smtClean="0">
                <a:solidFill>
                  <a:srgbClr val="C00000"/>
                </a:solidFill>
                <a:latin typeface="Times New Roman"/>
                <a:ea typeface="Times New Roman"/>
              </a:rPr>
              <a:t>Carcinogenesis: </a:t>
            </a:r>
            <a:endParaRPr lang="en-US" sz="3200" b="1" dirty="0" smtClean="0">
              <a:solidFill>
                <a:srgbClr val="C00000"/>
              </a:solidFill>
              <a:latin typeface="Times New Roman"/>
              <a:ea typeface="Times New Roman"/>
            </a:endParaRPr>
          </a:p>
          <a:p>
            <a:pPr indent="-180340" algn="just" rtl="0">
              <a:lnSpc>
                <a:spcPct val="200000"/>
              </a:lnSpc>
            </a:pPr>
            <a:r>
              <a:rPr lang="en-US" sz="2800" b="1" dirty="0" smtClean="0">
                <a:solidFill>
                  <a:srgbClr val="000000"/>
                </a:solidFill>
                <a:latin typeface="Times New Roman"/>
                <a:ea typeface="Times New Roman"/>
              </a:rPr>
              <a:t>Process of transforming normal cells into malignant cells.</a:t>
            </a:r>
            <a:endParaRPr lang="en-US" sz="2800" b="1" dirty="0" smtClean="0">
              <a:latin typeface="Times New Roman"/>
              <a:ea typeface="Times New Roman"/>
            </a:endParaRPr>
          </a:p>
          <a:p>
            <a:pPr marL="457200" indent="-817245" algn="just" rtl="0">
              <a:lnSpc>
                <a:spcPct val="200000"/>
              </a:lnSpc>
            </a:pPr>
            <a:r>
              <a:rPr lang="en-US" sz="3200" b="1" i="1" u="sng" dirty="0" smtClean="0">
                <a:solidFill>
                  <a:srgbClr val="C00000"/>
                </a:solidFill>
                <a:latin typeface="Times New Roman"/>
                <a:ea typeface="Times New Roman"/>
              </a:rPr>
              <a:t>Metastasis:</a:t>
            </a:r>
            <a:endParaRPr lang="en-US" sz="3200" b="1" dirty="0" smtClean="0">
              <a:solidFill>
                <a:srgbClr val="C00000"/>
              </a:solidFill>
              <a:latin typeface="Times New Roman"/>
              <a:ea typeface="Times New Roman"/>
            </a:endParaRPr>
          </a:p>
          <a:p>
            <a:pPr algn="just" rtl="0">
              <a:lnSpc>
                <a:spcPct val="200000"/>
              </a:lnSpc>
            </a:pPr>
            <a:r>
              <a:rPr lang="en-US" sz="2800" b="1" dirty="0" smtClean="0">
                <a:solidFill>
                  <a:srgbClr val="000000"/>
                </a:solidFill>
                <a:latin typeface="Times New Roman"/>
                <a:ea typeface="Times New Roman"/>
              </a:rPr>
              <a:t>Spread of cancer cells from the primary tumor to distant sites.</a:t>
            </a:r>
            <a:endParaRPr lang="en-US" sz="2800" b="1" dirty="0">
              <a:effectLst/>
              <a:latin typeface="Times New Roman"/>
              <a:ea typeface="Times New Roman"/>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BLOGGER_PHOTO_ID_5495044380564580834" descr="metastasis"/>
          <p:cNvPicPr>
            <a:picLocks noChangeAspect="1" noChangeArrowheads="1"/>
          </p:cNvPicPr>
          <p:nvPr/>
        </p:nvPicPr>
        <p:blipFill>
          <a:blip r:embed="rId2"/>
          <a:srcRect/>
          <a:stretch>
            <a:fillRect/>
          </a:stretch>
        </p:blipFill>
        <p:spPr bwMode="auto">
          <a:xfrm>
            <a:off x="285719" y="357166"/>
            <a:ext cx="8565109" cy="61436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u="sng" dirty="0" err="1" smtClean="0">
                <a:solidFill>
                  <a:srgbClr val="C00000"/>
                </a:solidFill>
              </a:rPr>
              <a:t>Pathophysiology</a:t>
            </a:r>
            <a:r>
              <a:rPr lang="en-US" sz="4000" b="1" u="sng" dirty="0" smtClean="0">
                <a:solidFill>
                  <a:srgbClr val="C00000"/>
                </a:solidFill>
              </a:rPr>
              <a:t>:</a:t>
            </a:r>
            <a:endParaRPr lang="ar-EG" sz="4000" dirty="0">
              <a:solidFill>
                <a:srgbClr val="C00000"/>
              </a:solidFill>
            </a:endParaRPr>
          </a:p>
        </p:txBody>
      </p:sp>
      <p:sp>
        <p:nvSpPr>
          <p:cNvPr id="3" name="Content Placeholder 2"/>
          <p:cNvSpPr>
            <a:spLocks noGrp="1"/>
          </p:cNvSpPr>
          <p:nvPr>
            <p:ph sz="quarter" idx="1"/>
          </p:nvPr>
        </p:nvSpPr>
        <p:spPr>
          <a:xfrm>
            <a:off x="214282" y="1600200"/>
            <a:ext cx="8501122" cy="4873752"/>
          </a:xfrm>
        </p:spPr>
        <p:txBody>
          <a:bodyPr>
            <a:noAutofit/>
          </a:bodyPr>
          <a:lstStyle/>
          <a:p>
            <a:pPr algn="just" rtl="0">
              <a:lnSpc>
                <a:spcPct val="200000"/>
              </a:lnSpc>
            </a:pPr>
            <a:r>
              <a:rPr lang="en-US" sz="2800" dirty="0" smtClean="0">
                <a:cs typeface="+mj-cs"/>
              </a:rPr>
              <a:t>The cell is the </a:t>
            </a:r>
            <a:r>
              <a:rPr lang="en-US" sz="2800" dirty="0" smtClean="0">
                <a:solidFill>
                  <a:srgbClr val="C00000"/>
                </a:solidFill>
                <a:cs typeface="+mj-cs"/>
              </a:rPr>
              <a:t>basic structural unit </a:t>
            </a:r>
            <a:r>
              <a:rPr lang="en-US" sz="2800" dirty="0" smtClean="0">
                <a:cs typeface="+mj-cs"/>
              </a:rPr>
              <a:t>in human. Differentiated cells work together to perform </a:t>
            </a:r>
            <a:r>
              <a:rPr lang="en-US" sz="2800" dirty="0" smtClean="0">
                <a:solidFill>
                  <a:srgbClr val="C00000"/>
                </a:solidFill>
                <a:cs typeface="+mj-cs"/>
              </a:rPr>
              <a:t>specific functions</a:t>
            </a:r>
            <a:r>
              <a:rPr lang="en-US" sz="2800" dirty="0" smtClean="0">
                <a:cs typeface="+mj-cs"/>
              </a:rPr>
              <a:t>. Cell regeneration occurs through cell division and reproduction. Abnormal changes in cells develop for many reasons. </a:t>
            </a:r>
            <a:endParaRPr lang="ar-EG" sz="2800" dirty="0">
              <a:cs typeface="+mj-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b="1" dirty="0" smtClean="0">
                <a:solidFill>
                  <a:srgbClr val="C00000"/>
                </a:solidFill>
              </a:rPr>
              <a:t>Cont.., </a:t>
            </a:r>
            <a:endParaRPr lang="ar-EG" b="1" dirty="0">
              <a:solidFill>
                <a:srgbClr val="C00000"/>
              </a:solidFill>
            </a:endParaRPr>
          </a:p>
        </p:txBody>
      </p:sp>
      <p:sp>
        <p:nvSpPr>
          <p:cNvPr id="3" name="Content Placeholder 2"/>
          <p:cNvSpPr>
            <a:spLocks noGrp="1"/>
          </p:cNvSpPr>
          <p:nvPr>
            <p:ph sz="quarter" idx="1"/>
          </p:nvPr>
        </p:nvSpPr>
        <p:spPr>
          <a:xfrm>
            <a:off x="214282" y="1428736"/>
            <a:ext cx="8572560" cy="4873752"/>
          </a:xfrm>
        </p:spPr>
        <p:txBody>
          <a:bodyPr>
            <a:noAutofit/>
          </a:bodyPr>
          <a:lstStyle/>
          <a:p>
            <a:pPr algn="just" rtl="0">
              <a:lnSpc>
                <a:spcPct val="200000"/>
              </a:lnSpc>
            </a:pPr>
            <a:r>
              <a:rPr lang="en-US" sz="2800" dirty="0" smtClean="0">
                <a:cs typeface="+mj-cs"/>
              </a:rPr>
              <a:t>These abnormal cells reproduce in the same way as normal cells, but they </a:t>
            </a:r>
            <a:r>
              <a:rPr lang="en-US" sz="2800" dirty="0" smtClean="0">
                <a:solidFill>
                  <a:srgbClr val="C00000"/>
                </a:solidFill>
                <a:cs typeface="+mj-cs"/>
              </a:rPr>
              <a:t>do not have the regulatory mechanisms to control growth</a:t>
            </a:r>
            <a:r>
              <a:rPr lang="en-US" sz="2800" dirty="0" smtClean="0">
                <a:cs typeface="+mj-cs"/>
              </a:rPr>
              <a:t>. Thus, abnormal cell growth proliferates in an uncontrolled </a:t>
            </a:r>
            <a:r>
              <a:rPr lang="en-US" sz="2800" dirty="0" smtClean="0">
                <a:cs typeface="+mj-cs"/>
              </a:rPr>
              <a:t>and </a:t>
            </a:r>
            <a:r>
              <a:rPr lang="en-US" sz="2800" dirty="0" smtClean="0">
                <a:cs typeface="+mj-cs"/>
              </a:rPr>
              <a:t>unrestricted way.</a:t>
            </a:r>
            <a:endParaRPr lang="ar-EG" sz="2800" dirty="0">
              <a:cs typeface="+mj-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C00000"/>
                </a:solidFill>
              </a:rPr>
              <a:t>Cont.., </a:t>
            </a:r>
            <a:endParaRPr lang="ar-EG" sz="3600" dirty="0"/>
          </a:p>
        </p:txBody>
      </p:sp>
      <p:sp>
        <p:nvSpPr>
          <p:cNvPr id="3" name="Content Placeholder 2"/>
          <p:cNvSpPr>
            <a:spLocks noGrp="1"/>
          </p:cNvSpPr>
          <p:nvPr>
            <p:ph sz="quarter" idx="1"/>
          </p:nvPr>
        </p:nvSpPr>
        <p:spPr>
          <a:xfrm>
            <a:off x="457200" y="1600200"/>
            <a:ext cx="8258204" cy="4873752"/>
          </a:xfrm>
        </p:spPr>
        <p:txBody>
          <a:bodyPr/>
          <a:lstStyle/>
          <a:p>
            <a:pPr algn="just" rtl="0">
              <a:lnSpc>
                <a:spcPct val="200000"/>
              </a:lnSpc>
            </a:pPr>
            <a:r>
              <a:rPr lang="en-US" dirty="0" smtClean="0"/>
              <a:t>The second step to becoming a cancer cell is the tumor </a:t>
            </a:r>
            <a:r>
              <a:rPr lang="en-US" b="1" dirty="0" smtClean="0"/>
              <a:t>suppressor genes</a:t>
            </a:r>
            <a:r>
              <a:rPr lang="en-US" dirty="0" smtClean="0"/>
              <a:t> get </a:t>
            </a:r>
            <a:r>
              <a:rPr lang="en-US" dirty="0" smtClean="0">
                <a:solidFill>
                  <a:srgbClr val="C00000"/>
                </a:solidFill>
              </a:rPr>
              <a:t>turned off</a:t>
            </a:r>
            <a:r>
              <a:rPr lang="ar-EG" dirty="0" smtClean="0"/>
              <a:t>. </a:t>
            </a:r>
            <a:r>
              <a:rPr lang="en-US" dirty="0" smtClean="0"/>
              <a:t>Tumor suppressor genes are a </a:t>
            </a:r>
            <a:r>
              <a:rPr lang="en-US" dirty="0" smtClean="0">
                <a:solidFill>
                  <a:srgbClr val="C00000"/>
                </a:solidFill>
              </a:rPr>
              <a:t>part of a healthy cells DNA </a:t>
            </a:r>
            <a:r>
              <a:rPr lang="en-US" dirty="0" smtClean="0"/>
              <a:t>that help stop cancer from forming in healthy cells</a:t>
            </a:r>
            <a:endParaRPr lang="ar-EG"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solidFill>
                  <a:srgbClr val="C00000"/>
                </a:solidFill>
              </a:rPr>
              <a:t>Cont.., </a:t>
            </a:r>
            <a:endParaRPr lang="ar-EG" sz="4000" dirty="0"/>
          </a:p>
        </p:txBody>
      </p:sp>
      <p:sp>
        <p:nvSpPr>
          <p:cNvPr id="3" name="Content Placeholder 2"/>
          <p:cNvSpPr>
            <a:spLocks noGrp="1"/>
          </p:cNvSpPr>
          <p:nvPr>
            <p:ph sz="quarter" idx="1"/>
          </p:nvPr>
        </p:nvSpPr>
        <p:spPr>
          <a:xfrm>
            <a:off x="214282" y="1600200"/>
            <a:ext cx="8572560" cy="4873752"/>
          </a:xfrm>
        </p:spPr>
        <p:txBody>
          <a:bodyPr>
            <a:normAutofit/>
          </a:bodyPr>
          <a:lstStyle/>
          <a:p>
            <a:pPr algn="just" rtl="0">
              <a:lnSpc>
                <a:spcPct val="200000"/>
              </a:lnSpc>
            </a:pPr>
            <a:r>
              <a:rPr lang="en-US" dirty="0" smtClean="0"/>
              <a:t>The last step to becoming a Cancer cell is </a:t>
            </a:r>
            <a:r>
              <a:rPr lang="en-US" b="1" dirty="0" smtClean="0"/>
              <a:t>the DNA repair genes</a:t>
            </a:r>
            <a:r>
              <a:rPr lang="en-US" dirty="0" smtClean="0"/>
              <a:t> gets turned off. DNA repair genes help your healthy cells </a:t>
            </a:r>
            <a:r>
              <a:rPr lang="en-US" dirty="0" smtClean="0">
                <a:solidFill>
                  <a:srgbClr val="C00000"/>
                </a:solidFill>
              </a:rPr>
              <a:t>know if something is wrong with its DNA and how to fix it</a:t>
            </a:r>
            <a:r>
              <a:rPr lang="en-US" dirty="0" smtClean="0"/>
              <a:t>. When these genes get turned off the cell doesn’t know if it is sick, and it can’t fix any problems with its DNA</a:t>
            </a:r>
            <a:r>
              <a:rPr lang="ar-EG" dirty="0" smtClean="0"/>
              <a:t>. </a:t>
            </a:r>
            <a:endParaRPr lang="en-US" dirty="0" smtClean="0"/>
          </a:p>
          <a:p>
            <a:pPr algn="just" rtl="0">
              <a:lnSpc>
                <a:spcPct val="200000"/>
              </a:lnSpc>
            </a:pPr>
            <a:endParaRPr lang="ar-EG"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breast-cancer-s11-stages-of-breast-cancer"/>
          <p:cNvPicPr>
            <a:picLocks noChangeAspect="1" noChangeArrowheads="1"/>
          </p:cNvPicPr>
          <p:nvPr/>
        </p:nvPicPr>
        <p:blipFill>
          <a:blip r:embed="rId2"/>
          <a:srcRect/>
          <a:stretch>
            <a:fillRect/>
          </a:stretch>
        </p:blipFill>
        <p:spPr bwMode="auto">
          <a:xfrm>
            <a:off x="214282" y="500042"/>
            <a:ext cx="8613341" cy="60722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720" y="357166"/>
            <a:ext cx="8358246" cy="5724644"/>
          </a:xfrm>
          <a:prstGeom prst="rect">
            <a:avLst/>
          </a:prstGeom>
        </p:spPr>
        <p:txBody>
          <a:bodyPr wrap="square">
            <a:spAutoFit/>
          </a:bodyPr>
          <a:lstStyle/>
          <a:p>
            <a:pPr algn="just" rtl="0">
              <a:lnSpc>
                <a:spcPct val="150000"/>
              </a:lnSpc>
            </a:pPr>
            <a:r>
              <a:rPr lang="en-US" sz="3200" b="1" u="sng" dirty="0" smtClean="0">
                <a:solidFill>
                  <a:srgbClr val="0070C0"/>
                </a:solidFill>
                <a:latin typeface="Times New Roman"/>
                <a:ea typeface="Times New Roman"/>
              </a:rPr>
              <a:t>Signs and Symptoms:</a:t>
            </a:r>
            <a:endParaRPr lang="en-US" sz="3200" dirty="0" smtClean="0">
              <a:solidFill>
                <a:srgbClr val="0070C0"/>
              </a:solidFill>
              <a:latin typeface="Times New Roman"/>
              <a:ea typeface="Times New Roman"/>
            </a:endParaRPr>
          </a:p>
          <a:p>
            <a:pPr indent="450850" algn="just" rtl="0">
              <a:lnSpc>
                <a:spcPct val="150000"/>
              </a:lnSpc>
              <a:spcAft>
                <a:spcPts val="1200"/>
              </a:spcAft>
            </a:pPr>
            <a:r>
              <a:rPr lang="en-US" sz="2400" b="1" i="1" dirty="0" smtClean="0">
                <a:solidFill>
                  <a:srgbClr val="C00000"/>
                </a:solidFill>
                <a:latin typeface="Times New Roman"/>
                <a:ea typeface="Times New Roman"/>
              </a:rPr>
              <a:t>Local symptoms</a:t>
            </a:r>
            <a:r>
              <a:rPr lang="en-US" sz="2400" b="1" i="1" dirty="0">
                <a:solidFill>
                  <a:srgbClr val="C00000"/>
                </a:solidFill>
                <a:latin typeface="Times New Roman"/>
                <a:ea typeface="Times New Roman"/>
              </a:rPr>
              <a:t> </a:t>
            </a:r>
            <a:r>
              <a:rPr lang="en-US" sz="2400" b="1" i="1" dirty="0" smtClean="0">
                <a:solidFill>
                  <a:srgbClr val="C00000"/>
                </a:solidFill>
                <a:latin typeface="Times New Roman"/>
                <a:ea typeface="Times New Roman"/>
              </a:rPr>
              <a:t>:</a:t>
            </a:r>
            <a:r>
              <a:rPr lang="en-US" sz="2400" b="1" dirty="0" smtClean="0">
                <a:solidFill>
                  <a:srgbClr val="000000"/>
                </a:solidFill>
                <a:latin typeface="Times New Roman"/>
                <a:ea typeface="Times New Roman"/>
              </a:rPr>
              <a:t>Unusual lumps or swelling (tumor), hemorrhage (bleeding), pain and/or ulceration. Compression of surrounding tissues </a:t>
            </a:r>
            <a:endParaRPr lang="en-US" sz="2400" b="1" dirty="0" smtClean="0">
              <a:latin typeface="Times New Roman"/>
              <a:ea typeface="Times New Roman"/>
            </a:endParaRPr>
          </a:p>
          <a:p>
            <a:pPr algn="just" rtl="0">
              <a:lnSpc>
                <a:spcPct val="150000"/>
              </a:lnSpc>
              <a:spcBef>
                <a:spcPts val="1200"/>
              </a:spcBef>
            </a:pPr>
            <a:r>
              <a:rPr lang="en-US" sz="2400" b="1" i="1" dirty="0" smtClean="0">
                <a:solidFill>
                  <a:srgbClr val="C00000"/>
                </a:solidFill>
                <a:latin typeface="Times New Roman"/>
                <a:ea typeface="Times New Roman"/>
              </a:rPr>
              <a:t>Systemic symptoms</a:t>
            </a:r>
            <a:r>
              <a:rPr lang="en-US" sz="2400" b="1" i="1" dirty="0">
                <a:solidFill>
                  <a:srgbClr val="C00000"/>
                </a:solidFill>
                <a:latin typeface="Times New Roman"/>
                <a:ea typeface="Times New Roman"/>
              </a:rPr>
              <a:t> </a:t>
            </a:r>
            <a:r>
              <a:rPr lang="en-US" sz="2400" b="1" dirty="0" smtClean="0">
                <a:solidFill>
                  <a:srgbClr val="000000"/>
                </a:solidFill>
                <a:latin typeface="Times New Roman"/>
                <a:ea typeface="Times New Roman"/>
              </a:rPr>
              <a:t>Weight loss, poor appetite, fatigue and excessive sweating </a:t>
            </a:r>
          </a:p>
          <a:p>
            <a:pPr algn="just" rtl="0">
              <a:lnSpc>
                <a:spcPct val="150000"/>
              </a:lnSpc>
              <a:spcBef>
                <a:spcPts val="1200"/>
              </a:spcBef>
            </a:pPr>
            <a:r>
              <a:rPr lang="en-US" sz="2400" b="1" i="1" dirty="0" smtClean="0">
                <a:solidFill>
                  <a:srgbClr val="C00000"/>
                </a:solidFill>
                <a:latin typeface="Times New Roman"/>
                <a:ea typeface="Times New Roman"/>
              </a:rPr>
              <a:t>Symptoms of metastasis (spreading)</a:t>
            </a:r>
            <a:r>
              <a:rPr lang="en-US" sz="2400" b="1" i="1" dirty="0">
                <a:solidFill>
                  <a:srgbClr val="C00000"/>
                </a:solidFill>
                <a:latin typeface="Times New Roman"/>
                <a:ea typeface="Times New Roman"/>
              </a:rPr>
              <a:t> </a:t>
            </a:r>
            <a:r>
              <a:rPr lang="en-US" sz="2400" b="1" dirty="0" smtClean="0">
                <a:solidFill>
                  <a:srgbClr val="000000"/>
                </a:solidFill>
                <a:latin typeface="Times New Roman"/>
                <a:ea typeface="Times New Roman"/>
              </a:rPr>
              <a:t>Enlarged lymph nodes, cough and </a:t>
            </a:r>
            <a:r>
              <a:rPr lang="en-US" sz="2400" b="1" dirty="0" err="1" smtClean="0">
                <a:solidFill>
                  <a:srgbClr val="000000"/>
                </a:solidFill>
                <a:latin typeface="Times New Roman"/>
                <a:ea typeface="Times New Roman"/>
              </a:rPr>
              <a:t>hemoptysis</a:t>
            </a:r>
            <a:r>
              <a:rPr lang="en-US" sz="2400" b="1" dirty="0" smtClean="0">
                <a:solidFill>
                  <a:srgbClr val="000000"/>
                </a:solidFill>
                <a:latin typeface="Times New Roman"/>
                <a:ea typeface="Times New Roman"/>
              </a:rPr>
              <a:t>, </a:t>
            </a:r>
            <a:r>
              <a:rPr lang="en-US" sz="2400" b="1" dirty="0" err="1" smtClean="0">
                <a:solidFill>
                  <a:srgbClr val="000000"/>
                </a:solidFill>
                <a:latin typeface="Times New Roman"/>
                <a:ea typeface="Times New Roman"/>
              </a:rPr>
              <a:t>hepatomegaly</a:t>
            </a:r>
            <a:r>
              <a:rPr lang="en-US" sz="2400" b="1" dirty="0" smtClean="0">
                <a:solidFill>
                  <a:srgbClr val="000000"/>
                </a:solidFill>
                <a:latin typeface="Times New Roman"/>
                <a:ea typeface="Times New Roman"/>
              </a:rPr>
              <a:t> (enlarged liver), bone pain .</a:t>
            </a:r>
            <a:endParaRPr lang="ar-EG" sz="24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720" y="0"/>
            <a:ext cx="8429684" cy="6063198"/>
          </a:xfrm>
          <a:prstGeom prst="rect">
            <a:avLst/>
          </a:prstGeom>
        </p:spPr>
        <p:txBody>
          <a:bodyPr wrap="square">
            <a:spAutoFit/>
          </a:bodyPr>
          <a:lstStyle/>
          <a:p>
            <a:pPr algn="just" rtl="0">
              <a:lnSpc>
                <a:spcPct val="150000"/>
              </a:lnSpc>
            </a:pPr>
            <a:r>
              <a:rPr lang="en-US" sz="2800" b="1" u="sng" dirty="0" smtClean="0">
                <a:solidFill>
                  <a:srgbClr val="00B050"/>
                </a:solidFill>
                <a:latin typeface="Times New Roman"/>
                <a:ea typeface="Times New Roman"/>
              </a:rPr>
              <a:t>Early Warning Signals of Cancer</a:t>
            </a:r>
            <a:endParaRPr lang="en-US" sz="2800" dirty="0" smtClean="0">
              <a:solidFill>
                <a:srgbClr val="00B050"/>
              </a:solidFill>
              <a:latin typeface="Times New Roman"/>
              <a:ea typeface="Times New Roman"/>
            </a:endParaRPr>
          </a:p>
          <a:p>
            <a:pPr indent="450850" algn="just" rtl="0">
              <a:lnSpc>
                <a:spcPct val="150000"/>
              </a:lnSpc>
              <a:spcAft>
                <a:spcPts val="1200"/>
              </a:spcAft>
            </a:pPr>
            <a:r>
              <a:rPr lang="en-US" sz="3200" b="1" i="1" dirty="0" smtClean="0">
                <a:solidFill>
                  <a:srgbClr val="C00000"/>
                </a:solidFill>
                <a:latin typeface="Times New Roman"/>
                <a:ea typeface="Times New Roman"/>
              </a:rPr>
              <a:t>CAUTION</a:t>
            </a:r>
            <a:endParaRPr lang="en-US" sz="3200" b="1" dirty="0" smtClean="0">
              <a:solidFill>
                <a:srgbClr val="C00000"/>
              </a:solidFill>
              <a:latin typeface="Times New Roman"/>
              <a:ea typeface="Times New Roman"/>
            </a:endParaRPr>
          </a:p>
          <a:p>
            <a:pPr indent="-180340" algn="just" rtl="0">
              <a:lnSpc>
                <a:spcPct val="150000"/>
              </a:lnSpc>
            </a:pPr>
            <a:r>
              <a:rPr lang="en-US" sz="2400" b="1" i="1" dirty="0" smtClean="0">
                <a:solidFill>
                  <a:srgbClr val="000000"/>
                </a:solidFill>
                <a:latin typeface="Times New Roman"/>
                <a:ea typeface="Times New Roman"/>
              </a:rPr>
              <a:t>Seven warning signals of cancer should be familiar to all:</a:t>
            </a:r>
            <a:endParaRPr lang="en-US" sz="2400" b="1" dirty="0" smtClean="0">
              <a:latin typeface="Times New Roman"/>
              <a:ea typeface="Times New Roman"/>
            </a:endParaRPr>
          </a:p>
          <a:p>
            <a:pPr marL="742950" lvl="1" indent="-285750" algn="just" rtl="0">
              <a:lnSpc>
                <a:spcPct val="150000"/>
              </a:lnSpc>
              <a:buFont typeface="+mj-lt"/>
              <a:buAutoNum type="arabicPeriod"/>
              <a:tabLst>
                <a:tab pos="270510" algn="l"/>
              </a:tabLst>
            </a:pPr>
            <a:r>
              <a:rPr lang="en-US" sz="2400" b="1" dirty="0" smtClean="0">
                <a:solidFill>
                  <a:srgbClr val="FF0000"/>
                </a:solidFill>
                <a:latin typeface="Times New Roman"/>
                <a:ea typeface="Times New Roman"/>
              </a:rPr>
              <a:t>C</a:t>
            </a:r>
            <a:r>
              <a:rPr lang="en-US" sz="2400" b="1" dirty="0" smtClean="0">
                <a:solidFill>
                  <a:srgbClr val="000000"/>
                </a:solidFill>
                <a:latin typeface="Times New Roman"/>
                <a:ea typeface="Times New Roman"/>
              </a:rPr>
              <a:t>hange in bowel habits or bladder function.</a:t>
            </a:r>
            <a:endParaRPr lang="en-US" sz="2400" b="1" dirty="0" smtClean="0">
              <a:latin typeface="Times New Roman"/>
              <a:ea typeface="Times New Roman"/>
            </a:endParaRPr>
          </a:p>
          <a:p>
            <a:pPr marL="742950" lvl="1" indent="-285750" algn="just" rtl="0">
              <a:lnSpc>
                <a:spcPct val="150000"/>
              </a:lnSpc>
              <a:buFont typeface="+mj-lt"/>
              <a:buAutoNum type="arabicPeriod"/>
              <a:tabLst>
                <a:tab pos="270510" algn="l"/>
              </a:tabLst>
            </a:pPr>
            <a:r>
              <a:rPr lang="en-US" sz="2400" b="1" dirty="0" smtClean="0">
                <a:solidFill>
                  <a:srgbClr val="FF0000"/>
                </a:solidFill>
                <a:latin typeface="Times New Roman"/>
                <a:ea typeface="Times New Roman"/>
              </a:rPr>
              <a:t>A</a:t>
            </a:r>
            <a:r>
              <a:rPr lang="en-US" sz="2400" b="1" dirty="0" smtClean="0">
                <a:solidFill>
                  <a:srgbClr val="000000"/>
                </a:solidFill>
                <a:latin typeface="Times New Roman"/>
                <a:ea typeface="Times New Roman"/>
              </a:rPr>
              <a:t> Sores that do not heal.</a:t>
            </a:r>
            <a:endParaRPr lang="en-US" sz="2400" b="1" dirty="0" smtClean="0">
              <a:latin typeface="Times New Roman"/>
              <a:ea typeface="Times New Roman"/>
            </a:endParaRPr>
          </a:p>
          <a:p>
            <a:pPr marL="742950" lvl="1" indent="-285750" algn="just" rtl="0">
              <a:lnSpc>
                <a:spcPct val="150000"/>
              </a:lnSpc>
              <a:buFont typeface="+mj-lt"/>
              <a:buAutoNum type="arabicPeriod"/>
              <a:tabLst>
                <a:tab pos="270510" algn="l"/>
              </a:tabLst>
            </a:pPr>
            <a:r>
              <a:rPr lang="en-US" sz="2400" b="1" dirty="0" smtClean="0">
                <a:solidFill>
                  <a:srgbClr val="FF0000"/>
                </a:solidFill>
                <a:latin typeface="Times New Roman"/>
                <a:ea typeface="Times New Roman"/>
              </a:rPr>
              <a:t>U</a:t>
            </a:r>
            <a:r>
              <a:rPr lang="en-US" sz="2400" b="1" dirty="0" smtClean="0">
                <a:solidFill>
                  <a:srgbClr val="000000"/>
                </a:solidFill>
                <a:latin typeface="Times New Roman"/>
                <a:ea typeface="Times New Roman"/>
              </a:rPr>
              <a:t>nusual bleeding or discharge.</a:t>
            </a:r>
            <a:endParaRPr lang="en-US" sz="2400" b="1" dirty="0" smtClean="0">
              <a:latin typeface="Times New Roman"/>
              <a:ea typeface="Times New Roman"/>
            </a:endParaRPr>
          </a:p>
          <a:p>
            <a:pPr marL="742950" lvl="1" indent="-285750" algn="just" rtl="0">
              <a:lnSpc>
                <a:spcPct val="150000"/>
              </a:lnSpc>
              <a:buFont typeface="+mj-lt"/>
              <a:buAutoNum type="arabicPeriod"/>
              <a:tabLst>
                <a:tab pos="270510" algn="l"/>
              </a:tabLst>
            </a:pPr>
            <a:r>
              <a:rPr lang="en-US" sz="2400" b="1" dirty="0" smtClean="0">
                <a:solidFill>
                  <a:srgbClr val="FF0000"/>
                </a:solidFill>
                <a:latin typeface="Times New Roman"/>
                <a:ea typeface="Times New Roman"/>
              </a:rPr>
              <a:t>T</a:t>
            </a:r>
            <a:r>
              <a:rPr lang="en-US" sz="2400" b="1" dirty="0" smtClean="0">
                <a:solidFill>
                  <a:srgbClr val="000000"/>
                </a:solidFill>
                <a:latin typeface="Times New Roman"/>
                <a:ea typeface="Times New Roman"/>
              </a:rPr>
              <a:t>hickening or lump in breast or other body parts.</a:t>
            </a:r>
            <a:endParaRPr lang="en-US" sz="2400" b="1" dirty="0" smtClean="0">
              <a:latin typeface="Times New Roman"/>
              <a:ea typeface="Times New Roman"/>
            </a:endParaRPr>
          </a:p>
          <a:p>
            <a:pPr marL="742950" lvl="1" indent="-285750" algn="just" rtl="0">
              <a:lnSpc>
                <a:spcPct val="150000"/>
              </a:lnSpc>
              <a:buFont typeface="+mj-lt"/>
              <a:buAutoNum type="arabicPeriod"/>
              <a:tabLst>
                <a:tab pos="270510" algn="l"/>
              </a:tabLst>
            </a:pPr>
            <a:r>
              <a:rPr lang="en-US" sz="2400" b="1" dirty="0" smtClean="0">
                <a:solidFill>
                  <a:srgbClr val="FF0000"/>
                </a:solidFill>
                <a:latin typeface="Times New Roman"/>
                <a:ea typeface="Times New Roman"/>
              </a:rPr>
              <a:t>I</a:t>
            </a:r>
            <a:r>
              <a:rPr lang="en-US" sz="2400" b="1" dirty="0" smtClean="0">
                <a:solidFill>
                  <a:srgbClr val="000000"/>
                </a:solidFill>
                <a:latin typeface="Times New Roman"/>
                <a:ea typeface="Times New Roman"/>
              </a:rPr>
              <a:t>ndigestion or difficulty swallowing.</a:t>
            </a:r>
            <a:endParaRPr lang="en-US" sz="2400" b="1" dirty="0" smtClean="0">
              <a:latin typeface="Times New Roman"/>
              <a:ea typeface="Times New Roman"/>
            </a:endParaRPr>
          </a:p>
          <a:p>
            <a:pPr marL="742950" lvl="1" indent="-285750" algn="just" rtl="0">
              <a:lnSpc>
                <a:spcPct val="150000"/>
              </a:lnSpc>
              <a:buFont typeface="+mj-lt"/>
              <a:buAutoNum type="arabicPeriod"/>
              <a:tabLst>
                <a:tab pos="270510" algn="l"/>
              </a:tabLst>
            </a:pPr>
            <a:r>
              <a:rPr lang="en-US" sz="2400" b="1" dirty="0" smtClean="0">
                <a:solidFill>
                  <a:srgbClr val="FF0000"/>
                </a:solidFill>
                <a:latin typeface="Times New Roman"/>
                <a:ea typeface="Times New Roman"/>
              </a:rPr>
              <a:t>O</a:t>
            </a:r>
            <a:r>
              <a:rPr lang="en-US" sz="2400" b="1" dirty="0" smtClean="0">
                <a:solidFill>
                  <a:srgbClr val="000000"/>
                </a:solidFill>
                <a:latin typeface="Times New Roman"/>
                <a:ea typeface="Times New Roman"/>
              </a:rPr>
              <a:t>bvious weight loss, sweating at night.</a:t>
            </a:r>
            <a:endParaRPr lang="en-US" sz="2400" b="1" dirty="0" smtClean="0">
              <a:latin typeface="Times New Roman"/>
              <a:ea typeface="Times New Roman"/>
            </a:endParaRPr>
          </a:p>
          <a:p>
            <a:pPr marL="742950" lvl="1" indent="-285750" algn="just" rtl="0">
              <a:lnSpc>
                <a:spcPct val="150000"/>
              </a:lnSpc>
              <a:buFont typeface="+mj-lt"/>
              <a:buAutoNum type="arabicPeriod"/>
              <a:tabLst>
                <a:tab pos="270510" algn="l"/>
              </a:tabLst>
            </a:pPr>
            <a:r>
              <a:rPr lang="en-US" sz="2400" b="1" dirty="0" smtClean="0">
                <a:solidFill>
                  <a:srgbClr val="FF0000"/>
                </a:solidFill>
                <a:latin typeface="Times New Roman"/>
                <a:ea typeface="Times New Roman"/>
              </a:rPr>
              <a:t>N</a:t>
            </a:r>
            <a:r>
              <a:rPr lang="en-US" sz="2400" b="1" dirty="0" smtClean="0">
                <a:solidFill>
                  <a:srgbClr val="000000"/>
                </a:solidFill>
                <a:latin typeface="Times New Roman"/>
                <a:ea typeface="Times New Roman"/>
              </a:rPr>
              <a:t>agging cough or hoarseness.</a:t>
            </a:r>
            <a:endParaRPr lang="en-US" sz="2400" b="1" dirty="0">
              <a:effectLst/>
              <a:latin typeface="Times New Roman"/>
              <a:ea typeface="Times New Roman"/>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281985"/>
            <a:ext cx="8501122" cy="3706143"/>
          </a:xfrm>
          <a:prstGeom prst="rect">
            <a:avLst/>
          </a:prstGeom>
        </p:spPr>
        <p:txBody>
          <a:bodyPr wrap="square">
            <a:spAutoFit/>
          </a:bodyPr>
          <a:lstStyle/>
          <a:p>
            <a:pPr lvl="0" algn="l" rtl="0"/>
            <a:r>
              <a:rPr lang="en-US" sz="3200" b="1" u="sng" dirty="0" smtClean="0">
                <a:solidFill>
                  <a:srgbClr val="4A7630"/>
                </a:solidFill>
                <a:latin typeface="Arial" panose="020B0604020202020204" pitchFamily="34" charset="0"/>
              </a:rPr>
              <a:t>Diagnosis :</a:t>
            </a:r>
          </a:p>
          <a:p>
            <a:pPr lvl="0" algn="l" rtl="0"/>
            <a:endParaRPr lang="en-US" sz="2800" b="1" dirty="0" smtClean="0">
              <a:solidFill>
                <a:srgbClr val="00447C"/>
              </a:solidFill>
              <a:latin typeface="Arial" panose="020B0604020202020204" pitchFamily="34" charset="0"/>
              <a:ea typeface="Times New Roman" panose="02020603050405020304" pitchFamily="18" charset="0"/>
              <a:hlinkClick r:id="rId2"/>
            </a:endParaRPr>
          </a:p>
          <a:p>
            <a:pPr algn="l" rtl="0"/>
            <a:r>
              <a:rPr lang="en-US" sz="2800" b="1" dirty="0" smtClean="0">
                <a:solidFill>
                  <a:srgbClr val="00447C"/>
                </a:solidFill>
                <a:latin typeface="Arial" panose="020B0604020202020204" pitchFamily="34" charset="0"/>
                <a:ea typeface="Times New Roman" panose="02020603050405020304" pitchFamily="18" charset="0"/>
                <a:hlinkClick r:id="rId2"/>
              </a:rPr>
              <a:t>1-Tumor Marker Tests</a:t>
            </a:r>
            <a:endParaRPr lang="en-US" sz="2800" b="1" dirty="0" smtClean="0">
              <a:solidFill>
                <a:srgbClr val="00447C"/>
              </a:solidFill>
              <a:latin typeface="Times New Roman" panose="02020603050405020304" pitchFamily="18" charset="0"/>
              <a:ea typeface="Times New Roman" panose="02020603050405020304" pitchFamily="18" charset="0"/>
            </a:endParaRPr>
          </a:p>
          <a:p>
            <a:pPr algn="just" rtl="0">
              <a:lnSpc>
                <a:spcPct val="150000"/>
              </a:lnSpc>
              <a:spcAft>
                <a:spcPts val="1320"/>
              </a:spcAft>
            </a:pPr>
            <a:r>
              <a:rPr lang="en-US" sz="2400" dirty="0" smtClean="0">
                <a:solidFill>
                  <a:srgbClr val="414141"/>
                </a:solidFill>
                <a:latin typeface="Arial" panose="020B0604020202020204" pitchFamily="34" charset="0"/>
                <a:ea typeface="Times New Roman" panose="02020603050405020304" pitchFamily="18" charset="0"/>
              </a:rPr>
              <a:t>   </a:t>
            </a:r>
            <a:r>
              <a:rPr lang="en-US" sz="2400" dirty="0" smtClean="0">
                <a:latin typeface="Times New Roman" pitchFamily="18" charset="0"/>
                <a:ea typeface="Times New Roman" pitchFamily="18" charset="0"/>
                <a:cs typeface="Times New Roman" pitchFamily="18" charset="0"/>
              </a:rPr>
              <a:t>Tumor markers (also known as biomarkers) are substances found at higher than normal levels in the </a:t>
            </a:r>
            <a:r>
              <a:rPr lang="en-US" sz="2400" dirty="0" smtClean="0">
                <a:solidFill>
                  <a:srgbClr val="C00000"/>
                </a:solidFill>
                <a:latin typeface="Times New Roman" pitchFamily="18" charset="0"/>
                <a:ea typeface="Times New Roman" pitchFamily="18" charset="0"/>
                <a:cs typeface="Times New Roman" pitchFamily="18" charset="0"/>
              </a:rPr>
              <a:t>blood</a:t>
            </a:r>
            <a:r>
              <a:rPr lang="en-US" sz="2400" dirty="0" smtClean="0">
                <a:latin typeface="Times New Roman" pitchFamily="18" charset="0"/>
                <a:ea typeface="Times New Roman" pitchFamily="18" charset="0"/>
                <a:cs typeface="Times New Roman" pitchFamily="18" charset="0"/>
              </a:rPr>
              <a:t>, </a:t>
            </a:r>
            <a:r>
              <a:rPr lang="en-US" sz="2400" dirty="0" smtClean="0">
                <a:solidFill>
                  <a:srgbClr val="C00000"/>
                </a:solidFill>
                <a:latin typeface="Times New Roman" pitchFamily="18" charset="0"/>
                <a:ea typeface="Times New Roman" pitchFamily="18" charset="0"/>
                <a:cs typeface="Times New Roman" pitchFamily="18" charset="0"/>
              </a:rPr>
              <a:t>urine</a:t>
            </a:r>
            <a:r>
              <a:rPr lang="en-US" sz="2400" dirty="0" smtClean="0">
                <a:latin typeface="Times New Roman" pitchFamily="18" charset="0"/>
                <a:ea typeface="Times New Roman" pitchFamily="18" charset="0"/>
                <a:cs typeface="Times New Roman" pitchFamily="18" charset="0"/>
              </a:rPr>
              <a:t>, or </a:t>
            </a:r>
            <a:r>
              <a:rPr lang="en-US" sz="2400" dirty="0" smtClean="0">
                <a:solidFill>
                  <a:srgbClr val="C00000"/>
                </a:solidFill>
                <a:latin typeface="Times New Roman" pitchFamily="18" charset="0"/>
                <a:ea typeface="Times New Roman" pitchFamily="18" charset="0"/>
                <a:cs typeface="Times New Roman" pitchFamily="18" charset="0"/>
              </a:rPr>
              <a:t>body tissue </a:t>
            </a:r>
            <a:r>
              <a:rPr lang="en-US" sz="2400" dirty="0" smtClean="0">
                <a:latin typeface="Times New Roman" pitchFamily="18" charset="0"/>
                <a:ea typeface="Times New Roman" pitchFamily="18" charset="0"/>
                <a:cs typeface="Times New Roman" pitchFamily="18" charset="0"/>
              </a:rPr>
              <a:t>of some people with cancer. </a:t>
            </a:r>
          </a:p>
          <a:p>
            <a:pPr algn="l" rtl="0">
              <a:spcAft>
                <a:spcPts val="1320"/>
              </a:spcAft>
            </a:pPr>
            <a:endParaRPr lang="en-US" sz="2800" b="1" dirty="0" smtClean="0">
              <a:latin typeface="Arial" panose="020B0604020202020204" pitchFamily="34" charset="0"/>
              <a:ea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785794"/>
            <a:ext cx="8572560" cy="3570208"/>
          </a:xfrm>
          <a:prstGeom prst="rect">
            <a:avLst/>
          </a:prstGeom>
        </p:spPr>
        <p:txBody>
          <a:bodyPr wrap="square">
            <a:spAutoFit/>
          </a:bodyPr>
          <a:lstStyle/>
          <a:p>
            <a:pPr marL="342900" lvl="0" indent="-342900" algn="just" rtl="0">
              <a:lnSpc>
                <a:spcPct val="150000"/>
              </a:lnSpc>
              <a:spcBef>
                <a:spcPts val="1200"/>
              </a:spcBef>
              <a:buFont typeface="Wingdings"/>
              <a:buChar char=""/>
              <a:tabLst>
                <a:tab pos="270510" algn="r"/>
              </a:tabLst>
            </a:pPr>
            <a:r>
              <a:rPr lang="en-US" sz="2400" b="1" i="1" u="sng" dirty="0" smtClean="0">
                <a:solidFill>
                  <a:srgbClr val="92D050"/>
                </a:solidFill>
                <a:latin typeface="Times New Roman"/>
                <a:ea typeface="Times New Roman"/>
              </a:rPr>
              <a:t>ONCOGENES:</a:t>
            </a:r>
            <a:endParaRPr lang="en-US" sz="2400" b="1" dirty="0" smtClean="0">
              <a:solidFill>
                <a:srgbClr val="92D050"/>
              </a:solidFill>
              <a:latin typeface="Times New Roman"/>
              <a:ea typeface="Times New Roman"/>
            </a:endParaRPr>
          </a:p>
          <a:p>
            <a:pPr marL="450215" lvl="0" indent="-179705" algn="just" rtl="0">
              <a:lnSpc>
                <a:spcPct val="150000"/>
              </a:lnSpc>
            </a:pPr>
            <a:r>
              <a:rPr lang="en-US" sz="2400" b="1" dirty="0" smtClean="0">
                <a:solidFill>
                  <a:srgbClr val="000000"/>
                </a:solidFill>
                <a:latin typeface="Times New Roman"/>
                <a:ea typeface="Times New Roman"/>
              </a:rPr>
              <a:t>Some tumor markers are the product of </a:t>
            </a:r>
            <a:r>
              <a:rPr lang="en-US" sz="2400" b="1" dirty="0" err="1" smtClean="0">
                <a:solidFill>
                  <a:srgbClr val="000000"/>
                </a:solidFill>
                <a:latin typeface="Times New Roman"/>
                <a:ea typeface="Times New Roman"/>
              </a:rPr>
              <a:t>oncogenes</a:t>
            </a:r>
            <a:r>
              <a:rPr lang="en-US" sz="2400" b="1" i="1" dirty="0" smtClean="0">
                <a:solidFill>
                  <a:srgbClr val="000000"/>
                </a:solidFill>
                <a:latin typeface="Times New Roman"/>
                <a:ea typeface="Times New Roman"/>
              </a:rPr>
              <a:t>.</a:t>
            </a:r>
            <a:endParaRPr lang="en-US" sz="2400" b="1" dirty="0">
              <a:solidFill>
                <a:prstClr val="black"/>
              </a:solidFill>
              <a:latin typeface="Times New Roman"/>
              <a:ea typeface="Times New Roman"/>
            </a:endParaRPr>
          </a:p>
          <a:p>
            <a:pPr marL="450215" lvl="0" algn="just" rtl="0">
              <a:lnSpc>
                <a:spcPct val="150000"/>
              </a:lnSpc>
            </a:pPr>
            <a:r>
              <a:rPr lang="en-US" sz="2400" b="1" i="1" dirty="0" smtClean="0">
                <a:solidFill>
                  <a:srgbClr val="000000"/>
                </a:solidFill>
                <a:latin typeface="Times New Roman"/>
                <a:ea typeface="Times New Roman"/>
              </a:rPr>
              <a:t>Examples: </a:t>
            </a:r>
            <a:r>
              <a:rPr lang="en-US" sz="2400" b="1" i="1" dirty="0" smtClean="0">
                <a:solidFill>
                  <a:prstClr val="black"/>
                </a:solidFill>
                <a:latin typeface="Times New Roman"/>
                <a:ea typeface="Times New Roman"/>
              </a:rPr>
              <a:t> </a:t>
            </a:r>
            <a:r>
              <a:rPr lang="en-US" sz="2400" b="1" i="1" dirty="0" smtClean="0">
                <a:solidFill>
                  <a:srgbClr val="000000"/>
                </a:solidFill>
                <a:latin typeface="Times New Roman"/>
                <a:ea typeface="Times New Roman"/>
              </a:rPr>
              <a:t>Ph1 (Philadelphia chromosome).</a:t>
            </a:r>
            <a:endParaRPr lang="en-US" sz="2400" b="1" dirty="0">
              <a:solidFill>
                <a:prstClr val="black"/>
              </a:solidFill>
              <a:latin typeface="Times New Roman"/>
              <a:ea typeface="Times New Roman"/>
            </a:endParaRPr>
          </a:p>
          <a:p>
            <a:pPr marL="342900" lvl="0" indent="-342900" algn="just" rtl="0">
              <a:lnSpc>
                <a:spcPct val="150000"/>
              </a:lnSpc>
              <a:spcBef>
                <a:spcPts val="1200"/>
              </a:spcBef>
              <a:buFont typeface="Wingdings"/>
              <a:buChar char=""/>
            </a:pPr>
            <a:r>
              <a:rPr lang="en-US" sz="2400" b="1" i="1" u="sng" dirty="0" smtClean="0">
                <a:solidFill>
                  <a:srgbClr val="92D050"/>
                </a:solidFill>
                <a:latin typeface="Times New Roman"/>
                <a:ea typeface="Times New Roman"/>
              </a:rPr>
              <a:t>HORMONES:</a:t>
            </a:r>
            <a:r>
              <a:rPr lang="en-US" sz="2400" b="1" i="1" dirty="0" smtClean="0">
                <a:solidFill>
                  <a:srgbClr val="92D050"/>
                </a:solidFill>
                <a:latin typeface="Times New Roman"/>
                <a:ea typeface="Times New Roman"/>
              </a:rPr>
              <a:t> </a:t>
            </a:r>
            <a:endParaRPr lang="en-US" sz="2400" b="1" dirty="0" smtClean="0">
              <a:solidFill>
                <a:srgbClr val="92D050"/>
              </a:solidFill>
              <a:latin typeface="Times New Roman"/>
              <a:ea typeface="Times New Roman"/>
            </a:endParaRPr>
          </a:p>
          <a:p>
            <a:pPr marL="450215" lvl="0" algn="just" rtl="0">
              <a:lnSpc>
                <a:spcPct val="150000"/>
              </a:lnSpc>
            </a:pPr>
            <a:r>
              <a:rPr lang="en-US" sz="2400" b="1" i="1" dirty="0" smtClean="0">
                <a:solidFill>
                  <a:srgbClr val="000000"/>
                </a:solidFill>
                <a:latin typeface="Times New Roman"/>
                <a:ea typeface="Times New Roman"/>
              </a:rPr>
              <a:t>Examples:</a:t>
            </a:r>
            <a:endParaRPr lang="en-US" sz="2400" b="1" dirty="0">
              <a:solidFill>
                <a:prstClr val="black"/>
              </a:solidFill>
              <a:latin typeface="Times New Roman"/>
              <a:ea typeface="Times New Roman"/>
            </a:endParaRPr>
          </a:p>
          <a:p>
            <a:pPr marL="450215" lvl="0" indent="-179705" algn="just" rtl="0">
              <a:lnSpc>
                <a:spcPct val="150000"/>
              </a:lnSpc>
            </a:pPr>
            <a:r>
              <a:rPr lang="en-US" sz="2400" b="1" dirty="0" smtClean="0">
                <a:solidFill>
                  <a:srgbClr val="000000"/>
                </a:solidFill>
                <a:latin typeface="Times New Roman"/>
                <a:ea typeface="Times New Roman"/>
              </a:rPr>
              <a:t>Some hormones associated with malignancy are:</a:t>
            </a:r>
            <a:r>
              <a:rPr lang="en-US" sz="2400" b="1" dirty="0" smtClean="0">
                <a:solidFill>
                  <a:prstClr val="black"/>
                </a:solidFill>
                <a:latin typeface="Times New Roman"/>
                <a:ea typeface="Times New Roman"/>
              </a:rPr>
              <a:t> </a:t>
            </a:r>
            <a:r>
              <a:rPr lang="en-US" sz="2400" b="1" i="1" dirty="0" err="1" smtClean="0">
                <a:solidFill>
                  <a:srgbClr val="000000"/>
                </a:solidFill>
                <a:latin typeface="Times New Roman"/>
                <a:ea typeface="Times New Roman"/>
              </a:rPr>
              <a:t>Calcitonin</a:t>
            </a:r>
            <a:r>
              <a:rPr lang="en-US" sz="2400" b="1" i="1" dirty="0" smtClean="0">
                <a:solidFill>
                  <a:srgbClr val="000000"/>
                </a:solidFill>
                <a:latin typeface="Times New Roman"/>
                <a:ea typeface="Times New Roman"/>
              </a:rPr>
              <a:t> </a:t>
            </a:r>
            <a:endParaRPr lang="en-US" sz="2400" b="1" dirty="0">
              <a:solidFill>
                <a:prstClr val="black"/>
              </a:solidFill>
              <a:latin typeface="Times New Roman"/>
              <a:ea typeface="Times New Roman"/>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solidFill>
                  <a:srgbClr val="FF0000"/>
                </a:solidFill>
                <a:latin typeface="Times New Roman"/>
                <a:ea typeface="Times New Roman"/>
              </a:rPr>
              <a:t>Other laboratory tests:</a:t>
            </a:r>
            <a:r>
              <a:rPr lang="en-US" sz="3200" b="1" u="sng" dirty="0" smtClean="0">
                <a:solidFill>
                  <a:srgbClr val="FF0000"/>
                </a:solidFill>
                <a:latin typeface="Times New Roman"/>
                <a:ea typeface="Times New Roman"/>
              </a:rPr>
              <a:t/>
            </a:r>
            <a:br>
              <a:rPr lang="en-US" sz="3200" b="1" u="sng" dirty="0" smtClean="0">
                <a:solidFill>
                  <a:srgbClr val="FF0000"/>
                </a:solidFill>
                <a:latin typeface="Times New Roman"/>
                <a:ea typeface="Times New Roman"/>
              </a:rPr>
            </a:br>
            <a:endParaRPr lang="ar-EG" dirty="0"/>
          </a:p>
        </p:txBody>
      </p:sp>
      <p:sp>
        <p:nvSpPr>
          <p:cNvPr id="3" name="Content Placeholder 2"/>
          <p:cNvSpPr>
            <a:spLocks noGrp="1"/>
          </p:cNvSpPr>
          <p:nvPr>
            <p:ph sz="quarter" idx="1"/>
          </p:nvPr>
        </p:nvSpPr>
        <p:spPr>
          <a:xfrm>
            <a:off x="457200" y="1600200"/>
            <a:ext cx="8329642" cy="4873752"/>
          </a:xfrm>
        </p:spPr>
        <p:txBody>
          <a:bodyPr/>
          <a:lstStyle/>
          <a:p>
            <a:pPr lvl="0" algn="just" rtl="0">
              <a:lnSpc>
                <a:spcPct val="200000"/>
              </a:lnSpc>
            </a:pPr>
            <a:r>
              <a:rPr lang="en-US" dirty="0" smtClean="0"/>
              <a:t>The complete blood count (CBC) may indicate anemia in a client with possible colon cancer.</a:t>
            </a:r>
          </a:p>
          <a:p>
            <a:pPr lvl="0" algn="just" rtl="0">
              <a:lnSpc>
                <a:spcPct val="200000"/>
              </a:lnSpc>
            </a:pPr>
            <a:r>
              <a:rPr lang="en-US" dirty="0" smtClean="0"/>
              <a:t>Occult blood in the stool may indicate colorectal cancer.</a:t>
            </a:r>
          </a:p>
          <a:p>
            <a:pPr algn="just">
              <a:lnSpc>
                <a:spcPct val="200000"/>
              </a:lnSpc>
            </a:pPr>
            <a:endParaRPr lang="ar-EG"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C00000"/>
                </a:solidFill>
              </a:rPr>
              <a:t>Cont.., </a:t>
            </a:r>
            <a:endParaRPr lang="ar-EG" sz="3200" b="1" dirty="0">
              <a:solidFill>
                <a:srgbClr val="C00000"/>
              </a:solidFill>
            </a:endParaRPr>
          </a:p>
        </p:txBody>
      </p:sp>
      <p:sp>
        <p:nvSpPr>
          <p:cNvPr id="3" name="Content Placeholder 2"/>
          <p:cNvSpPr>
            <a:spLocks noGrp="1"/>
          </p:cNvSpPr>
          <p:nvPr>
            <p:ph sz="quarter" idx="1"/>
          </p:nvPr>
        </p:nvSpPr>
        <p:spPr>
          <a:xfrm>
            <a:off x="214282" y="1600200"/>
            <a:ext cx="8501122" cy="4873752"/>
          </a:xfrm>
        </p:spPr>
        <p:txBody>
          <a:bodyPr/>
          <a:lstStyle/>
          <a:p>
            <a:pPr lvl="0" algn="just" rtl="0">
              <a:lnSpc>
                <a:spcPct val="200000"/>
              </a:lnSpc>
            </a:pPr>
            <a:r>
              <a:rPr lang="en-US" dirty="0" smtClean="0"/>
              <a:t>Specific organ function (e.g. liver function tests, renal function tests, pancreatic enzyme levels, thyroid hormone levels) may be used to </a:t>
            </a:r>
            <a:r>
              <a:rPr lang="en-US" dirty="0" smtClean="0">
                <a:solidFill>
                  <a:srgbClr val="C00000"/>
                </a:solidFill>
              </a:rPr>
              <a:t>evaluate organ function </a:t>
            </a:r>
            <a:r>
              <a:rPr lang="en-US" dirty="0" smtClean="0"/>
              <a:t>and provide information about the </a:t>
            </a:r>
            <a:r>
              <a:rPr lang="en-US" dirty="0" smtClean="0">
                <a:solidFill>
                  <a:srgbClr val="C00000"/>
                </a:solidFill>
              </a:rPr>
              <a:t>effects of potential metastasis.</a:t>
            </a:r>
          </a:p>
          <a:p>
            <a:pPr algn="just" rtl="0">
              <a:lnSpc>
                <a:spcPct val="200000"/>
              </a:lnSpc>
            </a:pPr>
            <a:endParaRPr lang="ar-EG"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357166"/>
            <a:ext cx="8358246" cy="5663089"/>
          </a:xfrm>
          <a:prstGeom prst="rect">
            <a:avLst/>
          </a:prstGeom>
        </p:spPr>
        <p:txBody>
          <a:bodyPr wrap="square">
            <a:spAutoFit/>
          </a:bodyPr>
          <a:lstStyle/>
          <a:p>
            <a:pPr algn="just" rtl="0">
              <a:lnSpc>
                <a:spcPct val="200000"/>
              </a:lnSpc>
              <a:spcBef>
                <a:spcPts val="1200"/>
              </a:spcBef>
            </a:pPr>
            <a:r>
              <a:rPr lang="en-US" sz="3200" b="1" i="1" u="sng" dirty="0" smtClean="0">
                <a:solidFill>
                  <a:srgbClr val="FF0000"/>
                </a:solidFill>
                <a:latin typeface="Times New Roman"/>
                <a:ea typeface="Times New Roman"/>
              </a:rPr>
              <a:t>Radiologic and imaging tests:</a:t>
            </a:r>
            <a:endParaRPr lang="en-US" sz="2800" u="sng" dirty="0" smtClean="0">
              <a:solidFill>
                <a:srgbClr val="FF0000"/>
              </a:solidFill>
              <a:latin typeface="Times New Roman"/>
              <a:ea typeface="Times New Roman"/>
            </a:endParaRPr>
          </a:p>
          <a:p>
            <a:pPr marL="342900" lvl="0" indent="-342900" algn="just" rtl="0">
              <a:lnSpc>
                <a:spcPct val="200000"/>
              </a:lnSpc>
              <a:spcBef>
                <a:spcPts val="1200"/>
              </a:spcBef>
              <a:buFont typeface="Wingdings"/>
              <a:buChar char=""/>
              <a:tabLst>
                <a:tab pos="457200" algn="l"/>
              </a:tabLst>
            </a:pPr>
            <a:r>
              <a:rPr lang="en-US" sz="2400" dirty="0" smtClean="0">
                <a:solidFill>
                  <a:srgbClr val="000000"/>
                </a:solidFill>
                <a:latin typeface="Times New Roman"/>
                <a:ea typeface="Times New Roman"/>
              </a:rPr>
              <a:t>X-Ray Studies</a:t>
            </a:r>
            <a:endParaRPr lang="en-US" sz="2000" dirty="0" smtClean="0">
              <a:latin typeface="Times New Roman"/>
              <a:ea typeface="Times New Roman"/>
            </a:endParaRPr>
          </a:p>
          <a:p>
            <a:pPr marL="342900" lvl="0" indent="-342900" algn="just" rtl="0">
              <a:lnSpc>
                <a:spcPct val="200000"/>
              </a:lnSpc>
              <a:buFont typeface="Wingdings"/>
              <a:buChar char=""/>
              <a:tabLst>
                <a:tab pos="457200" algn="l"/>
              </a:tabLst>
            </a:pPr>
            <a:r>
              <a:rPr lang="en-US" sz="2400" dirty="0" smtClean="0">
                <a:solidFill>
                  <a:srgbClr val="000000"/>
                </a:solidFill>
                <a:latin typeface="Times New Roman"/>
                <a:ea typeface="Times New Roman"/>
              </a:rPr>
              <a:t>Computed Tomography</a:t>
            </a:r>
            <a:endParaRPr lang="en-US" sz="2000" dirty="0" smtClean="0">
              <a:latin typeface="Times New Roman"/>
              <a:ea typeface="Times New Roman"/>
            </a:endParaRPr>
          </a:p>
          <a:p>
            <a:pPr marL="342900" lvl="0" indent="-342900" algn="just" rtl="0">
              <a:lnSpc>
                <a:spcPct val="200000"/>
              </a:lnSpc>
              <a:buFont typeface="Wingdings"/>
              <a:buChar char=""/>
              <a:tabLst>
                <a:tab pos="457200" algn="l"/>
              </a:tabLst>
            </a:pPr>
            <a:r>
              <a:rPr lang="en-US" sz="2400" dirty="0" smtClean="0">
                <a:solidFill>
                  <a:srgbClr val="000000"/>
                </a:solidFill>
                <a:latin typeface="Times New Roman"/>
                <a:ea typeface="Times New Roman"/>
              </a:rPr>
              <a:t>Magnetic Resonance Imaging</a:t>
            </a:r>
            <a:endParaRPr lang="en-US" sz="2000" dirty="0" smtClean="0">
              <a:latin typeface="Times New Roman"/>
              <a:ea typeface="Times New Roman"/>
            </a:endParaRPr>
          </a:p>
          <a:p>
            <a:pPr marL="342900" lvl="0" indent="-342900" algn="just" rtl="0">
              <a:lnSpc>
                <a:spcPct val="200000"/>
              </a:lnSpc>
              <a:buFont typeface="Wingdings"/>
              <a:buChar char=""/>
              <a:tabLst>
                <a:tab pos="457200" algn="l"/>
              </a:tabLst>
            </a:pPr>
            <a:r>
              <a:rPr lang="en-US" sz="2400" dirty="0" smtClean="0">
                <a:solidFill>
                  <a:srgbClr val="000000"/>
                </a:solidFill>
                <a:latin typeface="Times New Roman"/>
                <a:ea typeface="Times New Roman"/>
              </a:rPr>
              <a:t>Fluoroscopy </a:t>
            </a:r>
            <a:endParaRPr lang="en-US" sz="2000" dirty="0">
              <a:solidFill>
                <a:prstClr val="black"/>
              </a:solidFill>
              <a:latin typeface="Times New Roman"/>
              <a:ea typeface="Times New Roman"/>
            </a:endParaRPr>
          </a:p>
          <a:p>
            <a:pPr marL="342900" lvl="0" indent="-342900" algn="just" rtl="0">
              <a:lnSpc>
                <a:spcPct val="200000"/>
              </a:lnSpc>
              <a:buFont typeface="Wingdings"/>
              <a:buChar char=""/>
              <a:tabLst>
                <a:tab pos="457200" algn="l"/>
              </a:tabLst>
            </a:pPr>
            <a:r>
              <a:rPr lang="en-US" sz="2400" dirty="0" smtClean="0">
                <a:solidFill>
                  <a:srgbClr val="000000"/>
                </a:solidFill>
                <a:latin typeface="Times New Roman"/>
                <a:ea typeface="Times New Roman"/>
              </a:rPr>
              <a:t>Tissue Biopsy</a:t>
            </a:r>
            <a:endParaRPr lang="en-US" sz="2000" dirty="0">
              <a:solidFill>
                <a:prstClr val="black"/>
              </a:solidFill>
              <a:latin typeface="Times New Roman"/>
              <a:ea typeface="Times New Roman"/>
            </a:endParaRPr>
          </a:p>
          <a:p>
            <a:pPr marL="342900" lvl="0" indent="-342900" algn="just" rtl="0">
              <a:lnSpc>
                <a:spcPct val="200000"/>
              </a:lnSpc>
              <a:buFont typeface="Wingdings"/>
              <a:buChar char=""/>
              <a:tabLst>
                <a:tab pos="457200" algn="l"/>
              </a:tabLst>
            </a:pPr>
            <a:r>
              <a:rPr lang="en-US" sz="2400" dirty="0" smtClean="0">
                <a:solidFill>
                  <a:srgbClr val="000000"/>
                </a:solidFill>
                <a:latin typeface="Times New Roman"/>
                <a:ea typeface="Times New Roman"/>
              </a:rPr>
              <a:t>Endoscopy</a:t>
            </a:r>
            <a:endParaRPr lang="en-US" sz="2000" dirty="0">
              <a:solidFill>
                <a:prstClr val="black"/>
              </a:solidFill>
              <a:latin typeface="Times New Roman"/>
              <a:ea typeface="Times New Roman"/>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642918"/>
            <a:ext cx="7467600" cy="1143000"/>
          </a:xfrm>
        </p:spPr>
        <p:txBody>
          <a:bodyPr>
            <a:normAutofit fontScale="90000"/>
          </a:bodyPr>
          <a:lstStyle/>
          <a:p>
            <a:pPr algn="ctr"/>
            <a:r>
              <a:rPr lang="en-US" b="1" u="sng" dirty="0" smtClean="0">
                <a:solidFill>
                  <a:srgbClr val="C00000"/>
                </a:solidFill>
              </a:rPr>
              <a:t>Advanced modalities in medical and surgical cancer treatment</a:t>
            </a:r>
            <a:r>
              <a:rPr lang="en-US" dirty="0" smtClean="0">
                <a:solidFill>
                  <a:srgbClr val="C00000"/>
                </a:solidFill>
              </a:rPr>
              <a:t/>
            </a:r>
            <a:br>
              <a:rPr lang="en-US" dirty="0" smtClean="0">
                <a:solidFill>
                  <a:srgbClr val="C00000"/>
                </a:solidFill>
              </a:rPr>
            </a:br>
            <a:endParaRPr lang="ar-EG" dirty="0">
              <a:solidFill>
                <a:srgbClr val="C00000"/>
              </a:solidFill>
            </a:endParaRPr>
          </a:p>
        </p:txBody>
      </p:sp>
      <p:sp>
        <p:nvSpPr>
          <p:cNvPr id="3" name="Content Placeholder 2"/>
          <p:cNvSpPr>
            <a:spLocks noGrp="1"/>
          </p:cNvSpPr>
          <p:nvPr>
            <p:ph sz="quarter" idx="1"/>
          </p:nvPr>
        </p:nvSpPr>
        <p:spPr>
          <a:xfrm>
            <a:off x="500034" y="1285860"/>
            <a:ext cx="7467600" cy="4873752"/>
          </a:xfrm>
        </p:spPr>
        <p:txBody>
          <a:bodyPr>
            <a:normAutofit/>
          </a:bodyPr>
          <a:lstStyle/>
          <a:p>
            <a:pPr lvl="2" algn="l" rtl="0">
              <a:lnSpc>
                <a:spcPct val="200000"/>
              </a:lnSpc>
            </a:pPr>
            <a:r>
              <a:rPr lang="en-US" sz="2800" b="1" i="1" dirty="0" smtClean="0">
                <a:cs typeface="+mj-cs"/>
              </a:rPr>
              <a:t>Surgery.</a:t>
            </a:r>
            <a:endParaRPr lang="en-US" sz="2400" dirty="0" smtClean="0">
              <a:cs typeface="+mj-cs"/>
            </a:endParaRPr>
          </a:p>
          <a:p>
            <a:pPr lvl="2" algn="l" rtl="0">
              <a:lnSpc>
                <a:spcPct val="200000"/>
              </a:lnSpc>
            </a:pPr>
            <a:r>
              <a:rPr lang="en-US" sz="2800" b="1" i="1" dirty="0" smtClean="0">
                <a:cs typeface="+mj-cs"/>
              </a:rPr>
              <a:t>Radiation therapy.</a:t>
            </a:r>
            <a:endParaRPr lang="en-US" sz="2400" dirty="0" smtClean="0">
              <a:cs typeface="+mj-cs"/>
            </a:endParaRPr>
          </a:p>
          <a:p>
            <a:pPr lvl="2" algn="l" rtl="0">
              <a:lnSpc>
                <a:spcPct val="200000"/>
              </a:lnSpc>
            </a:pPr>
            <a:r>
              <a:rPr lang="en-US" sz="2800" b="1" i="1" dirty="0" smtClean="0">
                <a:cs typeface="+mj-cs"/>
              </a:rPr>
              <a:t>Chemotherapy.</a:t>
            </a:r>
            <a:endParaRPr lang="en-US" sz="2400" dirty="0" smtClean="0">
              <a:cs typeface="+mj-cs"/>
            </a:endParaRPr>
          </a:p>
          <a:p>
            <a:pPr lvl="2" algn="l" rtl="0">
              <a:lnSpc>
                <a:spcPct val="200000"/>
              </a:lnSpc>
            </a:pPr>
            <a:r>
              <a:rPr lang="en-US" sz="2800" b="1" i="1" dirty="0" smtClean="0">
                <a:cs typeface="+mj-cs"/>
              </a:rPr>
              <a:t>Bone marrow transplantation (Stem cell transplantation)</a:t>
            </a:r>
            <a:endParaRPr lang="en-US" sz="2400" dirty="0" smtClean="0">
              <a:cs typeface="+mj-cs"/>
            </a:endParaRPr>
          </a:p>
          <a:p>
            <a:pPr algn="l">
              <a:lnSpc>
                <a:spcPct val="200000"/>
              </a:lnSpc>
            </a:pPr>
            <a:endParaRPr lang="ar-EG" sz="3600" dirty="0">
              <a:cs typeface="+mj-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FF0000"/>
                </a:solidFill>
              </a:rPr>
              <a:t>Radiation therapy</a:t>
            </a:r>
            <a:endParaRPr lang="ar-EG" sz="4000" b="1" dirty="0">
              <a:solidFill>
                <a:srgbClr val="FF0000"/>
              </a:solidFill>
            </a:endParaRPr>
          </a:p>
        </p:txBody>
      </p:sp>
      <p:sp>
        <p:nvSpPr>
          <p:cNvPr id="3" name="Content Placeholder 2"/>
          <p:cNvSpPr>
            <a:spLocks noGrp="1"/>
          </p:cNvSpPr>
          <p:nvPr>
            <p:ph sz="quarter" idx="1"/>
          </p:nvPr>
        </p:nvSpPr>
        <p:spPr>
          <a:xfrm>
            <a:off x="457200" y="1600200"/>
            <a:ext cx="8186766" cy="4873752"/>
          </a:xfrm>
        </p:spPr>
        <p:txBody>
          <a:bodyPr>
            <a:normAutofit lnSpcReduction="10000"/>
          </a:bodyPr>
          <a:lstStyle/>
          <a:p>
            <a:pPr algn="just" rtl="0" fontAlgn="base">
              <a:lnSpc>
                <a:spcPct val="150000"/>
              </a:lnSpc>
            </a:pPr>
            <a:r>
              <a:rPr lang="en-US" dirty="0" smtClean="0"/>
              <a:t>Radiation therapy uses high-energy radiation to shrink tumors and kill cancer cells. </a:t>
            </a:r>
            <a:r>
              <a:rPr lang="en-US" dirty="0" smtClean="0">
                <a:hlinkClick r:id="rId2"/>
              </a:rPr>
              <a:t>X-rays</a:t>
            </a:r>
            <a:r>
              <a:rPr lang="en-US" dirty="0" smtClean="0"/>
              <a:t>, </a:t>
            </a:r>
            <a:r>
              <a:rPr lang="en-US" dirty="0" smtClean="0">
                <a:hlinkClick r:id="rId3"/>
              </a:rPr>
              <a:t>gamma rays</a:t>
            </a:r>
            <a:r>
              <a:rPr lang="en-US" dirty="0" smtClean="0"/>
              <a:t>, and charged particles are types of radiation used for cancer treatment.</a:t>
            </a:r>
          </a:p>
          <a:p>
            <a:pPr algn="just" rtl="0" fontAlgn="base">
              <a:lnSpc>
                <a:spcPct val="150000"/>
              </a:lnSpc>
            </a:pPr>
            <a:r>
              <a:rPr lang="en-US" dirty="0" smtClean="0"/>
              <a:t>The radiation may be delivered by a machine outside the body (</a:t>
            </a:r>
            <a:r>
              <a:rPr lang="en-US" dirty="0" smtClean="0">
                <a:hlinkClick r:id="rId4"/>
              </a:rPr>
              <a:t>external-beam radiation therapy</a:t>
            </a:r>
            <a:r>
              <a:rPr lang="en-US" dirty="0" smtClean="0"/>
              <a:t>), or it may come from radioactive material placed in the body near cancer cells (</a:t>
            </a:r>
            <a:r>
              <a:rPr lang="en-US" dirty="0" smtClean="0">
                <a:hlinkClick r:id="rId5"/>
              </a:rPr>
              <a:t>internal radiation therapy</a:t>
            </a:r>
            <a:r>
              <a:rPr lang="en-US" dirty="0" smtClean="0"/>
              <a:t>, also called </a:t>
            </a:r>
            <a:r>
              <a:rPr lang="en-US" dirty="0" err="1" smtClean="0">
                <a:hlinkClick r:id="rId6"/>
              </a:rPr>
              <a:t>brachytherapy</a:t>
            </a:r>
            <a:r>
              <a:rPr lang="en-US" dirty="0" smtClean="0"/>
              <a:t>).</a:t>
            </a:r>
          </a:p>
          <a:p>
            <a:pPr algn="just">
              <a:lnSpc>
                <a:spcPct val="150000"/>
              </a:lnSpc>
            </a:pPr>
            <a:endParaRPr lang="ar-EG"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inear Accelerator Used for External-beam Radiation Therapy"/>
          <p:cNvPicPr>
            <a:picLocks noChangeAspect="1" noChangeArrowheads="1"/>
          </p:cNvPicPr>
          <p:nvPr/>
        </p:nvPicPr>
        <p:blipFill>
          <a:blip r:embed="rId2"/>
          <a:srcRect/>
          <a:stretch>
            <a:fillRect/>
          </a:stretch>
        </p:blipFill>
        <p:spPr bwMode="auto">
          <a:xfrm>
            <a:off x="0" y="0"/>
            <a:ext cx="8715404" cy="68580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642918"/>
            <a:ext cx="8501122" cy="5185522"/>
          </a:xfrm>
          <a:prstGeom prst="rect">
            <a:avLst/>
          </a:prstGeom>
        </p:spPr>
        <p:txBody>
          <a:bodyPr wrap="square">
            <a:spAutoFit/>
          </a:bodyPr>
          <a:lstStyle/>
          <a:p>
            <a:pPr marL="342900" lvl="0" indent="-342900" algn="just" rtl="0">
              <a:lnSpc>
                <a:spcPct val="150000"/>
              </a:lnSpc>
              <a:buFont typeface="Courier New" pitchFamily="49" charset="0"/>
              <a:buChar char="o"/>
              <a:tabLst>
                <a:tab pos="228600" algn="l"/>
              </a:tabLst>
            </a:pPr>
            <a:r>
              <a:rPr lang="en-US" sz="2800" dirty="0" smtClean="0">
                <a:solidFill>
                  <a:srgbClr val="C00000"/>
                </a:solidFill>
                <a:latin typeface="Times New Roman"/>
                <a:ea typeface="Times New Roman"/>
              </a:rPr>
              <a:t>To reduce exposure, clients are asked to:</a:t>
            </a:r>
            <a:endParaRPr lang="en-US" sz="2800" dirty="0">
              <a:solidFill>
                <a:srgbClr val="C00000"/>
              </a:solidFill>
              <a:latin typeface="Times New Roman"/>
              <a:ea typeface="Times New Roman"/>
            </a:endParaRPr>
          </a:p>
          <a:p>
            <a:pPr marL="914400" lvl="1" indent="-457200" algn="just" rtl="0">
              <a:lnSpc>
                <a:spcPct val="150000"/>
              </a:lnSpc>
              <a:buFont typeface="Arial" pitchFamily="34" charset="0"/>
              <a:buChar char="•"/>
              <a:tabLst>
                <a:tab pos="810260" algn="l"/>
              </a:tabLst>
            </a:pPr>
            <a:r>
              <a:rPr lang="en-US" sz="2800" dirty="0" smtClean="0">
                <a:solidFill>
                  <a:srgbClr val="000000"/>
                </a:solidFill>
                <a:latin typeface="Times New Roman"/>
                <a:ea typeface="Times New Roman"/>
              </a:rPr>
              <a:t>Wash hands carefully after going to the bathroom.</a:t>
            </a:r>
            <a:endParaRPr lang="en-US" sz="2800" dirty="0">
              <a:solidFill>
                <a:prstClr val="black"/>
              </a:solidFill>
              <a:latin typeface="Times New Roman"/>
              <a:ea typeface="Times New Roman"/>
            </a:endParaRPr>
          </a:p>
          <a:p>
            <a:pPr marL="914400" lvl="1" indent="-457200" algn="just" rtl="0">
              <a:lnSpc>
                <a:spcPct val="150000"/>
              </a:lnSpc>
              <a:buFont typeface="Arial" pitchFamily="34" charset="0"/>
              <a:buChar char="•"/>
              <a:tabLst>
                <a:tab pos="810260" algn="l"/>
              </a:tabLst>
            </a:pPr>
            <a:r>
              <a:rPr lang="en-US" sz="2800" dirty="0" smtClean="0">
                <a:solidFill>
                  <a:srgbClr val="000000"/>
                </a:solidFill>
                <a:latin typeface="Times New Roman"/>
                <a:ea typeface="Times New Roman"/>
              </a:rPr>
              <a:t>Flush toilet several times after each use.</a:t>
            </a:r>
            <a:endParaRPr lang="en-US" sz="2800" dirty="0">
              <a:solidFill>
                <a:prstClr val="black"/>
              </a:solidFill>
              <a:latin typeface="Times New Roman"/>
              <a:ea typeface="Times New Roman"/>
            </a:endParaRPr>
          </a:p>
          <a:p>
            <a:pPr marL="914400" lvl="1" indent="-457200" algn="just" rtl="0">
              <a:lnSpc>
                <a:spcPct val="150000"/>
              </a:lnSpc>
              <a:buFont typeface="Arial" pitchFamily="34" charset="0"/>
              <a:buChar char="•"/>
              <a:tabLst>
                <a:tab pos="810260" algn="l"/>
              </a:tabLst>
            </a:pPr>
            <a:r>
              <a:rPr lang="en-US" sz="2800" dirty="0" smtClean="0">
                <a:solidFill>
                  <a:srgbClr val="000000"/>
                </a:solidFill>
                <a:latin typeface="Times New Roman"/>
                <a:ea typeface="Times New Roman"/>
              </a:rPr>
              <a:t>Use separate eating utensils and towels.</a:t>
            </a:r>
            <a:endParaRPr lang="en-US" sz="2800" dirty="0">
              <a:solidFill>
                <a:prstClr val="black"/>
              </a:solidFill>
              <a:latin typeface="Times New Roman"/>
              <a:ea typeface="Times New Roman"/>
            </a:endParaRPr>
          </a:p>
          <a:p>
            <a:pPr marL="914400" lvl="1" indent="-457200" algn="just" rtl="0">
              <a:lnSpc>
                <a:spcPct val="150000"/>
              </a:lnSpc>
              <a:buFont typeface="Arial" pitchFamily="34" charset="0"/>
              <a:buChar char="•"/>
              <a:tabLst>
                <a:tab pos="810260" algn="l"/>
              </a:tabLst>
            </a:pPr>
            <a:r>
              <a:rPr lang="en-US" sz="2800" dirty="0" smtClean="0">
                <a:solidFill>
                  <a:srgbClr val="000000"/>
                </a:solidFill>
                <a:latin typeface="Times New Roman"/>
                <a:ea typeface="Times New Roman"/>
              </a:rPr>
              <a:t>Wash laundry separately.</a:t>
            </a:r>
            <a:endParaRPr lang="en-US" sz="2800" dirty="0">
              <a:solidFill>
                <a:prstClr val="black"/>
              </a:solidFill>
              <a:latin typeface="Times New Roman"/>
              <a:ea typeface="Times New Roman"/>
            </a:endParaRPr>
          </a:p>
          <a:p>
            <a:pPr marL="914400" lvl="1" indent="-457200" algn="just" rtl="0">
              <a:lnSpc>
                <a:spcPct val="150000"/>
              </a:lnSpc>
              <a:buFont typeface="Arial" pitchFamily="34" charset="0"/>
              <a:buChar char="•"/>
              <a:tabLst>
                <a:tab pos="810260" algn="l"/>
              </a:tabLst>
            </a:pPr>
            <a:r>
              <a:rPr lang="en-US" sz="2800" dirty="0" smtClean="0">
                <a:solidFill>
                  <a:srgbClr val="000000"/>
                </a:solidFill>
                <a:latin typeface="Times New Roman"/>
                <a:ea typeface="Times New Roman"/>
              </a:rPr>
              <a:t>Drink plenty of fluid to help flush radioactive substances away.</a:t>
            </a:r>
            <a:endParaRPr lang="en-US" sz="2800" dirty="0">
              <a:solidFill>
                <a:prstClr val="black"/>
              </a:solidFill>
              <a:latin typeface="Times New Roman"/>
              <a:ea typeface="Times New Roman"/>
            </a:endParaRPr>
          </a:p>
          <a:p>
            <a:pPr marL="914400" lvl="1" indent="-457200" algn="just" rtl="0">
              <a:lnSpc>
                <a:spcPct val="150000"/>
              </a:lnSpc>
              <a:buFont typeface="Arial" pitchFamily="34" charset="0"/>
              <a:buChar char="•"/>
              <a:tabLst>
                <a:tab pos="810260" algn="l"/>
              </a:tabLst>
            </a:pPr>
            <a:r>
              <a:rPr lang="en-US" sz="2800" dirty="0" smtClean="0">
                <a:solidFill>
                  <a:srgbClr val="000000"/>
                </a:solidFill>
                <a:latin typeface="Times New Roman"/>
                <a:ea typeface="Times New Roman"/>
              </a:rPr>
              <a:t>Avoid kissing and sexual contact.</a:t>
            </a:r>
            <a:endParaRPr lang="ar-EG" sz="28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z="3600" b="1" dirty="0" smtClean="0">
                <a:solidFill>
                  <a:srgbClr val="C00000"/>
                </a:solidFill>
              </a:rPr>
              <a:t>Chemotherapy Therapy:</a:t>
            </a:r>
            <a:r>
              <a:rPr lang="en-US" u="sng" dirty="0" smtClean="0"/>
              <a:t> </a:t>
            </a:r>
            <a:r>
              <a:rPr lang="en-US" dirty="0" smtClean="0"/>
              <a:t/>
            </a:r>
            <a:br>
              <a:rPr lang="en-US" dirty="0" smtClean="0"/>
            </a:br>
            <a:endParaRPr lang="ar-EG" dirty="0"/>
          </a:p>
        </p:txBody>
      </p:sp>
      <p:sp>
        <p:nvSpPr>
          <p:cNvPr id="3" name="Content Placeholder 2"/>
          <p:cNvSpPr>
            <a:spLocks noGrp="1"/>
          </p:cNvSpPr>
          <p:nvPr>
            <p:ph sz="quarter" idx="1"/>
          </p:nvPr>
        </p:nvSpPr>
        <p:spPr>
          <a:xfrm>
            <a:off x="214282" y="1142984"/>
            <a:ext cx="8572560" cy="4873752"/>
          </a:xfrm>
        </p:spPr>
        <p:txBody>
          <a:bodyPr>
            <a:normAutofit/>
          </a:bodyPr>
          <a:lstStyle/>
          <a:p>
            <a:pPr algn="just" rtl="0">
              <a:lnSpc>
                <a:spcPct val="200000"/>
              </a:lnSpc>
            </a:pPr>
            <a:r>
              <a:rPr lang="en-US" dirty="0" smtClean="0"/>
              <a:t>Chemotherapy uses </a:t>
            </a:r>
            <a:r>
              <a:rPr lang="en-US" dirty="0" err="1" smtClean="0"/>
              <a:t>antineoplastic</a:t>
            </a:r>
            <a:r>
              <a:rPr lang="en-US" dirty="0" smtClean="0"/>
              <a:t> agents to treat cancer cells locally and systemically. These agents may be used alone or combined with other therapies to cure cancer, prevent it from metastasizing, slow its growth, destroy tumor cells that have metastasized, or relieve symptoms.</a:t>
            </a:r>
          </a:p>
          <a:p>
            <a:pPr algn="just" rtl="0">
              <a:lnSpc>
                <a:spcPct val="200000"/>
              </a:lnSpc>
            </a:pPr>
            <a:endParaRPr lang="ar-EG"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
          <p:cNvSpPr>
            <a:spLocks noChangeArrowheads="1"/>
          </p:cNvSpPr>
          <p:nvPr/>
        </p:nvSpPr>
        <p:spPr bwMode="auto">
          <a:xfrm>
            <a:off x="571472" y="2012382"/>
            <a:ext cx="8001056"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tab pos="180975" algn="r"/>
              </a:tabLst>
            </a:pPr>
            <a:r>
              <a:rPr kumimoji="0" lang="en-US" sz="2800" b="1" i="0" u="none" strike="noStrike" cap="none" normalizeH="0" baseline="0" dirty="0" smtClean="0">
                <a:ln>
                  <a:noFill/>
                </a:ln>
                <a:solidFill>
                  <a:srgbClr val="C00000"/>
                </a:solidFill>
                <a:effectLst/>
                <a:latin typeface="Arial" pitchFamily="34" charset="0"/>
                <a:ea typeface="Times New Roman" pitchFamily="18" charset="0"/>
                <a:cs typeface="+mj-cs"/>
              </a:rPr>
              <a:t>How is Chemotherapy Given?</a:t>
            </a:r>
            <a:endParaRPr kumimoji="0" lang="en-US" sz="1200" b="0" i="0" u="none" strike="noStrike" cap="none" normalizeH="0" baseline="0" dirty="0" smtClean="0">
              <a:ln>
                <a:noFill/>
              </a:ln>
              <a:solidFill>
                <a:srgbClr val="C00000"/>
              </a:solidFill>
              <a:effectLst/>
              <a:latin typeface="Arial" pitchFamily="34" charset="0"/>
              <a:cs typeface="+mj-cs"/>
            </a:endParaRPr>
          </a:p>
          <a:p>
            <a:pPr marL="0" marR="0" lvl="0" indent="0" algn="just" defTabSz="914400" rtl="0" eaLnBrk="0" fontAlgn="base" latinLnBrk="0" hangingPunct="0">
              <a:lnSpc>
                <a:spcPct val="150000"/>
              </a:lnSpc>
              <a:spcBef>
                <a:spcPct val="0"/>
              </a:spcBef>
              <a:spcAft>
                <a:spcPct val="0"/>
              </a:spcAft>
              <a:buClrTx/>
              <a:buSzTx/>
              <a:buFontTx/>
              <a:buChar char="•"/>
              <a:tabLst>
                <a:tab pos="180975" algn="r"/>
              </a:tabLst>
            </a:pPr>
            <a:r>
              <a:rPr kumimoji="0" lang="en-US" sz="3200" b="0" i="0" u="none" strike="noStrike" cap="none" normalizeH="0" baseline="0" dirty="0" smtClean="0">
                <a:ln>
                  <a:noFill/>
                </a:ln>
                <a:solidFill>
                  <a:srgbClr val="000000"/>
                </a:solidFill>
                <a:effectLst/>
                <a:latin typeface="Arial" pitchFamily="34" charset="0"/>
                <a:ea typeface="Times New Roman" pitchFamily="18" charset="0"/>
                <a:cs typeface="+mj-cs"/>
              </a:rPr>
              <a:t>intravenous (IV) , </a:t>
            </a:r>
            <a:endParaRPr kumimoji="0" lang="en-US" sz="14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0" eaLnBrk="0" fontAlgn="base" latinLnBrk="0" hangingPunct="0">
              <a:lnSpc>
                <a:spcPct val="150000"/>
              </a:lnSpc>
              <a:spcBef>
                <a:spcPct val="0"/>
              </a:spcBef>
              <a:spcAft>
                <a:spcPct val="0"/>
              </a:spcAft>
              <a:buClrTx/>
              <a:buSzTx/>
              <a:buFontTx/>
              <a:buChar char="•"/>
              <a:tabLst>
                <a:tab pos="180975" algn="r"/>
              </a:tabLst>
            </a:pPr>
            <a:r>
              <a:rPr kumimoji="0" lang="en-US" sz="3200" b="0" i="0" u="none" strike="noStrike" cap="none" normalizeH="0" baseline="0" dirty="0" smtClean="0">
                <a:ln>
                  <a:noFill/>
                </a:ln>
                <a:solidFill>
                  <a:srgbClr val="000000"/>
                </a:solidFill>
                <a:effectLst/>
                <a:latin typeface="Arial" pitchFamily="34" charset="0"/>
                <a:ea typeface="Times New Roman" pitchFamily="18" charset="0"/>
                <a:cs typeface="+mj-cs"/>
              </a:rPr>
              <a:t>oral (PO), </a:t>
            </a:r>
            <a:endParaRPr kumimoji="0" lang="en-US" sz="14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0" eaLnBrk="0" fontAlgn="base" latinLnBrk="0" hangingPunct="0">
              <a:lnSpc>
                <a:spcPct val="150000"/>
              </a:lnSpc>
              <a:spcBef>
                <a:spcPct val="0"/>
              </a:spcBef>
              <a:spcAft>
                <a:spcPct val="0"/>
              </a:spcAft>
              <a:buClrTx/>
              <a:buSzTx/>
              <a:buFontTx/>
              <a:buChar char="•"/>
              <a:tabLst>
                <a:tab pos="180975" algn="r"/>
              </a:tabLst>
            </a:pPr>
            <a:r>
              <a:rPr kumimoji="0" lang="en-US" sz="3200" b="0" i="0" u="none" strike="noStrike" cap="none" normalizeH="0" baseline="0" dirty="0" smtClean="0">
                <a:ln>
                  <a:noFill/>
                </a:ln>
                <a:solidFill>
                  <a:srgbClr val="000000"/>
                </a:solidFill>
                <a:effectLst/>
                <a:latin typeface="Arial" pitchFamily="34" charset="0"/>
                <a:ea typeface="Times New Roman" pitchFamily="18" charset="0"/>
                <a:cs typeface="+mj-cs"/>
              </a:rPr>
              <a:t>intramuscular (IM), </a:t>
            </a:r>
            <a:endParaRPr kumimoji="0" lang="en-US" sz="14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0" eaLnBrk="0" fontAlgn="base" latinLnBrk="0" hangingPunct="0">
              <a:lnSpc>
                <a:spcPct val="150000"/>
              </a:lnSpc>
              <a:spcBef>
                <a:spcPct val="0"/>
              </a:spcBef>
              <a:spcAft>
                <a:spcPct val="0"/>
              </a:spcAft>
              <a:buClrTx/>
              <a:buSzTx/>
              <a:buFontTx/>
              <a:buChar char="•"/>
              <a:tabLst>
                <a:tab pos="180975" algn="r"/>
              </a:tabLst>
            </a:pPr>
            <a:r>
              <a:rPr kumimoji="0" lang="en-US" sz="3200" b="0" i="0" u="none" strike="noStrike" cap="none" normalizeH="0" baseline="0" dirty="0" err="1" smtClean="0">
                <a:ln>
                  <a:noFill/>
                </a:ln>
                <a:solidFill>
                  <a:srgbClr val="000000"/>
                </a:solidFill>
                <a:effectLst/>
                <a:latin typeface="Arial" pitchFamily="34" charset="0"/>
                <a:ea typeface="Times New Roman" pitchFamily="18" charset="0"/>
                <a:cs typeface="+mj-cs"/>
              </a:rPr>
              <a:t>intraperitoneal</a:t>
            </a:r>
            <a:r>
              <a:rPr kumimoji="0" lang="en-US" sz="3200" b="0" i="0" u="none" strike="noStrike" cap="none" normalizeH="0" baseline="0" dirty="0" smtClean="0">
                <a:ln>
                  <a:noFill/>
                </a:ln>
                <a:solidFill>
                  <a:srgbClr val="000000"/>
                </a:solidFill>
                <a:effectLst/>
                <a:latin typeface="Arial" pitchFamily="34" charset="0"/>
                <a:ea typeface="Times New Roman" pitchFamily="18" charset="0"/>
                <a:cs typeface="+mj-cs"/>
              </a:rPr>
              <a:t> </a:t>
            </a:r>
            <a:r>
              <a:rPr kumimoji="0" lang="en-US" sz="3200" b="0" i="0" u="none" strike="noStrike" cap="none" normalizeH="0" baseline="0" dirty="0" smtClean="0">
                <a:ln>
                  <a:noFill/>
                </a:ln>
                <a:solidFill>
                  <a:srgbClr val="000000"/>
                </a:solidFill>
                <a:effectLst/>
                <a:latin typeface="Arial" pitchFamily="34" charset="0"/>
                <a:ea typeface="Times New Roman" pitchFamily="18" charset="0"/>
                <a:cs typeface="+mj-cs"/>
              </a:rPr>
              <a:t>(IP)</a:t>
            </a:r>
            <a:endParaRPr kumimoji="0" lang="en-US" sz="4000" b="0" i="0" u="none" strike="noStrike" cap="none" normalizeH="0" baseline="0" dirty="0" smtClean="0">
              <a:ln>
                <a:noFill/>
              </a:ln>
              <a:solidFill>
                <a:schemeClr val="tx1"/>
              </a:solidFill>
              <a:effectLst/>
              <a:latin typeface="Arial" pitchFamily="34" charset="0"/>
              <a:cs typeface="+mj-cs"/>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breast-cancer-s8-photo-of-breast-biopsy"/>
          <p:cNvPicPr>
            <a:picLocks noChangeAspect="1" noChangeArrowheads="1"/>
          </p:cNvPicPr>
          <p:nvPr/>
        </p:nvPicPr>
        <p:blipFill>
          <a:blip r:embed="rId2"/>
          <a:srcRect/>
          <a:stretch>
            <a:fillRect/>
          </a:stretch>
        </p:blipFill>
        <p:spPr bwMode="auto">
          <a:xfrm>
            <a:off x="214282" y="428604"/>
            <a:ext cx="8553244" cy="60007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1089898"/>
            <a:ext cx="8501122" cy="4493538"/>
          </a:xfrm>
          <a:prstGeom prst="rect">
            <a:avLst/>
          </a:prstGeom>
        </p:spPr>
        <p:txBody>
          <a:bodyPr wrap="square">
            <a:spAutoFit/>
          </a:bodyPr>
          <a:lstStyle/>
          <a:p>
            <a:pPr marL="457200" indent="-637540" algn="just" rtl="0">
              <a:lnSpc>
                <a:spcPct val="150000"/>
              </a:lnSpc>
              <a:spcBef>
                <a:spcPts val="1200"/>
              </a:spcBef>
              <a:tabLst>
                <a:tab pos="457200" algn="l"/>
                <a:tab pos="540385" algn="r"/>
              </a:tabLst>
            </a:pPr>
            <a:r>
              <a:rPr lang="en-US" sz="2400" b="1" dirty="0" smtClean="0">
                <a:solidFill>
                  <a:srgbClr val="C00000"/>
                </a:solidFill>
                <a:latin typeface="Times New Roman"/>
                <a:ea typeface="Times New Roman"/>
              </a:rPr>
              <a:t>Side effects of Chemotherapy therapy:</a:t>
            </a:r>
            <a:r>
              <a:rPr lang="en-US" sz="2400" dirty="0" smtClean="0">
                <a:solidFill>
                  <a:srgbClr val="C00000"/>
                </a:solidFill>
                <a:latin typeface="Times New Roman"/>
                <a:ea typeface="Times New Roman"/>
              </a:rPr>
              <a:t> </a:t>
            </a:r>
          </a:p>
          <a:p>
            <a:pPr marL="342900" lvl="0" indent="-342900" algn="just" rtl="0">
              <a:lnSpc>
                <a:spcPct val="150000"/>
              </a:lnSpc>
              <a:spcBef>
                <a:spcPts val="1200"/>
              </a:spcBef>
              <a:buFont typeface="Wingdings"/>
              <a:buChar char=""/>
              <a:tabLst>
                <a:tab pos="180340" algn="l"/>
              </a:tabLst>
            </a:pPr>
            <a:r>
              <a:rPr lang="en-US" sz="2400" b="1" i="1" dirty="0" smtClean="0">
                <a:solidFill>
                  <a:srgbClr val="000000"/>
                </a:solidFill>
                <a:latin typeface="Times New Roman"/>
                <a:ea typeface="Times New Roman"/>
              </a:rPr>
              <a:t>Nausea and vomiting </a:t>
            </a:r>
            <a:r>
              <a:rPr lang="en-US" sz="2400" dirty="0" smtClean="0">
                <a:solidFill>
                  <a:srgbClr val="000000"/>
                </a:solidFill>
                <a:latin typeface="Times New Roman"/>
                <a:ea typeface="Times New Roman"/>
              </a:rPr>
              <a:t>are common during the first 24 hours after chemotherapy administration.</a:t>
            </a:r>
            <a:endParaRPr lang="en-US" sz="2400" dirty="0" smtClean="0">
              <a:latin typeface="Times New Roman"/>
              <a:ea typeface="Times New Roman"/>
            </a:endParaRPr>
          </a:p>
          <a:p>
            <a:pPr marL="342900" lvl="0" indent="-342900" algn="just" rtl="0">
              <a:lnSpc>
                <a:spcPct val="150000"/>
              </a:lnSpc>
              <a:buFont typeface="Wingdings"/>
              <a:buChar char=""/>
              <a:tabLst>
                <a:tab pos="180340" algn="l"/>
              </a:tabLst>
            </a:pPr>
            <a:r>
              <a:rPr lang="en-US" sz="2400" b="1" i="1" dirty="0" err="1" smtClean="0">
                <a:solidFill>
                  <a:srgbClr val="000000"/>
                </a:solidFill>
                <a:latin typeface="Times New Roman"/>
                <a:ea typeface="Times New Roman"/>
              </a:rPr>
              <a:t>Stomatitis</a:t>
            </a:r>
            <a:r>
              <a:rPr lang="en-US" sz="2400" b="1" i="1" dirty="0" smtClean="0">
                <a:solidFill>
                  <a:srgbClr val="000000"/>
                </a:solidFill>
                <a:latin typeface="Times New Roman"/>
                <a:ea typeface="Times New Roman"/>
              </a:rPr>
              <a:t> and mouth soreness </a:t>
            </a:r>
            <a:r>
              <a:rPr lang="en-US" sz="2400" dirty="0" smtClean="0">
                <a:solidFill>
                  <a:srgbClr val="000000"/>
                </a:solidFill>
                <a:latin typeface="Times New Roman"/>
                <a:ea typeface="Times New Roman"/>
              </a:rPr>
              <a:t>or ulceration may result from destruction to the epithelial layer.</a:t>
            </a:r>
            <a:endParaRPr lang="en-US" sz="2400" dirty="0" smtClean="0">
              <a:latin typeface="Times New Roman"/>
              <a:ea typeface="Times New Roman"/>
            </a:endParaRPr>
          </a:p>
          <a:p>
            <a:pPr marL="342900" lvl="0" indent="-342900" algn="just" rtl="0">
              <a:lnSpc>
                <a:spcPct val="150000"/>
              </a:lnSpc>
              <a:buFont typeface="Wingdings"/>
              <a:buChar char=""/>
              <a:tabLst>
                <a:tab pos="180340" algn="l"/>
              </a:tabLst>
            </a:pPr>
            <a:r>
              <a:rPr lang="en-US" sz="2400" b="1" i="1" dirty="0" smtClean="0">
                <a:solidFill>
                  <a:srgbClr val="000000"/>
                </a:solidFill>
                <a:latin typeface="Times New Roman"/>
                <a:ea typeface="Times New Roman"/>
              </a:rPr>
              <a:t>Alopecia</a:t>
            </a:r>
            <a:r>
              <a:rPr lang="en-US" sz="2400" dirty="0" smtClean="0">
                <a:solidFill>
                  <a:srgbClr val="000000"/>
                </a:solidFill>
                <a:latin typeface="Times New Roman"/>
                <a:ea typeface="Times New Roman"/>
              </a:rPr>
              <a:t> develops because chemotherapy affects rapidly growing cells of hair follicles.</a:t>
            </a:r>
            <a:endParaRPr lang="en-US" sz="2400" dirty="0" smtClean="0">
              <a:latin typeface="Times New Roman"/>
              <a:ea typeface="Times New Roman"/>
            </a:endParaRPr>
          </a:p>
          <a:p>
            <a:pPr algn="just" rtl="0"/>
            <a:r>
              <a:rPr lang="en-US" sz="2400" b="1" i="1" dirty="0" smtClean="0">
                <a:solidFill>
                  <a:srgbClr val="000000"/>
                </a:solidFill>
                <a:latin typeface="Times New Roman"/>
                <a:ea typeface="Times New Roman"/>
              </a:rPr>
              <a:t>  Fatigue</a:t>
            </a:r>
            <a:endParaRPr kumimoji="0" lang="en-US" altLang="en-US" sz="2400" b="0" i="0" u="none" strike="noStrike" cap="none" normalizeH="0" baseline="0" dirty="0" smtClean="0">
              <a:ln>
                <a:noFill/>
              </a:ln>
              <a:solidFill>
                <a:schemeClr val="tx1"/>
              </a:solidFill>
              <a:effectLst/>
              <a:latin typeface="Arial" panose="020B0604020202020204"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720" y="214290"/>
            <a:ext cx="8429684" cy="5262979"/>
          </a:xfrm>
          <a:prstGeom prst="rect">
            <a:avLst/>
          </a:prstGeom>
        </p:spPr>
        <p:txBody>
          <a:bodyPr wrap="square">
            <a:spAutoFit/>
          </a:bodyPr>
          <a:lstStyle/>
          <a:p>
            <a:pPr marL="342900" lvl="0" indent="-342900" algn="just" rtl="0">
              <a:lnSpc>
                <a:spcPct val="150000"/>
              </a:lnSpc>
              <a:buFont typeface="Wingdings"/>
              <a:buChar char=""/>
              <a:tabLst>
                <a:tab pos="180340" algn="l"/>
              </a:tabLst>
            </a:pPr>
            <a:r>
              <a:rPr lang="en-US" sz="2400" b="1" dirty="0" smtClean="0">
                <a:solidFill>
                  <a:srgbClr val="000000"/>
                </a:solidFill>
                <a:latin typeface="Times New Roman"/>
                <a:ea typeface="Times New Roman"/>
              </a:rPr>
              <a:t>Administer </a:t>
            </a:r>
            <a:r>
              <a:rPr lang="en-US" sz="2400" b="1" dirty="0" err="1" smtClean="0">
                <a:solidFill>
                  <a:srgbClr val="C00000"/>
                </a:solidFill>
                <a:latin typeface="Times New Roman"/>
                <a:ea typeface="Times New Roman"/>
              </a:rPr>
              <a:t>antiemetics</a:t>
            </a:r>
            <a:r>
              <a:rPr lang="en-US" sz="2400" b="1" dirty="0" smtClean="0">
                <a:solidFill>
                  <a:srgbClr val="000000"/>
                </a:solidFill>
                <a:latin typeface="Times New Roman"/>
                <a:ea typeface="Times New Roman"/>
              </a:rPr>
              <a:t> before and during administration of chemotherapy, or as indicated.</a:t>
            </a:r>
            <a:endParaRPr lang="en-US" sz="2400" b="1" dirty="0" smtClean="0">
              <a:latin typeface="Times New Roman"/>
              <a:ea typeface="Times New Roman"/>
            </a:endParaRPr>
          </a:p>
          <a:p>
            <a:pPr marL="342900" lvl="0" indent="-342900" algn="just" rtl="0">
              <a:lnSpc>
                <a:spcPct val="150000"/>
              </a:lnSpc>
              <a:buFont typeface="Wingdings"/>
              <a:buChar char=""/>
              <a:tabLst>
                <a:tab pos="180340" algn="l"/>
              </a:tabLst>
            </a:pPr>
            <a:r>
              <a:rPr lang="en-US" sz="2400" b="1" dirty="0" smtClean="0">
                <a:solidFill>
                  <a:srgbClr val="000000"/>
                </a:solidFill>
                <a:latin typeface="Times New Roman"/>
                <a:ea typeface="Times New Roman"/>
              </a:rPr>
              <a:t>Encourage the following </a:t>
            </a:r>
            <a:r>
              <a:rPr lang="en-US" sz="2400" b="1" dirty="0" smtClean="0">
                <a:solidFill>
                  <a:srgbClr val="C00000"/>
                </a:solidFill>
                <a:latin typeface="Times New Roman"/>
                <a:ea typeface="Times New Roman"/>
              </a:rPr>
              <a:t>dietary modifications</a:t>
            </a:r>
            <a:r>
              <a:rPr lang="en-US" sz="2400" b="1" dirty="0" smtClean="0">
                <a:solidFill>
                  <a:srgbClr val="000000"/>
                </a:solidFill>
                <a:latin typeface="Times New Roman"/>
                <a:ea typeface="Times New Roman"/>
              </a:rPr>
              <a:t>:</a:t>
            </a:r>
            <a:endParaRPr lang="en-US" sz="2400" b="1" dirty="0" smtClean="0">
              <a:latin typeface="Times New Roman"/>
              <a:ea typeface="Times New Roman"/>
            </a:endParaRPr>
          </a:p>
          <a:p>
            <a:pPr marL="800100" lvl="1" indent="-342900" algn="just" rtl="0">
              <a:lnSpc>
                <a:spcPct val="150000"/>
              </a:lnSpc>
              <a:buFont typeface="Arial" pitchFamily="34" charset="0"/>
              <a:buChar char="•"/>
              <a:tabLst>
                <a:tab pos="450215" algn="l"/>
              </a:tabLst>
            </a:pPr>
            <a:r>
              <a:rPr lang="en-US" sz="2400" dirty="0" smtClean="0">
                <a:solidFill>
                  <a:srgbClr val="000000"/>
                </a:solidFill>
                <a:latin typeface="Times New Roman"/>
                <a:ea typeface="Times New Roman"/>
              </a:rPr>
              <a:t>Eat small, frequent meals.</a:t>
            </a:r>
            <a:endParaRPr lang="en-US" sz="2400" dirty="0" smtClean="0">
              <a:latin typeface="Times New Roman"/>
              <a:ea typeface="Times New Roman"/>
            </a:endParaRPr>
          </a:p>
          <a:p>
            <a:pPr marL="800100" lvl="1" indent="-342900" algn="just" rtl="0">
              <a:lnSpc>
                <a:spcPct val="150000"/>
              </a:lnSpc>
              <a:buFont typeface="Arial" pitchFamily="34" charset="0"/>
              <a:buChar char="•"/>
              <a:tabLst>
                <a:tab pos="450215" algn="l"/>
              </a:tabLst>
            </a:pPr>
            <a:r>
              <a:rPr lang="en-US" sz="2400" dirty="0" smtClean="0">
                <a:solidFill>
                  <a:srgbClr val="000000"/>
                </a:solidFill>
                <a:latin typeface="Times New Roman"/>
                <a:ea typeface="Times New Roman"/>
              </a:rPr>
              <a:t>Eat slowly.</a:t>
            </a:r>
            <a:endParaRPr lang="en-US" sz="2400" dirty="0" smtClean="0">
              <a:latin typeface="Times New Roman"/>
              <a:ea typeface="Times New Roman"/>
            </a:endParaRPr>
          </a:p>
          <a:p>
            <a:pPr marL="800100" lvl="1" indent="-342900" algn="just" rtl="0">
              <a:lnSpc>
                <a:spcPct val="150000"/>
              </a:lnSpc>
              <a:buFont typeface="Arial" pitchFamily="34" charset="0"/>
              <a:buChar char="•"/>
              <a:tabLst>
                <a:tab pos="450215" algn="l"/>
              </a:tabLst>
            </a:pPr>
            <a:r>
              <a:rPr lang="en-US" sz="2400" dirty="0" smtClean="0">
                <a:solidFill>
                  <a:srgbClr val="000000"/>
                </a:solidFill>
                <a:latin typeface="Times New Roman"/>
                <a:ea typeface="Times New Roman"/>
              </a:rPr>
              <a:t>Eat cool, bland foods and liquids.</a:t>
            </a:r>
            <a:endParaRPr lang="en-US" sz="2400" dirty="0" smtClean="0">
              <a:latin typeface="Times New Roman"/>
              <a:ea typeface="Times New Roman"/>
            </a:endParaRPr>
          </a:p>
          <a:p>
            <a:pPr marL="800100" lvl="1" indent="-342900" algn="just" rtl="0">
              <a:lnSpc>
                <a:spcPct val="150000"/>
              </a:lnSpc>
              <a:buFont typeface="Arial" pitchFamily="34" charset="0"/>
              <a:buChar char="•"/>
              <a:tabLst>
                <a:tab pos="450215" algn="l"/>
              </a:tabLst>
            </a:pPr>
            <a:r>
              <a:rPr lang="en-US" sz="2400" dirty="0" smtClean="0">
                <a:solidFill>
                  <a:srgbClr val="000000"/>
                </a:solidFill>
                <a:latin typeface="Times New Roman"/>
                <a:ea typeface="Times New Roman"/>
              </a:rPr>
              <a:t>Avoid </a:t>
            </a:r>
            <a:r>
              <a:rPr lang="en-US" sz="2400" dirty="0" smtClean="0">
                <a:solidFill>
                  <a:srgbClr val="000000"/>
                </a:solidFill>
                <a:latin typeface="Times New Roman"/>
                <a:ea typeface="Times New Roman"/>
              </a:rPr>
              <a:t>hot or very cold liquids, food with fat and fiber, spicy foods, and caffeine.</a:t>
            </a:r>
            <a:endParaRPr lang="en-US" sz="2400" dirty="0" smtClean="0">
              <a:latin typeface="Times New Roman"/>
              <a:ea typeface="Times New Roman"/>
            </a:endParaRPr>
          </a:p>
          <a:p>
            <a:pPr algn="l" rtl="0"/>
            <a:r>
              <a:rPr lang="en-US" sz="2400" b="1" dirty="0" smtClean="0">
                <a:solidFill>
                  <a:srgbClr val="C00000"/>
                </a:solidFill>
                <a:latin typeface="Times New Roman"/>
                <a:ea typeface="Times New Roman"/>
              </a:rPr>
              <a:t>Assess oral mucosa for dryness, swelling, lesions, ulcerations, viscous (sticky) saliva, or white patches</a:t>
            </a:r>
            <a:endParaRPr lang="ar-EG" sz="2400" b="1" dirty="0">
              <a:solidFill>
                <a:srgbClr val="C0000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720" y="1012954"/>
            <a:ext cx="8501122" cy="4893647"/>
          </a:xfrm>
          <a:prstGeom prst="rect">
            <a:avLst/>
          </a:prstGeom>
        </p:spPr>
        <p:txBody>
          <a:bodyPr wrap="square">
            <a:spAutoFit/>
          </a:bodyPr>
          <a:lstStyle/>
          <a:p>
            <a:pPr lvl="0" algn="l" rtl="0"/>
            <a:r>
              <a:rPr lang="en-US" sz="3200" b="1" dirty="0" smtClean="0">
                <a:solidFill>
                  <a:srgbClr val="0070C0"/>
                </a:solidFill>
                <a:latin typeface="Times New Roman" pitchFamily="18" charset="0"/>
                <a:cs typeface="Times New Roman" pitchFamily="18" charset="0"/>
              </a:rPr>
              <a:t>Prevention of cancer :</a:t>
            </a:r>
            <a:r>
              <a:rPr lang="en-US" sz="2000" dirty="0" smtClean="0">
                <a:solidFill>
                  <a:srgbClr val="0070C0"/>
                </a:solidFill>
                <a:latin typeface="Times New Roman" pitchFamily="18" charset="0"/>
                <a:cs typeface="Times New Roman" pitchFamily="18" charset="0"/>
              </a:rPr>
              <a:t/>
            </a:r>
            <a:br>
              <a:rPr lang="en-US" sz="2000" dirty="0" smtClean="0">
                <a:solidFill>
                  <a:srgbClr val="0070C0"/>
                </a:solidFill>
                <a:latin typeface="Times New Roman" pitchFamily="18" charset="0"/>
                <a:cs typeface="Times New Roman" pitchFamily="18" charset="0"/>
              </a:rPr>
            </a:br>
            <a:endParaRPr lang="en-US" sz="2000" dirty="0" smtClean="0">
              <a:solidFill>
                <a:srgbClr val="0070C0"/>
              </a:solidFill>
              <a:latin typeface="Times New Roman" pitchFamily="18" charset="0"/>
              <a:cs typeface="Times New Roman" pitchFamily="18" charset="0"/>
            </a:endParaRPr>
          </a:p>
          <a:p>
            <a:pPr lvl="0" algn="just" rtl="0"/>
            <a:r>
              <a:rPr lang="en-US" sz="2400" b="1" dirty="0" smtClean="0">
                <a:latin typeface="Times New Roman" pitchFamily="18" charset="0"/>
                <a:cs typeface="Times New Roman" pitchFamily="18" charset="0"/>
              </a:rPr>
              <a:t>1_Increase consumption of fresh vegetables (especially those of the cabbage family) because studies indicate that roughage and vitamin-rich foods help to prevent certain kinds of cancer.</a:t>
            </a:r>
          </a:p>
          <a:p>
            <a:pPr lvl="0" algn="just" rtl="0"/>
            <a:endParaRPr lang="en-US" sz="2400" b="1" dirty="0" smtClean="0">
              <a:latin typeface="Times New Roman" pitchFamily="18" charset="0"/>
              <a:cs typeface="Times New Roman" pitchFamily="18" charset="0"/>
            </a:endParaRPr>
          </a:p>
          <a:p>
            <a:pPr algn="just" rtl="0"/>
            <a:r>
              <a:rPr lang="en-US" sz="2400" b="1" dirty="0" smtClean="0">
                <a:latin typeface="Times New Roman" pitchFamily="18" charset="0"/>
                <a:cs typeface="Times New Roman" pitchFamily="18" charset="0"/>
              </a:rPr>
              <a:t>2. Increase fiber intake because high-fiber diets</a:t>
            </a:r>
          </a:p>
          <a:p>
            <a:pPr algn="just" rtl="0"/>
            <a:r>
              <a:rPr lang="en-US" sz="2400" b="1" dirty="0" smtClean="0">
                <a:latin typeface="Times New Roman" pitchFamily="18" charset="0"/>
                <a:cs typeface="Times New Roman" pitchFamily="18" charset="0"/>
              </a:rPr>
              <a:t>may reduce the risk for certain cancers (e.g., breast, prostate, and colon).</a:t>
            </a:r>
          </a:p>
          <a:p>
            <a:pPr algn="just" rtl="0"/>
            <a:endParaRPr lang="en-US" sz="2400" b="1" dirty="0" smtClean="0">
              <a:latin typeface="Times New Roman" pitchFamily="18" charset="0"/>
              <a:cs typeface="Times New Roman" pitchFamily="18" charset="0"/>
            </a:endParaRPr>
          </a:p>
          <a:p>
            <a:pPr algn="just" rtl="0"/>
            <a:r>
              <a:rPr lang="en-US" sz="2400" b="1" dirty="0" smtClean="0">
                <a:latin typeface="Times New Roman" pitchFamily="18" charset="0"/>
                <a:cs typeface="Times New Roman" pitchFamily="18" charset="0"/>
              </a:rPr>
              <a:t>3. Increase intake of vitamin A, which reduces the risk for esophageal, laryngeal, and lung cancers</a:t>
            </a:r>
            <a:r>
              <a:rPr lang="en-US" sz="2400" dirty="0" smtClean="0">
                <a:latin typeface="Times New Roman" pitchFamily="18" charset="0"/>
                <a:cs typeface="Times New Roman" pitchFamily="18" charset="0"/>
              </a:rPr>
              <a:t>.</a:t>
            </a:r>
          </a:p>
          <a:p>
            <a:endParaRPr lang="ar-EG" sz="2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1000108"/>
            <a:ext cx="8429684" cy="5539978"/>
          </a:xfrm>
          <a:prstGeom prst="rect">
            <a:avLst/>
          </a:prstGeom>
        </p:spPr>
        <p:txBody>
          <a:bodyPr wrap="square">
            <a:spAutoFit/>
          </a:bodyPr>
          <a:lstStyle/>
          <a:p>
            <a:pPr algn="just" rtl="0"/>
            <a:r>
              <a:rPr lang="en-US" sz="2400" b="1" i="1" dirty="0" smtClean="0"/>
              <a:t>4. </a:t>
            </a:r>
            <a:r>
              <a:rPr lang="en-US" sz="2800" b="1" dirty="0" smtClean="0">
                <a:latin typeface="Times New Roman" pitchFamily="18" charset="0"/>
                <a:cs typeface="Times New Roman" pitchFamily="18" charset="0"/>
              </a:rPr>
              <a:t>Practice weight control because obesity is   linked to cancers of the uterus, gallbladder, breast, and colon.</a:t>
            </a:r>
          </a:p>
          <a:p>
            <a:pPr algn="just" rtl="0"/>
            <a:endParaRPr lang="en-US" sz="2800" b="1" dirty="0" smtClean="0">
              <a:latin typeface="Times New Roman" pitchFamily="18" charset="0"/>
              <a:cs typeface="Times New Roman" pitchFamily="18" charset="0"/>
            </a:endParaRPr>
          </a:p>
          <a:p>
            <a:pPr algn="just" rtl="0"/>
            <a:r>
              <a:rPr lang="en-US" sz="2800" b="1" dirty="0" smtClean="0">
                <a:latin typeface="Times New Roman" pitchFamily="18" charset="0"/>
                <a:cs typeface="Times New Roman" pitchFamily="18" charset="0"/>
              </a:rPr>
              <a:t>5. Reduce intake of dietary fat because a  high-fat diet increases the risk for breast, colon, and prostate cancers.</a:t>
            </a:r>
          </a:p>
          <a:p>
            <a:pPr algn="just" rtl="0"/>
            <a:endParaRPr lang="en-US" sz="2800" b="1" dirty="0" smtClean="0">
              <a:latin typeface="Times New Roman" pitchFamily="18" charset="0"/>
              <a:cs typeface="Times New Roman" pitchFamily="18" charset="0"/>
            </a:endParaRPr>
          </a:p>
          <a:p>
            <a:pPr algn="just" rtl="0"/>
            <a:r>
              <a:rPr lang="en-US" sz="2800" b="1" dirty="0" smtClean="0">
                <a:latin typeface="Times New Roman" pitchFamily="18" charset="0"/>
                <a:cs typeface="Times New Roman" pitchFamily="18" charset="0"/>
              </a:rPr>
              <a:t>6. Stop smoking cigarettes and cigars, which are carcinogens.</a:t>
            </a:r>
          </a:p>
          <a:p>
            <a:pPr algn="just" rtl="0"/>
            <a:endParaRPr lang="en-US" sz="2800" b="1" dirty="0" smtClean="0">
              <a:latin typeface="Times New Roman" pitchFamily="18" charset="0"/>
              <a:cs typeface="Times New Roman" pitchFamily="18" charset="0"/>
            </a:endParaRPr>
          </a:p>
          <a:p>
            <a:pPr algn="just" rtl="0"/>
            <a:r>
              <a:rPr lang="en-US" sz="2800" b="1" dirty="0">
                <a:solidFill>
                  <a:prstClr val="black"/>
                </a:solidFill>
                <a:latin typeface="Times New Roman" pitchFamily="18" charset="0"/>
                <a:cs typeface="Times New Roman" pitchFamily="18" charset="0"/>
              </a:rPr>
              <a:t>7- Reduce alcohol intake because drinking large amounts of alcohol increases the risk of liver cancer. </a:t>
            </a:r>
          </a:p>
          <a:p>
            <a:pPr algn="just" rtl="0"/>
            <a:endParaRPr lang="ar-EG" b="1" dirty="0">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720" y="0"/>
            <a:ext cx="8358246" cy="6955750"/>
          </a:xfrm>
          <a:prstGeom prst="rect">
            <a:avLst/>
          </a:prstGeom>
        </p:spPr>
        <p:txBody>
          <a:bodyPr wrap="square">
            <a:spAutoFit/>
          </a:bodyPr>
          <a:lstStyle/>
          <a:p>
            <a:pPr marL="256032" lvl="1" indent="0" algn="just" rtl="0">
              <a:lnSpc>
                <a:spcPct val="150000"/>
              </a:lnSpc>
              <a:buNone/>
            </a:pPr>
            <a:r>
              <a:rPr lang="en-US" b="1" i="1" dirty="0" smtClean="0"/>
              <a:t>8</a:t>
            </a:r>
            <a:r>
              <a:rPr lang="en-US" sz="2800" b="1" dirty="0" smtClean="0">
                <a:latin typeface="Times New Roman" pitchFamily="18" charset="0"/>
                <a:cs typeface="Times New Roman" pitchFamily="18" charset="0"/>
              </a:rPr>
              <a:t>. (Note: People who </a:t>
            </a:r>
            <a:r>
              <a:rPr lang="en-US" sz="2800" b="1" dirty="0" smtClean="0">
                <a:latin typeface="Times New Roman" pitchFamily="18" charset="0"/>
                <a:cs typeface="Times New Roman" pitchFamily="18" charset="0"/>
              </a:rPr>
              <a:t>heavily smoke </a:t>
            </a:r>
            <a:r>
              <a:rPr lang="en-US" sz="2800" b="1" dirty="0" smtClean="0">
                <a:latin typeface="Times New Roman" pitchFamily="18" charset="0"/>
                <a:cs typeface="Times New Roman" pitchFamily="18" charset="0"/>
              </a:rPr>
              <a:t>are at greater risk for cancers of the mouth, throat, larynx, and esophagus.)</a:t>
            </a:r>
          </a:p>
          <a:p>
            <a:pPr marL="256032" lvl="1" indent="0" algn="just" rtl="0">
              <a:lnSpc>
                <a:spcPct val="150000"/>
              </a:lnSpc>
              <a:buNone/>
            </a:pPr>
            <a:r>
              <a:rPr lang="en-US" sz="2800" b="1" dirty="0" smtClean="0">
                <a:latin typeface="Times New Roman" pitchFamily="18" charset="0"/>
                <a:cs typeface="Times New Roman" pitchFamily="18" charset="0"/>
              </a:rPr>
              <a:t>9. Avoid overexposure to the sun, wear protective clothing, and use a sunscreen to prevent skin damage from ultraviolet rays that increase the risk of skin cancer.</a:t>
            </a:r>
          </a:p>
          <a:p>
            <a:pPr marL="256032" lvl="1" indent="0" algn="just" rtl="0">
              <a:lnSpc>
                <a:spcPct val="150000"/>
              </a:lnSpc>
              <a:buNone/>
            </a:pPr>
            <a:r>
              <a:rPr lang="en-US" sz="2800" b="1" dirty="0" smtClean="0">
                <a:latin typeface="Times New Roman" pitchFamily="18" charset="0"/>
                <a:cs typeface="Times New Roman" pitchFamily="18" charset="0"/>
              </a:rPr>
              <a:t>10. Increase intake of foods rich in vitamin C, such as citrus fruits and broccoli, which are thought to  protect  against  stomach and esophageal cancers .</a:t>
            </a:r>
          </a:p>
          <a:p>
            <a:pPr algn="l" rtl="0"/>
            <a:endParaRPr lang="ar-EG" sz="2600" dirty="0">
              <a:latin typeface="Times New Roman" pitchFamily="18" charset="0"/>
              <a:cs typeface="Times New Roman"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ÙØªÙØ¬Ø© Ø¨Ø­Ø« Ø§ÙØµÙØ± Ø¹Ù âªthank youâ¬â"/>
          <p:cNvPicPr>
            <a:picLocks noChangeAspect="1" noChangeArrowheads="1"/>
          </p:cNvPicPr>
          <p:nvPr/>
        </p:nvPicPr>
        <p:blipFill>
          <a:blip r:embed="rId2"/>
          <a:srcRect/>
          <a:stretch>
            <a:fillRect/>
          </a:stretch>
        </p:blipFill>
        <p:spPr bwMode="auto">
          <a:xfrm>
            <a:off x="357158" y="1643050"/>
            <a:ext cx="8286808" cy="35052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2047</TotalTime>
  <Words>1360</Words>
  <Application>Microsoft Office PowerPoint</Application>
  <PresentationFormat>On-screen Show (4:3)</PresentationFormat>
  <Paragraphs>147</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Oriel</vt:lpstr>
      <vt:lpstr>Oncology and advanced therapeutic modalities</vt:lpstr>
      <vt:lpstr>Outline: </vt:lpstr>
      <vt:lpstr>Cont.., </vt:lpstr>
      <vt:lpstr>Cont.., </vt:lpstr>
      <vt:lpstr>General objectives: </vt:lpstr>
      <vt:lpstr>Specific objectives: </vt:lpstr>
      <vt:lpstr>Cont.., </vt:lpstr>
      <vt:lpstr>Introduction: </vt:lpstr>
      <vt:lpstr>Oncology: </vt:lpstr>
      <vt:lpstr>Tumors :  </vt:lpstr>
      <vt:lpstr>Cancer: </vt:lpstr>
      <vt:lpstr>PowerPoint Presentation</vt:lpstr>
      <vt:lpstr>PowerPoint Presentation</vt:lpstr>
      <vt:lpstr>PowerPoint Presentation</vt:lpstr>
      <vt:lpstr>PowerPoint Presentation</vt:lpstr>
      <vt:lpstr>Pathophysiology:</vt:lpstr>
      <vt:lpstr>Cont.., </vt:lpstr>
      <vt:lpstr>Cont.., </vt:lpstr>
      <vt:lpstr>Cont.., </vt:lpstr>
      <vt:lpstr>PowerPoint Presentation</vt:lpstr>
      <vt:lpstr>PowerPoint Presentation</vt:lpstr>
      <vt:lpstr>PowerPoint Presentation</vt:lpstr>
      <vt:lpstr>PowerPoint Presentation</vt:lpstr>
      <vt:lpstr>PowerPoint Presentation</vt:lpstr>
      <vt:lpstr>Other laboratory tests: </vt:lpstr>
      <vt:lpstr>Cont.., </vt:lpstr>
      <vt:lpstr>PowerPoint Presentation</vt:lpstr>
      <vt:lpstr>Advanced modalities in medical and surgical cancer treatment </vt:lpstr>
      <vt:lpstr>Radiation therapy</vt:lpstr>
      <vt:lpstr>PowerPoint Presentation</vt:lpstr>
      <vt:lpstr>PowerPoint Presentation</vt:lpstr>
      <vt:lpstr>Chemotherapy Therapy: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therapeutic modalities for patient with oncology problems </dc:title>
  <dc:creator>user</dc:creator>
  <cp:lastModifiedBy>ELrOwAd</cp:lastModifiedBy>
  <cp:revision>262</cp:revision>
  <dcterms:created xsi:type="dcterms:W3CDTF">2018-04-19T18:34:21Z</dcterms:created>
  <dcterms:modified xsi:type="dcterms:W3CDTF">2025-02-03T03:08:19Z</dcterms:modified>
</cp:coreProperties>
</file>