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8" r:id="rId3"/>
    <p:sldId id="259" r:id="rId4"/>
    <p:sldId id="261" r:id="rId5"/>
    <p:sldId id="262" r:id="rId6"/>
    <p:sldId id="263" r:id="rId7"/>
    <p:sldId id="264" r:id="rId8"/>
    <p:sldId id="265" r:id="rId9"/>
    <p:sldId id="268" r:id="rId10"/>
    <p:sldId id="270" r:id="rId11"/>
    <p:sldId id="272" r:id="rId12"/>
    <p:sldId id="274" r:id="rId13"/>
    <p:sldId id="275" r:id="rId14"/>
    <p:sldId id="375" r:id="rId15"/>
    <p:sldId id="276" r:id="rId16"/>
    <p:sldId id="374" r:id="rId17"/>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71" d="100"/>
          <a:sy n="71" d="100"/>
        </p:scale>
        <p:origin x="-113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FFC9D9EA-557A-4114-A2E8-DC64BA563BC5}" type="datetimeFigureOut">
              <a:rPr lang="ar-EG" smtClean="0"/>
              <a:pPr/>
              <a:t>03/09/1446</a:t>
            </a:fld>
            <a:endParaRPr lang="ar-EG"/>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ar-EG"/>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A5452A83-9AFE-43E1-BCAE-A1A24FFD8422}" type="slidenum">
              <a:rPr lang="ar-EG" smtClean="0"/>
              <a:pPr/>
              <a:t>‹#›</a:t>
            </a:fld>
            <a:endParaRPr lang="ar-EG"/>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FFC9D9EA-557A-4114-A2E8-DC64BA563BC5}" type="datetimeFigureOut">
              <a:rPr lang="ar-EG" smtClean="0"/>
              <a:pPr/>
              <a:t>03/09/1446</a:t>
            </a:fld>
            <a:endParaRPr lang="ar-EG"/>
          </a:p>
        </p:txBody>
      </p:sp>
      <p:sp>
        <p:nvSpPr>
          <p:cNvPr id="9" name="Slide Number Placeholder 8"/>
          <p:cNvSpPr>
            <a:spLocks noGrp="1"/>
          </p:cNvSpPr>
          <p:nvPr>
            <p:ph type="sldNum" sz="quarter" idx="15"/>
          </p:nvPr>
        </p:nvSpPr>
        <p:spPr/>
        <p:txBody>
          <a:bodyPr rtlCol="0"/>
          <a:lstStyle/>
          <a:p>
            <a:fld id="{A5452A83-9AFE-43E1-BCAE-A1A24FFD8422}" type="slidenum">
              <a:rPr lang="ar-EG" smtClean="0"/>
              <a:pPr/>
              <a:t>‹#›</a:t>
            </a:fld>
            <a:endParaRPr lang="ar-EG"/>
          </a:p>
        </p:txBody>
      </p:sp>
      <p:sp>
        <p:nvSpPr>
          <p:cNvPr id="10" name="Footer Placeholder 9"/>
          <p:cNvSpPr>
            <a:spLocks noGrp="1"/>
          </p:cNvSpPr>
          <p:nvPr>
            <p:ph type="ftr" sz="quarter" idx="16"/>
          </p:nvPr>
        </p:nvSpPr>
        <p:spPr/>
        <p:txBody>
          <a:bodyPr rtlCol="0"/>
          <a:lstStyle/>
          <a:p>
            <a:endParaRPr lang="ar-EG"/>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FFC9D9EA-557A-4114-A2E8-DC64BA563BC5}" type="datetimeFigureOut">
              <a:rPr lang="ar-EG" smtClean="0"/>
              <a:pPr/>
              <a:t>03/09/1446</a:t>
            </a:fld>
            <a:endParaRPr lang="ar-EG"/>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ar-EG"/>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A5452A83-9AFE-43E1-BCAE-A1A24FFD8422}" type="slidenum">
              <a:rPr lang="ar-EG" smtClean="0"/>
              <a:pPr/>
              <a:t>‹#›</a:t>
            </a:fld>
            <a:endParaRPr lang="ar-EG"/>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FFC9D9EA-557A-4114-A2E8-DC64BA563BC5}" type="datetimeFigureOut">
              <a:rPr lang="ar-EG" smtClean="0"/>
              <a:pPr/>
              <a:t>03/09/1446</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A5452A83-9AFE-43E1-BCAE-A1A24FFD8422}" type="slidenum">
              <a:rPr lang="ar-EG" smtClean="0"/>
              <a:pPr/>
              <a:t>‹#›</a:t>
            </a:fld>
            <a:endParaRPr lang="ar-EG"/>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FFC9D9EA-557A-4114-A2E8-DC64BA563BC5}" type="datetimeFigureOut">
              <a:rPr lang="ar-EG" smtClean="0"/>
              <a:pPr/>
              <a:t>03/09/1446</a:t>
            </a:fld>
            <a:endParaRPr lang="ar-EG"/>
          </a:p>
        </p:txBody>
      </p:sp>
      <p:sp>
        <p:nvSpPr>
          <p:cNvPr id="8" name="Footer Placeholder 7"/>
          <p:cNvSpPr>
            <a:spLocks noGrp="1"/>
          </p:cNvSpPr>
          <p:nvPr>
            <p:ph type="ftr" sz="quarter" idx="11"/>
          </p:nvPr>
        </p:nvSpPr>
        <p:spPr/>
        <p:txBody>
          <a:bodyPr/>
          <a:lstStyle/>
          <a:p>
            <a:endParaRPr lang="ar-EG"/>
          </a:p>
        </p:txBody>
      </p:sp>
      <p:sp>
        <p:nvSpPr>
          <p:cNvPr id="9" name="Slide Number Placeholder 8"/>
          <p:cNvSpPr>
            <a:spLocks noGrp="1"/>
          </p:cNvSpPr>
          <p:nvPr>
            <p:ph type="sldNum" sz="quarter" idx="12"/>
          </p:nvPr>
        </p:nvSpPr>
        <p:spPr/>
        <p:txBody>
          <a:bodyPr/>
          <a:lstStyle/>
          <a:p>
            <a:fld id="{A5452A83-9AFE-43E1-BCAE-A1A24FFD8422}" type="slidenum">
              <a:rPr lang="ar-EG" smtClean="0"/>
              <a:pPr/>
              <a:t>‹#›</a:t>
            </a:fld>
            <a:endParaRPr lang="ar-EG"/>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FFC9D9EA-557A-4114-A2E8-DC64BA563BC5}" type="datetimeFigureOut">
              <a:rPr lang="ar-EG" smtClean="0"/>
              <a:pPr/>
              <a:t>03/09/1446</a:t>
            </a:fld>
            <a:endParaRPr lang="ar-EG"/>
          </a:p>
        </p:txBody>
      </p:sp>
      <p:sp>
        <p:nvSpPr>
          <p:cNvPr id="7" name="Slide Number Placeholder 6"/>
          <p:cNvSpPr>
            <a:spLocks noGrp="1"/>
          </p:cNvSpPr>
          <p:nvPr>
            <p:ph type="sldNum" sz="quarter" idx="11"/>
          </p:nvPr>
        </p:nvSpPr>
        <p:spPr/>
        <p:txBody>
          <a:bodyPr rtlCol="0"/>
          <a:lstStyle/>
          <a:p>
            <a:fld id="{A5452A83-9AFE-43E1-BCAE-A1A24FFD8422}" type="slidenum">
              <a:rPr lang="ar-EG" smtClean="0"/>
              <a:pPr/>
              <a:t>‹#›</a:t>
            </a:fld>
            <a:endParaRPr lang="ar-EG"/>
          </a:p>
        </p:txBody>
      </p:sp>
      <p:sp>
        <p:nvSpPr>
          <p:cNvPr id="8" name="Footer Placeholder 7"/>
          <p:cNvSpPr>
            <a:spLocks noGrp="1"/>
          </p:cNvSpPr>
          <p:nvPr>
            <p:ph type="ftr" sz="quarter" idx="12"/>
          </p:nvPr>
        </p:nvSpPr>
        <p:spPr/>
        <p:txBody>
          <a:bodyPr rtlCol="0"/>
          <a:lstStyle/>
          <a:p>
            <a:endParaRPr lang="ar-EG"/>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C9D9EA-557A-4114-A2E8-DC64BA563BC5}" type="datetimeFigureOut">
              <a:rPr lang="ar-EG" smtClean="0"/>
              <a:pPr/>
              <a:t>03/09/1446</a:t>
            </a:fld>
            <a:endParaRPr lang="ar-EG"/>
          </a:p>
        </p:txBody>
      </p:sp>
      <p:sp>
        <p:nvSpPr>
          <p:cNvPr id="3" name="Footer Placeholder 2"/>
          <p:cNvSpPr>
            <a:spLocks noGrp="1"/>
          </p:cNvSpPr>
          <p:nvPr>
            <p:ph type="ftr" sz="quarter" idx="11"/>
          </p:nvPr>
        </p:nvSpPr>
        <p:spPr/>
        <p:txBody>
          <a:bodyPr/>
          <a:lstStyle/>
          <a:p>
            <a:endParaRPr lang="ar-EG"/>
          </a:p>
        </p:txBody>
      </p:sp>
      <p:sp>
        <p:nvSpPr>
          <p:cNvPr id="4" name="Slide Number Placeholder 3"/>
          <p:cNvSpPr>
            <a:spLocks noGrp="1"/>
          </p:cNvSpPr>
          <p:nvPr>
            <p:ph type="sldNum" sz="quarter" idx="12"/>
          </p:nvPr>
        </p:nvSpPr>
        <p:spPr/>
        <p:txBody>
          <a:bodyPr/>
          <a:lstStyle/>
          <a:p>
            <a:fld id="{A5452A83-9AFE-43E1-BCAE-A1A24FFD8422}" type="slidenum">
              <a:rPr lang="ar-EG" smtClean="0"/>
              <a:pPr/>
              <a:t>‹#›</a:t>
            </a:fld>
            <a:endParaRPr lang="ar-EG"/>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FFC9D9EA-557A-4114-A2E8-DC64BA563BC5}" type="datetimeFigureOut">
              <a:rPr lang="ar-EG" smtClean="0"/>
              <a:pPr/>
              <a:t>03/09/1446</a:t>
            </a:fld>
            <a:endParaRPr lang="ar-EG"/>
          </a:p>
        </p:txBody>
      </p:sp>
      <p:sp>
        <p:nvSpPr>
          <p:cNvPr id="22" name="Slide Number Placeholder 21"/>
          <p:cNvSpPr>
            <a:spLocks noGrp="1"/>
          </p:cNvSpPr>
          <p:nvPr>
            <p:ph type="sldNum" sz="quarter" idx="15"/>
          </p:nvPr>
        </p:nvSpPr>
        <p:spPr/>
        <p:txBody>
          <a:bodyPr rtlCol="0"/>
          <a:lstStyle/>
          <a:p>
            <a:fld id="{A5452A83-9AFE-43E1-BCAE-A1A24FFD8422}" type="slidenum">
              <a:rPr lang="ar-EG" smtClean="0"/>
              <a:pPr/>
              <a:t>‹#›</a:t>
            </a:fld>
            <a:endParaRPr lang="ar-EG"/>
          </a:p>
        </p:txBody>
      </p:sp>
      <p:sp>
        <p:nvSpPr>
          <p:cNvPr id="23" name="Footer Placeholder 22"/>
          <p:cNvSpPr>
            <a:spLocks noGrp="1"/>
          </p:cNvSpPr>
          <p:nvPr>
            <p:ph type="ftr" sz="quarter" idx="16"/>
          </p:nvPr>
        </p:nvSpPr>
        <p:spPr/>
        <p:txBody>
          <a:bodyPr rtlCol="0"/>
          <a:lstStyle/>
          <a:p>
            <a:endParaRPr lang="ar-EG"/>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FFC9D9EA-557A-4114-A2E8-DC64BA563BC5}" type="datetimeFigureOut">
              <a:rPr lang="ar-EG" smtClean="0"/>
              <a:pPr/>
              <a:t>03/09/1446</a:t>
            </a:fld>
            <a:endParaRPr lang="ar-EG"/>
          </a:p>
        </p:txBody>
      </p:sp>
      <p:sp>
        <p:nvSpPr>
          <p:cNvPr id="18" name="Slide Number Placeholder 17"/>
          <p:cNvSpPr>
            <a:spLocks noGrp="1"/>
          </p:cNvSpPr>
          <p:nvPr>
            <p:ph type="sldNum" sz="quarter" idx="11"/>
          </p:nvPr>
        </p:nvSpPr>
        <p:spPr/>
        <p:txBody>
          <a:bodyPr rtlCol="0"/>
          <a:lstStyle/>
          <a:p>
            <a:fld id="{A5452A83-9AFE-43E1-BCAE-A1A24FFD8422}" type="slidenum">
              <a:rPr lang="ar-EG" smtClean="0"/>
              <a:pPr/>
              <a:t>‹#›</a:t>
            </a:fld>
            <a:endParaRPr lang="ar-EG"/>
          </a:p>
        </p:txBody>
      </p:sp>
      <p:sp>
        <p:nvSpPr>
          <p:cNvPr id="21" name="Footer Placeholder 20"/>
          <p:cNvSpPr>
            <a:spLocks noGrp="1"/>
          </p:cNvSpPr>
          <p:nvPr>
            <p:ph type="ftr" sz="quarter" idx="12"/>
          </p:nvPr>
        </p:nvSpPr>
        <p:spPr/>
        <p:txBody>
          <a:bodyPr rtlCol="0"/>
          <a:lstStyle/>
          <a:p>
            <a:endParaRPr lang="ar-EG"/>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FC9D9EA-557A-4114-A2E8-DC64BA563BC5}" type="datetimeFigureOut">
              <a:rPr lang="ar-EG" smtClean="0"/>
              <a:pPr/>
              <a:t>03/09/1446</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A5452A83-9AFE-43E1-BCAE-A1A24FFD8422}" type="slidenum">
              <a:rPr lang="ar-EG" smtClean="0"/>
              <a:pPr/>
              <a:t>‹#›</a:t>
            </a:fld>
            <a:endParaRPr lang="ar-EG"/>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FC9D9EA-557A-4114-A2E8-DC64BA563BC5}" type="datetimeFigureOut">
              <a:rPr lang="ar-EG" smtClean="0"/>
              <a:pPr/>
              <a:t>03/09/1446</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A5452A83-9AFE-43E1-BCAE-A1A24FFD8422}" type="slidenum">
              <a:rPr lang="ar-EG" smtClean="0"/>
              <a:pPr/>
              <a:t>‹#›</a:t>
            </a:fld>
            <a:endParaRPr lang="ar-EG"/>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FFC9D9EA-557A-4114-A2E8-DC64BA563BC5}" type="datetimeFigureOut">
              <a:rPr lang="ar-EG" smtClean="0"/>
              <a:pPr/>
              <a:t>03/09/1446</a:t>
            </a:fld>
            <a:endParaRPr lang="ar-EG"/>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ar-EG"/>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A5452A83-9AFE-43E1-BCAE-A1A24FFD8422}" type="slidenum">
              <a:rPr lang="ar-EG" smtClean="0"/>
              <a:pPr/>
              <a:t>‹#›</a:t>
            </a:fld>
            <a:endParaRPr lang="ar-EG"/>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r" rtl="1"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r" rtl="1"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r" rtl="1"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r" rtl="1"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r" rtl="1"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14480" y="1000108"/>
            <a:ext cx="6858048" cy="1894362"/>
          </a:xfrm>
        </p:spPr>
        <p:txBody>
          <a:bodyPr>
            <a:normAutofit/>
          </a:bodyPr>
          <a:lstStyle/>
          <a:p>
            <a:pPr algn="ctr"/>
            <a:r>
              <a:rPr lang="en-US" sz="4000" dirty="0">
                <a:solidFill>
                  <a:srgbClr val="FF0000"/>
                </a:solidFill>
                <a:latin typeface="Aharoni" pitchFamily="2" charset="-79"/>
                <a:cs typeface="Aharoni" pitchFamily="2" charset="-79"/>
              </a:rPr>
              <a:t>infectious disease</a:t>
            </a:r>
            <a:endParaRPr lang="ar-EG" sz="2800" dirty="0">
              <a:solidFill>
                <a:srgbClr val="FF0000"/>
              </a:solidFill>
              <a:cs typeface="+mn-cs"/>
            </a:endParaRPr>
          </a:p>
        </p:txBody>
      </p:sp>
      <p:sp>
        <p:nvSpPr>
          <p:cNvPr id="3" name="Subtitle 2"/>
          <p:cNvSpPr>
            <a:spLocks noGrp="1"/>
          </p:cNvSpPr>
          <p:nvPr>
            <p:ph type="subTitle" idx="1"/>
          </p:nvPr>
        </p:nvSpPr>
        <p:spPr>
          <a:xfrm>
            <a:off x="2143108" y="2924944"/>
            <a:ext cx="6172200" cy="2214578"/>
          </a:xfrm>
        </p:spPr>
        <p:txBody>
          <a:bodyPr>
            <a:normAutofit/>
          </a:bodyPr>
          <a:lstStyle/>
          <a:p>
            <a:pPr algn="ctr" rtl="0"/>
            <a:r>
              <a:rPr lang="en-US" sz="3600" i="1" u="sng" dirty="0" smtClean="0">
                <a:solidFill>
                  <a:schemeClr val="tx1"/>
                </a:solidFill>
              </a:rPr>
              <a:t>Prepared  </a:t>
            </a:r>
          </a:p>
          <a:p>
            <a:pPr algn="ctr" rtl="0"/>
            <a:r>
              <a:rPr lang="en-US" sz="3600" i="1" u="sng" dirty="0" smtClean="0">
                <a:solidFill>
                  <a:schemeClr val="tx1"/>
                </a:solidFill>
              </a:rPr>
              <a:t>By</a:t>
            </a:r>
            <a:endParaRPr lang="en-US" sz="3600" dirty="0" smtClean="0">
              <a:solidFill>
                <a:schemeClr val="tx1"/>
              </a:solidFill>
            </a:endParaRPr>
          </a:p>
          <a:p>
            <a:pPr algn="ctr" rtl="0"/>
            <a:r>
              <a:rPr lang="en-US" sz="3100" dirty="0" err="1" smtClean="0"/>
              <a:t>Mayada</a:t>
            </a:r>
            <a:r>
              <a:rPr lang="en-US" sz="3100" dirty="0" smtClean="0"/>
              <a:t> </a:t>
            </a:r>
            <a:r>
              <a:rPr lang="en-US" sz="3100" dirty="0" err="1" smtClean="0"/>
              <a:t>omar</a:t>
            </a:r>
            <a:endParaRPr lang="en-US" sz="3100" dirty="0" smtClean="0"/>
          </a:p>
          <a:p>
            <a:endParaRPr lang="ar-EG"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899592" y="620688"/>
            <a:ext cx="7344816" cy="2446824"/>
          </a:xfrm>
          <a:prstGeom prst="rect">
            <a:avLst/>
          </a:prstGeom>
        </p:spPr>
        <p:txBody>
          <a:bodyPr wrap="square">
            <a:spAutoFit/>
          </a:bodyPr>
          <a:lstStyle/>
          <a:p>
            <a:pPr marR="530860" algn="just" rtl="0">
              <a:lnSpc>
                <a:spcPct val="115000"/>
              </a:lnSpc>
              <a:spcAft>
                <a:spcPts val="0"/>
              </a:spcAft>
            </a:pPr>
            <a:r>
              <a:rPr lang="en-US" sz="2000" b="1" dirty="0">
                <a:solidFill>
                  <a:srgbClr val="C00000"/>
                </a:solidFill>
                <a:latin typeface="Times New Roman"/>
                <a:ea typeface="Times New Roman"/>
                <a:cs typeface="Arial"/>
              </a:rPr>
              <a:t>Definition of Infectious Diseases </a:t>
            </a:r>
            <a:endParaRPr lang="en-US" sz="1400" dirty="0">
              <a:latin typeface="Calibri"/>
              <a:ea typeface="Times New Roman"/>
              <a:cs typeface="Arial"/>
            </a:endParaRPr>
          </a:p>
          <a:p>
            <a:pPr algn="just" rtl="0">
              <a:lnSpc>
                <a:spcPct val="150000"/>
              </a:lnSpc>
              <a:spcBef>
                <a:spcPts val="1200"/>
              </a:spcBef>
              <a:spcAft>
                <a:spcPts val="1000"/>
              </a:spcAft>
            </a:pPr>
            <a:r>
              <a:rPr lang="en-US" sz="2000" spc="75" dirty="0">
                <a:solidFill>
                  <a:srgbClr val="000000"/>
                </a:solidFill>
                <a:latin typeface="Times New Roman"/>
                <a:ea typeface="Times New Roman"/>
                <a:cs typeface="Times New Roman"/>
              </a:rPr>
              <a:t>Infectious diseases are diseases caused by pathogenic microorganisms, such as bacteria, viruses, parasites or fungi; the diseases can be spread, directly or indirectly, from one person or host to another.</a:t>
            </a:r>
            <a:endParaRPr lang="en-US" sz="2000" i="1" spc="75" dirty="0">
              <a:solidFill>
                <a:srgbClr val="4F81BD"/>
              </a:solidFill>
              <a:effectLst/>
              <a:latin typeface="Cambria"/>
              <a:ea typeface="Times New Roman"/>
              <a:cs typeface="Times New Roman"/>
            </a:endParaRPr>
          </a:p>
        </p:txBody>
      </p:sp>
      <p:sp>
        <p:nvSpPr>
          <p:cNvPr id="8" name="Rectangle 7"/>
          <p:cNvSpPr/>
          <p:nvPr/>
        </p:nvSpPr>
        <p:spPr>
          <a:xfrm>
            <a:off x="683568" y="2512829"/>
            <a:ext cx="7416824" cy="3888244"/>
          </a:xfrm>
          <a:prstGeom prst="rect">
            <a:avLst/>
          </a:prstGeom>
        </p:spPr>
        <p:txBody>
          <a:bodyPr wrap="square">
            <a:spAutoFit/>
          </a:bodyPr>
          <a:lstStyle/>
          <a:p>
            <a:pPr algn="just" rtl="0">
              <a:lnSpc>
                <a:spcPct val="150000"/>
              </a:lnSpc>
              <a:spcAft>
                <a:spcPts val="1000"/>
              </a:spcAft>
            </a:pPr>
            <a:r>
              <a:rPr lang="en-US" sz="2000" b="1" dirty="0">
                <a:solidFill>
                  <a:srgbClr val="C00000"/>
                </a:solidFill>
                <a:latin typeface="Times New Roman"/>
                <a:ea typeface="Times New Roman"/>
                <a:cs typeface="Arial"/>
              </a:rPr>
              <a:t>Symptoms of infectious diseases</a:t>
            </a:r>
            <a:endParaRPr lang="en-US" sz="1400" dirty="0">
              <a:latin typeface="Calibri"/>
              <a:ea typeface="Times New Roman"/>
              <a:cs typeface="Arial"/>
            </a:endParaRPr>
          </a:p>
          <a:p>
            <a:pPr algn="l" rtl="0">
              <a:lnSpc>
                <a:spcPct val="150000"/>
              </a:lnSpc>
              <a:spcAft>
                <a:spcPts val="1000"/>
              </a:spcAft>
            </a:pPr>
            <a:r>
              <a:rPr lang="en-US" sz="2000" dirty="0">
                <a:latin typeface="Times New Roman"/>
                <a:ea typeface="Times New Roman"/>
                <a:cs typeface="Arial"/>
              </a:rPr>
              <a:t>Symptoms of infectious diseases depend on the type of illness. Fever</a:t>
            </a:r>
            <a:r>
              <a:rPr lang="ar-EG" sz="2000" dirty="0">
                <a:latin typeface="Times New Roman"/>
                <a:ea typeface="Times New Roman"/>
                <a:cs typeface="Arial"/>
              </a:rPr>
              <a:t>.</a:t>
            </a:r>
            <a:endParaRPr lang="en-US" sz="2000" dirty="0">
              <a:latin typeface="Calibri"/>
              <a:ea typeface="Times New Roman"/>
              <a:cs typeface="Arial"/>
            </a:endParaRPr>
          </a:p>
          <a:p>
            <a:pPr marL="342900" lvl="0" indent="-342900" algn="l">
              <a:lnSpc>
                <a:spcPct val="150000"/>
              </a:lnSpc>
              <a:spcAft>
                <a:spcPts val="0"/>
              </a:spcAft>
              <a:buFont typeface="Symbol"/>
              <a:buChar char=""/>
            </a:pPr>
            <a:r>
              <a:rPr lang="en-US" sz="2000" dirty="0">
                <a:latin typeface="Times New Roman"/>
                <a:ea typeface="Times New Roman"/>
                <a:cs typeface="Times New Roman"/>
              </a:rPr>
              <a:t>Chills</a:t>
            </a:r>
            <a:r>
              <a:rPr lang="ar-EG" sz="2000" dirty="0">
                <a:latin typeface="Times New Roman"/>
                <a:ea typeface="Times New Roman"/>
              </a:rPr>
              <a:t>.</a:t>
            </a:r>
            <a:endParaRPr lang="en-US" sz="2000" dirty="0">
              <a:latin typeface="Times New Roman"/>
              <a:ea typeface="Times New Roman"/>
            </a:endParaRPr>
          </a:p>
          <a:p>
            <a:pPr marL="342900" lvl="0" indent="-342900" algn="l">
              <a:lnSpc>
                <a:spcPct val="150000"/>
              </a:lnSpc>
              <a:spcAft>
                <a:spcPts val="0"/>
              </a:spcAft>
              <a:buFont typeface="Symbol"/>
              <a:buChar char=""/>
            </a:pPr>
            <a:r>
              <a:rPr lang="en-US" sz="2000" dirty="0">
                <a:latin typeface="Times New Roman"/>
                <a:ea typeface="Times New Roman"/>
                <a:cs typeface="Times New Roman"/>
              </a:rPr>
              <a:t>Congestion</a:t>
            </a:r>
            <a:r>
              <a:rPr lang="ar-EG" sz="2000" dirty="0">
                <a:latin typeface="Times New Roman"/>
                <a:ea typeface="Times New Roman"/>
              </a:rPr>
              <a:t>.</a:t>
            </a:r>
            <a:endParaRPr lang="en-US" sz="2000" dirty="0">
              <a:latin typeface="Times New Roman"/>
              <a:ea typeface="Times New Roman"/>
            </a:endParaRPr>
          </a:p>
          <a:p>
            <a:pPr marL="342900" lvl="0" indent="-342900" algn="l">
              <a:lnSpc>
                <a:spcPct val="150000"/>
              </a:lnSpc>
              <a:spcAft>
                <a:spcPts val="0"/>
              </a:spcAft>
              <a:buFont typeface="Symbol"/>
              <a:buChar char=""/>
            </a:pPr>
            <a:r>
              <a:rPr lang="en-US" sz="2000" dirty="0">
                <a:latin typeface="Times New Roman"/>
                <a:ea typeface="Times New Roman"/>
                <a:cs typeface="Times New Roman"/>
              </a:rPr>
              <a:t>Cough</a:t>
            </a:r>
            <a:r>
              <a:rPr lang="ar-EG" sz="2000" dirty="0">
                <a:latin typeface="Times New Roman"/>
                <a:ea typeface="Times New Roman"/>
              </a:rPr>
              <a:t>.</a:t>
            </a:r>
            <a:endParaRPr lang="en-US" sz="2000" dirty="0">
              <a:latin typeface="Times New Roman"/>
              <a:ea typeface="Times New Roman"/>
            </a:endParaRPr>
          </a:p>
          <a:p>
            <a:pPr marL="342900" lvl="0" indent="-342900" algn="l">
              <a:lnSpc>
                <a:spcPct val="150000"/>
              </a:lnSpc>
              <a:spcAft>
                <a:spcPts val="0"/>
              </a:spcAft>
              <a:buFont typeface="Symbol"/>
              <a:buChar char=""/>
            </a:pPr>
            <a:r>
              <a:rPr lang="en-US" sz="2000" dirty="0">
                <a:latin typeface="Times New Roman"/>
                <a:ea typeface="Times New Roman"/>
                <a:cs typeface="Times New Roman"/>
              </a:rPr>
              <a:t>Fatigue</a:t>
            </a:r>
            <a:r>
              <a:rPr lang="ar-EG" sz="2000" dirty="0">
                <a:latin typeface="Times New Roman"/>
                <a:ea typeface="Times New Roman"/>
              </a:rPr>
              <a:t>.</a:t>
            </a:r>
            <a:endParaRPr lang="en-US" sz="2000" dirty="0">
              <a:latin typeface="Times New Roman"/>
              <a:ea typeface="Times New Roman"/>
            </a:endParaRPr>
          </a:p>
          <a:p>
            <a:pPr marL="342900" lvl="0" indent="-342900" algn="l">
              <a:lnSpc>
                <a:spcPct val="150000"/>
              </a:lnSpc>
              <a:spcAft>
                <a:spcPts val="0"/>
              </a:spcAft>
              <a:buFont typeface="Symbol"/>
              <a:buChar char=""/>
            </a:pPr>
            <a:r>
              <a:rPr lang="en-US" sz="2000" dirty="0">
                <a:latin typeface="Times New Roman"/>
                <a:ea typeface="Times New Roman"/>
                <a:cs typeface="Times New Roman"/>
              </a:rPr>
              <a:t>Muscle aches and headache</a:t>
            </a:r>
            <a:r>
              <a:rPr lang="ar-EG" sz="2000" dirty="0">
                <a:latin typeface="Times New Roman"/>
                <a:ea typeface="Times New Roman"/>
              </a:rPr>
              <a:t>.</a:t>
            </a:r>
            <a:endParaRPr lang="en-US" sz="2000" dirty="0">
              <a:latin typeface="Times New Roman"/>
              <a:ea typeface="Times New Roman"/>
            </a:endParaRPr>
          </a:p>
          <a:p>
            <a:pPr algn="l"/>
            <a:r>
              <a:rPr lang="en-US" sz="2000" dirty="0">
                <a:latin typeface="Times New Roman"/>
                <a:ea typeface="Times New Roman"/>
              </a:rPr>
              <a:t>Gastrointestinal symptoms (diarrhea, nausea, vomiting</a:t>
            </a:r>
            <a:r>
              <a:rPr lang="ar-EG" dirty="0">
                <a:latin typeface="Times New Roman"/>
                <a:ea typeface="Times New Roman"/>
              </a:rPr>
              <a:t>)</a:t>
            </a:r>
            <a:endParaRPr lang="ar-EG"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971600" y="1133500"/>
            <a:ext cx="6912768" cy="4452501"/>
          </a:xfrm>
          <a:prstGeom prst="rect">
            <a:avLst/>
          </a:prstGeom>
        </p:spPr>
        <p:txBody>
          <a:bodyPr wrap="square">
            <a:spAutoFit/>
          </a:bodyPr>
          <a:lstStyle/>
          <a:p>
            <a:pPr algn="just" rtl="0">
              <a:lnSpc>
                <a:spcPct val="150000"/>
              </a:lnSpc>
              <a:spcAft>
                <a:spcPts val="1000"/>
              </a:spcAft>
            </a:pPr>
            <a:r>
              <a:rPr lang="en-US" sz="2000" b="1" dirty="0">
                <a:solidFill>
                  <a:srgbClr val="C00000"/>
                </a:solidFill>
                <a:latin typeface="Times New Roman"/>
                <a:ea typeface="Times New Roman"/>
                <a:cs typeface="Arial"/>
              </a:rPr>
              <a:t>Diagnosis and Tests</a:t>
            </a:r>
            <a:endParaRPr lang="en-US" sz="2000" dirty="0">
              <a:latin typeface="Calibri"/>
              <a:ea typeface="Times New Roman"/>
              <a:cs typeface="Arial"/>
            </a:endParaRPr>
          </a:p>
          <a:p>
            <a:pPr marL="342900" lvl="0" indent="-342900" algn="just" rtl="0">
              <a:lnSpc>
                <a:spcPct val="150000"/>
              </a:lnSpc>
              <a:spcBef>
                <a:spcPts val="1200"/>
              </a:spcBef>
              <a:spcAft>
                <a:spcPts val="1000"/>
              </a:spcAft>
              <a:buFont typeface="Symbol"/>
              <a:buChar char=""/>
            </a:pPr>
            <a:r>
              <a:rPr lang="en-US" sz="2000" spc="75" dirty="0">
                <a:solidFill>
                  <a:srgbClr val="000000"/>
                </a:solidFill>
                <a:latin typeface="Times New Roman"/>
                <a:ea typeface="Times New Roman"/>
                <a:cs typeface="Times New Roman"/>
              </a:rPr>
              <a:t>Swabbing nose or throat</a:t>
            </a:r>
            <a:r>
              <a:rPr lang="ar-EG" sz="2000" spc="75" dirty="0">
                <a:solidFill>
                  <a:srgbClr val="000000"/>
                </a:solidFill>
                <a:latin typeface="Times New Roman"/>
                <a:ea typeface="Times New Roman"/>
              </a:rPr>
              <a:t>.</a:t>
            </a:r>
            <a:endParaRPr lang="en-US" sz="2000" i="1" spc="75" dirty="0">
              <a:solidFill>
                <a:srgbClr val="4F81BD"/>
              </a:solidFill>
              <a:latin typeface="Cambria"/>
              <a:ea typeface="Times New Roman"/>
              <a:cs typeface="Times New Roman"/>
            </a:endParaRPr>
          </a:p>
          <a:p>
            <a:pPr marL="342900" lvl="0" indent="-342900" algn="just" rtl="0">
              <a:lnSpc>
                <a:spcPct val="150000"/>
              </a:lnSpc>
              <a:spcBef>
                <a:spcPts val="1200"/>
              </a:spcBef>
              <a:spcAft>
                <a:spcPts val="1000"/>
              </a:spcAft>
              <a:buFont typeface="Symbol"/>
              <a:buChar char=""/>
            </a:pPr>
            <a:r>
              <a:rPr lang="en-US" sz="2000" spc="75" dirty="0">
                <a:solidFill>
                  <a:srgbClr val="000000"/>
                </a:solidFill>
                <a:latin typeface="Times New Roman"/>
                <a:ea typeface="Times New Roman"/>
                <a:cs typeface="Times New Roman"/>
              </a:rPr>
              <a:t>Getting blood, (urine), (stool) or (saliva) samples</a:t>
            </a:r>
            <a:r>
              <a:rPr lang="ar-EG" sz="2000" spc="75" dirty="0">
                <a:solidFill>
                  <a:srgbClr val="000000"/>
                </a:solidFill>
                <a:latin typeface="Times New Roman"/>
                <a:ea typeface="Times New Roman"/>
              </a:rPr>
              <a:t>.</a:t>
            </a:r>
            <a:endParaRPr lang="en-US" sz="2000" i="1" spc="75" dirty="0">
              <a:solidFill>
                <a:srgbClr val="4F81BD"/>
              </a:solidFill>
              <a:latin typeface="Cambria"/>
              <a:ea typeface="Times New Roman"/>
              <a:cs typeface="Times New Roman"/>
            </a:endParaRPr>
          </a:p>
          <a:p>
            <a:pPr marL="342900" lvl="0" indent="-342900" algn="just" rtl="0">
              <a:lnSpc>
                <a:spcPct val="150000"/>
              </a:lnSpc>
              <a:spcBef>
                <a:spcPts val="1200"/>
              </a:spcBef>
              <a:spcAft>
                <a:spcPts val="1000"/>
              </a:spcAft>
              <a:buFont typeface="Symbol"/>
              <a:buChar char=""/>
            </a:pPr>
            <a:r>
              <a:rPr lang="en-US" sz="2000" spc="75" dirty="0">
                <a:solidFill>
                  <a:srgbClr val="000000"/>
                </a:solidFill>
                <a:latin typeface="Times New Roman"/>
                <a:ea typeface="Times New Roman"/>
                <a:cs typeface="Times New Roman"/>
              </a:rPr>
              <a:t>Taking a biopsy or scraping a small sample of skin or other tissue</a:t>
            </a:r>
            <a:r>
              <a:rPr lang="ar-EG" sz="2000" spc="75" dirty="0">
                <a:solidFill>
                  <a:srgbClr val="000000"/>
                </a:solidFill>
                <a:latin typeface="Times New Roman"/>
                <a:ea typeface="Times New Roman"/>
              </a:rPr>
              <a:t>.</a:t>
            </a:r>
            <a:endParaRPr lang="en-US" sz="2000" i="1" spc="75" dirty="0">
              <a:solidFill>
                <a:srgbClr val="4F81BD"/>
              </a:solidFill>
              <a:latin typeface="Cambria"/>
              <a:ea typeface="Times New Roman"/>
              <a:cs typeface="Times New Roman"/>
            </a:endParaRPr>
          </a:p>
          <a:p>
            <a:pPr marL="342900" lvl="0" indent="-342900" algn="just" rtl="0">
              <a:lnSpc>
                <a:spcPct val="150000"/>
              </a:lnSpc>
              <a:spcBef>
                <a:spcPts val="1200"/>
              </a:spcBef>
              <a:spcAft>
                <a:spcPts val="1000"/>
              </a:spcAft>
              <a:buFont typeface="Symbol"/>
              <a:buChar char=""/>
            </a:pPr>
            <a:r>
              <a:rPr lang="en-US" sz="2000" spc="75" dirty="0">
                <a:solidFill>
                  <a:srgbClr val="000000"/>
                </a:solidFill>
                <a:latin typeface="Times New Roman"/>
                <a:ea typeface="Times New Roman"/>
                <a:cs typeface="Times New Roman"/>
              </a:rPr>
              <a:t>Getting imaging (X-rays, CT scans or MRIs) of affected parts of your body</a:t>
            </a:r>
            <a:r>
              <a:rPr lang="ar-EG" sz="2000" spc="75" dirty="0">
                <a:solidFill>
                  <a:srgbClr val="000000"/>
                </a:solidFill>
                <a:latin typeface="Times New Roman"/>
                <a:ea typeface="Times New Roman"/>
              </a:rPr>
              <a:t>.</a:t>
            </a:r>
            <a:endParaRPr lang="en-US" sz="2000" i="1" spc="75" dirty="0">
              <a:solidFill>
                <a:srgbClr val="4F81BD"/>
              </a:solidFill>
              <a:effectLst/>
              <a:latin typeface="Cambria"/>
              <a:ea typeface="Times New Roman"/>
              <a:cs typeface="Times New Roman"/>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13792" y="340975"/>
            <a:ext cx="6750496" cy="5883662"/>
          </a:xfrm>
          <a:prstGeom prst="rect">
            <a:avLst/>
          </a:prstGeom>
        </p:spPr>
        <p:txBody>
          <a:bodyPr wrap="square">
            <a:spAutoFit/>
          </a:bodyPr>
          <a:lstStyle/>
          <a:p>
            <a:pPr algn="l">
              <a:lnSpc>
                <a:spcPct val="200000"/>
              </a:lnSpc>
              <a:spcAft>
                <a:spcPts val="1000"/>
              </a:spcAft>
            </a:pPr>
            <a:r>
              <a:rPr lang="en-US" sz="2000" b="1" dirty="0">
                <a:solidFill>
                  <a:srgbClr val="C00000"/>
                </a:solidFill>
                <a:latin typeface="Times New Roman"/>
                <a:ea typeface="Times New Roman"/>
                <a:cs typeface="Arial"/>
              </a:rPr>
              <a:t>Serious and life-threatening complications of various infectious diseases</a:t>
            </a:r>
            <a:r>
              <a:rPr lang="en-US" sz="2000" dirty="0">
                <a:solidFill>
                  <a:srgbClr val="C00000"/>
                </a:solidFill>
                <a:latin typeface="Times New Roman"/>
                <a:ea typeface="Times New Roman"/>
                <a:cs typeface="Arial"/>
              </a:rPr>
              <a:t> </a:t>
            </a:r>
            <a:r>
              <a:rPr lang="en-US" sz="2000" dirty="0">
                <a:latin typeface="Times New Roman"/>
                <a:ea typeface="Times New Roman"/>
                <a:cs typeface="Arial"/>
              </a:rPr>
              <a:t>include</a:t>
            </a:r>
            <a:r>
              <a:rPr lang="ar-EG" sz="2000" dirty="0">
                <a:latin typeface="Times New Roman"/>
                <a:ea typeface="Times New Roman"/>
                <a:cs typeface="Arial"/>
              </a:rPr>
              <a:t>:</a:t>
            </a:r>
            <a:endParaRPr lang="en-US" sz="1400" dirty="0">
              <a:latin typeface="Calibri"/>
              <a:ea typeface="Times New Roman"/>
              <a:cs typeface="Arial"/>
            </a:endParaRPr>
          </a:p>
          <a:p>
            <a:pPr marL="342900" lvl="0" indent="-342900" algn="l">
              <a:lnSpc>
                <a:spcPct val="200000"/>
              </a:lnSpc>
              <a:spcAft>
                <a:spcPts val="0"/>
              </a:spcAft>
              <a:buFont typeface="Symbol"/>
              <a:buChar char=""/>
            </a:pPr>
            <a:r>
              <a:rPr lang="en-US" dirty="0">
                <a:latin typeface="Times New Roman"/>
                <a:ea typeface="Times New Roman"/>
                <a:cs typeface="Times New Roman"/>
              </a:rPr>
              <a:t>Dehydration: Fever, vomiting, diarrhea</a:t>
            </a:r>
            <a:r>
              <a:rPr lang="ar-EG" dirty="0">
                <a:latin typeface="Times New Roman"/>
                <a:ea typeface="Times New Roman"/>
              </a:rPr>
              <a:t>.</a:t>
            </a:r>
            <a:endParaRPr lang="en-US" sz="1600" dirty="0">
              <a:latin typeface="Times New Roman"/>
              <a:ea typeface="Times New Roman"/>
            </a:endParaRPr>
          </a:p>
          <a:p>
            <a:pPr marL="342900" lvl="0" indent="-342900" algn="l">
              <a:lnSpc>
                <a:spcPct val="200000"/>
              </a:lnSpc>
              <a:spcAft>
                <a:spcPts val="0"/>
              </a:spcAft>
              <a:buFont typeface="Symbol"/>
              <a:buChar char=""/>
            </a:pPr>
            <a:r>
              <a:rPr lang="en-US" dirty="0">
                <a:latin typeface="Times New Roman"/>
                <a:ea typeface="Times New Roman"/>
                <a:cs typeface="Times New Roman"/>
              </a:rPr>
              <a:t>Pneumonia: Respiratory illness (viral or bacterial</a:t>
            </a:r>
            <a:r>
              <a:rPr lang="ar-EG" dirty="0">
                <a:latin typeface="Times New Roman"/>
                <a:ea typeface="Times New Roman"/>
              </a:rPr>
              <a:t>).</a:t>
            </a:r>
            <a:endParaRPr lang="en-US" sz="1600" dirty="0">
              <a:latin typeface="Times New Roman"/>
              <a:ea typeface="Times New Roman"/>
            </a:endParaRPr>
          </a:p>
          <a:p>
            <a:pPr marL="342900" lvl="0" indent="-342900" algn="l">
              <a:lnSpc>
                <a:spcPct val="200000"/>
              </a:lnSpc>
              <a:spcAft>
                <a:spcPts val="0"/>
              </a:spcAft>
              <a:buFont typeface="Symbol"/>
              <a:buChar char=""/>
            </a:pPr>
            <a:r>
              <a:rPr lang="en-US" dirty="0">
                <a:latin typeface="Times New Roman"/>
                <a:ea typeface="Times New Roman"/>
                <a:cs typeface="Times New Roman"/>
              </a:rPr>
              <a:t>Sepsis: Bacterial infections</a:t>
            </a:r>
            <a:r>
              <a:rPr lang="ar-EG" dirty="0">
                <a:latin typeface="Times New Roman"/>
                <a:ea typeface="Times New Roman"/>
              </a:rPr>
              <a:t>.</a:t>
            </a:r>
            <a:endParaRPr lang="en-US" sz="1600" dirty="0">
              <a:latin typeface="Times New Roman"/>
              <a:ea typeface="Times New Roman"/>
            </a:endParaRPr>
          </a:p>
          <a:p>
            <a:pPr marL="342900" lvl="0" indent="-342900" algn="l">
              <a:lnSpc>
                <a:spcPct val="200000"/>
              </a:lnSpc>
              <a:spcAft>
                <a:spcPts val="0"/>
              </a:spcAft>
              <a:buFont typeface="Symbol"/>
              <a:buChar char=""/>
            </a:pPr>
            <a:r>
              <a:rPr lang="en-US" dirty="0">
                <a:latin typeface="Times New Roman"/>
                <a:ea typeface="Times New Roman"/>
                <a:cs typeface="Times New Roman"/>
              </a:rPr>
              <a:t>Meningitis (swelling of the brain): Multiple causes, including bacterial, viral, fungal and parasitic infections</a:t>
            </a:r>
            <a:r>
              <a:rPr lang="ar-EG" dirty="0">
                <a:latin typeface="Times New Roman"/>
                <a:ea typeface="Times New Roman"/>
              </a:rPr>
              <a:t>.</a:t>
            </a:r>
            <a:endParaRPr lang="en-US" sz="1600" dirty="0">
              <a:latin typeface="Times New Roman"/>
              <a:ea typeface="Times New Roman"/>
            </a:endParaRPr>
          </a:p>
          <a:p>
            <a:pPr marL="342900" lvl="0" indent="-342900" algn="l">
              <a:lnSpc>
                <a:spcPct val="200000"/>
              </a:lnSpc>
              <a:spcAft>
                <a:spcPts val="0"/>
              </a:spcAft>
              <a:buFont typeface="Symbol"/>
              <a:buChar char=""/>
            </a:pPr>
            <a:r>
              <a:rPr lang="en-US" dirty="0">
                <a:latin typeface="Times New Roman"/>
                <a:ea typeface="Times New Roman"/>
                <a:cs typeface="Times New Roman"/>
              </a:rPr>
              <a:t>AIDS: HIV</a:t>
            </a:r>
            <a:r>
              <a:rPr lang="ar-EG" dirty="0">
                <a:latin typeface="Times New Roman"/>
                <a:ea typeface="Times New Roman"/>
              </a:rPr>
              <a:t>.</a:t>
            </a:r>
            <a:endParaRPr lang="en-US" sz="1600" dirty="0">
              <a:latin typeface="Times New Roman"/>
              <a:ea typeface="Times New Roman"/>
            </a:endParaRPr>
          </a:p>
          <a:p>
            <a:pPr marL="342900" lvl="0" indent="-342900" algn="l">
              <a:lnSpc>
                <a:spcPct val="200000"/>
              </a:lnSpc>
              <a:spcAft>
                <a:spcPts val="0"/>
              </a:spcAft>
              <a:buFont typeface="Symbol"/>
              <a:buChar char=""/>
            </a:pPr>
            <a:r>
              <a:rPr lang="en-US" dirty="0">
                <a:latin typeface="Times New Roman"/>
                <a:ea typeface="Times New Roman"/>
                <a:cs typeface="Times New Roman"/>
              </a:rPr>
              <a:t>Liver cancer: Hepatitis B, hepatitis C</a:t>
            </a:r>
            <a:r>
              <a:rPr lang="ar-EG" dirty="0">
                <a:latin typeface="Times New Roman"/>
                <a:ea typeface="Times New Roman"/>
              </a:rPr>
              <a:t>.</a:t>
            </a:r>
            <a:endParaRPr lang="en-US" sz="1600" dirty="0">
              <a:latin typeface="Times New Roman"/>
              <a:ea typeface="Times New Roman"/>
            </a:endParaRPr>
          </a:p>
          <a:p>
            <a:pPr marL="342900" lvl="0" indent="-342900" algn="l">
              <a:lnSpc>
                <a:spcPct val="200000"/>
              </a:lnSpc>
              <a:spcAft>
                <a:spcPts val="0"/>
              </a:spcAft>
              <a:buFont typeface="Symbol"/>
              <a:buChar char=""/>
            </a:pPr>
            <a:r>
              <a:rPr lang="en-US" dirty="0">
                <a:latin typeface="Times New Roman"/>
                <a:ea typeface="Times New Roman"/>
                <a:cs typeface="Times New Roman"/>
              </a:rPr>
              <a:t>Cervical cancer: Human papillomavirus (HPV).</a:t>
            </a:r>
            <a:endParaRPr lang="en-US" sz="1600" dirty="0">
              <a:effectLst/>
              <a:latin typeface="Times New Roman"/>
              <a:ea typeface="Times New Roman"/>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7544" y="112365"/>
            <a:ext cx="7848872" cy="6052939"/>
          </a:xfrm>
          <a:prstGeom prst="rect">
            <a:avLst/>
          </a:prstGeom>
        </p:spPr>
        <p:txBody>
          <a:bodyPr wrap="square">
            <a:spAutoFit/>
          </a:bodyPr>
          <a:lstStyle/>
          <a:p>
            <a:pPr algn="just" rtl="0">
              <a:lnSpc>
                <a:spcPct val="150000"/>
              </a:lnSpc>
              <a:spcAft>
                <a:spcPts val="1000"/>
              </a:spcAft>
            </a:pPr>
            <a:r>
              <a:rPr lang="en-US" sz="2000" b="1" dirty="0">
                <a:solidFill>
                  <a:srgbClr val="C00000"/>
                </a:solidFill>
                <a:latin typeface="Times New Roman"/>
                <a:ea typeface="Times New Roman"/>
                <a:cs typeface="Arial"/>
              </a:rPr>
              <a:t>Spread  of infectious diseases </a:t>
            </a:r>
            <a:endParaRPr lang="en-US" sz="1400" dirty="0">
              <a:latin typeface="Calibri"/>
              <a:ea typeface="Times New Roman"/>
              <a:cs typeface="Arial"/>
            </a:endParaRPr>
          </a:p>
          <a:p>
            <a:pPr marL="342900" lvl="0" indent="-342900" algn="l" rtl="0">
              <a:lnSpc>
                <a:spcPct val="150000"/>
              </a:lnSpc>
              <a:spcAft>
                <a:spcPts val="1000"/>
              </a:spcAft>
              <a:buSzPts val="1000"/>
              <a:buFont typeface="Symbol"/>
              <a:buChar char=""/>
              <a:tabLst>
                <a:tab pos="457200" algn="l"/>
              </a:tabLst>
            </a:pPr>
            <a:r>
              <a:rPr lang="en-US" b="1" dirty="0">
                <a:solidFill>
                  <a:srgbClr val="000000"/>
                </a:solidFill>
                <a:latin typeface="Times New Roman"/>
                <a:ea typeface="Times New Roman"/>
                <a:cs typeface="Arial"/>
              </a:rPr>
              <a:t>Source:</a:t>
            </a:r>
            <a:r>
              <a:rPr lang="en-US" dirty="0">
                <a:solidFill>
                  <a:srgbClr val="000000"/>
                </a:solidFill>
                <a:latin typeface="Times New Roman"/>
                <a:ea typeface="Times New Roman"/>
                <a:cs typeface="Arial"/>
              </a:rPr>
              <a:t> Places where infectious agents (germs) live (e.g., sinks, surfaces, human skin)</a:t>
            </a:r>
            <a:endParaRPr lang="en-US" sz="1400" dirty="0">
              <a:solidFill>
                <a:srgbClr val="000000"/>
              </a:solidFill>
              <a:latin typeface="Calibri"/>
              <a:ea typeface="Times New Roman"/>
              <a:cs typeface="Arial"/>
            </a:endParaRPr>
          </a:p>
          <a:p>
            <a:pPr marL="342900" lvl="0" indent="-342900" algn="l" rtl="0">
              <a:lnSpc>
                <a:spcPct val="150000"/>
              </a:lnSpc>
              <a:spcAft>
                <a:spcPts val="1000"/>
              </a:spcAft>
              <a:buSzPts val="1000"/>
              <a:buFont typeface="Symbol"/>
              <a:buChar char=""/>
              <a:tabLst>
                <a:tab pos="457200" algn="l"/>
              </a:tabLst>
            </a:pPr>
            <a:r>
              <a:rPr lang="en-US" b="1" dirty="0">
                <a:solidFill>
                  <a:srgbClr val="000000"/>
                </a:solidFill>
                <a:latin typeface="Times New Roman"/>
                <a:ea typeface="Times New Roman"/>
                <a:cs typeface="Arial"/>
              </a:rPr>
              <a:t>Susceptible Person</a:t>
            </a:r>
            <a:r>
              <a:rPr lang="en-US" dirty="0">
                <a:solidFill>
                  <a:srgbClr val="000000"/>
                </a:solidFill>
                <a:latin typeface="Times New Roman"/>
                <a:ea typeface="Times New Roman"/>
                <a:cs typeface="Arial"/>
              </a:rPr>
              <a:t> with a way for germs to enter the body</a:t>
            </a:r>
            <a:endParaRPr lang="en-US" sz="1400" dirty="0">
              <a:solidFill>
                <a:srgbClr val="000000"/>
              </a:solidFill>
              <a:latin typeface="Calibri"/>
              <a:ea typeface="Times New Roman"/>
              <a:cs typeface="Arial"/>
            </a:endParaRPr>
          </a:p>
          <a:p>
            <a:pPr marL="342900" lvl="0" indent="-342900" algn="l" rtl="0">
              <a:lnSpc>
                <a:spcPct val="150000"/>
              </a:lnSpc>
              <a:spcAft>
                <a:spcPts val="1000"/>
              </a:spcAft>
              <a:buSzPts val="1000"/>
              <a:buFont typeface="Symbol"/>
              <a:buChar char=""/>
              <a:tabLst>
                <a:tab pos="457200" algn="l"/>
              </a:tabLst>
            </a:pPr>
            <a:r>
              <a:rPr lang="en-US" b="1" dirty="0">
                <a:solidFill>
                  <a:srgbClr val="000000"/>
                </a:solidFill>
                <a:latin typeface="Times New Roman"/>
                <a:ea typeface="Times New Roman"/>
                <a:cs typeface="Arial"/>
              </a:rPr>
              <a:t>Transmission:</a:t>
            </a:r>
            <a:r>
              <a:rPr lang="en-US" dirty="0">
                <a:solidFill>
                  <a:srgbClr val="000000"/>
                </a:solidFill>
                <a:latin typeface="Times New Roman"/>
                <a:ea typeface="Times New Roman"/>
                <a:cs typeface="Arial"/>
              </a:rPr>
              <a:t> a way germs are moved to the susceptible person</a:t>
            </a:r>
            <a:endParaRPr lang="en-US" sz="1400" dirty="0">
              <a:solidFill>
                <a:srgbClr val="000000"/>
              </a:solidFill>
              <a:latin typeface="Calibri"/>
              <a:ea typeface="Times New Roman"/>
              <a:cs typeface="Arial"/>
            </a:endParaRPr>
          </a:p>
          <a:p>
            <a:pPr marL="342900" lvl="0" indent="-342900" algn="l">
              <a:lnSpc>
                <a:spcPct val="150000"/>
              </a:lnSpc>
              <a:spcAft>
                <a:spcPts val="0"/>
              </a:spcAft>
              <a:buFont typeface="Symbol"/>
              <a:buChar char=""/>
            </a:pPr>
            <a:r>
              <a:rPr lang="en-US" dirty="0" smtClean="0">
                <a:latin typeface="Times New Roman"/>
                <a:ea typeface="Times New Roman"/>
                <a:cs typeface="Times New Roman"/>
              </a:rPr>
              <a:t>mouth</a:t>
            </a:r>
            <a:r>
              <a:rPr lang="en-US" dirty="0">
                <a:latin typeface="Times New Roman"/>
                <a:ea typeface="Times New Roman"/>
                <a:cs typeface="Times New Roman"/>
              </a:rPr>
              <a:t>, </a:t>
            </a:r>
            <a:r>
              <a:rPr lang="en-US" dirty="0" smtClean="0">
                <a:latin typeface="Times New Roman"/>
                <a:ea typeface="Times New Roman"/>
                <a:cs typeface="Times New Roman"/>
              </a:rPr>
              <a:t>nose </a:t>
            </a:r>
            <a:r>
              <a:rPr lang="en-US" dirty="0">
                <a:latin typeface="Times New Roman"/>
                <a:ea typeface="Times New Roman"/>
                <a:cs typeface="Times New Roman"/>
              </a:rPr>
              <a:t>and cuts in </a:t>
            </a:r>
            <a:r>
              <a:rPr lang="en-US" dirty="0" smtClean="0">
                <a:latin typeface="Times New Roman"/>
                <a:ea typeface="Times New Roman"/>
                <a:cs typeface="Times New Roman"/>
              </a:rPr>
              <a:t>skin </a:t>
            </a:r>
            <a:r>
              <a:rPr lang="en-US" dirty="0">
                <a:latin typeface="Times New Roman"/>
                <a:ea typeface="Times New Roman"/>
                <a:cs typeface="Times New Roman"/>
              </a:rPr>
              <a:t>are common places for </a:t>
            </a:r>
            <a:r>
              <a:rPr lang="en-US" dirty="0" smtClean="0">
                <a:latin typeface="Times New Roman"/>
                <a:ea typeface="Times New Roman"/>
                <a:cs typeface="Times New Roman"/>
              </a:rPr>
              <a:t>pathogens </a:t>
            </a:r>
            <a:r>
              <a:rPr lang="en-US" dirty="0">
                <a:latin typeface="Times New Roman"/>
                <a:ea typeface="Times New Roman"/>
                <a:cs typeface="Times New Roman"/>
              </a:rPr>
              <a:t>to enter your body. Diseases can spread</a:t>
            </a:r>
            <a:r>
              <a:rPr lang="ar-EG" dirty="0">
                <a:latin typeface="Times New Roman"/>
                <a:ea typeface="Times New Roman"/>
              </a:rPr>
              <a:t>:</a:t>
            </a:r>
            <a:endParaRPr lang="en-US" sz="1600" dirty="0">
              <a:latin typeface="Times New Roman"/>
              <a:ea typeface="Times New Roman"/>
            </a:endParaRPr>
          </a:p>
          <a:p>
            <a:pPr marL="342900" lvl="0" indent="-342900" algn="l">
              <a:lnSpc>
                <a:spcPct val="150000"/>
              </a:lnSpc>
              <a:spcAft>
                <a:spcPts val="0"/>
              </a:spcAft>
              <a:buFont typeface="Symbol"/>
              <a:buChar char=""/>
            </a:pPr>
            <a:r>
              <a:rPr lang="en-US" b="1" dirty="0">
                <a:solidFill>
                  <a:srgbClr val="FF0000"/>
                </a:solidFill>
                <a:latin typeface="Times New Roman"/>
                <a:ea typeface="Times New Roman"/>
                <a:cs typeface="Times New Roman"/>
              </a:rPr>
              <a:t>From person to person </a:t>
            </a:r>
            <a:r>
              <a:rPr lang="en-US" dirty="0">
                <a:latin typeface="Times New Roman"/>
                <a:ea typeface="Times New Roman"/>
                <a:cs typeface="Times New Roman"/>
              </a:rPr>
              <a:t>when you cough or sneeze. In some cases, droplets from coughing or sneezing can linger in the air</a:t>
            </a:r>
            <a:r>
              <a:rPr lang="ar-EG" dirty="0">
                <a:latin typeface="Times New Roman"/>
                <a:ea typeface="Times New Roman"/>
              </a:rPr>
              <a:t>.</a:t>
            </a:r>
            <a:endParaRPr lang="en-US" sz="1600" dirty="0">
              <a:latin typeface="Times New Roman"/>
              <a:ea typeface="Times New Roman"/>
            </a:endParaRPr>
          </a:p>
          <a:p>
            <a:pPr marL="342900" lvl="0" indent="-342900" algn="l">
              <a:lnSpc>
                <a:spcPct val="150000"/>
              </a:lnSpc>
              <a:spcAft>
                <a:spcPts val="0"/>
              </a:spcAft>
              <a:buFont typeface="Symbol"/>
              <a:buChar char=""/>
            </a:pPr>
            <a:r>
              <a:rPr lang="en-US" dirty="0">
                <a:latin typeface="Times New Roman"/>
                <a:ea typeface="Times New Roman"/>
                <a:cs typeface="Times New Roman"/>
              </a:rPr>
              <a:t>From close contact with another person, like kissing or oral, anal or vaginal sex</a:t>
            </a:r>
            <a:r>
              <a:rPr lang="ar-EG" dirty="0">
                <a:latin typeface="Times New Roman"/>
                <a:ea typeface="Times New Roman"/>
              </a:rPr>
              <a:t>.</a:t>
            </a:r>
            <a:endParaRPr lang="en-US" sz="1600" dirty="0">
              <a:latin typeface="Times New Roman"/>
              <a:ea typeface="Times New Roman"/>
            </a:endParaRPr>
          </a:p>
          <a:p>
            <a:pPr marL="342900" lvl="0" indent="-342900" algn="l">
              <a:lnSpc>
                <a:spcPct val="150000"/>
              </a:lnSpc>
              <a:spcAft>
                <a:spcPts val="0"/>
              </a:spcAft>
              <a:buFont typeface="Symbol"/>
              <a:buChar char=""/>
            </a:pPr>
            <a:r>
              <a:rPr lang="en-US" dirty="0">
                <a:latin typeface="Times New Roman"/>
                <a:ea typeface="Times New Roman"/>
                <a:cs typeface="Times New Roman"/>
              </a:rPr>
              <a:t>By sharing utensils or cups with other people</a:t>
            </a:r>
            <a:r>
              <a:rPr lang="ar-EG" dirty="0">
                <a:latin typeface="Times New Roman"/>
                <a:ea typeface="Times New Roman"/>
              </a:rPr>
              <a:t>.</a:t>
            </a:r>
            <a:endParaRPr lang="en-US" sz="1600" dirty="0">
              <a:latin typeface="Times New Roman"/>
              <a:ea typeface="Times New Roman"/>
            </a:endParaRPr>
          </a:p>
          <a:p>
            <a:pPr marL="342900" lvl="0" indent="-342900" algn="l">
              <a:lnSpc>
                <a:spcPct val="150000"/>
              </a:lnSpc>
              <a:spcAft>
                <a:spcPts val="0"/>
              </a:spcAft>
              <a:buFont typeface="Symbol"/>
              <a:buChar char=""/>
            </a:pPr>
            <a:r>
              <a:rPr lang="en-US" dirty="0">
                <a:latin typeface="Times New Roman"/>
                <a:ea typeface="Times New Roman"/>
                <a:cs typeface="Times New Roman"/>
              </a:rPr>
              <a:t>On surfaces like doorknobs, phones and countertops</a:t>
            </a:r>
            <a:r>
              <a:rPr lang="ar-EG" dirty="0">
                <a:latin typeface="Times New Roman"/>
                <a:ea typeface="Times New Roman"/>
              </a:rPr>
              <a:t>.</a:t>
            </a:r>
            <a:endParaRPr lang="en-US" sz="1600" dirty="0">
              <a:effectLst/>
              <a:latin typeface="Times New Roman"/>
              <a:ea typeface="Times New Roman"/>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s://www.verywellhealth.com/thmb/Yg1DrHT6osKF4STBl3yEoYxwkPQ=/3000x2000/filters:no_upscale():max_bytes(150000):strip_icc()/droplet-transmission-3956438_final-cea937e68c9145a395f2365a7c0a666b.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620688"/>
            <a:ext cx="6452309" cy="5832648"/>
          </a:xfrm>
          <a:prstGeom prst="rect">
            <a:avLst/>
          </a:prstGeom>
          <a:noFill/>
          <a:ln>
            <a:noFill/>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9552" y="764704"/>
            <a:ext cx="2854179" cy="410882"/>
          </a:xfrm>
          <a:prstGeom prst="rect">
            <a:avLst/>
          </a:prstGeom>
        </p:spPr>
        <p:txBody>
          <a:bodyPr wrap="none">
            <a:spAutoFit/>
          </a:bodyPr>
          <a:lstStyle/>
          <a:p>
            <a:pPr algn="just" rtl="0">
              <a:lnSpc>
                <a:spcPct val="115000"/>
              </a:lnSpc>
              <a:spcAft>
                <a:spcPts val="1000"/>
              </a:spcAft>
            </a:pPr>
            <a:r>
              <a:rPr lang="en-US" b="1" dirty="0">
                <a:solidFill>
                  <a:srgbClr val="FF0000"/>
                </a:solidFill>
                <a:latin typeface="Times New Roman"/>
                <a:ea typeface="Times New Roman"/>
                <a:cs typeface="Arial"/>
              </a:rPr>
              <a:t>Types of infectious diseases</a:t>
            </a:r>
            <a:endParaRPr lang="en-US" sz="1200" dirty="0">
              <a:effectLst/>
              <a:latin typeface="Calibri"/>
              <a:ea typeface="Times New Roman"/>
              <a:cs typeface="Arial"/>
            </a:endParaRPr>
          </a:p>
        </p:txBody>
      </p:sp>
      <p:pic>
        <p:nvPicPr>
          <p:cNvPr id="5" name="Picture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1268760"/>
            <a:ext cx="7704855" cy="4608512"/>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95536" y="1720840"/>
            <a:ext cx="6462464" cy="3000821"/>
          </a:xfrm>
          <a:prstGeom prst="rect">
            <a:avLst/>
          </a:prstGeom>
        </p:spPr>
        <p:txBody>
          <a:bodyPr wrap="square">
            <a:spAutoFit/>
          </a:bodyPr>
          <a:lstStyle/>
          <a:p>
            <a:pPr algn="just" rtl="0">
              <a:lnSpc>
                <a:spcPct val="150000"/>
              </a:lnSpc>
              <a:spcAft>
                <a:spcPts val="0"/>
              </a:spcAft>
            </a:pPr>
            <a:r>
              <a:rPr lang="en-US" b="1" spc="75" dirty="0">
                <a:solidFill>
                  <a:srgbClr val="FF0000"/>
                </a:solidFill>
                <a:latin typeface="Times New Roman"/>
                <a:ea typeface="Times New Roman"/>
                <a:cs typeface="Times New Roman"/>
              </a:rPr>
              <a:t>Common infectious diseases caused by viruses</a:t>
            </a:r>
            <a:r>
              <a:rPr lang="ar-EG" b="1" spc="75" dirty="0">
                <a:solidFill>
                  <a:srgbClr val="FF0000"/>
                </a:solidFill>
                <a:latin typeface="Cambria"/>
                <a:ea typeface="Times New Roman"/>
              </a:rPr>
              <a:t>:</a:t>
            </a:r>
            <a:endParaRPr lang="en-US" sz="1600" b="1" i="1" spc="75" dirty="0">
              <a:solidFill>
                <a:srgbClr val="FF0000"/>
              </a:solidFill>
              <a:latin typeface="Cambria"/>
              <a:ea typeface="Times New Roman"/>
              <a:cs typeface="Times New Roman"/>
            </a:endParaRPr>
          </a:p>
          <a:p>
            <a:pPr marL="342900" lvl="0" indent="-342900" algn="just" rtl="0">
              <a:lnSpc>
                <a:spcPct val="150000"/>
              </a:lnSpc>
              <a:spcAft>
                <a:spcPts val="0"/>
              </a:spcAft>
              <a:buFont typeface="Symbol"/>
              <a:buChar char=""/>
            </a:pPr>
            <a:r>
              <a:rPr lang="en-US" spc="75" dirty="0">
                <a:solidFill>
                  <a:srgbClr val="000000"/>
                </a:solidFill>
                <a:latin typeface="Times New Roman"/>
                <a:ea typeface="Times New Roman"/>
                <a:cs typeface="Times New Roman"/>
              </a:rPr>
              <a:t>Common cold</a:t>
            </a:r>
            <a:r>
              <a:rPr lang="ar-EG" spc="75" dirty="0">
                <a:solidFill>
                  <a:srgbClr val="000000"/>
                </a:solidFill>
                <a:latin typeface="Times New Roman"/>
                <a:ea typeface="Times New Roman"/>
              </a:rPr>
              <a:t>.</a:t>
            </a:r>
            <a:endParaRPr lang="en-US" sz="1600" i="1" spc="75" dirty="0">
              <a:solidFill>
                <a:srgbClr val="4F81BD"/>
              </a:solidFill>
              <a:latin typeface="Cambria"/>
              <a:ea typeface="Times New Roman"/>
              <a:cs typeface="Times New Roman"/>
            </a:endParaRPr>
          </a:p>
          <a:p>
            <a:pPr marL="342900" lvl="0" indent="-342900" algn="just" rtl="0">
              <a:lnSpc>
                <a:spcPct val="150000"/>
              </a:lnSpc>
              <a:spcAft>
                <a:spcPts val="0"/>
              </a:spcAft>
              <a:buFont typeface="Symbol"/>
              <a:buChar char=""/>
            </a:pPr>
            <a:r>
              <a:rPr lang="en-US" spc="75" dirty="0">
                <a:solidFill>
                  <a:srgbClr val="000000"/>
                </a:solidFill>
                <a:latin typeface="Times New Roman"/>
                <a:ea typeface="Times New Roman"/>
                <a:cs typeface="Times New Roman"/>
              </a:rPr>
              <a:t>The flu (influenza)</a:t>
            </a:r>
            <a:endParaRPr lang="en-US" sz="1600" i="1" spc="75" dirty="0">
              <a:solidFill>
                <a:srgbClr val="4F81BD"/>
              </a:solidFill>
              <a:latin typeface="Cambria"/>
              <a:ea typeface="Times New Roman"/>
              <a:cs typeface="Times New Roman"/>
            </a:endParaRPr>
          </a:p>
          <a:p>
            <a:pPr marL="342900" lvl="0" indent="-342900" algn="just" rtl="0">
              <a:lnSpc>
                <a:spcPct val="150000"/>
              </a:lnSpc>
              <a:spcAft>
                <a:spcPts val="0"/>
              </a:spcAft>
              <a:buFont typeface="Symbol"/>
              <a:buChar char=""/>
            </a:pPr>
            <a:r>
              <a:rPr lang="en-US" spc="75" dirty="0">
                <a:solidFill>
                  <a:srgbClr val="000000"/>
                </a:solidFill>
                <a:latin typeface="Times New Roman"/>
                <a:ea typeface="Times New Roman"/>
                <a:cs typeface="Times New Roman"/>
              </a:rPr>
              <a:t>COVID-19</a:t>
            </a:r>
            <a:r>
              <a:rPr lang="ar-EG" spc="75" dirty="0">
                <a:solidFill>
                  <a:srgbClr val="000000"/>
                </a:solidFill>
                <a:latin typeface="Times New Roman"/>
                <a:ea typeface="Times New Roman"/>
              </a:rPr>
              <a:t>.</a:t>
            </a:r>
            <a:endParaRPr lang="en-US" sz="1600" i="1" spc="75" dirty="0">
              <a:solidFill>
                <a:srgbClr val="4F81BD"/>
              </a:solidFill>
              <a:latin typeface="Cambria"/>
              <a:ea typeface="Times New Roman"/>
              <a:cs typeface="Times New Roman"/>
            </a:endParaRPr>
          </a:p>
          <a:p>
            <a:pPr marL="342900" lvl="0" indent="-342900" algn="just" rtl="0">
              <a:lnSpc>
                <a:spcPct val="150000"/>
              </a:lnSpc>
              <a:spcAft>
                <a:spcPts val="0"/>
              </a:spcAft>
              <a:buFont typeface="Symbol"/>
              <a:buChar char=""/>
            </a:pPr>
            <a:r>
              <a:rPr lang="en-US" spc="75" dirty="0">
                <a:solidFill>
                  <a:srgbClr val="000000"/>
                </a:solidFill>
                <a:latin typeface="Times New Roman"/>
                <a:ea typeface="Times New Roman"/>
                <a:cs typeface="Times New Roman"/>
              </a:rPr>
              <a:t>Stomach flu (gastroenteritis)0</a:t>
            </a:r>
            <a:endParaRPr lang="en-US" sz="1600" i="1" spc="75" dirty="0">
              <a:solidFill>
                <a:srgbClr val="4F81BD"/>
              </a:solidFill>
              <a:latin typeface="Cambria"/>
              <a:ea typeface="Times New Roman"/>
              <a:cs typeface="Times New Roman"/>
            </a:endParaRPr>
          </a:p>
          <a:p>
            <a:pPr marL="342900" lvl="0" indent="-342900" algn="just" rtl="0">
              <a:lnSpc>
                <a:spcPct val="150000"/>
              </a:lnSpc>
              <a:spcAft>
                <a:spcPts val="0"/>
              </a:spcAft>
              <a:buFont typeface="Symbol"/>
              <a:buChar char=""/>
            </a:pPr>
            <a:r>
              <a:rPr lang="en-US" spc="75" dirty="0">
                <a:solidFill>
                  <a:srgbClr val="000000"/>
                </a:solidFill>
                <a:latin typeface="Times New Roman"/>
                <a:ea typeface="Times New Roman"/>
                <a:cs typeface="Times New Roman"/>
              </a:rPr>
              <a:t>Hepatitis</a:t>
            </a:r>
            <a:r>
              <a:rPr lang="ar-EG" spc="75" dirty="0">
                <a:solidFill>
                  <a:srgbClr val="000000"/>
                </a:solidFill>
                <a:latin typeface="Times New Roman"/>
                <a:ea typeface="Times New Roman"/>
              </a:rPr>
              <a:t>.</a:t>
            </a:r>
            <a:endParaRPr lang="en-US" sz="1600" i="1" spc="75" dirty="0">
              <a:solidFill>
                <a:srgbClr val="4F81BD"/>
              </a:solidFill>
              <a:latin typeface="Cambria"/>
              <a:ea typeface="Times New Roman"/>
              <a:cs typeface="Times New Roman"/>
            </a:endParaRPr>
          </a:p>
          <a:p>
            <a:pPr marL="342900" lvl="0" indent="-342900" algn="just" rtl="0">
              <a:lnSpc>
                <a:spcPct val="150000"/>
              </a:lnSpc>
              <a:spcAft>
                <a:spcPts val="0"/>
              </a:spcAft>
              <a:buFont typeface="Symbol"/>
              <a:buChar char=""/>
            </a:pPr>
            <a:r>
              <a:rPr lang="en-US" spc="75" dirty="0">
                <a:solidFill>
                  <a:srgbClr val="000000"/>
                </a:solidFill>
                <a:latin typeface="Times New Roman"/>
                <a:ea typeface="Times New Roman"/>
                <a:cs typeface="Times New Roman"/>
              </a:rPr>
              <a:t>Respiratory syncytial virus (RSV)</a:t>
            </a:r>
            <a:endParaRPr lang="en-US" sz="1600" i="1" spc="75" dirty="0">
              <a:solidFill>
                <a:srgbClr val="4F81BD"/>
              </a:solidFill>
              <a:effectLst/>
              <a:latin typeface="Cambria"/>
              <a:ea typeface="Times New Roman"/>
              <a:cs typeface="Times New Roman"/>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83568" y="1720840"/>
            <a:ext cx="6174432" cy="3885615"/>
          </a:xfrm>
          <a:prstGeom prst="rect">
            <a:avLst/>
          </a:prstGeom>
        </p:spPr>
        <p:txBody>
          <a:bodyPr wrap="square">
            <a:spAutoFit/>
          </a:bodyPr>
          <a:lstStyle/>
          <a:p>
            <a:pPr algn="just" rtl="0">
              <a:lnSpc>
                <a:spcPct val="200000"/>
              </a:lnSpc>
              <a:spcAft>
                <a:spcPts val="0"/>
              </a:spcAft>
            </a:pPr>
            <a:r>
              <a:rPr lang="en-US" b="1" spc="75" dirty="0">
                <a:solidFill>
                  <a:srgbClr val="000000"/>
                </a:solidFill>
                <a:latin typeface="Times New Roman"/>
                <a:ea typeface="Times New Roman"/>
                <a:cs typeface="Times New Roman"/>
              </a:rPr>
              <a:t>Common infectious diseases caused by bacteria</a:t>
            </a:r>
            <a:r>
              <a:rPr lang="ar-EG" spc="75" dirty="0">
                <a:solidFill>
                  <a:srgbClr val="000000"/>
                </a:solidFill>
                <a:latin typeface="Cambria"/>
                <a:ea typeface="Times New Roman"/>
              </a:rPr>
              <a:t>:</a:t>
            </a:r>
            <a:endParaRPr lang="en-US" sz="1600" i="1" spc="75" dirty="0">
              <a:solidFill>
                <a:srgbClr val="4F81BD"/>
              </a:solidFill>
              <a:latin typeface="Cambria"/>
              <a:ea typeface="Times New Roman"/>
              <a:cs typeface="Times New Roman"/>
            </a:endParaRPr>
          </a:p>
          <a:p>
            <a:pPr marL="342900" lvl="0" indent="-342900" algn="just" rtl="0">
              <a:lnSpc>
                <a:spcPct val="200000"/>
              </a:lnSpc>
              <a:spcAft>
                <a:spcPts val="0"/>
              </a:spcAft>
              <a:buFont typeface="Symbol"/>
              <a:buChar char=""/>
            </a:pPr>
            <a:r>
              <a:rPr lang="en-US" spc="75" dirty="0">
                <a:solidFill>
                  <a:srgbClr val="000000"/>
                </a:solidFill>
                <a:latin typeface="Times New Roman"/>
                <a:ea typeface="Times New Roman"/>
                <a:cs typeface="Times New Roman"/>
              </a:rPr>
              <a:t>Strep throat</a:t>
            </a:r>
            <a:r>
              <a:rPr lang="ar-EG" spc="75" dirty="0">
                <a:solidFill>
                  <a:srgbClr val="000000"/>
                </a:solidFill>
                <a:latin typeface="Times New Roman"/>
                <a:ea typeface="Times New Roman"/>
              </a:rPr>
              <a:t>.</a:t>
            </a:r>
            <a:endParaRPr lang="en-US" sz="1600" i="1" spc="75" dirty="0">
              <a:solidFill>
                <a:srgbClr val="4F81BD"/>
              </a:solidFill>
              <a:latin typeface="Cambria"/>
              <a:ea typeface="Times New Roman"/>
              <a:cs typeface="Times New Roman"/>
            </a:endParaRPr>
          </a:p>
          <a:p>
            <a:pPr marL="342900" lvl="0" indent="-342900" algn="just" rtl="0">
              <a:lnSpc>
                <a:spcPct val="200000"/>
              </a:lnSpc>
              <a:spcAft>
                <a:spcPts val="0"/>
              </a:spcAft>
              <a:buFont typeface="Symbol"/>
              <a:buChar char=""/>
            </a:pPr>
            <a:r>
              <a:rPr lang="en-US" spc="75" dirty="0">
                <a:solidFill>
                  <a:srgbClr val="000000"/>
                </a:solidFill>
                <a:latin typeface="Times New Roman"/>
                <a:ea typeface="Times New Roman"/>
                <a:cs typeface="Times New Roman"/>
              </a:rPr>
              <a:t>Salmonella</a:t>
            </a:r>
            <a:r>
              <a:rPr lang="ar-EG" spc="75" dirty="0">
                <a:solidFill>
                  <a:srgbClr val="000000"/>
                </a:solidFill>
                <a:latin typeface="Times New Roman"/>
                <a:ea typeface="Times New Roman"/>
              </a:rPr>
              <a:t>.</a:t>
            </a:r>
            <a:endParaRPr lang="en-US" sz="1600" i="1" spc="75" dirty="0">
              <a:solidFill>
                <a:srgbClr val="4F81BD"/>
              </a:solidFill>
              <a:latin typeface="Cambria"/>
              <a:ea typeface="Times New Roman"/>
              <a:cs typeface="Times New Roman"/>
            </a:endParaRPr>
          </a:p>
          <a:p>
            <a:pPr marL="342900" lvl="0" indent="-342900" algn="just" rtl="0">
              <a:lnSpc>
                <a:spcPct val="200000"/>
              </a:lnSpc>
              <a:spcAft>
                <a:spcPts val="0"/>
              </a:spcAft>
              <a:buFont typeface="Symbol"/>
              <a:buChar char=""/>
            </a:pPr>
            <a:r>
              <a:rPr lang="en-US" spc="75" dirty="0">
                <a:solidFill>
                  <a:srgbClr val="000000"/>
                </a:solidFill>
                <a:latin typeface="Times New Roman"/>
                <a:ea typeface="Times New Roman"/>
                <a:cs typeface="Times New Roman"/>
              </a:rPr>
              <a:t>Tuberculosis</a:t>
            </a:r>
            <a:r>
              <a:rPr lang="ar-EG" spc="75" dirty="0">
                <a:solidFill>
                  <a:srgbClr val="000000"/>
                </a:solidFill>
                <a:latin typeface="Times New Roman"/>
                <a:ea typeface="Times New Roman"/>
              </a:rPr>
              <a:t>.</a:t>
            </a:r>
            <a:endParaRPr lang="en-US" sz="1600" i="1" spc="75" dirty="0">
              <a:solidFill>
                <a:srgbClr val="4F81BD"/>
              </a:solidFill>
              <a:latin typeface="Cambria"/>
              <a:ea typeface="Times New Roman"/>
              <a:cs typeface="Times New Roman"/>
            </a:endParaRPr>
          </a:p>
          <a:p>
            <a:pPr marL="342900" lvl="0" indent="-342900" algn="just" rtl="0">
              <a:lnSpc>
                <a:spcPct val="200000"/>
              </a:lnSpc>
              <a:spcAft>
                <a:spcPts val="0"/>
              </a:spcAft>
              <a:buFont typeface="Symbol"/>
              <a:buChar char=""/>
            </a:pPr>
            <a:r>
              <a:rPr lang="en-US" spc="75" dirty="0">
                <a:solidFill>
                  <a:srgbClr val="000000"/>
                </a:solidFill>
                <a:latin typeface="Times New Roman"/>
                <a:ea typeface="Times New Roman"/>
                <a:cs typeface="Times New Roman"/>
              </a:rPr>
              <a:t>Whooping cough (pertussis)</a:t>
            </a:r>
            <a:endParaRPr lang="en-US" sz="1600" i="1" spc="75" dirty="0">
              <a:solidFill>
                <a:srgbClr val="4F81BD"/>
              </a:solidFill>
              <a:latin typeface="Cambria"/>
              <a:ea typeface="Times New Roman"/>
              <a:cs typeface="Times New Roman"/>
            </a:endParaRPr>
          </a:p>
          <a:p>
            <a:pPr marL="342900" lvl="0" indent="-342900" algn="just" rtl="0">
              <a:lnSpc>
                <a:spcPct val="200000"/>
              </a:lnSpc>
              <a:spcAft>
                <a:spcPts val="0"/>
              </a:spcAft>
              <a:buFont typeface="Symbol"/>
              <a:buChar char=""/>
            </a:pPr>
            <a:r>
              <a:rPr lang="en-US" spc="75" dirty="0">
                <a:solidFill>
                  <a:srgbClr val="000000"/>
                </a:solidFill>
                <a:latin typeface="Times New Roman"/>
                <a:ea typeface="Times New Roman"/>
                <a:cs typeface="Times New Roman"/>
              </a:rPr>
              <a:t>Urinary tract infections (UTIs)</a:t>
            </a:r>
            <a:endParaRPr lang="en-US" sz="1600" i="1" spc="75" dirty="0">
              <a:solidFill>
                <a:srgbClr val="4F81BD"/>
              </a:solidFill>
              <a:latin typeface="Cambria"/>
              <a:ea typeface="Times New Roman"/>
              <a:cs typeface="Times New Roman"/>
            </a:endParaRPr>
          </a:p>
          <a:p>
            <a:pPr marL="342900" lvl="0" indent="-342900" algn="just" rtl="0">
              <a:lnSpc>
                <a:spcPct val="200000"/>
              </a:lnSpc>
              <a:spcAft>
                <a:spcPts val="0"/>
              </a:spcAft>
              <a:buFont typeface="Symbol"/>
              <a:buChar char=""/>
            </a:pPr>
            <a:r>
              <a:rPr lang="en-US" spc="75" dirty="0">
                <a:solidFill>
                  <a:srgbClr val="000000"/>
                </a:solidFill>
                <a:latin typeface="Times New Roman"/>
                <a:ea typeface="Times New Roman"/>
                <a:cs typeface="Times New Roman"/>
              </a:rPr>
              <a:t>E. coli</a:t>
            </a:r>
            <a:r>
              <a:rPr lang="ar-EG" spc="75" dirty="0">
                <a:solidFill>
                  <a:srgbClr val="000000"/>
                </a:solidFill>
                <a:latin typeface="Times New Roman"/>
                <a:ea typeface="Times New Roman"/>
              </a:rPr>
              <a:t>.</a:t>
            </a:r>
            <a:endParaRPr lang="en-US" sz="1600" i="1" spc="75" dirty="0">
              <a:solidFill>
                <a:srgbClr val="4F81BD"/>
              </a:solidFill>
              <a:effectLst/>
              <a:latin typeface="Cambria"/>
              <a:ea typeface="Times New Roman"/>
              <a:cs typeface="Times New Roman"/>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27584" y="44624"/>
            <a:ext cx="6030416" cy="1754326"/>
          </a:xfrm>
          <a:prstGeom prst="rect">
            <a:avLst/>
          </a:prstGeom>
        </p:spPr>
        <p:txBody>
          <a:bodyPr wrap="square">
            <a:spAutoFit/>
          </a:bodyPr>
          <a:lstStyle/>
          <a:p>
            <a:pPr algn="just" rtl="0">
              <a:lnSpc>
                <a:spcPct val="150000"/>
              </a:lnSpc>
              <a:spcAft>
                <a:spcPts val="0"/>
              </a:spcAft>
            </a:pPr>
            <a:r>
              <a:rPr lang="en-US" b="1" spc="75" dirty="0">
                <a:solidFill>
                  <a:srgbClr val="FF0000"/>
                </a:solidFill>
                <a:latin typeface="Times New Roman"/>
                <a:ea typeface="Times New Roman"/>
                <a:cs typeface="Times New Roman"/>
              </a:rPr>
              <a:t>Common infectious diseases caused by fungi</a:t>
            </a:r>
            <a:r>
              <a:rPr lang="ar-EG" b="1" spc="75" dirty="0">
                <a:solidFill>
                  <a:srgbClr val="FF0000"/>
                </a:solidFill>
                <a:latin typeface="Times New Roman"/>
                <a:ea typeface="Times New Roman"/>
              </a:rPr>
              <a:t>:</a:t>
            </a:r>
            <a:endParaRPr lang="en-US" sz="1600" i="1" spc="75" dirty="0">
              <a:solidFill>
                <a:srgbClr val="FF0000"/>
              </a:solidFill>
              <a:latin typeface="Cambria"/>
              <a:ea typeface="Times New Roman"/>
              <a:cs typeface="Times New Roman"/>
            </a:endParaRPr>
          </a:p>
          <a:p>
            <a:pPr marL="342900" lvl="0" indent="-342900" algn="just" rtl="0">
              <a:lnSpc>
                <a:spcPct val="150000"/>
              </a:lnSpc>
              <a:spcAft>
                <a:spcPts val="0"/>
              </a:spcAft>
              <a:buFont typeface="Symbol"/>
              <a:buChar char=""/>
            </a:pPr>
            <a:r>
              <a:rPr lang="en-US" spc="75" dirty="0">
                <a:solidFill>
                  <a:srgbClr val="000000"/>
                </a:solidFill>
                <a:latin typeface="Times New Roman"/>
                <a:ea typeface="Times New Roman"/>
                <a:cs typeface="Times New Roman"/>
              </a:rPr>
              <a:t>Ringworm (like athlete’s foot)</a:t>
            </a:r>
            <a:endParaRPr lang="en-US" sz="1600" i="1" spc="75" dirty="0">
              <a:solidFill>
                <a:srgbClr val="4F81BD"/>
              </a:solidFill>
              <a:latin typeface="Cambria"/>
              <a:ea typeface="Times New Roman"/>
              <a:cs typeface="Times New Roman"/>
            </a:endParaRPr>
          </a:p>
          <a:p>
            <a:pPr marL="342900" lvl="0" indent="-342900" algn="just" rtl="0">
              <a:lnSpc>
                <a:spcPct val="150000"/>
              </a:lnSpc>
              <a:spcAft>
                <a:spcPts val="0"/>
              </a:spcAft>
              <a:buFont typeface="Symbol"/>
              <a:buChar char=""/>
            </a:pPr>
            <a:r>
              <a:rPr lang="en-US" spc="75" dirty="0">
                <a:solidFill>
                  <a:srgbClr val="000000"/>
                </a:solidFill>
                <a:latin typeface="Times New Roman"/>
                <a:ea typeface="Times New Roman"/>
                <a:cs typeface="Times New Roman"/>
              </a:rPr>
              <a:t>Fungal nail infections</a:t>
            </a:r>
            <a:r>
              <a:rPr lang="ar-EG" spc="75" dirty="0">
                <a:solidFill>
                  <a:srgbClr val="000000"/>
                </a:solidFill>
                <a:latin typeface="Times New Roman"/>
                <a:ea typeface="Times New Roman"/>
              </a:rPr>
              <a:t>.</a:t>
            </a:r>
            <a:endParaRPr lang="en-US" sz="1600" i="1" spc="75" dirty="0">
              <a:solidFill>
                <a:srgbClr val="4F81BD"/>
              </a:solidFill>
              <a:latin typeface="Cambria"/>
              <a:ea typeface="Times New Roman"/>
              <a:cs typeface="Times New Roman"/>
            </a:endParaRPr>
          </a:p>
          <a:p>
            <a:pPr marL="342900" lvl="0" indent="-342900" algn="just" rtl="0">
              <a:lnSpc>
                <a:spcPct val="150000"/>
              </a:lnSpc>
              <a:spcAft>
                <a:spcPts val="0"/>
              </a:spcAft>
              <a:buFont typeface="Symbol"/>
              <a:buChar char=""/>
            </a:pPr>
            <a:r>
              <a:rPr lang="en-US" spc="75" dirty="0">
                <a:solidFill>
                  <a:srgbClr val="000000"/>
                </a:solidFill>
                <a:latin typeface="Times New Roman"/>
                <a:ea typeface="Times New Roman"/>
                <a:cs typeface="Times New Roman"/>
              </a:rPr>
              <a:t>Vaginal candidiasis (vaginal yeast infection)</a:t>
            </a:r>
            <a:endParaRPr lang="en-US" sz="1600" i="1" spc="75" dirty="0">
              <a:solidFill>
                <a:srgbClr val="4F81BD"/>
              </a:solidFill>
              <a:effectLst/>
              <a:latin typeface="Cambria"/>
              <a:ea typeface="Times New Roman"/>
              <a:cs typeface="Times New Roman"/>
            </a:endParaRPr>
          </a:p>
        </p:txBody>
      </p:sp>
      <p:sp>
        <p:nvSpPr>
          <p:cNvPr id="6" name="Rectangle 5"/>
          <p:cNvSpPr/>
          <p:nvPr/>
        </p:nvSpPr>
        <p:spPr>
          <a:xfrm>
            <a:off x="539552" y="1988840"/>
            <a:ext cx="6318448" cy="2169825"/>
          </a:xfrm>
          <a:prstGeom prst="rect">
            <a:avLst/>
          </a:prstGeom>
        </p:spPr>
        <p:txBody>
          <a:bodyPr wrap="square">
            <a:spAutoFit/>
          </a:bodyPr>
          <a:lstStyle/>
          <a:p>
            <a:pPr algn="just" rtl="0">
              <a:lnSpc>
                <a:spcPct val="150000"/>
              </a:lnSpc>
              <a:spcAft>
                <a:spcPts val="0"/>
              </a:spcAft>
            </a:pPr>
            <a:r>
              <a:rPr lang="en-US" b="1" spc="75" dirty="0">
                <a:solidFill>
                  <a:srgbClr val="FF0000"/>
                </a:solidFill>
                <a:latin typeface="Times New Roman"/>
                <a:ea typeface="Times New Roman"/>
                <a:cs typeface="Times New Roman"/>
              </a:rPr>
              <a:t>Common infectious diseases caused by parasites</a:t>
            </a:r>
            <a:r>
              <a:rPr lang="ar-EG" b="1" spc="75" dirty="0">
                <a:solidFill>
                  <a:srgbClr val="FF0000"/>
                </a:solidFill>
                <a:latin typeface="Times New Roman"/>
                <a:ea typeface="Times New Roman"/>
              </a:rPr>
              <a:t>:</a:t>
            </a:r>
            <a:endParaRPr lang="en-US" sz="1600" i="1" spc="75" dirty="0">
              <a:solidFill>
                <a:srgbClr val="FF0000"/>
              </a:solidFill>
              <a:latin typeface="Cambria"/>
              <a:ea typeface="Times New Roman"/>
              <a:cs typeface="Times New Roman"/>
            </a:endParaRPr>
          </a:p>
          <a:p>
            <a:pPr marL="342900" lvl="0" indent="-342900" algn="just" rtl="0">
              <a:lnSpc>
                <a:spcPct val="150000"/>
              </a:lnSpc>
              <a:spcAft>
                <a:spcPts val="0"/>
              </a:spcAft>
              <a:buFont typeface="Symbol"/>
              <a:buChar char=""/>
            </a:pPr>
            <a:r>
              <a:rPr lang="en-US" spc="75" dirty="0">
                <a:solidFill>
                  <a:srgbClr val="000000"/>
                </a:solidFill>
                <a:latin typeface="Times New Roman"/>
                <a:ea typeface="Times New Roman"/>
                <a:cs typeface="Times New Roman"/>
              </a:rPr>
              <a:t>Giardiasis</a:t>
            </a:r>
            <a:r>
              <a:rPr lang="ar-EG" spc="75" dirty="0">
                <a:solidFill>
                  <a:srgbClr val="000000"/>
                </a:solidFill>
                <a:latin typeface="Times New Roman"/>
                <a:ea typeface="Times New Roman"/>
              </a:rPr>
              <a:t>.</a:t>
            </a:r>
            <a:endParaRPr lang="en-US" sz="1600" i="1" spc="75" dirty="0">
              <a:solidFill>
                <a:srgbClr val="4F81BD"/>
              </a:solidFill>
              <a:latin typeface="Cambria"/>
              <a:ea typeface="Times New Roman"/>
              <a:cs typeface="Times New Roman"/>
            </a:endParaRPr>
          </a:p>
          <a:p>
            <a:pPr marL="342900" lvl="0" indent="-342900" algn="just" rtl="0">
              <a:lnSpc>
                <a:spcPct val="150000"/>
              </a:lnSpc>
              <a:spcAft>
                <a:spcPts val="0"/>
              </a:spcAft>
              <a:buFont typeface="Symbol"/>
              <a:buChar char=""/>
            </a:pPr>
            <a:r>
              <a:rPr lang="en-US" spc="75" dirty="0">
                <a:solidFill>
                  <a:srgbClr val="000000"/>
                </a:solidFill>
                <a:latin typeface="Times New Roman"/>
                <a:ea typeface="Times New Roman"/>
                <a:cs typeface="Times New Roman"/>
              </a:rPr>
              <a:t>Toxoplasmosis</a:t>
            </a:r>
            <a:r>
              <a:rPr lang="ar-EG" spc="75" dirty="0">
                <a:solidFill>
                  <a:srgbClr val="000000"/>
                </a:solidFill>
                <a:latin typeface="Times New Roman"/>
                <a:ea typeface="Times New Roman"/>
              </a:rPr>
              <a:t>.</a:t>
            </a:r>
            <a:endParaRPr lang="en-US" sz="1600" i="1" spc="75" dirty="0">
              <a:solidFill>
                <a:srgbClr val="4F81BD"/>
              </a:solidFill>
              <a:latin typeface="Cambria"/>
              <a:ea typeface="Times New Roman"/>
              <a:cs typeface="Times New Roman"/>
            </a:endParaRPr>
          </a:p>
          <a:p>
            <a:pPr marL="342900" lvl="0" indent="-342900" algn="just" rtl="0">
              <a:lnSpc>
                <a:spcPct val="150000"/>
              </a:lnSpc>
              <a:spcAft>
                <a:spcPts val="0"/>
              </a:spcAft>
              <a:buFont typeface="Symbol"/>
              <a:buChar char=""/>
            </a:pPr>
            <a:r>
              <a:rPr lang="en-US" spc="75" dirty="0">
                <a:solidFill>
                  <a:srgbClr val="000000"/>
                </a:solidFill>
                <a:latin typeface="Times New Roman"/>
                <a:ea typeface="Times New Roman"/>
                <a:cs typeface="Times New Roman"/>
              </a:rPr>
              <a:t>Hookworms</a:t>
            </a:r>
            <a:r>
              <a:rPr lang="ar-EG" spc="75" dirty="0" smtClean="0">
                <a:solidFill>
                  <a:srgbClr val="000000"/>
                </a:solidFill>
                <a:latin typeface="Times New Roman"/>
                <a:ea typeface="Times New Roman"/>
              </a:rPr>
              <a:t>.</a:t>
            </a:r>
            <a:endParaRPr lang="ar-EG" sz="1600" i="1" spc="75" dirty="0" smtClean="0">
              <a:solidFill>
                <a:srgbClr val="4F81BD"/>
              </a:solidFill>
              <a:latin typeface="Cambria"/>
              <a:ea typeface="Times New Roman"/>
              <a:cs typeface="Times New Roman"/>
            </a:endParaRPr>
          </a:p>
          <a:p>
            <a:pPr marL="342900" lvl="0" indent="-342900" algn="just" rtl="0">
              <a:lnSpc>
                <a:spcPct val="150000"/>
              </a:lnSpc>
              <a:spcAft>
                <a:spcPts val="0"/>
              </a:spcAft>
              <a:buFont typeface="Symbol"/>
              <a:buChar char=""/>
            </a:pPr>
            <a:r>
              <a:rPr lang="en-US" dirty="0" smtClean="0">
                <a:solidFill>
                  <a:srgbClr val="000000"/>
                </a:solidFill>
                <a:latin typeface="Times New Roman"/>
                <a:ea typeface="Times New Roman"/>
                <a:cs typeface="Times New Roman"/>
              </a:rPr>
              <a:t>Pinworms</a:t>
            </a:r>
            <a:r>
              <a:rPr lang="en-US" dirty="0">
                <a:solidFill>
                  <a:srgbClr val="000000"/>
                </a:solidFill>
                <a:latin typeface="Times New Roman"/>
                <a:ea typeface="Times New Roman"/>
                <a:cs typeface="Times New Roman"/>
              </a:rPr>
              <a:t>.</a:t>
            </a:r>
            <a:endParaRPr lang="en-US" sz="1600" dirty="0">
              <a:effectLst/>
              <a:latin typeface="Times New Roman"/>
              <a:ea typeface="Times New Roman"/>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5536" y="335846"/>
            <a:ext cx="6462464" cy="5355312"/>
          </a:xfrm>
          <a:prstGeom prst="rect">
            <a:avLst/>
          </a:prstGeom>
        </p:spPr>
        <p:txBody>
          <a:bodyPr wrap="square">
            <a:spAutoFit/>
          </a:bodyPr>
          <a:lstStyle/>
          <a:p>
            <a:pPr algn="just" rtl="0" fontAlgn="base">
              <a:lnSpc>
                <a:spcPct val="150000"/>
              </a:lnSpc>
              <a:spcAft>
                <a:spcPts val="0"/>
              </a:spcAft>
            </a:pPr>
            <a:r>
              <a:rPr lang="en-US" b="1" dirty="0">
                <a:solidFill>
                  <a:srgbClr val="FF0000"/>
                </a:solidFill>
                <a:latin typeface="Times New Roman"/>
                <a:ea typeface="Times New Roman"/>
                <a:cs typeface="Arial"/>
              </a:rPr>
              <a:t>Standard infection prevention and control precautions</a:t>
            </a:r>
            <a:r>
              <a:rPr lang="en-US" dirty="0">
                <a:solidFill>
                  <a:srgbClr val="FF0000"/>
                </a:solidFill>
                <a:latin typeface="Times New Roman"/>
                <a:ea typeface="Times New Roman"/>
                <a:cs typeface="Arial"/>
              </a:rPr>
              <a:t> </a:t>
            </a:r>
            <a:r>
              <a:rPr lang="en-US" b="1" dirty="0">
                <a:solidFill>
                  <a:srgbClr val="FF0000"/>
                </a:solidFill>
                <a:latin typeface="Times New Roman"/>
                <a:ea typeface="Times New Roman"/>
                <a:cs typeface="Arial"/>
              </a:rPr>
              <a:t>include</a:t>
            </a:r>
            <a:r>
              <a:rPr lang="en-US" b="1" dirty="0">
                <a:solidFill>
                  <a:srgbClr val="000000"/>
                </a:solidFill>
                <a:latin typeface="Times New Roman"/>
                <a:ea typeface="Times New Roman"/>
                <a:cs typeface="Arial"/>
              </a:rPr>
              <a:t>:-</a:t>
            </a:r>
            <a:endParaRPr lang="en-US" sz="1400" dirty="0">
              <a:latin typeface="Calibri"/>
              <a:ea typeface="Times New Roman"/>
              <a:cs typeface="Arial"/>
            </a:endParaRPr>
          </a:p>
          <a:p>
            <a:pPr marL="342900" lvl="0" indent="-342900" algn="just" rtl="0">
              <a:lnSpc>
                <a:spcPct val="150000"/>
              </a:lnSpc>
              <a:spcAft>
                <a:spcPts val="600"/>
              </a:spcAft>
              <a:buFont typeface="+mj-lt"/>
              <a:buAutoNum type="arabicPeriod"/>
              <a:tabLst>
                <a:tab pos="457200" algn="l"/>
              </a:tabLst>
            </a:pPr>
            <a:r>
              <a:rPr lang="en-GB" dirty="0">
                <a:latin typeface="Times New Roman"/>
                <a:ea typeface="Times New Roman"/>
                <a:cs typeface="Arial"/>
              </a:rPr>
              <a:t>Hand hygiene</a:t>
            </a:r>
            <a:endParaRPr lang="en-US" sz="1400" dirty="0">
              <a:latin typeface="Calibri"/>
              <a:ea typeface="Times New Roman"/>
              <a:cs typeface="Arial"/>
            </a:endParaRPr>
          </a:p>
          <a:p>
            <a:pPr marL="342900" lvl="0" indent="-342900" algn="just" rtl="0">
              <a:lnSpc>
                <a:spcPct val="150000"/>
              </a:lnSpc>
              <a:spcAft>
                <a:spcPts val="600"/>
              </a:spcAft>
              <a:buFont typeface="+mj-lt"/>
              <a:buAutoNum type="arabicPeriod"/>
              <a:tabLst>
                <a:tab pos="457200" algn="l"/>
              </a:tabLst>
            </a:pPr>
            <a:r>
              <a:rPr lang="en-GB" dirty="0">
                <a:latin typeface="Times New Roman"/>
                <a:ea typeface="Times New Roman"/>
                <a:cs typeface="Arial"/>
              </a:rPr>
              <a:t>Respiratory and cough hygiene</a:t>
            </a:r>
            <a:endParaRPr lang="en-US" sz="1400" dirty="0">
              <a:latin typeface="Calibri"/>
              <a:ea typeface="Times New Roman"/>
              <a:cs typeface="Arial"/>
            </a:endParaRPr>
          </a:p>
          <a:p>
            <a:pPr marL="342900" lvl="0" indent="-342900" algn="just" rtl="0">
              <a:lnSpc>
                <a:spcPct val="150000"/>
              </a:lnSpc>
              <a:spcAft>
                <a:spcPts val="600"/>
              </a:spcAft>
              <a:buFont typeface="+mj-lt"/>
              <a:buAutoNum type="arabicPeriod"/>
              <a:tabLst>
                <a:tab pos="457200" algn="l"/>
              </a:tabLst>
            </a:pPr>
            <a:r>
              <a:rPr lang="en-GB" dirty="0">
                <a:latin typeface="Times New Roman"/>
                <a:ea typeface="Times New Roman"/>
                <a:cs typeface="Arial"/>
              </a:rPr>
              <a:t>Personal Protective Equipment (PPE)</a:t>
            </a:r>
            <a:endParaRPr lang="en-US" sz="1400" dirty="0">
              <a:latin typeface="Calibri"/>
              <a:ea typeface="Times New Roman"/>
              <a:cs typeface="Arial"/>
            </a:endParaRPr>
          </a:p>
          <a:p>
            <a:pPr marL="342900" lvl="0" indent="-342900" algn="just" rtl="0">
              <a:lnSpc>
                <a:spcPct val="150000"/>
              </a:lnSpc>
              <a:spcAft>
                <a:spcPts val="600"/>
              </a:spcAft>
              <a:buFont typeface="+mj-lt"/>
              <a:buAutoNum type="arabicPeriod"/>
              <a:tabLst>
                <a:tab pos="457200" algn="l"/>
              </a:tabLst>
            </a:pPr>
            <a:r>
              <a:rPr lang="en-GB" dirty="0">
                <a:latin typeface="Times New Roman"/>
                <a:ea typeface="Times New Roman"/>
                <a:cs typeface="Arial"/>
              </a:rPr>
              <a:t>Waste management</a:t>
            </a:r>
            <a:endParaRPr lang="en-US" sz="1400" dirty="0">
              <a:latin typeface="Calibri"/>
              <a:ea typeface="Times New Roman"/>
              <a:cs typeface="Arial"/>
            </a:endParaRPr>
          </a:p>
          <a:p>
            <a:pPr marL="342900" lvl="0" indent="-342900" algn="just" rtl="0">
              <a:lnSpc>
                <a:spcPct val="150000"/>
              </a:lnSpc>
              <a:spcAft>
                <a:spcPts val="600"/>
              </a:spcAft>
              <a:buFont typeface="+mj-lt"/>
              <a:buAutoNum type="arabicPeriod"/>
              <a:tabLst>
                <a:tab pos="457200" algn="l"/>
              </a:tabLst>
            </a:pPr>
            <a:r>
              <a:rPr lang="en-GB" dirty="0">
                <a:latin typeface="Times New Roman"/>
                <a:ea typeface="Times New Roman"/>
                <a:cs typeface="Arial"/>
              </a:rPr>
              <a:t>Use and disposal of sharps </a:t>
            </a:r>
            <a:endParaRPr lang="en-US" sz="1400" dirty="0">
              <a:latin typeface="Calibri"/>
              <a:ea typeface="Times New Roman"/>
              <a:cs typeface="Arial"/>
            </a:endParaRPr>
          </a:p>
          <a:p>
            <a:pPr marL="342900" lvl="0" indent="-342900" algn="just" rtl="0">
              <a:lnSpc>
                <a:spcPct val="150000"/>
              </a:lnSpc>
              <a:spcAft>
                <a:spcPts val="600"/>
              </a:spcAft>
              <a:buFont typeface="+mj-lt"/>
              <a:buAutoNum type="arabicPeriod"/>
              <a:tabLst>
                <a:tab pos="457200" algn="l"/>
              </a:tabLst>
            </a:pPr>
            <a:r>
              <a:rPr lang="en-GB" dirty="0">
                <a:latin typeface="Times New Roman"/>
                <a:ea typeface="Times New Roman"/>
                <a:cs typeface="Arial"/>
              </a:rPr>
              <a:t>Management of Laundry</a:t>
            </a:r>
            <a:endParaRPr lang="en-US" sz="1400" dirty="0">
              <a:latin typeface="Calibri"/>
              <a:ea typeface="Times New Roman"/>
              <a:cs typeface="Arial"/>
            </a:endParaRPr>
          </a:p>
          <a:p>
            <a:pPr marL="342900" lvl="0" indent="-342900" algn="just" rtl="0">
              <a:lnSpc>
                <a:spcPct val="150000"/>
              </a:lnSpc>
              <a:spcAft>
                <a:spcPts val="600"/>
              </a:spcAft>
              <a:buFont typeface="+mj-lt"/>
              <a:buAutoNum type="arabicPeriod"/>
              <a:tabLst>
                <a:tab pos="457200" algn="l"/>
              </a:tabLst>
            </a:pPr>
            <a:r>
              <a:rPr lang="en-GB" dirty="0">
                <a:latin typeface="Times New Roman"/>
                <a:ea typeface="Times New Roman"/>
                <a:cs typeface="Arial"/>
              </a:rPr>
              <a:t>Cleaning and decontamination of re-useable medical equipment</a:t>
            </a:r>
            <a:endParaRPr lang="en-US" sz="1400" dirty="0">
              <a:latin typeface="Calibri"/>
              <a:ea typeface="Times New Roman"/>
              <a:cs typeface="Arial"/>
            </a:endParaRPr>
          </a:p>
          <a:p>
            <a:pPr marL="342900" lvl="0" indent="-342900" algn="just" rtl="0">
              <a:lnSpc>
                <a:spcPct val="150000"/>
              </a:lnSpc>
              <a:spcAft>
                <a:spcPts val="600"/>
              </a:spcAft>
              <a:buFont typeface="+mj-lt"/>
              <a:buAutoNum type="arabicPeriod"/>
              <a:tabLst>
                <a:tab pos="457200" algn="l"/>
              </a:tabLst>
            </a:pPr>
            <a:r>
              <a:rPr lang="en-GB" dirty="0">
                <a:latin typeface="Times New Roman"/>
                <a:ea typeface="Times New Roman"/>
                <a:cs typeface="Arial"/>
              </a:rPr>
              <a:t>Management of blood/body fluids spills</a:t>
            </a:r>
            <a:endParaRPr lang="en-US" sz="1400" dirty="0">
              <a:latin typeface="Calibri"/>
              <a:ea typeface="Times New Roman"/>
              <a:cs typeface="Arial"/>
            </a:endParaRPr>
          </a:p>
          <a:p>
            <a:pPr marL="342900" lvl="0" indent="-342900" algn="just" rtl="0">
              <a:lnSpc>
                <a:spcPct val="150000"/>
              </a:lnSpc>
              <a:spcAft>
                <a:spcPts val="600"/>
              </a:spcAft>
              <a:buFont typeface="+mj-lt"/>
              <a:buAutoNum type="arabicPeriod"/>
              <a:tabLst>
                <a:tab pos="457200" algn="l"/>
              </a:tabLst>
            </a:pPr>
            <a:r>
              <a:rPr lang="en-GB" dirty="0">
                <a:latin typeface="Times New Roman"/>
                <a:ea typeface="Times New Roman"/>
                <a:cs typeface="Arial"/>
              </a:rPr>
              <a:t>Maintenance of a clean environment</a:t>
            </a:r>
            <a:endParaRPr lang="en-US" sz="1400" dirty="0">
              <a:latin typeface="Calibri"/>
              <a:ea typeface="Times New Roman"/>
              <a:cs typeface="Arial"/>
            </a:endParaRPr>
          </a:p>
          <a:p>
            <a:pPr marL="342900" lvl="0" indent="-342900" algn="just" rtl="0">
              <a:lnSpc>
                <a:spcPct val="150000"/>
              </a:lnSpc>
              <a:spcAft>
                <a:spcPts val="600"/>
              </a:spcAft>
              <a:buFont typeface="+mj-lt"/>
              <a:buAutoNum type="arabicPeriod"/>
              <a:tabLst>
                <a:tab pos="457200" algn="l"/>
              </a:tabLst>
            </a:pPr>
            <a:r>
              <a:rPr lang="en-GB" dirty="0">
                <a:latin typeface="Times New Roman"/>
                <a:ea typeface="Times New Roman"/>
                <a:cs typeface="Arial"/>
              </a:rPr>
              <a:t> Occupational safety &amp; Exposure</a:t>
            </a:r>
            <a:endParaRPr lang="en-US" sz="1400" dirty="0">
              <a:effectLst/>
              <a:latin typeface="Calibri"/>
              <a:ea typeface="Times New Roman"/>
              <a:cs typeface="Aria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8596" y="1436147"/>
            <a:ext cx="8286808" cy="2739211"/>
          </a:xfrm>
          <a:prstGeom prst="rect">
            <a:avLst/>
          </a:prstGeom>
        </p:spPr>
        <p:txBody>
          <a:bodyPr wrap="square">
            <a:spAutoFit/>
          </a:bodyPr>
          <a:lstStyle/>
          <a:p>
            <a:pPr lvl="0" algn="just" rtl="0">
              <a:lnSpc>
                <a:spcPct val="150000"/>
              </a:lnSpc>
              <a:spcBef>
                <a:spcPts val="1200"/>
              </a:spcBef>
            </a:pPr>
            <a:r>
              <a:rPr lang="en-US" sz="2800" b="1" i="1" u="sng" dirty="0" smtClean="0">
                <a:solidFill>
                  <a:srgbClr val="C00000"/>
                </a:solidFill>
                <a:latin typeface="Times New Roman"/>
                <a:ea typeface="Times New Roman"/>
              </a:rPr>
              <a:t>•</a:t>
            </a:r>
            <a:r>
              <a:rPr lang="en-US" sz="2000" b="1" dirty="0" smtClean="0">
                <a:latin typeface="Times New Roman"/>
                <a:ea typeface="Times New Roman"/>
              </a:rPr>
              <a:t>Nosocomial </a:t>
            </a:r>
            <a:r>
              <a:rPr lang="en-US" sz="2000" b="1" dirty="0">
                <a:latin typeface="Times New Roman"/>
                <a:ea typeface="Times New Roman"/>
              </a:rPr>
              <a:t>infection:</a:t>
            </a:r>
          </a:p>
          <a:p>
            <a:pPr lvl="0" algn="just" rtl="0">
              <a:lnSpc>
                <a:spcPct val="150000"/>
              </a:lnSpc>
              <a:spcBef>
                <a:spcPts val="1200"/>
              </a:spcBef>
            </a:pPr>
            <a:r>
              <a:rPr lang="en-US" sz="2000" dirty="0">
                <a:latin typeface="Times New Roman"/>
                <a:ea typeface="Times New Roman"/>
              </a:rPr>
              <a:t>The infection occurring in a patient in a hospital or other health care facility in whom the infection was not present or incubating at the time of admission. This includes infections acquired in the hospital but appearing after discharge, and also occupational infections among staff of the facility</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8596" y="785794"/>
            <a:ext cx="8001088" cy="7670305"/>
          </a:xfrm>
          <a:prstGeom prst="rect">
            <a:avLst/>
          </a:prstGeom>
        </p:spPr>
        <p:txBody>
          <a:bodyPr wrap="square">
            <a:spAutoFit/>
          </a:bodyPr>
          <a:lstStyle/>
          <a:p>
            <a:pPr marL="90805" algn="l" rtl="0">
              <a:lnSpc>
                <a:spcPct val="115000"/>
              </a:lnSpc>
              <a:spcBef>
                <a:spcPts val="245"/>
              </a:spcBef>
              <a:spcAft>
                <a:spcPts val="0"/>
              </a:spcAft>
            </a:pPr>
            <a:r>
              <a:rPr lang="en-US" sz="3200" b="1" u="sng" dirty="0">
                <a:uFill>
                  <a:solidFill>
                    <a:srgbClr val="000000"/>
                  </a:solidFill>
                </a:uFill>
                <a:latin typeface="Times New Roman"/>
                <a:ea typeface="Times New Roman"/>
                <a:cs typeface="Arial"/>
              </a:rPr>
              <a:t>Sources</a:t>
            </a:r>
            <a:r>
              <a:rPr lang="en-US" sz="3200" b="1" u="sng" spc="-35" dirty="0">
                <a:uFill>
                  <a:solidFill>
                    <a:srgbClr val="000000"/>
                  </a:solidFill>
                </a:uFill>
                <a:latin typeface="Times New Roman"/>
                <a:ea typeface="Times New Roman"/>
                <a:cs typeface="Arial"/>
              </a:rPr>
              <a:t> </a:t>
            </a:r>
            <a:r>
              <a:rPr lang="en-US" sz="3200" b="1" u="sng" dirty="0">
                <a:uFill>
                  <a:solidFill>
                    <a:srgbClr val="000000"/>
                  </a:solidFill>
                </a:uFill>
                <a:latin typeface="Times New Roman"/>
                <a:ea typeface="Times New Roman"/>
                <a:cs typeface="Arial"/>
              </a:rPr>
              <a:t>and</a:t>
            </a:r>
            <a:r>
              <a:rPr lang="en-US" sz="3200" b="1" u="sng" spc="-30" dirty="0">
                <a:uFill>
                  <a:solidFill>
                    <a:srgbClr val="000000"/>
                  </a:solidFill>
                </a:uFill>
                <a:latin typeface="Times New Roman"/>
                <a:ea typeface="Times New Roman"/>
                <a:cs typeface="Arial"/>
              </a:rPr>
              <a:t> </a:t>
            </a:r>
            <a:r>
              <a:rPr lang="en-US" sz="3200" b="1" u="sng" dirty="0">
                <a:uFill>
                  <a:solidFill>
                    <a:srgbClr val="000000"/>
                  </a:solidFill>
                </a:uFill>
                <a:latin typeface="Times New Roman"/>
                <a:ea typeface="Times New Roman"/>
                <a:cs typeface="Arial"/>
              </a:rPr>
              <a:t>transmission</a:t>
            </a:r>
            <a:r>
              <a:rPr lang="en-US" sz="3200" b="1" u="sng" spc="-30" dirty="0">
                <a:uFill>
                  <a:solidFill>
                    <a:srgbClr val="000000"/>
                  </a:solidFill>
                </a:uFill>
                <a:latin typeface="Times New Roman"/>
                <a:ea typeface="Times New Roman"/>
                <a:cs typeface="Arial"/>
              </a:rPr>
              <a:t> </a:t>
            </a:r>
            <a:r>
              <a:rPr lang="en-US" sz="3200" b="1" u="sng" dirty="0">
                <a:uFill>
                  <a:solidFill>
                    <a:srgbClr val="000000"/>
                  </a:solidFill>
                </a:uFill>
                <a:latin typeface="Times New Roman"/>
                <a:ea typeface="Times New Roman"/>
                <a:cs typeface="Arial"/>
              </a:rPr>
              <a:t>of</a:t>
            </a:r>
            <a:r>
              <a:rPr lang="en-US" sz="3200" b="1" u="sng" spc="-5" dirty="0">
                <a:uFill>
                  <a:solidFill>
                    <a:srgbClr val="000000"/>
                  </a:solidFill>
                </a:uFill>
                <a:latin typeface="Times New Roman"/>
                <a:ea typeface="Times New Roman"/>
                <a:cs typeface="Arial"/>
              </a:rPr>
              <a:t> </a:t>
            </a:r>
            <a:r>
              <a:rPr lang="en-US" sz="3200" b="1" u="sng" dirty="0">
                <a:uFill>
                  <a:solidFill>
                    <a:srgbClr val="000000"/>
                  </a:solidFill>
                </a:uFill>
                <a:latin typeface="Times New Roman"/>
                <a:ea typeface="Times New Roman"/>
                <a:cs typeface="Arial"/>
              </a:rPr>
              <a:t>nosocomial</a:t>
            </a:r>
            <a:r>
              <a:rPr lang="en-US" sz="3200" b="1" u="sng" spc="-45" dirty="0">
                <a:uFill>
                  <a:solidFill>
                    <a:srgbClr val="000000"/>
                  </a:solidFill>
                </a:uFill>
                <a:latin typeface="Times New Roman"/>
                <a:ea typeface="Times New Roman"/>
                <a:cs typeface="Arial"/>
              </a:rPr>
              <a:t> </a:t>
            </a:r>
            <a:r>
              <a:rPr lang="en-US" sz="3200" b="1" u="sng" spc="-10" dirty="0">
                <a:uFill>
                  <a:solidFill>
                    <a:srgbClr val="000000"/>
                  </a:solidFill>
                </a:uFill>
                <a:latin typeface="Times New Roman"/>
                <a:ea typeface="Times New Roman"/>
                <a:cs typeface="Arial"/>
              </a:rPr>
              <a:t>infection</a:t>
            </a:r>
            <a:endParaRPr lang="en-US" sz="3200" dirty="0">
              <a:latin typeface="Calibri"/>
              <a:ea typeface="Times New Roman"/>
              <a:cs typeface="Arial"/>
            </a:endParaRPr>
          </a:p>
          <a:p>
            <a:pPr marL="342900" lvl="0" indent="-342900" algn="l" rtl="0">
              <a:lnSpc>
                <a:spcPct val="115000"/>
              </a:lnSpc>
              <a:spcBef>
                <a:spcPts val="3010"/>
              </a:spcBef>
              <a:spcAft>
                <a:spcPts val="0"/>
              </a:spcAft>
              <a:buSzPts val="2400"/>
              <a:buFont typeface="Times New Roman"/>
              <a:buAutoNum type="arabicPeriod"/>
              <a:tabLst>
                <a:tab pos="420370" algn="l"/>
              </a:tabLst>
            </a:pPr>
            <a:r>
              <a:rPr lang="en-US" sz="2400" spc="-20" dirty="0">
                <a:latin typeface="Times New Roman"/>
                <a:ea typeface="Times New Roman"/>
                <a:cs typeface="Arial"/>
              </a:rPr>
              <a:t>Skin</a:t>
            </a:r>
            <a:endParaRPr lang="en-US" sz="3200" dirty="0">
              <a:latin typeface="Calibri"/>
              <a:ea typeface="Times New Roman"/>
              <a:cs typeface="Arial"/>
            </a:endParaRPr>
          </a:p>
          <a:p>
            <a:pPr marL="342900" lvl="0" indent="-342900" algn="l" rtl="0">
              <a:lnSpc>
                <a:spcPct val="115000"/>
              </a:lnSpc>
              <a:spcBef>
                <a:spcPts val="120"/>
              </a:spcBef>
              <a:spcAft>
                <a:spcPts val="0"/>
              </a:spcAft>
              <a:buSzPts val="2400"/>
              <a:buFont typeface="Times New Roman"/>
              <a:buAutoNum type="arabicPeriod"/>
              <a:tabLst>
                <a:tab pos="420370" algn="l"/>
              </a:tabLst>
            </a:pPr>
            <a:r>
              <a:rPr lang="en-US" sz="2400" dirty="0">
                <a:latin typeface="Times New Roman"/>
                <a:ea typeface="Times New Roman"/>
                <a:cs typeface="Arial"/>
              </a:rPr>
              <a:t>Nasal</a:t>
            </a:r>
            <a:r>
              <a:rPr lang="en-US" sz="2400" spc="-10" dirty="0">
                <a:latin typeface="Times New Roman"/>
                <a:ea typeface="Times New Roman"/>
                <a:cs typeface="Arial"/>
              </a:rPr>
              <a:t> tract</a:t>
            </a:r>
            <a:endParaRPr lang="en-US" sz="3200" dirty="0">
              <a:latin typeface="Calibri"/>
              <a:ea typeface="Times New Roman"/>
              <a:cs typeface="Arial"/>
            </a:endParaRPr>
          </a:p>
          <a:p>
            <a:pPr marL="342900" lvl="0" indent="-342900" algn="l" rtl="0">
              <a:lnSpc>
                <a:spcPct val="115000"/>
              </a:lnSpc>
              <a:spcBef>
                <a:spcPts val="120"/>
              </a:spcBef>
              <a:spcAft>
                <a:spcPts val="0"/>
              </a:spcAft>
              <a:buSzPts val="2400"/>
              <a:buFont typeface="Times New Roman"/>
              <a:buAutoNum type="arabicPeriod"/>
              <a:tabLst>
                <a:tab pos="403860" algn="l"/>
              </a:tabLst>
            </a:pPr>
            <a:r>
              <a:rPr lang="en-US" sz="2400" spc="-25" dirty="0">
                <a:latin typeface="Times New Roman"/>
                <a:ea typeface="Times New Roman"/>
                <a:cs typeface="Arial"/>
              </a:rPr>
              <a:t>Air</a:t>
            </a:r>
            <a:endParaRPr lang="en-US" sz="3200" dirty="0">
              <a:latin typeface="Calibri"/>
              <a:ea typeface="Times New Roman"/>
              <a:cs typeface="Arial"/>
            </a:endParaRPr>
          </a:p>
          <a:p>
            <a:pPr marL="342900" lvl="0" indent="-342900" algn="l" rtl="0">
              <a:lnSpc>
                <a:spcPct val="115000"/>
              </a:lnSpc>
              <a:spcBef>
                <a:spcPts val="120"/>
              </a:spcBef>
              <a:spcAft>
                <a:spcPts val="0"/>
              </a:spcAft>
              <a:buSzPts val="2400"/>
              <a:buFont typeface="Times New Roman"/>
              <a:buAutoNum type="arabicPeriod"/>
              <a:tabLst>
                <a:tab pos="420370" algn="l"/>
              </a:tabLst>
            </a:pPr>
            <a:r>
              <a:rPr lang="en-US" sz="2400" spc="-10" dirty="0">
                <a:latin typeface="Times New Roman"/>
                <a:ea typeface="Times New Roman"/>
                <a:cs typeface="Arial"/>
              </a:rPr>
              <a:t>Stool</a:t>
            </a:r>
            <a:endParaRPr lang="en-US" sz="3200" dirty="0">
              <a:latin typeface="Calibri"/>
              <a:ea typeface="Times New Roman"/>
              <a:cs typeface="Arial"/>
            </a:endParaRPr>
          </a:p>
          <a:p>
            <a:pPr marL="342900" lvl="0" indent="-342900" algn="l" rtl="0">
              <a:lnSpc>
                <a:spcPct val="115000"/>
              </a:lnSpc>
              <a:spcBef>
                <a:spcPts val="120"/>
              </a:spcBef>
              <a:spcAft>
                <a:spcPts val="0"/>
              </a:spcAft>
              <a:buSzPts val="2400"/>
              <a:buFont typeface="Times New Roman"/>
              <a:buAutoNum type="arabicPeriod"/>
              <a:tabLst>
                <a:tab pos="420370" algn="l"/>
              </a:tabLst>
            </a:pPr>
            <a:r>
              <a:rPr lang="en-US" sz="2400" spc="-10" dirty="0">
                <a:latin typeface="Times New Roman"/>
                <a:ea typeface="Times New Roman"/>
                <a:cs typeface="Arial"/>
              </a:rPr>
              <a:t>Clothes</a:t>
            </a:r>
            <a:endParaRPr lang="en-US" sz="3200" dirty="0">
              <a:latin typeface="Calibri"/>
              <a:ea typeface="Times New Roman"/>
              <a:cs typeface="Arial"/>
            </a:endParaRPr>
          </a:p>
          <a:p>
            <a:pPr marL="342900" lvl="0" indent="-342900" algn="l" rtl="0">
              <a:lnSpc>
                <a:spcPct val="115000"/>
              </a:lnSpc>
              <a:spcBef>
                <a:spcPts val="120"/>
              </a:spcBef>
              <a:spcAft>
                <a:spcPts val="0"/>
              </a:spcAft>
              <a:buSzPts val="2400"/>
              <a:buFont typeface="Times New Roman"/>
              <a:buAutoNum type="arabicPeriod"/>
              <a:tabLst>
                <a:tab pos="414655" algn="l"/>
              </a:tabLst>
            </a:pPr>
            <a:r>
              <a:rPr lang="en-US" sz="2400" dirty="0">
                <a:latin typeface="Times New Roman"/>
                <a:ea typeface="Times New Roman"/>
                <a:cs typeface="Arial"/>
              </a:rPr>
              <a:t>Workers</a:t>
            </a:r>
            <a:r>
              <a:rPr lang="en-US" sz="2400" spc="-95" dirty="0">
                <a:latin typeface="Times New Roman"/>
                <a:ea typeface="Times New Roman"/>
                <a:cs typeface="Arial"/>
              </a:rPr>
              <a:t> </a:t>
            </a:r>
            <a:r>
              <a:rPr lang="en-US" sz="2400" dirty="0">
                <a:latin typeface="Times New Roman"/>
                <a:ea typeface="Times New Roman"/>
                <a:cs typeface="Arial"/>
              </a:rPr>
              <a:t>and</a:t>
            </a:r>
            <a:r>
              <a:rPr lang="en-US" sz="2400" spc="-65" dirty="0">
                <a:latin typeface="Times New Roman"/>
                <a:ea typeface="Times New Roman"/>
                <a:cs typeface="Arial"/>
              </a:rPr>
              <a:t> </a:t>
            </a:r>
            <a:r>
              <a:rPr lang="en-US" sz="2400" spc="-10" dirty="0">
                <a:latin typeface="Times New Roman"/>
                <a:ea typeface="Times New Roman"/>
                <a:cs typeface="Arial"/>
              </a:rPr>
              <a:t>staff</a:t>
            </a:r>
            <a:endParaRPr lang="en-US" sz="3200" dirty="0">
              <a:latin typeface="Calibri"/>
              <a:ea typeface="Times New Roman"/>
              <a:cs typeface="Arial"/>
            </a:endParaRPr>
          </a:p>
          <a:p>
            <a:pPr marL="342900" lvl="0" indent="-342900" algn="l" rtl="0">
              <a:lnSpc>
                <a:spcPct val="115000"/>
              </a:lnSpc>
              <a:spcBef>
                <a:spcPts val="125"/>
              </a:spcBef>
              <a:spcAft>
                <a:spcPts val="0"/>
              </a:spcAft>
              <a:buSzPts val="2400"/>
              <a:buFont typeface="Times New Roman"/>
              <a:buAutoNum type="arabicPeriod"/>
              <a:tabLst>
                <a:tab pos="420370" algn="l"/>
              </a:tabLst>
            </a:pPr>
            <a:r>
              <a:rPr lang="en-US" sz="2400" dirty="0">
                <a:latin typeface="Times New Roman"/>
                <a:ea typeface="Times New Roman"/>
                <a:cs typeface="Arial"/>
              </a:rPr>
              <a:t>Pathogenic</a:t>
            </a:r>
            <a:r>
              <a:rPr lang="en-US" sz="2400" spc="-30" dirty="0">
                <a:latin typeface="Times New Roman"/>
                <a:ea typeface="Times New Roman"/>
                <a:cs typeface="Arial"/>
              </a:rPr>
              <a:t> </a:t>
            </a:r>
            <a:r>
              <a:rPr lang="en-US" sz="2400" dirty="0">
                <a:latin typeface="Times New Roman"/>
                <a:ea typeface="Times New Roman"/>
                <a:cs typeface="Arial"/>
              </a:rPr>
              <a:t>discharges</a:t>
            </a:r>
            <a:r>
              <a:rPr lang="en-US" sz="2400" spc="-10" dirty="0">
                <a:latin typeface="Times New Roman"/>
                <a:ea typeface="Times New Roman"/>
                <a:cs typeface="Arial"/>
              </a:rPr>
              <a:t> </a:t>
            </a:r>
            <a:r>
              <a:rPr lang="en-US" sz="2400" dirty="0">
                <a:latin typeface="Times New Roman"/>
                <a:ea typeface="Times New Roman"/>
                <a:cs typeface="Arial"/>
              </a:rPr>
              <a:t>and</a:t>
            </a:r>
            <a:r>
              <a:rPr lang="en-US" sz="2400" spc="5" dirty="0">
                <a:latin typeface="Times New Roman"/>
                <a:ea typeface="Times New Roman"/>
                <a:cs typeface="Arial"/>
              </a:rPr>
              <a:t> </a:t>
            </a:r>
            <a:r>
              <a:rPr lang="en-US" sz="2400" dirty="0">
                <a:latin typeface="Times New Roman"/>
                <a:ea typeface="Times New Roman"/>
                <a:cs typeface="Arial"/>
              </a:rPr>
              <a:t>clinical</a:t>
            </a:r>
            <a:r>
              <a:rPr lang="en-US" sz="2400" spc="-30" dirty="0">
                <a:latin typeface="Times New Roman"/>
                <a:ea typeface="Times New Roman"/>
                <a:cs typeface="Arial"/>
              </a:rPr>
              <a:t> </a:t>
            </a:r>
            <a:r>
              <a:rPr lang="en-US" sz="2400" dirty="0">
                <a:latin typeface="Times New Roman"/>
                <a:ea typeface="Times New Roman"/>
                <a:cs typeface="Arial"/>
              </a:rPr>
              <a:t>sample</a:t>
            </a:r>
            <a:r>
              <a:rPr lang="en-US" sz="2400" spc="-10" dirty="0">
                <a:latin typeface="Times New Roman"/>
                <a:ea typeface="Times New Roman"/>
                <a:cs typeface="Arial"/>
              </a:rPr>
              <a:t> </a:t>
            </a:r>
            <a:r>
              <a:rPr lang="en-US" sz="2400" dirty="0">
                <a:latin typeface="Times New Roman"/>
                <a:ea typeface="Times New Roman"/>
                <a:cs typeface="Arial"/>
              </a:rPr>
              <a:t>of</a:t>
            </a:r>
            <a:r>
              <a:rPr lang="en-US" sz="2400" spc="5" dirty="0">
                <a:latin typeface="Times New Roman"/>
                <a:ea typeface="Times New Roman"/>
                <a:cs typeface="Arial"/>
              </a:rPr>
              <a:t> </a:t>
            </a:r>
            <a:r>
              <a:rPr lang="en-US" sz="2400" spc="-10" dirty="0">
                <a:latin typeface="Times New Roman"/>
                <a:ea typeface="Times New Roman"/>
                <a:cs typeface="Arial"/>
              </a:rPr>
              <a:t>patients</a:t>
            </a:r>
            <a:endParaRPr lang="en-US" sz="3200" dirty="0">
              <a:latin typeface="Calibri"/>
              <a:ea typeface="Times New Roman"/>
              <a:cs typeface="Arial"/>
            </a:endParaRPr>
          </a:p>
          <a:p>
            <a:pPr marL="342900" lvl="0" indent="-342900" algn="l" rtl="0">
              <a:lnSpc>
                <a:spcPct val="115000"/>
              </a:lnSpc>
              <a:spcBef>
                <a:spcPts val="120"/>
              </a:spcBef>
              <a:spcAft>
                <a:spcPts val="0"/>
              </a:spcAft>
              <a:buSzPts val="2400"/>
              <a:buFont typeface="Times New Roman"/>
              <a:buAutoNum type="arabicPeriod"/>
              <a:tabLst>
                <a:tab pos="414655" algn="l"/>
              </a:tabLst>
            </a:pPr>
            <a:r>
              <a:rPr lang="en-US" sz="2400" dirty="0">
                <a:latin typeface="Times New Roman"/>
                <a:ea typeface="Times New Roman"/>
                <a:cs typeface="Arial"/>
              </a:rPr>
              <a:t>Water</a:t>
            </a:r>
            <a:r>
              <a:rPr lang="en-US" sz="2400" spc="-115" dirty="0">
                <a:latin typeface="Times New Roman"/>
                <a:ea typeface="Times New Roman"/>
                <a:cs typeface="Arial"/>
              </a:rPr>
              <a:t> </a:t>
            </a:r>
            <a:r>
              <a:rPr lang="en-US" sz="2400" dirty="0">
                <a:latin typeface="Times New Roman"/>
                <a:ea typeface="Times New Roman"/>
                <a:cs typeface="Arial"/>
              </a:rPr>
              <a:t>cycle</a:t>
            </a:r>
            <a:r>
              <a:rPr lang="en-US" sz="2400" spc="-65" dirty="0">
                <a:latin typeface="Times New Roman"/>
                <a:ea typeface="Times New Roman"/>
                <a:cs typeface="Arial"/>
              </a:rPr>
              <a:t> </a:t>
            </a:r>
            <a:r>
              <a:rPr lang="en-US" sz="2400" dirty="0">
                <a:latin typeface="Times New Roman"/>
                <a:ea typeface="Times New Roman"/>
                <a:cs typeface="Arial"/>
              </a:rPr>
              <a:t>of</a:t>
            </a:r>
            <a:r>
              <a:rPr lang="en-US" sz="2400" spc="-45" dirty="0">
                <a:latin typeface="Times New Roman"/>
                <a:ea typeface="Times New Roman"/>
                <a:cs typeface="Arial"/>
              </a:rPr>
              <a:t> </a:t>
            </a:r>
            <a:r>
              <a:rPr lang="en-US" sz="2400" spc="-10" dirty="0">
                <a:latin typeface="Times New Roman"/>
                <a:ea typeface="Times New Roman"/>
                <a:cs typeface="Arial"/>
              </a:rPr>
              <a:t>hospital</a:t>
            </a:r>
            <a:endParaRPr lang="en-US" sz="3200" dirty="0">
              <a:latin typeface="Calibri"/>
              <a:ea typeface="Times New Roman"/>
              <a:cs typeface="Arial"/>
            </a:endParaRPr>
          </a:p>
          <a:p>
            <a:pPr marL="342900" lvl="0" indent="-342900" algn="l" rtl="0">
              <a:lnSpc>
                <a:spcPct val="115000"/>
              </a:lnSpc>
              <a:spcBef>
                <a:spcPts val="120"/>
              </a:spcBef>
              <a:spcAft>
                <a:spcPts val="0"/>
              </a:spcAft>
              <a:buSzPts val="2400"/>
              <a:buFont typeface="Times New Roman"/>
              <a:buAutoNum type="arabicPeriod"/>
              <a:tabLst>
                <a:tab pos="403860" algn="l"/>
              </a:tabLst>
            </a:pPr>
            <a:r>
              <a:rPr lang="en-US" sz="2400" dirty="0">
                <a:latin typeface="Times New Roman"/>
                <a:ea typeface="Times New Roman"/>
                <a:cs typeface="Arial"/>
              </a:rPr>
              <a:t>All</a:t>
            </a:r>
            <a:r>
              <a:rPr lang="en-US" sz="2400" spc="-10" dirty="0">
                <a:latin typeface="Times New Roman"/>
                <a:ea typeface="Times New Roman"/>
                <a:cs typeface="Arial"/>
              </a:rPr>
              <a:t> </a:t>
            </a:r>
            <a:r>
              <a:rPr lang="en-US" sz="2400" dirty="0">
                <a:latin typeface="Times New Roman"/>
                <a:ea typeface="Times New Roman"/>
                <a:cs typeface="Arial"/>
              </a:rPr>
              <a:t>used </a:t>
            </a:r>
            <a:r>
              <a:rPr lang="en-US" sz="2400" spc="-10" dirty="0">
                <a:latin typeface="Times New Roman"/>
                <a:ea typeface="Times New Roman"/>
                <a:cs typeface="Arial"/>
              </a:rPr>
              <a:t>instrument</a:t>
            </a:r>
            <a:endParaRPr lang="en-US" sz="3200" dirty="0">
              <a:latin typeface="Calibri"/>
              <a:ea typeface="Times New Roman"/>
              <a:cs typeface="Arial"/>
            </a:endParaRPr>
          </a:p>
          <a:p>
            <a:pPr marL="342900" lvl="0" indent="-342900" algn="l" rtl="0">
              <a:lnSpc>
                <a:spcPct val="115000"/>
              </a:lnSpc>
              <a:spcBef>
                <a:spcPts val="120"/>
              </a:spcBef>
              <a:spcAft>
                <a:spcPts val="0"/>
              </a:spcAft>
              <a:buSzPts val="2400"/>
              <a:buFont typeface="Times New Roman"/>
              <a:buAutoNum type="arabicPeriod"/>
              <a:tabLst>
                <a:tab pos="572135" algn="l"/>
              </a:tabLst>
            </a:pPr>
            <a:r>
              <a:rPr lang="en-US" sz="2400" dirty="0">
                <a:latin typeface="Times New Roman"/>
                <a:ea typeface="Times New Roman"/>
                <a:cs typeface="Arial"/>
              </a:rPr>
              <a:t>Operating</a:t>
            </a:r>
            <a:r>
              <a:rPr lang="en-US" sz="2400" spc="-50" dirty="0">
                <a:latin typeface="Times New Roman"/>
                <a:ea typeface="Times New Roman"/>
                <a:cs typeface="Arial"/>
              </a:rPr>
              <a:t> </a:t>
            </a:r>
            <a:r>
              <a:rPr lang="en-US" sz="2400" dirty="0">
                <a:latin typeface="Times New Roman"/>
                <a:ea typeface="Times New Roman"/>
                <a:cs typeface="Arial"/>
              </a:rPr>
              <a:t>room</a:t>
            </a:r>
            <a:r>
              <a:rPr lang="en-US" sz="2400" spc="-25" dirty="0">
                <a:latin typeface="Times New Roman"/>
                <a:ea typeface="Times New Roman"/>
                <a:cs typeface="Arial"/>
              </a:rPr>
              <a:t> </a:t>
            </a:r>
            <a:r>
              <a:rPr lang="en-US" sz="2400" spc="-10" dirty="0">
                <a:latin typeface="Times New Roman"/>
                <a:ea typeface="Times New Roman"/>
                <a:cs typeface="Arial"/>
              </a:rPr>
              <a:t>environment</a:t>
            </a:r>
            <a:endParaRPr lang="en-US" sz="3200" dirty="0">
              <a:latin typeface="Calibri"/>
              <a:ea typeface="Times New Roman"/>
              <a:cs typeface="Arial"/>
            </a:endParaRPr>
          </a:p>
          <a:p>
            <a:pPr algn="just" rtl="0">
              <a:lnSpc>
                <a:spcPct val="150000"/>
              </a:lnSpc>
              <a:spcBef>
                <a:spcPts val="1200"/>
              </a:spcBef>
              <a:spcAft>
                <a:spcPts val="1000"/>
              </a:spcAft>
            </a:pPr>
            <a:r>
              <a:rPr lang="ar-EG" sz="2400" b="1" dirty="0">
                <a:latin typeface="Calibri"/>
                <a:ea typeface="Times New Roman"/>
              </a:rPr>
              <a:t>	</a:t>
            </a:r>
            <a:endParaRPr lang="en-US" sz="3200" dirty="0">
              <a:latin typeface="Calibri"/>
              <a:ea typeface="Times New Roman"/>
              <a:cs typeface="Arial"/>
            </a:endParaRPr>
          </a:p>
          <a:p>
            <a:pPr algn="just" rtl="0">
              <a:lnSpc>
                <a:spcPct val="200000"/>
              </a:lnSpc>
            </a:pPr>
            <a:endParaRPr lang="en-US" sz="2800" b="1" dirty="0">
              <a:effectLst/>
              <a:latin typeface="Times New Roman"/>
              <a:ea typeface="Times New Roman"/>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759276"/>
            <a:ext cx="8352928" cy="5622052"/>
          </a:xfrm>
          <a:prstGeom prst="rect">
            <a:avLst/>
          </a:prstGeom>
          <a:ln>
            <a:solidFill>
              <a:schemeClr val="accent1"/>
            </a:solidFill>
          </a:ln>
        </p:spPr>
        <p:txBody>
          <a:bodyPr wrap="square">
            <a:spAutoFit/>
          </a:bodyPr>
          <a:lstStyle/>
          <a:p>
            <a:pPr algn="just" rtl="0">
              <a:lnSpc>
                <a:spcPct val="150000"/>
              </a:lnSpc>
              <a:spcBef>
                <a:spcPts val="1200"/>
              </a:spcBef>
              <a:spcAft>
                <a:spcPts val="1000"/>
              </a:spcAft>
            </a:pPr>
            <a:r>
              <a:rPr lang="en-US" b="1" u="sng" dirty="0">
                <a:latin typeface="Times New Roman"/>
                <a:ea typeface="Times New Roman"/>
                <a:cs typeface="Arial"/>
              </a:rPr>
              <a:t>Nosocomial infection sites</a:t>
            </a:r>
            <a:endParaRPr lang="en-US" sz="1400" dirty="0">
              <a:latin typeface="Calibri"/>
              <a:ea typeface="Times New Roman"/>
              <a:cs typeface="Arial"/>
            </a:endParaRPr>
          </a:p>
          <a:p>
            <a:pPr algn="l">
              <a:lnSpc>
                <a:spcPct val="150000"/>
              </a:lnSpc>
              <a:spcBef>
                <a:spcPts val="1200"/>
              </a:spcBef>
              <a:spcAft>
                <a:spcPts val="1000"/>
              </a:spcAft>
            </a:pPr>
            <a:r>
              <a:rPr lang="ar-EG" sz="2800" dirty="0">
                <a:latin typeface="Calibri"/>
                <a:ea typeface="Times New Roman"/>
              </a:rPr>
              <a:t>	 </a:t>
            </a:r>
            <a:r>
              <a:rPr lang="en-US" b="1" dirty="0" smtClean="0">
                <a:latin typeface="Times New Roman"/>
                <a:ea typeface="Times New Roman"/>
                <a:cs typeface="Arial"/>
              </a:rPr>
              <a:t>Nosocomial pneumonia</a:t>
            </a:r>
            <a:r>
              <a:rPr lang="ar-EG" dirty="0" smtClean="0">
                <a:latin typeface="Calibri"/>
                <a:ea typeface="Times New Roman"/>
              </a:rPr>
              <a:t>.</a:t>
            </a:r>
            <a:endParaRPr lang="en-US" sz="1400" dirty="0">
              <a:latin typeface="Calibri"/>
              <a:ea typeface="Times New Roman"/>
              <a:cs typeface="Arial"/>
            </a:endParaRPr>
          </a:p>
          <a:p>
            <a:pPr algn="l">
              <a:lnSpc>
                <a:spcPct val="150000"/>
              </a:lnSpc>
              <a:spcBef>
                <a:spcPts val="1200"/>
              </a:spcBef>
              <a:spcAft>
                <a:spcPts val="1000"/>
              </a:spcAft>
            </a:pPr>
            <a:r>
              <a:rPr lang="en-US" b="1" dirty="0" smtClean="0">
                <a:latin typeface="Times New Roman"/>
                <a:ea typeface="Times New Roman"/>
                <a:cs typeface="Arial"/>
              </a:rPr>
              <a:t>Urinary </a:t>
            </a:r>
            <a:r>
              <a:rPr lang="en-US" b="1" dirty="0">
                <a:latin typeface="Times New Roman"/>
                <a:ea typeface="Times New Roman"/>
                <a:cs typeface="Arial"/>
              </a:rPr>
              <a:t>infection</a:t>
            </a:r>
            <a:endParaRPr lang="en-US" sz="1400" dirty="0">
              <a:latin typeface="Calibri"/>
              <a:ea typeface="Times New Roman"/>
              <a:cs typeface="Arial"/>
            </a:endParaRPr>
          </a:p>
          <a:p>
            <a:pPr algn="l">
              <a:lnSpc>
                <a:spcPct val="150000"/>
              </a:lnSpc>
              <a:spcBef>
                <a:spcPts val="1200"/>
              </a:spcBef>
              <a:spcAft>
                <a:spcPts val="1000"/>
              </a:spcAft>
            </a:pPr>
            <a:r>
              <a:rPr lang="ar-EG" dirty="0">
                <a:latin typeface="Calibri"/>
                <a:ea typeface="Times New Roman"/>
              </a:rPr>
              <a:t>	</a:t>
            </a:r>
            <a:r>
              <a:rPr lang="en-US" b="1" dirty="0" smtClean="0">
                <a:latin typeface="Times New Roman"/>
                <a:ea typeface="Times New Roman"/>
                <a:cs typeface="Arial"/>
              </a:rPr>
              <a:t>Surgical </a:t>
            </a:r>
            <a:r>
              <a:rPr lang="en-US" b="1" dirty="0">
                <a:latin typeface="Times New Roman"/>
                <a:ea typeface="Times New Roman"/>
                <a:cs typeface="Arial"/>
              </a:rPr>
              <a:t>site </a:t>
            </a:r>
            <a:r>
              <a:rPr lang="en-US" b="1" dirty="0" smtClean="0">
                <a:latin typeface="Times New Roman"/>
                <a:ea typeface="Times New Roman"/>
                <a:cs typeface="Arial"/>
              </a:rPr>
              <a:t>infections</a:t>
            </a:r>
            <a:r>
              <a:rPr lang="ar-EG" b="1" dirty="0" smtClean="0">
                <a:latin typeface="Calibri"/>
                <a:ea typeface="Times New Roman"/>
              </a:rPr>
              <a:t>-</a:t>
            </a:r>
            <a:endParaRPr lang="ar-EG" sz="1400" dirty="0" smtClean="0">
              <a:latin typeface="Calibri"/>
              <a:ea typeface="Times New Roman"/>
              <a:cs typeface="Arial"/>
            </a:endParaRPr>
          </a:p>
          <a:p>
            <a:pPr algn="l">
              <a:lnSpc>
                <a:spcPct val="150000"/>
              </a:lnSpc>
              <a:spcBef>
                <a:spcPts val="1200"/>
              </a:spcBef>
              <a:spcAft>
                <a:spcPts val="1000"/>
              </a:spcAft>
            </a:pPr>
            <a:r>
              <a:rPr lang="en-US" b="1" dirty="0" smtClean="0">
                <a:latin typeface="Times New Roman"/>
                <a:ea typeface="Times New Roman"/>
                <a:cs typeface="Arial"/>
              </a:rPr>
              <a:t>Nosocomial </a:t>
            </a:r>
            <a:r>
              <a:rPr lang="en-US" b="1" dirty="0" err="1" smtClean="0">
                <a:latin typeface="Times New Roman"/>
                <a:ea typeface="Times New Roman"/>
                <a:cs typeface="Arial"/>
              </a:rPr>
              <a:t>bacteraemia</a:t>
            </a:r>
            <a:r>
              <a:rPr lang="ar-EG" dirty="0" smtClean="0">
                <a:latin typeface="Calibri"/>
                <a:ea typeface="Times New Roman"/>
              </a:rPr>
              <a:t>.</a:t>
            </a:r>
            <a:endParaRPr lang="en-US" sz="1400" dirty="0">
              <a:latin typeface="Calibri"/>
              <a:ea typeface="Times New Roman"/>
              <a:cs typeface="Arial"/>
            </a:endParaRPr>
          </a:p>
          <a:p>
            <a:pPr algn="l">
              <a:lnSpc>
                <a:spcPct val="150000"/>
              </a:lnSpc>
              <a:spcBef>
                <a:spcPts val="1200"/>
              </a:spcBef>
              <a:spcAft>
                <a:spcPts val="1000"/>
              </a:spcAft>
            </a:pPr>
            <a:r>
              <a:rPr lang="ar-EG" dirty="0">
                <a:latin typeface="Calibri"/>
                <a:ea typeface="Times New Roman"/>
              </a:rPr>
              <a:t>	 </a:t>
            </a:r>
            <a:r>
              <a:rPr lang="en-US" b="1" dirty="0">
                <a:latin typeface="Times New Roman"/>
                <a:ea typeface="Times New Roman"/>
                <a:cs typeface="Arial"/>
              </a:rPr>
              <a:t>Other nosocomial </a:t>
            </a:r>
            <a:r>
              <a:rPr lang="en-US" b="1" dirty="0" smtClean="0">
                <a:latin typeface="Times New Roman"/>
                <a:ea typeface="Times New Roman"/>
                <a:cs typeface="Arial"/>
              </a:rPr>
              <a:t>infections</a:t>
            </a:r>
            <a:r>
              <a:rPr lang="ar-EG" dirty="0" smtClean="0">
                <a:latin typeface="Calibri"/>
                <a:ea typeface="Times New Roman"/>
              </a:rPr>
              <a:t>-.</a:t>
            </a:r>
            <a:endParaRPr lang="en-US" sz="1400" dirty="0">
              <a:latin typeface="Calibri"/>
              <a:ea typeface="Times New Roman"/>
              <a:cs typeface="Arial"/>
            </a:endParaRPr>
          </a:p>
          <a:p>
            <a:pPr algn="l">
              <a:lnSpc>
                <a:spcPct val="150000"/>
              </a:lnSpc>
              <a:spcBef>
                <a:spcPts val="1200"/>
              </a:spcBef>
              <a:spcAft>
                <a:spcPts val="1000"/>
              </a:spcAft>
            </a:pPr>
            <a:r>
              <a:rPr lang="ar-EG" dirty="0">
                <a:latin typeface="Calibri"/>
                <a:ea typeface="Times New Roman"/>
              </a:rPr>
              <a:t>		</a:t>
            </a:r>
            <a:r>
              <a:rPr lang="en-US" b="1" dirty="0">
                <a:latin typeface="Times New Roman"/>
                <a:ea typeface="Times New Roman"/>
                <a:cs typeface="Arial"/>
              </a:rPr>
              <a:t>Gastroenteritis </a:t>
            </a:r>
            <a:r>
              <a:rPr lang="en-US" dirty="0" smtClean="0">
                <a:latin typeface="Times New Roman"/>
                <a:ea typeface="Times New Roman"/>
                <a:cs typeface="Arial"/>
              </a:rPr>
              <a:t>s</a:t>
            </a:r>
            <a:r>
              <a:rPr lang="ar-EG" dirty="0">
                <a:latin typeface="Calibri"/>
                <a:ea typeface="Times New Roman"/>
              </a:rPr>
              <a:t>.</a:t>
            </a:r>
            <a:endParaRPr lang="en-US" sz="1400" dirty="0">
              <a:latin typeface="Calibri"/>
              <a:ea typeface="Times New Roman"/>
              <a:cs typeface="Arial"/>
            </a:endParaRPr>
          </a:p>
          <a:p>
            <a:pPr algn="l">
              <a:lnSpc>
                <a:spcPct val="150000"/>
              </a:lnSpc>
              <a:spcBef>
                <a:spcPts val="1200"/>
              </a:spcBef>
              <a:spcAft>
                <a:spcPts val="1000"/>
              </a:spcAft>
            </a:pPr>
            <a:r>
              <a:rPr lang="ar-EG" dirty="0">
                <a:latin typeface="Calibri"/>
                <a:ea typeface="Times New Roman"/>
              </a:rPr>
              <a:t>	</a:t>
            </a:r>
            <a:r>
              <a:rPr lang="en-US" b="1" dirty="0">
                <a:latin typeface="Times New Roman"/>
                <a:ea typeface="Times New Roman"/>
                <a:cs typeface="Arial"/>
              </a:rPr>
              <a:t>Sinusitis and other enteric infections</a:t>
            </a:r>
            <a:r>
              <a:rPr lang="en-US" dirty="0">
                <a:latin typeface="Times New Roman"/>
                <a:ea typeface="Times New Roman"/>
                <a:cs typeface="Arial"/>
              </a:rPr>
              <a:t>, </a:t>
            </a:r>
            <a:endParaRPr lang="ar-EG"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7584" y="882149"/>
            <a:ext cx="6030416" cy="4262705"/>
          </a:xfrm>
          <a:prstGeom prst="rect">
            <a:avLst/>
          </a:prstGeom>
          <a:ln>
            <a:solidFill>
              <a:schemeClr val="accent1"/>
            </a:solidFill>
          </a:ln>
        </p:spPr>
        <p:txBody>
          <a:bodyPr wrap="square">
            <a:spAutoFit/>
          </a:bodyPr>
          <a:lstStyle/>
          <a:p>
            <a:pPr algn="l" rtl="0">
              <a:lnSpc>
                <a:spcPct val="150000"/>
              </a:lnSpc>
              <a:spcBef>
                <a:spcPts val="1200"/>
              </a:spcBef>
              <a:spcAft>
                <a:spcPts val="1000"/>
              </a:spcAft>
            </a:pPr>
            <a:r>
              <a:rPr lang="en-US" b="1" u="sng" dirty="0">
                <a:latin typeface="Times New Roman"/>
                <a:ea typeface="Times New Roman"/>
                <a:cs typeface="Arial"/>
              </a:rPr>
              <a:t>Duration of transmission</a:t>
            </a:r>
            <a:endParaRPr lang="en-US" sz="1400" dirty="0">
              <a:latin typeface="Calibri"/>
              <a:ea typeface="Times New Roman"/>
              <a:cs typeface="Arial"/>
            </a:endParaRPr>
          </a:p>
          <a:p>
            <a:pPr marL="742950" lvl="1" indent="-285750" algn="l" rtl="0">
              <a:lnSpc>
                <a:spcPct val="150000"/>
              </a:lnSpc>
              <a:spcBef>
                <a:spcPts val="1200"/>
              </a:spcBef>
              <a:spcAft>
                <a:spcPts val="1000"/>
              </a:spcAft>
              <a:buFont typeface="+mj-lt"/>
              <a:buAutoNum type="arabicPeriod"/>
            </a:pPr>
            <a:r>
              <a:rPr lang="en-US" dirty="0">
                <a:latin typeface="Times New Roman"/>
                <a:ea typeface="Times New Roman"/>
                <a:cs typeface="Arial"/>
              </a:rPr>
              <a:t>If the infection appeared with in 7 days of operation and deep, this mean the contamination occur inside the operation period.</a:t>
            </a:r>
            <a:endParaRPr lang="en-US" sz="1400" dirty="0">
              <a:latin typeface="Calibri"/>
              <a:ea typeface="Times New Roman"/>
              <a:cs typeface="Arial"/>
            </a:endParaRPr>
          </a:p>
          <a:p>
            <a:pPr marL="742950" lvl="1" indent="-285750" algn="l" rtl="0">
              <a:lnSpc>
                <a:spcPct val="150000"/>
              </a:lnSpc>
              <a:spcBef>
                <a:spcPts val="1200"/>
              </a:spcBef>
              <a:spcAft>
                <a:spcPts val="1000"/>
              </a:spcAft>
              <a:buFont typeface="+mj-lt"/>
              <a:buAutoNum type="arabicPeriod"/>
            </a:pPr>
            <a:r>
              <a:rPr lang="en-US" dirty="0">
                <a:latin typeface="Times New Roman"/>
                <a:ea typeface="Times New Roman"/>
                <a:cs typeface="Arial"/>
              </a:rPr>
              <a:t>If the infection appeared after 7 days of operation and superficial, this mean the contamination occur out the operation period.</a:t>
            </a:r>
            <a:endParaRPr lang="en-US" sz="1400" dirty="0">
              <a:latin typeface="Calibri"/>
              <a:ea typeface="Times New Roman"/>
              <a:cs typeface="Arial"/>
            </a:endParaRPr>
          </a:p>
          <a:p>
            <a:pPr algn="l" rtl="0">
              <a:lnSpc>
                <a:spcPct val="150000"/>
              </a:lnSpc>
              <a:spcBef>
                <a:spcPts val="1200"/>
              </a:spcBef>
              <a:spcAft>
                <a:spcPts val="1000"/>
              </a:spcAft>
            </a:pPr>
            <a:r>
              <a:rPr lang="en-US" dirty="0">
                <a:latin typeface="Times New Roman"/>
                <a:ea typeface="Times New Roman"/>
                <a:cs typeface="Arial"/>
              </a:rPr>
              <a:t> </a:t>
            </a:r>
            <a:endParaRPr lang="en-US" sz="1400" dirty="0">
              <a:effectLst/>
              <a:latin typeface="Calibri"/>
              <a:ea typeface="Times New Roman"/>
              <a:cs typeface="Aria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ÙØªÙØ¬Ø© Ø¨Ø­Ø« Ø§ÙØµÙØ± Ø¹Ù âªthank youâ¬â"/>
          <p:cNvPicPr>
            <a:picLocks noChangeAspect="1" noChangeArrowheads="1"/>
          </p:cNvPicPr>
          <p:nvPr/>
        </p:nvPicPr>
        <p:blipFill>
          <a:blip r:embed="rId2"/>
          <a:srcRect/>
          <a:stretch>
            <a:fillRect/>
          </a:stretch>
        </p:blipFill>
        <p:spPr bwMode="auto">
          <a:xfrm>
            <a:off x="357158" y="1643050"/>
            <a:ext cx="8286808" cy="3505200"/>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2119</TotalTime>
  <Words>509</Words>
  <Application>Microsoft Office PowerPoint</Application>
  <PresentationFormat>On-screen Show (4:3)</PresentationFormat>
  <Paragraphs>97</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Oriel</vt:lpstr>
      <vt:lpstr>infectious disease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Advanced therapeutic modalities for patient with oncology problems </dc:title>
  <dc:creator>user</dc:creator>
  <cp:lastModifiedBy>ELrOwAd</cp:lastModifiedBy>
  <cp:revision>269</cp:revision>
  <dcterms:created xsi:type="dcterms:W3CDTF">2018-04-19T18:34:21Z</dcterms:created>
  <dcterms:modified xsi:type="dcterms:W3CDTF">2025-03-02T04:55:44Z</dcterms:modified>
</cp:coreProperties>
</file>