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</p:sldMasterIdLst>
  <p:notesMasterIdLst>
    <p:notesMasterId r:id="rId29"/>
  </p:notesMasterIdLst>
  <p:sldIdLst>
    <p:sldId id="257" r:id="rId2"/>
    <p:sldId id="258" r:id="rId3"/>
    <p:sldId id="269" r:id="rId4"/>
    <p:sldId id="270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71" r:id="rId14"/>
    <p:sldId id="267" r:id="rId15"/>
    <p:sldId id="272" r:id="rId16"/>
    <p:sldId id="273" r:id="rId17"/>
    <p:sldId id="274" r:id="rId18"/>
    <p:sldId id="268" r:id="rId19"/>
    <p:sldId id="280" r:id="rId20"/>
    <p:sldId id="278" r:id="rId21"/>
    <p:sldId id="275" r:id="rId22"/>
    <p:sldId id="276" r:id="rId23"/>
    <p:sldId id="277" r:id="rId24"/>
    <p:sldId id="279" r:id="rId25"/>
    <p:sldId id="281" r:id="rId26"/>
    <p:sldId id="282" r:id="rId27"/>
    <p:sldId id="283" r:id="rId28"/>
  </p:sldIdLst>
  <p:sldSz cx="12192000" cy="6858000"/>
  <p:notesSz cx="6858000" cy="9144000"/>
  <p:defaultTextStyle>
    <a:defPPr>
      <a:defRPr lang="ar-IQ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 snapToGrid="0">
      <p:cViewPr varScale="1">
        <p:scale>
          <a:sx n="84" d="100"/>
          <a:sy n="84" d="100"/>
        </p:scale>
        <p:origin x="629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IQ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1F0BD8F7-4F56-4508-97AD-9D557A12499F}" type="datetimeFigureOut">
              <a:rPr lang="ar-IQ" smtClean="0"/>
              <a:t>20/08/1446</a:t>
            </a:fld>
            <a:endParaRPr lang="ar-IQ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IQ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526FCAB-FFBD-47B5-B334-99918E8FB54A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4141747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IQ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26FCAB-FFBD-47B5-B334-99918E8FB54A}" type="slidenum">
              <a:rPr lang="ar-IQ" smtClean="0"/>
              <a:t>22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6786580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IQ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26FCAB-FFBD-47B5-B334-99918E8FB54A}" type="slidenum">
              <a:rPr lang="ar-IQ" smtClean="0"/>
              <a:t>24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9667198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/>
          </p:cNvPicPr>
          <p:nvPr/>
        </p:nvPicPr>
        <p:blipFill>
          <a:blip r:embed="rId2"/>
          <a:srcRect b="3795"/>
          <a:stretch>
            <a:fillRect/>
          </a:stretch>
        </p:blipFill>
        <p:spPr>
          <a:xfrm>
            <a:off x="0" y="260350"/>
            <a:ext cx="12192000" cy="65976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24418" y="620714"/>
            <a:ext cx="10943167" cy="10826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zh-CN" noProof="0" smtClean="0"/>
              <a:t>Click to edit Master title style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26534" y="1843089"/>
            <a:ext cx="10949517" cy="981075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70793145-2A07-4402-837F-10B9110A9DAE}" type="datetimeFigureOut">
              <a:rPr lang="ar-IQ" smtClean="0">
                <a:solidFill>
                  <a:srgbClr val="000000"/>
                </a:solidFill>
              </a:rPr>
              <a:pPr/>
              <a:t>20/08/1446</a:t>
            </a:fld>
            <a:endParaRPr lang="ar-IQ">
              <a:solidFill>
                <a:srgbClr val="000000"/>
              </a:solidFill>
            </a:endParaRP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ar-IQ">
              <a:solidFill>
                <a:srgbClr val="000000"/>
              </a:solidFill>
            </a:endParaRPr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07029177-8B02-47FC-BB57-3CFBCB1C60B8}" type="slidenum">
              <a:rPr lang="ar-IQ" smtClean="0">
                <a:solidFill>
                  <a:srgbClr val="000000"/>
                </a:solidFill>
              </a:rPr>
              <a:pPr/>
              <a:t>‹#›</a:t>
            </a:fld>
            <a:endParaRPr lang="ar-IQ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0741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3145-2A07-4402-837F-10B9110A9DAE}" type="datetimeFigureOut">
              <a:rPr lang="ar-IQ" smtClean="0">
                <a:solidFill>
                  <a:srgbClr val="000000"/>
                </a:solidFill>
              </a:rPr>
              <a:pPr/>
              <a:t>20/08/1446</a:t>
            </a:fld>
            <a:endParaRPr lang="ar-IQ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29177-8B02-47FC-BB57-3CFBCB1C60B8}" type="slidenum">
              <a:rPr lang="ar-IQ" smtClean="0">
                <a:solidFill>
                  <a:srgbClr val="000000"/>
                </a:solidFill>
              </a:rPr>
              <a:pPr/>
              <a:t>‹#›</a:t>
            </a:fld>
            <a:endParaRPr lang="ar-IQ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8451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3145-2A07-4402-837F-10B9110A9DAE}" type="datetimeFigureOut">
              <a:rPr lang="ar-IQ" smtClean="0">
                <a:solidFill>
                  <a:srgbClr val="000000"/>
                </a:solidFill>
              </a:rPr>
              <a:pPr/>
              <a:t>20/08/1446</a:t>
            </a:fld>
            <a:endParaRPr lang="ar-IQ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29177-8B02-47FC-BB57-3CFBCB1C60B8}" type="slidenum">
              <a:rPr lang="ar-IQ" smtClean="0">
                <a:solidFill>
                  <a:srgbClr val="000000"/>
                </a:solidFill>
              </a:rPr>
              <a:pPr/>
              <a:t>‹#›</a:t>
            </a:fld>
            <a:endParaRPr lang="ar-IQ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4559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74750"/>
            <a:ext cx="53848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74750"/>
            <a:ext cx="53848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3145-2A07-4402-837F-10B9110A9DAE}" type="datetimeFigureOut">
              <a:rPr lang="ar-IQ" smtClean="0">
                <a:solidFill>
                  <a:srgbClr val="000000"/>
                </a:solidFill>
              </a:rPr>
              <a:pPr/>
              <a:t>20/08/1446</a:t>
            </a:fld>
            <a:endParaRPr lang="ar-IQ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29177-8B02-47FC-BB57-3CFBCB1C60B8}" type="slidenum">
              <a:rPr lang="ar-IQ" smtClean="0">
                <a:solidFill>
                  <a:srgbClr val="000000"/>
                </a:solidFill>
              </a:rPr>
              <a:pPr/>
              <a:t>‹#›</a:t>
            </a:fld>
            <a:endParaRPr lang="ar-IQ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9278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3145-2A07-4402-837F-10B9110A9DAE}" type="datetimeFigureOut">
              <a:rPr lang="ar-IQ" smtClean="0">
                <a:solidFill>
                  <a:srgbClr val="000000"/>
                </a:solidFill>
              </a:rPr>
              <a:pPr/>
              <a:t>20/08/1446</a:t>
            </a:fld>
            <a:endParaRPr lang="ar-IQ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29177-8B02-47FC-BB57-3CFBCB1C60B8}" type="slidenum">
              <a:rPr lang="ar-IQ" smtClean="0">
                <a:solidFill>
                  <a:srgbClr val="000000"/>
                </a:solidFill>
              </a:rPr>
              <a:pPr/>
              <a:t>‹#›</a:t>
            </a:fld>
            <a:endParaRPr lang="ar-IQ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5309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3145-2A07-4402-837F-10B9110A9DAE}" type="datetimeFigureOut">
              <a:rPr lang="ar-IQ" smtClean="0">
                <a:solidFill>
                  <a:srgbClr val="000000"/>
                </a:solidFill>
              </a:rPr>
              <a:pPr/>
              <a:t>20/08/1446</a:t>
            </a:fld>
            <a:endParaRPr lang="ar-IQ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29177-8B02-47FC-BB57-3CFBCB1C60B8}" type="slidenum">
              <a:rPr lang="ar-IQ" smtClean="0">
                <a:solidFill>
                  <a:srgbClr val="000000"/>
                </a:solidFill>
              </a:rPr>
              <a:pPr/>
              <a:t>‹#›</a:t>
            </a:fld>
            <a:endParaRPr lang="ar-IQ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479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3145-2A07-4402-837F-10B9110A9DAE}" type="datetimeFigureOut">
              <a:rPr lang="ar-IQ" smtClean="0">
                <a:solidFill>
                  <a:srgbClr val="000000"/>
                </a:solidFill>
              </a:rPr>
              <a:pPr/>
              <a:t>20/08/1446</a:t>
            </a:fld>
            <a:endParaRPr lang="ar-IQ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29177-8B02-47FC-BB57-3CFBCB1C60B8}" type="slidenum">
              <a:rPr lang="ar-IQ" smtClean="0">
                <a:solidFill>
                  <a:srgbClr val="000000"/>
                </a:solidFill>
              </a:rPr>
              <a:pPr/>
              <a:t>‹#›</a:t>
            </a:fld>
            <a:endParaRPr lang="ar-IQ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6835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3145-2A07-4402-837F-10B9110A9DAE}" type="datetimeFigureOut">
              <a:rPr lang="ar-IQ" smtClean="0">
                <a:solidFill>
                  <a:srgbClr val="000000"/>
                </a:solidFill>
              </a:rPr>
              <a:pPr/>
              <a:t>20/08/1446</a:t>
            </a:fld>
            <a:endParaRPr lang="ar-IQ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29177-8B02-47FC-BB57-3CFBCB1C60B8}" type="slidenum">
              <a:rPr lang="ar-IQ" smtClean="0">
                <a:solidFill>
                  <a:srgbClr val="000000"/>
                </a:solidFill>
              </a:rPr>
              <a:pPr/>
              <a:t>‹#›</a:t>
            </a:fld>
            <a:endParaRPr lang="ar-IQ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32982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3145-2A07-4402-837F-10B9110A9DAE}" type="datetimeFigureOut">
              <a:rPr lang="ar-IQ" smtClean="0">
                <a:solidFill>
                  <a:srgbClr val="000000"/>
                </a:solidFill>
              </a:rPr>
              <a:pPr/>
              <a:t>20/08/1446</a:t>
            </a:fld>
            <a:endParaRPr lang="ar-IQ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29177-8B02-47FC-BB57-3CFBCB1C60B8}" type="slidenum">
              <a:rPr lang="ar-IQ" smtClean="0">
                <a:solidFill>
                  <a:srgbClr val="000000"/>
                </a:solidFill>
              </a:rPr>
              <a:pPr/>
              <a:t>‹#›</a:t>
            </a:fld>
            <a:endParaRPr lang="ar-IQ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0250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3145-2A07-4402-837F-10B9110A9DAE}" type="datetimeFigureOut">
              <a:rPr lang="ar-IQ" smtClean="0">
                <a:solidFill>
                  <a:srgbClr val="000000"/>
                </a:solidFill>
              </a:rPr>
              <a:pPr/>
              <a:t>20/08/1446</a:t>
            </a:fld>
            <a:endParaRPr lang="ar-IQ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29177-8B02-47FC-BB57-3CFBCB1C60B8}" type="slidenum">
              <a:rPr lang="ar-IQ" smtClean="0">
                <a:solidFill>
                  <a:srgbClr val="000000"/>
                </a:solidFill>
              </a:rPr>
              <a:pPr/>
              <a:t>‹#›</a:t>
            </a:fld>
            <a:endParaRPr lang="ar-IQ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2783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90500"/>
            <a:ext cx="2743200" cy="5937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90500"/>
            <a:ext cx="8026400" cy="5937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3145-2A07-4402-837F-10B9110A9DAE}" type="datetimeFigureOut">
              <a:rPr lang="ar-IQ" smtClean="0">
                <a:solidFill>
                  <a:srgbClr val="000000"/>
                </a:solidFill>
              </a:rPr>
              <a:pPr/>
              <a:t>20/08/1446</a:t>
            </a:fld>
            <a:endParaRPr lang="ar-IQ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29177-8B02-47FC-BB57-3CFBCB1C60B8}" type="slidenum">
              <a:rPr lang="ar-IQ" smtClean="0">
                <a:solidFill>
                  <a:srgbClr val="000000"/>
                </a:solidFill>
              </a:rPr>
              <a:pPr/>
              <a:t>‹#›</a:t>
            </a:fld>
            <a:endParaRPr lang="ar-IQ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5364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609600" y="190501"/>
            <a:ext cx="109728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n-US" altLang="zh-CN" smtClean="0"/>
              <a:t>Click to edit Master title style</a:t>
            </a:r>
            <a:endParaRPr lang="en-US" altLang="zh-CN" dirty="0"/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609600" y="1174750"/>
            <a:ext cx="109728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altLang="zh-CN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70793145-2A07-4402-837F-10B9110A9DAE}" type="datetimeFigureOut">
              <a:rPr lang="ar-IQ" smtClean="0">
                <a:solidFill>
                  <a:srgbClr val="000000"/>
                </a:solidFill>
              </a:rPr>
              <a:pPr/>
              <a:t>20/08/1446</a:t>
            </a:fld>
            <a:endParaRPr lang="ar-IQ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ar-IQ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07029177-8B02-47FC-BB57-3CFBCB1C60B8}" type="slidenum">
              <a:rPr lang="ar-IQ" smtClean="0">
                <a:solidFill>
                  <a:srgbClr val="000000"/>
                </a:solidFill>
              </a:rPr>
              <a:pPr/>
              <a:t>‹#›</a:t>
            </a:fld>
            <a:endParaRPr lang="ar-IQ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3015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1" eaLnBrk="1" fontAlgn="base" hangingPunct="1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1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1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1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1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1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1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1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1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4418" y="1536192"/>
            <a:ext cx="10943167" cy="1078992"/>
          </a:xfrm>
        </p:spPr>
        <p:txBody>
          <a:bodyPr/>
          <a:lstStyle/>
          <a:p>
            <a:pPr algn="ctr" rtl="0"/>
            <a:r>
              <a:rPr lang="en-GB" sz="96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GB" sz="96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96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Parasitology</a:t>
            </a:r>
            <a:r>
              <a:rPr lang="en-GB" sz="96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GB" sz="96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Lec</a:t>
            </a:r>
            <a:r>
              <a:rPr lang="en-US" sz="3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br>
              <a:rPr 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5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Helminths or Worm (</a:t>
            </a:r>
            <a:r>
              <a:rPr lang="en-GB" sz="5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Metazoa</a:t>
            </a:r>
            <a:r>
              <a:rPr lang="en-GB" sz="5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br>
              <a:rPr lang="en-GB" sz="5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5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part II</a:t>
            </a:r>
            <a:r>
              <a:rPr lang="en-GB" sz="5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GB" sz="5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ar-IQ" sz="5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05272" y="4718304"/>
            <a:ext cx="5970779" cy="1335024"/>
          </a:xfrm>
        </p:spPr>
        <p:txBody>
          <a:bodyPr/>
          <a:lstStyle/>
          <a:p>
            <a:pPr lvl="0" algn="l" rtl="0"/>
            <a:r>
              <a:rPr lang="en-GB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By </a:t>
            </a:r>
            <a:r>
              <a:rPr lang="en-GB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Dr.</a:t>
            </a:r>
            <a:r>
              <a:rPr lang="en-GB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MAYSAM ALI AMEEN </a:t>
            </a:r>
            <a:endParaRPr lang="ar-IQ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2785197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7304" y="269494"/>
            <a:ext cx="10972800" cy="4953000"/>
          </a:xfrm>
        </p:spPr>
        <p:txBody>
          <a:bodyPr/>
          <a:lstStyle/>
          <a:p>
            <a:pPr marL="273050" lvl="0" indent="-273050" algn="just" rtl="0">
              <a:buClr>
                <a:srgbClr val="0BD0D9"/>
              </a:buClr>
              <a:buSzPct val="95000"/>
              <a:buNone/>
            </a:pPr>
            <a:r>
              <a:rPr lang="en-US" altLang="ar-IQ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3.Hymenolepis nana =Dwarf </a:t>
            </a:r>
            <a:r>
              <a:rPr lang="en-US" altLang="ar-IQ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TW</a:t>
            </a:r>
            <a:r>
              <a:rPr lang="en-US" altLang="ar-IQ" dirty="0"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 </a:t>
            </a:r>
            <a:r>
              <a:rPr lang="en-US" altLang="ar-IQ" dirty="0" smtClean="0"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: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tiny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intestinal tapeworm</a:t>
            </a:r>
            <a:endParaRPr lang="en-US" altLang="ar-IQ" dirty="0">
              <a:latin typeface="Times New Roman" panose="02020603050405020304" pitchFamily="18" charset="0"/>
              <a:ea typeface="Majalla UI"/>
              <a:cs typeface="Times New Roman" panose="02020603050405020304" pitchFamily="18" charset="0"/>
            </a:endParaRPr>
          </a:p>
          <a:p>
            <a:pPr marL="273050" lvl="0" indent="-273050" algn="just" rtl="0">
              <a:buClr>
                <a:srgbClr val="0BD0D9"/>
              </a:buClr>
              <a:buSzPct val="95000"/>
              <a:buNone/>
            </a:pPr>
            <a:r>
              <a:rPr lang="en-US" altLang="ar-IQ" dirty="0"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Adult worm is </a:t>
            </a:r>
            <a:r>
              <a:rPr lang="en-US" altLang="ar-IQ" dirty="0">
                <a:solidFill>
                  <a:schemeClr val="accent2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smallest</a:t>
            </a:r>
            <a:r>
              <a:rPr lang="en-US" altLang="ar-IQ" dirty="0"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 tape worm of man it has length about 25-40 mm. </a:t>
            </a:r>
            <a:r>
              <a:rPr lang="en-US" altLang="ar-IQ" dirty="0" err="1"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Scolex</a:t>
            </a:r>
            <a:r>
              <a:rPr lang="en-US" altLang="ar-IQ" dirty="0"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 contain 4 sucker with short </a:t>
            </a:r>
            <a:r>
              <a:rPr lang="en-US" altLang="ar-IQ" dirty="0" err="1"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rostellum</a:t>
            </a:r>
            <a:r>
              <a:rPr lang="en-US" altLang="ar-IQ" dirty="0"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 armed with circle of hook. Eggs are oval in shape with </a:t>
            </a:r>
            <a:r>
              <a:rPr lang="en-US" altLang="ar-IQ" dirty="0" err="1"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hexanth</a:t>
            </a:r>
            <a:r>
              <a:rPr lang="en-US" altLang="ar-IQ" dirty="0"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 embryo, 3 pairs of </a:t>
            </a:r>
            <a:r>
              <a:rPr lang="en-US" altLang="ar-IQ" dirty="0" err="1"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hooklet</a:t>
            </a:r>
            <a:r>
              <a:rPr lang="en-US" altLang="ar-IQ" dirty="0"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 and has polar thinking protect the embryo. H. nana causes </a:t>
            </a:r>
            <a:r>
              <a:rPr lang="en-US" altLang="ar-IQ" dirty="0" err="1"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Hymenolepiasis</a:t>
            </a:r>
            <a:endParaRPr lang="en-US" altLang="ar-IQ" dirty="0">
              <a:latin typeface="Times New Roman" panose="02020603050405020304" pitchFamily="18" charset="0"/>
              <a:ea typeface="Majalla UI"/>
              <a:cs typeface="Times New Roman" panose="02020603050405020304" pitchFamily="18" charset="0"/>
            </a:endParaRPr>
          </a:p>
          <a:p>
            <a:pPr marL="273050" lvl="0" indent="-273050" algn="just" rtl="0">
              <a:buClr>
                <a:srgbClr val="0BD0D9"/>
              </a:buClr>
              <a:buSzPct val="95000"/>
              <a:buNone/>
            </a:pPr>
            <a:r>
              <a:rPr lang="en-US" altLang="ar-IQ" dirty="0"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-Life cycle: is </a:t>
            </a:r>
            <a:r>
              <a:rPr lang="en-US" altLang="ar-IQ" dirty="0">
                <a:solidFill>
                  <a:schemeClr val="accent2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direct no intermediate host.</a:t>
            </a:r>
          </a:p>
          <a:p>
            <a:pPr marL="273050" lvl="0" indent="-273050" algn="just" rtl="0">
              <a:buClr>
                <a:srgbClr val="0BD0D9"/>
              </a:buClr>
              <a:buSzPct val="95000"/>
              <a:buNone/>
            </a:pPr>
            <a:r>
              <a:rPr lang="en-US" altLang="ar-IQ" dirty="0"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-Infective stage to human: </a:t>
            </a:r>
            <a:r>
              <a:rPr lang="en-US" altLang="ar-IQ" dirty="0" smtClean="0">
                <a:solidFill>
                  <a:schemeClr val="accent2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egg</a:t>
            </a:r>
            <a:r>
              <a:rPr lang="en-US" altLang="ar-IQ" dirty="0" smtClean="0"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 </a:t>
            </a:r>
            <a:r>
              <a:rPr lang="en-US" altLang="ar-IQ" dirty="0"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by food and water.</a:t>
            </a:r>
          </a:p>
          <a:p>
            <a:pPr marL="273050" lvl="0" indent="-273050" algn="just" rtl="0">
              <a:buClr>
                <a:srgbClr val="0BD0D9"/>
              </a:buClr>
              <a:buSzPct val="95000"/>
              <a:buNone/>
            </a:pPr>
            <a:r>
              <a:rPr lang="en-US" altLang="ar-IQ" dirty="0"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-Diagnostic stage to human by </a:t>
            </a:r>
            <a:r>
              <a:rPr lang="en-US" altLang="ar-IQ" dirty="0" smtClean="0">
                <a:solidFill>
                  <a:schemeClr val="accent2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egg </a:t>
            </a:r>
            <a:r>
              <a:rPr lang="en-US" altLang="ar-IQ" dirty="0">
                <a:solidFill>
                  <a:schemeClr val="accent2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and gravid segment in stool</a:t>
            </a:r>
          </a:p>
          <a:p>
            <a:endParaRPr lang="ar-IQ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1779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592" y="123190"/>
            <a:ext cx="10972800" cy="4953000"/>
          </a:xfrm>
        </p:spPr>
        <p:txBody>
          <a:bodyPr/>
          <a:lstStyle/>
          <a:p>
            <a:pPr marL="0" indent="0" algn="l">
              <a:buNone/>
            </a:pPr>
            <a:r>
              <a:rPr lang="en-US" sz="4000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Hymenolepidid</a:t>
            </a:r>
            <a:r>
              <a:rPr lang="en-US" sz="40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Infection and Life </a:t>
            </a:r>
            <a:r>
              <a:rPr lang="en-US" sz="40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Cycle</a:t>
            </a:r>
          </a:p>
          <a:p>
            <a:pPr marL="0" indent="0" algn="l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Infection is primarily acquired from </a:t>
            </a:r>
            <a:r>
              <a:rPr lang="en-US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eggs in the feces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another infected individual.</a:t>
            </a:r>
          </a:p>
          <a:p>
            <a:pPr marL="0" indent="0" algn="l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Eggs hatch in the duodenum, releasing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oncospheres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that penetrate the mucosa and lie in the lymph channels of the villi.</a:t>
            </a:r>
          </a:p>
          <a:p>
            <a:pPr marL="0" indent="0" algn="l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An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oncosphere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develops into a cysticercoid, which has a tail and a well-formed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scolex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l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In five to six days, cysticercoids emerge into the lumen of the small intestine, attaching and maturing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04874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l">
              <a:buNone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The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direct life cycle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a recent modification of the ancestral two-host life cycle found in other 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hymenolepidid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species.</a:t>
            </a:r>
          </a:p>
          <a:p>
            <a:pPr marL="0" lvl="0" indent="0" algn="l">
              <a:buNone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Direct contaminative infection by eggs is the most common route in human cases, but accidental ingestion of an infected grain beetle or flea is also possible.</a:t>
            </a:r>
          </a:p>
          <a:p>
            <a:pPr marL="0" lvl="0" indent="0" algn="l">
              <a:buNone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The direct infectiousness of the eggs allows for rapid infection and person-to-person spread.</a:t>
            </a:r>
            <a:endParaRPr lang="ar-IQ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30807624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530352"/>
            <a:ext cx="10972800" cy="5597398"/>
          </a:xfrm>
        </p:spPr>
        <p:txBody>
          <a:bodyPr/>
          <a:lstStyle/>
          <a:p>
            <a:pPr marL="273050" lvl="0" indent="-273050" algn="just" rtl="0">
              <a:buClr>
                <a:srgbClr val="0BD0D9"/>
              </a:buClr>
              <a:buSzPct val="95000"/>
              <a:buNone/>
            </a:pPr>
            <a:r>
              <a:rPr lang="en-US" altLang="ar-IQ" b="1" dirty="0">
                <a:solidFill>
                  <a:schemeClr val="accent2"/>
                </a:solidFill>
                <a:latin typeface="Constantia"/>
                <a:ea typeface="Majalla UI"/>
              </a:rPr>
              <a:t>Mode of infection</a:t>
            </a:r>
          </a:p>
          <a:p>
            <a:pPr marL="273050" lvl="0" indent="-273050" algn="just" rtl="0">
              <a:buClr>
                <a:srgbClr val="0BD0D9"/>
              </a:buClr>
              <a:buSzPct val="95000"/>
              <a:buNone/>
            </a:pPr>
            <a:r>
              <a:rPr lang="en-US" altLang="ar-IQ" dirty="0">
                <a:latin typeface="Constantia"/>
                <a:ea typeface="Majalla UI"/>
              </a:rPr>
              <a:t>1-Contaminated food and water with ova or</a:t>
            </a:r>
          </a:p>
          <a:p>
            <a:pPr marL="273050" lvl="0" indent="-273050" algn="just" rtl="0">
              <a:buClr>
                <a:srgbClr val="0BD0D9"/>
              </a:buClr>
              <a:buSzPct val="95000"/>
              <a:buNone/>
            </a:pPr>
            <a:r>
              <a:rPr lang="en-US" altLang="ar-IQ" dirty="0">
                <a:latin typeface="Constantia"/>
                <a:ea typeface="Majalla UI"/>
              </a:rPr>
              <a:t>2- Auto infection, ova remains and hatches in the intestine.</a:t>
            </a:r>
          </a:p>
          <a:p>
            <a:pPr marL="273050" lvl="0" indent="-273050" algn="just" rtl="0">
              <a:buClr>
                <a:srgbClr val="0BD0D9"/>
              </a:buClr>
              <a:buSzPct val="95000"/>
              <a:buNone/>
            </a:pPr>
            <a:r>
              <a:rPr lang="en-US" altLang="ar-IQ" dirty="0">
                <a:latin typeface="Constantia"/>
                <a:ea typeface="Majalla UI"/>
              </a:rPr>
              <a:t>• Habitat: Adult worm in the small intestine of human.</a:t>
            </a:r>
          </a:p>
          <a:p>
            <a:pPr marL="273050" lvl="0" indent="-273050" algn="just" rtl="0">
              <a:buClr>
                <a:srgbClr val="0BD0D9"/>
              </a:buClr>
              <a:buSzPct val="95000"/>
              <a:buNone/>
            </a:pPr>
            <a:endParaRPr lang="en-US" altLang="ar-IQ" b="1" dirty="0">
              <a:latin typeface="Constantia"/>
              <a:ea typeface="Majalla UI"/>
            </a:endParaRPr>
          </a:p>
          <a:p>
            <a:pPr marL="273050" lvl="0" indent="-273050" algn="just" rtl="0">
              <a:buClr>
                <a:srgbClr val="0BD0D9"/>
              </a:buClr>
              <a:buSzPct val="95000"/>
              <a:buNone/>
            </a:pPr>
            <a:endParaRPr lang="en-US" altLang="ar-IQ" b="1" dirty="0">
              <a:latin typeface="Constantia"/>
              <a:ea typeface="Majalla UI"/>
            </a:endParaRPr>
          </a:p>
          <a:p>
            <a:pPr marL="273050" lvl="0" indent="-273050" algn="just" rtl="0">
              <a:buClr>
                <a:srgbClr val="0BD0D9"/>
              </a:buClr>
              <a:buSzPct val="95000"/>
              <a:buNone/>
            </a:pPr>
            <a:r>
              <a:rPr lang="en-US" altLang="ar-IQ" b="1" dirty="0">
                <a:latin typeface="Constantia"/>
                <a:ea typeface="Majalla UI"/>
              </a:rPr>
              <a:t>Symptoms: </a:t>
            </a:r>
            <a:r>
              <a:rPr lang="en-US" altLang="ar-IQ" dirty="0">
                <a:latin typeface="Constantia"/>
                <a:ea typeface="Majalla UI"/>
              </a:rPr>
              <a:t>Rare symptoms include anorexia, vomiting nausea and behavioral disturbances</a:t>
            </a: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16311359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3611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3736" y="310896"/>
            <a:ext cx="11408664" cy="5816854"/>
          </a:xfrm>
        </p:spPr>
        <p:txBody>
          <a:bodyPr/>
          <a:lstStyle/>
          <a:p>
            <a:pPr marL="273050" lvl="0" indent="-273050" algn="just" rtl="0">
              <a:buClr>
                <a:srgbClr val="0BD0D9"/>
              </a:buClr>
              <a:buSzPct val="95000"/>
              <a:buNone/>
            </a:pPr>
            <a:r>
              <a:rPr lang="en-US" altLang="ar-IQ" b="1" dirty="0">
                <a:solidFill>
                  <a:schemeClr val="accent2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4.Diphyllobotherium </a:t>
            </a:r>
            <a:r>
              <a:rPr lang="en-US" altLang="ar-IQ" b="1" dirty="0" err="1">
                <a:solidFill>
                  <a:schemeClr val="accent2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latum</a:t>
            </a:r>
            <a:r>
              <a:rPr lang="en-US" altLang="ar-IQ" b="1" dirty="0">
                <a:solidFill>
                  <a:schemeClr val="accent2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 </a:t>
            </a:r>
            <a:r>
              <a:rPr lang="en-US" altLang="ar-IQ" b="1" dirty="0">
                <a:solidFill>
                  <a:prstClr val="black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=Broad fish TW</a:t>
            </a:r>
            <a:endParaRPr lang="en-US" altLang="ar-IQ" dirty="0">
              <a:solidFill>
                <a:prstClr val="black"/>
              </a:solidFill>
              <a:latin typeface="Times New Roman" panose="02020603050405020304" pitchFamily="18" charset="0"/>
              <a:ea typeface="Majalla UI"/>
              <a:cs typeface="Times New Roman" panose="02020603050405020304" pitchFamily="18" charset="0"/>
            </a:endParaRPr>
          </a:p>
          <a:p>
            <a:pPr marL="273050" lvl="0" indent="-273050" algn="just" rtl="0">
              <a:buClr>
                <a:srgbClr val="0BD0D9"/>
              </a:buClr>
              <a:buSzPct val="95000"/>
              <a:buNone/>
            </a:pPr>
            <a:r>
              <a:rPr lang="en-US" altLang="ar-IQ" dirty="0">
                <a:solidFill>
                  <a:prstClr val="black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The length of </a:t>
            </a:r>
            <a:r>
              <a:rPr lang="en-US" altLang="ar-IQ" i="1" dirty="0" err="1">
                <a:solidFill>
                  <a:prstClr val="black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D.latum</a:t>
            </a:r>
            <a:r>
              <a:rPr lang="en-US" altLang="ar-IQ" dirty="0">
                <a:solidFill>
                  <a:prstClr val="black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 about 10m-15m . </a:t>
            </a:r>
            <a:r>
              <a:rPr lang="en-US" altLang="ar-IQ" b="1" dirty="0" err="1">
                <a:solidFill>
                  <a:prstClr val="black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scolex</a:t>
            </a:r>
            <a:r>
              <a:rPr lang="en-US" altLang="ar-IQ" b="1" dirty="0">
                <a:solidFill>
                  <a:prstClr val="black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 </a:t>
            </a:r>
            <a:r>
              <a:rPr lang="en-US" altLang="ar-IQ" dirty="0">
                <a:solidFill>
                  <a:prstClr val="black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is spatulate shape ,it have contain 2 long  sucking groove.</a:t>
            </a:r>
          </a:p>
          <a:p>
            <a:pPr marL="273050" lvl="0" indent="-273050" algn="just" rtl="0">
              <a:buClr>
                <a:srgbClr val="0BD0D9"/>
              </a:buClr>
              <a:buSzPct val="95000"/>
              <a:buNone/>
            </a:pPr>
            <a:r>
              <a:rPr lang="en-US" altLang="ar-IQ" b="1" dirty="0">
                <a:solidFill>
                  <a:prstClr val="black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eggs </a:t>
            </a:r>
            <a:r>
              <a:rPr lang="en-US" altLang="ar-IQ" dirty="0">
                <a:solidFill>
                  <a:prstClr val="black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of </a:t>
            </a:r>
            <a:r>
              <a:rPr lang="en-US" altLang="ar-IQ" i="1" dirty="0" err="1">
                <a:solidFill>
                  <a:prstClr val="black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D.latum</a:t>
            </a:r>
            <a:r>
              <a:rPr lang="en-US" altLang="ar-IQ" dirty="0">
                <a:solidFill>
                  <a:prstClr val="black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 are oval shape &amp; have opericulum at anterior end &amp; have knob in posterior end.</a:t>
            </a:r>
            <a:r>
              <a:rPr lang="en-US" altLang="ar-IQ" i="1" dirty="0">
                <a:solidFill>
                  <a:prstClr val="black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    </a:t>
            </a:r>
          </a:p>
          <a:p>
            <a:pPr marL="273050" lvl="0" indent="-273050" algn="just" rtl="0">
              <a:buClr>
                <a:srgbClr val="0BD0D9"/>
              </a:buClr>
              <a:buSzPct val="95000"/>
              <a:buNone/>
            </a:pPr>
            <a:r>
              <a:rPr lang="en-US" altLang="ar-IQ" i="1" dirty="0" err="1">
                <a:solidFill>
                  <a:prstClr val="black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D.latum</a:t>
            </a:r>
            <a:r>
              <a:rPr lang="en-US" altLang="ar-IQ" dirty="0">
                <a:solidFill>
                  <a:prstClr val="black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 causes </a:t>
            </a:r>
            <a:r>
              <a:rPr lang="en-US" altLang="ar-IQ" b="1" dirty="0" err="1">
                <a:solidFill>
                  <a:prstClr val="black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Diphyllobotheriasis</a:t>
            </a:r>
            <a:r>
              <a:rPr lang="en-US" altLang="ar-IQ" b="1" dirty="0">
                <a:solidFill>
                  <a:prstClr val="black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,</a:t>
            </a:r>
            <a:r>
              <a:rPr lang="en-US" altLang="ar-IQ" dirty="0">
                <a:solidFill>
                  <a:prstClr val="black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 that transmitted </a:t>
            </a:r>
            <a:r>
              <a:rPr lang="en-US" altLang="ar-IQ" b="1" dirty="0">
                <a:solidFill>
                  <a:prstClr val="black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by larvae in undercooked or raw fish</a:t>
            </a:r>
            <a:r>
              <a:rPr lang="en-US" altLang="ar-IQ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.</a:t>
            </a:r>
            <a:endParaRPr lang="en-US" altLang="ar-IQ" dirty="0">
              <a:solidFill>
                <a:prstClr val="black"/>
              </a:solidFill>
              <a:latin typeface="Times New Roman" panose="02020603050405020304" pitchFamily="18" charset="0"/>
              <a:ea typeface="Majalla UI"/>
              <a:cs typeface="Times New Roman" panose="02020603050405020304" pitchFamily="18" charset="0"/>
            </a:endParaRPr>
          </a:p>
          <a:p>
            <a:pPr marL="273050" lvl="0" indent="-273050" algn="just" rtl="0">
              <a:buClr>
                <a:srgbClr val="0BD0D9"/>
              </a:buClr>
              <a:buSzPct val="95000"/>
              <a:buNone/>
            </a:pPr>
            <a:r>
              <a:rPr lang="en-US" altLang="ar-IQ" b="1" dirty="0">
                <a:solidFill>
                  <a:prstClr val="black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-</a:t>
            </a:r>
            <a:r>
              <a:rPr lang="en-US" altLang="ar-IQ" dirty="0">
                <a:solidFill>
                  <a:prstClr val="black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Infective stage is </a:t>
            </a:r>
            <a:r>
              <a:rPr lang="en-US" altLang="ar-IQ" dirty="0">
                <a:solidFill>
                  <a:schemeClr val="accent2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larva </a:t>
            </a:r>
            <a:r>
              <a:rPr lang="en-US" altLang="ar-IQ" dirty="0">
                <a:solidFill>
                  <a:prstClr val="black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 </a:t>
            </a:r>
          </a:p>
          <a:p>
            <a:pPr marL="273050" lvl="0" indent="-273050" algn="just" rtl="0">
              <a:buClr>
                <a:srgbClr val="0BD0D9"/>
              </a:buClr>
              <a:buSzPct val="95000"/>
              <a:buNone/>
            </a:pPr>
            <a:r>
              <a:rPr lang="en-US" altLang="ar-IQ" dirty="0">
                <a:solidFill>
                  <a:prstClr val="black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-Diagnostic stage is </a:t>
            </a:r>
            <a:r>
              <a:rPr lang="en-US" altLang="ar-IQ" dirty="0">
                <a:solidFill>
                  <a:schemeClr val="accent2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eggs</a:t>
            </a:r>
            <a:r>
              <a:rPr lang="en-US" altLang="ar-IQ" dirty="0">
                <a:solidFill>
                  <a:prstClr val="black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 or </a:t>
            </a:r>
            <a:r>
              <a:rPr lang="en-US" altLang="ar-IQ" dirty="0">
                <a:solidFill>
                  <a:schemeClr val="accent2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gravid </a:t>
            </a:r>
            <a:r>
              <a:rPr lang="en-US" altLang="ar-IQ" dirty="0" smtClean="0">
                <a:solidFill>
                  <a:schemeClr val="accent2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segment in </a:t>
            </a:r>
            <a:r>
              <a:rPr lang="en-US" altLang="ar-IQ" dirty="0">
                <a:solidFill>
                  <a:schemeClr val="accent2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stool</a:t>
            </a:r>
          </a:p>
          <a:p>
            <a:pPr marL="273050" lvl="0" indent="-273050" algn="l" rtl="0">
              <a:buClr>
                <a:srgbClr val="0BD0D9"/>
              </a:buClr>
              <a:buSzPct val="95000"/>
              <a:buNone/>
            </a:pPr>
            <a:r>
              <a:rPr lang="en-US" altLang="ar-IQ" dirty="0">
                <a:solidFill>
                  <a:prstClr val="black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-Pathogenic stage is </a:t>
            </a:r>
            <a:r>
              <a:rPr lang="en-US" altLang="ar-IQ" dirty="0">
                <a:solidFill>
                  <a:schemeClr val="accent2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Adult Worm</a:t>
            </a:r>
          </a:p>
          <a:p>
            <a:endParaRPr lang="ar-IQ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5712" y="3822193"/>
            <a:ext cx="2982849" cy="3035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4790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4904" y="182880"/>
            <a:ext cx="11234928" cy="6391656"/>
          </a:xfrm>
        </p:spPr>
        <p:txBody>
          <a:bodyPr/>
          <a:lstStyle/>
          <a:p>
            <a:pPr marL="273050" lvl="0" indent="-273050" algn="just" rtl="0">
              <a:buClr>
                <a:srgbClr val="0BD0D9"/>
              </a:buClr>
              <a:buSzPct val="95000"/>
              <a:buNone/>
            </a:pPr>
            <a:r>
              <a:rPr lang="en-US" altLang="ar-IQ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5.Echinococcus </a:t>
            </a:r>
            <a:r>
              <a:rPr lang="en-US" altLang="ar-IQ" b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granulosis</a:t>
            </a:r>
            <a:r>
              <a:rPr lang="en-US" altLang="ar-IQ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=Dog TW</a:t>
            </a:r>
            <a:endParaRPr lang="en-US" altLang="ar-IQ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Majalla UI"/>
              <a:cs typeface="Times New Roman" panose="02020603050405020304" pitchFamily="18" charset="0"/>
            </a:endParaRPr>
          </a:p>
          <a:p>
            <a:pPr marL="0" lvl="0" indent="0" algn="just" rtl="0">
              <a:buClr>
                <a:srgbClr val="0BD0D9"/>
              </a:buClr>
              <a:buSzPct val="95000"/>
              <a:buNone/>
            </a:pPr>
            <a:r>
              <a:rPr lang="en-US" altLang="ar-IQ" dirty="0"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E. </a:t>
            </a:r>
            <a:r>
              <a:rPr lang="en-US" altLang="ar-IQ" dirty="0" err="1"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granulosis</a:t>
            </a:r>
            <a:r>
              <a:rPr lang="en-US" altLang="ar-IQ" dirty="0"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 </a:t>
            </a:r>
            <a:r>
              <a:rPr lang="en-US" altLang="ar-IQ" sz="3600" dirty="0"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causes</a:t>
            </a:r>
            <a:r>
              <a:rPr lang="en-US" altLang="ar-IQ" dirty="0"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 </a:t>
            </a:r>
            <a:r>
              <a:rPr lang="en-US" altLang="ar-IQ" dirty="0">
                <a:solidFill>
                  <a:schemeClr val="accent1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Echinococcosis</a:t>
            </a:r>
            <a:r>
              <a:rPr lang="en-US" altLang="ar-IQ" dirty="0"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, infection produce large hydatid cysts in in the liver, lung, ovary, brain. This disease follows ingestion of egg in dog feces</a:t>
            </a:r>
            <a:r>
              <a:rPr lang="en-US" altLang="ar-IQ" dirty="0" smtClean="0"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.</a:t>
            </a:r>
          </a:p>
          <a:p>
            <a:pPr marL="0" lvl="0" indent="0" algn="just" rtl="0">
              <a:buClr>
                <a:srgbClr val="0BD0D9"/>
              </a:buClr>
              <a:buSzPct val="95000"/>
              <a:buNone/>
            </a:pPr>
            <a:r>
              <a:rPr lang="en-US" altLang="ar-IQ" dirty="0" smtClean="0"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human is a dead-end life cycle.</a:t>
            </a:r>
          </a:p>
          <a:p>
            <a:pPr marL="0" indent="0" algn="just" rtl="0">
              <a:buClr>
                <a:srgbClr val="0BD0D9"/>
              </a:buClr>
              <a:buSzPct val="95000"/>
              <a:buNone/>
            </a:pPr>
            <a:r>
              <a:rPr lang="en-US" altLang="ar-IQ" dirty="0"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• Infective stage to human is : </a:t>
            </a:r>
            <a:r>
              <a:rPr lang="en-US" altLang="ar-IQ" dirty="0">
                <a:solidFill>
                  <a:schemeClr val="accent1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eggs</a:t>
            </a:r>
            <a:r>
              <a:rPr lang="en-US" altLang="ar-IQ" dirty="0"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 by  ingestion food &amp; water.</a:t>
            </a:r>
          </a:p>
          <a:p>
            <a:pPr marL="0" indent="0" algn="just" rtl="0">
              <a:buClr>
                <a:srgbClr val="0BD0D9"/>
              </a:buClr>
              <a:buSzPct val="95000"/>
              <a:buNone/>
            </a:pPr>
            <a:r>
              <a:rPr lang="en-US" altLang="ar-IQ" dirty="0"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• Mode of infection: contaminated food and water with eggs.</a:t>
            </a:r>
          </a:p>
          <a:p>
            <a:pPr marL="0" indent="0" algn="just" rtl="0">
              <a:buClr>
                <a:srgbClr val="0BD0D9"/>
              </a:buClr>
              <a:buSzPct val="95000"/>
              <a:buNone/>
            </a:pPr>
            <a:r>
              <a:rPr lang="en-US" altLang="ar-IQ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Egg is the infected stage comes </a:t>
            </a:r>
            <a:r>
              <a:rPr lang="en-US" altLang="ar-IQ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from:</a:t>
            </a:r>
            <a:endParaRPr lang="en-US" altLang="ar-IQ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Majalla UI"/>
              <a:cs typeface="Times New Roman" panose="02020603050405020304" pitchFamily="18" charset="0"/>
            </a:endParaRPr>
          </a:p>
          <a:p>
            <a:pPr marL="0" indent="0" algn="just" rtl="0">
              <a:buClr>
                <a:srgbClr val="0BD0D9"/>
              </a:buClr>
              <a:buSzPct val="95000"/>
              <a:buNone/>
            </a:pPr>
            <a:r>
              <a:rPr lang="en-US" altLang="ar-IQ" dirty="0"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I. Ingested of water or vegetable Contaminated by infected dog feces.</a:t>
            </a:r>
          </a:p>
          <a:p>
            <a:pPr marL="0" indent="0" algn="just" rtl="0">
              <a:buClr>
                <a:srgbClr val="0BD0D9"/>
              </a:buClr>
              <a:buSzPct val="95000"/>
              <a:buNone/>
            </a:pPr>
            <a:r>
              <a:rPr lang="en-US" altLang="ar-IQ" dirty="0"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II. handling or caressing infected dog where the hairs contaminated with eggs.</a:t>
            </a:r>
          </a:p>
          <a:p>
            <a:pPr marL="0" indent="0">
              <a:buNone/>
            </a:pP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3931970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4904" y="347472"/>
            <a:ext cx="11207496" cy="5780278"/>
          </a:xfrm>
        </p:spPr>
        <p:txBody>
          <a:bodyPr/>
          <a:lstStyle/>
          <a:p>
            <a:pPr marL="0" lvl="0" indent="0" algn="just" rtl="0">
              <a:buClr>
                <a:srgbClr val="0BD0D9"/>
              </a:buClr>
              <a:buSzPct val="95000"/>
              <a:buNone/>
            </a:pPr>
            <a:r>
              <a:rPr lang="en-US" altLang="ar-IQ" dirty="0">
                <a:solidFill>
                  <a:schemeClr val="accent1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Intermediate host: human, sheep cattle, camels all carry hydatid cyst.</a:t>
            </a:r>
          </a:p>
          <a:p>
            <a:pPr marL="0" lvl="0" indent="0" algn="just" rtl="0">
              <a:buClr>
                <a:srgbClr val="0BD0D9"/>
              </a:buClr>
              <a:buSzPct val="95000"/>
              <a:buNone/>
            </a:pPr>
            <a:r>
              <a:rPr lang="en-US" altLang="ar-IQ" dirty="0"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• Habitat: adult worm in the small intestine of dogs.</a:t>
            </a:r>
          </a:p>
          <a:p>
            <a:pPr marL="0" lvl="0" indent="0" algn="just" rtl="0">
              <a:buClr>
                <a:srgbClr val="0BD0D9"/>
              </a:buClr>
              <a:buSzPct val="95000"/>
              <a:buNone/>
            </a:pPr>
            <a:r>
              <a:rPr lang="en-US" altLang="ar-IQ" dirty="0"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• Final host: is only the dogs</a:t>
            </a:r>
          </a:p>
          <a:p>
            <a:pPr marL="0" lvl="0" indent="0" algn="just" rtl="0">
              <a:buClr>
                <a:srgbClr val="0BD0D9"/>
              </a:buClr>
              <a:buSzPct val="95000"/>
              <a:buNone/>
            </a:pPr>
            <a:r>
              <a:rPr lang="en-US" altLang="ar-IQ" dirty="0"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Larval stage (hydatid cyst) in intermediate host.</a:t>
            </a:r>
          </a:p>
          <a:p>
            <a:pPr marL="0" lvl="0" indent="0" algn="just" rtl="0">
              <a:buClr>
                <a:srgbClr val="0BD0D9"/>
              </a:buClr>
              <a:buSzPct val="95000"/>
              <a:buNone/>
            </a:pPr>
            <a:r>
              <a:rPr lang="en-US" altLang="ar-IQ" dirty="0"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•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Hydatid cyst is found in Humans and animals.</a:t>
            </a:r>
            <a:r>
              <a:rPr lang="en-US" altLang="ar-IQ" dirty="0"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 Anaphylactic reaction to worm antigens can occur if the cyst ruptures.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ar-IQ" dirty="0">
              <a:latin typeface="Times New Roman" panose="02020603050405020304" pitchFamily="18" charset="0"/>
              <a:ea typeface="Majalla UI"/>
              <a:cs typeface="Times New Roman" panose="02020603050405020304" pitchFamily="18" charset="0"/>
            </a:endParaRPr>
          </a:p>
          <a:p>
            <a:pPr marL="0" lvl="0" indent="0" algn="just" rtl="0">
              <a:buClr>
                <a:srgbClr val="0BD0D9"/>
              </a:buClr>
              <a:buSzPct val="95000"/>
              <a:buNone/>
            </a:pPr>
            <a:r>
              <a:rPr lang="en-US" altLang="ar-IQ" b="1" dirty="0"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Echinococcos</a:t>
            </a:r>
            <a:r>
              <a:rPr lang="en-US" altLang="ar-IQ" dirty="0"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is is diagnosed by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X ray, </a:t>
            </a:r>
            <a:r>
              <a:rPr lang="en-US" altLang="ar-IQ" dirty="0"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CT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scan or ultrasound</a:t>
            </a:r>
            <a:r>
              <a:rPr lang="en-US" altLang="ar-IQ" dirty="0"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 scan or biopsy of infected tissue.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lvl="0" indent="0" algn="just" rtl="0">
              <a:buClr>
                <a:srgbClr val="0BD0D9"/>
              </a:buClr>
              <a:buSzPct val="95000"/>
              <a:buNone/>
            </a:pP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Casoni test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diagnosis of Echinococcus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granulosus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eggs </a:t>
            </a:r>
            <a:r>
              <a:rPr lang="en-US" altLang="ar-IQ" dirty="0"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 </a:t>
            </a:r>
          </a:p>
          <a:p>
            <a:pPr marL="0" lvl="0" indent="0" algn="just" rtl="0">
              <a:buClr>
                <a:srgbClr val="0BD0D9"/>
              </a:buClr>
              <a:buSzPct val="95000"/>
              <a:buNone/>
            </a:pPr>
            <a:r>
              <a:rPr lang="en-US" altLang="ar-IQ" dirty="0"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• It is world wide specially in dogs regions.</a:t>
            </a: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431782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420624"/>
            <a:ext cx="10972800" cy="6016752"/>
          </a:xfrm>
        </p:spPr>
        <p:txBody>
          <a:bodyPr/>
          <a:lstStyle/>
          <a:p>
            <a:pPr marL="0" indent="0" algn="l">
              <a:buNone/>
            </a:pPr>
            <a:r>
              <a:rPr lang="en-US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E. </a:t>
            </a:r>
            <a:r>
              <a:rPr lang="en-US" b="1" dirty="0" err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Granulosus</a:t>
            </a:r>
            <a:r>
              <a:rPr lang="en-US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Parasite Life Cycle </a:t>
            </a:r>
          </a:p>
          <a:p>
            <a:pPr marL="0" indent="0" algn="l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granulosus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requires two host types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definitive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hosts </a:t>
            </a:r>
            <a:r>
              <a:rPr lang="en-US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(dogs)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intermediate hosts </a:t>
            </a:r>
            <a:r>
              <a:rPr lang="en-US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(sheep, cattle, horses, pigs, goats, camels).</a:t>
            </a:r>
          </a:p>
          <a:p>
            <a:pPr marL="0" indent="0" algn="l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The dog is the main definitive host, with eggs shed in its scat.</a:t>
            </a:r>
          </a:p>
          <a:p>
            <a:pPr marL="0" indent="0" algn="l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The parasite attaches to the mucosa of the intestines in the definitive host, growing into adult stages.</a:t>
            </a:r>
          </a:p>
          <a:p>
            <a:pPr marL="0" indent="0" algn="l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The parasite can be transmitted from the intermediate host to the definitive host by frequent feeding of offal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ar-IQ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>
              <a:buNone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The </a:t>
            </a:r>
            <a:r>
              <a:rPr lang="en-US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larval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form of E. 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granulosus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can cause </a:t>
            </a:r>
            <a:r>
              <a:rPr lang="en-US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human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cystic 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echinococcus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causing abnormal organ function, spontaneous fracture of bones, and neurological effects.</a:t>
            </a:r>
          </a:p>
          <a:p>
            <a:pPr marL="0" indent="0" algn="l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1536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l">
              <a:buNone/>
            </a:pP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Factors affecting infection pressure within the definitive host include </a:t>
            </a:r>
            <a:r>
              <a:rPr lang="en-US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frequency of offal feedings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parasite prevalence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and the </a:t>
            </a:r>
            <a:r>
              <a:rPr lang="en-US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age of the intermediate host.</a:t>
            </a:r>
          </a:p>
          <a:p>
            <a:pPr marL="0" lvl="0" indent="0" algn="l">
              <a:buNone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The life expectancy of the parasite and frequency of anthelminthic treatments also influence infection rate.</a:t>
            </a:r>
          </a:p>
          <a:p>
            <a:pPr marL="0" lvl="0" indent="0" algn="l">
              <a:buNone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The </a:t>
            </a:r>
            <a:r>
              <a:rPr lang="en-US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temperature and humidity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the environment can affect the survival of E. 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granulosus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ar-IQ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2864706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56616"/>
            <a:ext cx="10972800" cy="5771134"/>
          </a:xfrm>
        </p:spPr>
        <p:txBody>
          <a:bodyPr/>
          <a:lstStyle/>
          <a:p>
            <a:pPr marL="0" indent="0" algn="l" rtl="0">
              <a:buNone/>
            </a:pPr>
            <a:r>
              <a:rPr lang="en-GB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Pathogenesis of Parasite Infections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Eggs hatch in duodenum or small intestine, causing extra intestinal infections.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Embryos migrate via portal veins to lungs, liver, and brain.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Larvae develop into hydatid cysts in these organs.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Cysts may be large, filled with clear fluid, and contain </a:t>
            </a:r>
            <a:r>
              <a:rPr lang="en-GB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proto-</a:t>
            </a:r>
            <a:r>
              <a:rPr lang="en-GB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scolices</a:t>
            </a:r>
            <a:r>
              <a:rPr lang="en-GB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(immature forms of the head of the parasite). 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These mature into developed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scolices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l" rtl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•Echinococcus forms one large fluid-filled cyst that contains thousands of individual scoleces as well as many daughter cysts within the large cyst.</a:t>
            </a:r>
          </a:p>
          <a:p>
            <a:pPr marL="0" indent="0" algn="l" rtl="0">
              <a:buNone/>
            </a:pPr>
            <a:endParaRPr lang="ar-IQ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3428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6619" y="954024"/>
            <a:ext cx="5164645" cy="4953000"/>
          </a:xfrm>
        </p:spPr>
        <p:txBody>
          <a:bodyPr/>
          <a:lstStyle/>
          <a:p>
            <a:pPr marL="0" lvl="0" indent="0" algn="just" rtl="0" eaLnBrk="0" hangingPunct="0">
              <a:buClr>
                <a:srgbClr val="0BD0D9"/>
              </a:buClr>
              <a:buSzPct val="95000"/>
              <a:buNone/>
            </a:pP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•Individual scoleces lying at the bottom of the large cyst are called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“hydatid sand”.</a:t>
            </a:r>
          </a:p>
          <a:p>
            <a:endParaRPr lang="ar-IQ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3011" y="483331"/>
            <a:ext cx="6877050" cy="6115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194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402336"/>
            <a:ext cx="10972800" cy="5725414"/>
          </a:xfrm>
        </p:spPr>
        <p:txBody>
          <a:bodyPr/>
          <a:lstStyle/>
          <a:p>
            <a:pPr marL="0" lvl="0" indent="0" algn="just" rtl="0" eaLnBrk="0" hangingPunct="0">
              <a:buClr>
                <a:srgbClr val="0BD0D9"/>
              </a:buClr>
              <a:buSzPct val="95000"/>
              <a:buNone/>
            </a:pPr>
            <a:r>
              <a:rPr lang="en-US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outer layer of the cyst is thick, fibrous tissue produced by the host.</a:t>
            </a:r>
          </a:p>
          <a:p>
            <a:pPr marL="0" lvl="0" indent="0" algn="just" rtl="0" eaLnBrk="0" hangingPunct="0">
              <a:buClr>
                <a:srgbClr val="0BD0D9"/>
              </a:buClr>
              <a:buSzPct val="95000"/>
              <a:buNone/>
            </a:pP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The cyst fluid contains parasite antigens, which can sensitize the host.</a:t>
            </a:r>
          </a:p>
          <a:p>
            <a:pPr marL="0" lvl="0" indent="0" algn="just" rtl="0" eaLnBrk="0" hangingPunct="0">
              <a:buClr>
                <a:srgbClr val="0BD0D9"/>
              </a:buClr>
              <a:buSzPct val="95000"/>
              <a:buNone/>
            </a:pP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If the cyst ruptures spontaneously or during trauma or surgical removal, life-threatening anaphylactic shock can occur.</a:t>
            </a:r>
          </a:p>
          <a:p>
            <a:pPr marL="0" lvl="0" indent="0" algn="just" rtl="0" eaLnBrk="0" hangingPunct="0">
              <a:buClr>
                <a:srgbClr val="0BD0D9"/>
              </a:buClr>
              <a:buSzPct val="95000"/>
              <a:buNone/>
            </a:pP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Rupture of a cyst can also spread </a:t>
            </a:r>
            <a:r>
              <a:rPr lang="en-US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protoscoleces</a:t>
            </a: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widely.</a:t>
            </a:r>
          </a:p>
          <a:p>
            <a:pPr marL="0" lvl="0" indent="0" algn="just" rtl="0" eaLnBrk="0" hangingPunct="0">
              <a:buClr>
                <a:srgbClr val="0BD0D9"/>
              </a:buClr>
              <a:buSzPct val="95000"/>
              <a:buNone/>
            </a:pPr>
            <a:r>
              <a:rPr lang="en-US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Symptoms</a:t>
            </a:r>
          </a:p>
          <a:p>
            <a:pPr marL="0" lvl="0" indent="0" algn="just" rtl="0" eaLnBrk="0" hangingPunct="0">
              <a:buClr>
                <a:srgbClr val="0BD0D9"/>
              </a:buClr>
              <a:buSzPct val="95000"/>
              <a:buNone/>
            </a:pP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Rare symptoms because the cyst grow slowly unless it rupture causing</a:t>
            </a:r>
          </a:p>
          <a:p>
            <a:pPr marL="0" lvl="0" indent="0" algn="just" rtl="0" eaLnBrk="0" hangingPunct="0">
              <a:buClr>
                <a:srgbClr val="0BD0D9"/>
              </a:buClr>
              <a:buSzPct val="95000"/>
              <a:buNone/>
            </a:pP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Anaphylactic shock due to release of </a:t>
            </a:r>
            <a:r>
              <a:rPr lang="en-US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protoscolices</a:t>
            </a: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toxins of hydatid cyst.</a:t>
            </a:r>
            <a:endParaRPr lang="ar-IQ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2161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704088"/>
            <a:ext cx="10972800" cy="5423662"/>
          </a:xfrm>
        </p:spPr>
        <p:txBody>
          <a:bodyPr/>
          <a:lstStyle/>
          <a:p>
            <a:pPr marL="0" lvl="0" indent="0" algn="l" rtl="0" eaLnBrk="0" hangingPunct="0">
              <a:buClr>
                <a:srgbClr val="0BD0D9"/>
              </a:buClr>
              <a:buSzPct val="95000"/>
              <a:buNone/>
            </a:pPr>
            <a:r>
              <a:rPr lang="en-GB" altLang="en-US" sz="2800" b="1" dirty="0">
                <a:solidFill>
                  <a:srgbClr val="FF0000"/>
                </a:solidFill>
                <a:latin typeface="Constantia"/>
              </a:rPr>
              <a:t>Prevention</a:t>
            </a:r>
            <a:r>
              <a:rPr lang="ar-IQ" altLang="en-US" sz="2800" b="1" dirty="0">
                <a:solidFill>
                  <a:srgbClr val="FF0000"/>
                </a:solidFill>
                <a:latin typeface="Constantia"/>
                <a:ea typeface="Majalla UI"/>
              </a:rPr>
              <a:t> </a:t>
            </a:r>
            <a:r>
              <a:rPr lang="en-GB" altLang="en-US" sz="2800" b="1" dirty="0">
                <a:solidFill>
                  <a:srgbClr val="FF0000"/>
                </a:solidFill>
                <a:latin typeface="Constantia"/>
              </a:rPr>
              <a:t>and</a:t>
            </a:r>
            <a:r>
              <a:rPr lang="ar-IQ" altLang="en-US" sz="2800" b="1" dirty="0">
                <a:solidFill>
                  <a:srgbClr val="FF0000"/>
                </a:solidFill>
                <a:latin typeface="Constantia"/>
                <a:ea typeface="Majalla UI"/>
              </a:rPr>
              <a:t> </a:t>
            </a:r>
            <a:r>
              <a:rPr lang="en-GB" altLang="en-US" sz="2800" b="1" dirty="0">
                <a:solidFill>
                  <a:srgbClr val="FF0000"/>
                </a:solidFill>
                <a:latin typeface="Constantia"/>
              </a:rPr>
              <a:t>Control</a:t>
            </a:r>
            <a:endParaRPr lang="ar-IQ" altLang="ar-IQ" sz="2800" b="1" dirty="0">
              <a:solidFill>
                <a:srgbClr val="FF0000"/>
              </a:solidFill>
              <a:latin typeface="Constantia"/>
              <a:ea typeface="Majalla UI"/>
            </a:endParaRPr>
          </a:p>
          <a:p>
            <a:pPr marL="0" lvl="0" indent="0" algn="l" rtl="0" eaLnBrk="0" hangingPunct="0">
              <a:buClr>
                <a:srgbClr val="0BD0D9"/>
              </a:buClr>
              <a:buSzPct val="95000"/>
              <a:buNone/>
            </a:pPr>
            <a:r>
              <a:rPr lang="en-US" altLang="ar-IQ" sz="2800" b="1" dirty="0">
                <a:solidFill>
                  <a:srgbClr val="FF0000"/>
                </a:solidFill>
                <a:latin typeface="Constantia"/>
                <a:ea typeface="Majalla UI"/>
              </a:rPr>
              <a:t>control</a:t>
            </a:r>
            <a:r>
              <a:rPr lang="en-US" altLang="ar-IQ" sz="2800" dirty="0">
                <a:solidFill>
                  <a:prstClr val="black"/>
                </a:solidFill>
                <a:latin typeface="Constantia"/>
                <a:ea typeface="Majalla UI"/>
              </a:rPr>
              <a:t> of </a:t>
            </a:r>
            <a:r>
              <a:rPr lang="en-US" altLang="ar-IQ" sz="2800" b="1" dirty="0" err="1">
                <a:solidFill>
                  <a:prstClr val="black"/>
                </a:solidFill>
                <a:latin typeface="Constantia"/>
                <a:ea typeface="Majalla UI"/>
              </a:rPr>
              <a:t>Cestodaes</a:t>
            </a:r>
            <a:r>
              <a:rPr lang="en-US" altLang="ar-IQ" sz="2800" dirty="0">
                <a:solidFill>
                  <a:prstClr val="black"/>
                </a:solidFill>
                <a:latin typeface="Constantia"/>
                <a:ea typeface="Majalla UI"/>
              </a:rPr>
              <a:t> = </a:t>
            </a:r>
            <a:r>
              <a:rPr lang="en-GB" altLang="ar-IQ" sz="2800" dirty="0">
                <a:solidFill>
                  <a:prstClr val="black"/>
                </a:solidFill>
                <a:latin typeface="Constantia"/>
                <a:ea typeface="Majalla UI"/>
              </a:rPr>
              <a:t>Avoid taken uncooked meat containing infective stage in the muscles. </a:t>
            </a:r>
            <a:endParaRPr lang="en-US" altLang="ar-IQ" sz="2800" dirty="0">
              <a:solidFill>
                <a:prstClr val="black"/>
              </a:solidFill>
              <a:latin typeface="Constantia"/>
              <a:ea typeface="Majalla UI"/>
            </a:endParaRPr>
          </a:p>
          <a:p>
            <a:pPr marL="0" lvl="0" indent="0" algn="l" rtl="0">
              <a:lnSpc>
                <a:spcPct val="90000"/>
              </a:lnSpc>
              <a:buClr>
                <a:srgbClr val="0BD0D9"/>
              </a:buClr>
              <a:buSzPct val="95000"/>
              <a:buNone/>
            </a:pPr>
            <a:r>
              <a:rPr lang="en-US" altLang="ar-IQ" sz="2800" b="1" dirty="0">
                <a:solidFill>
                  <a:srgbClr val="FF0000"/>
                </a:solidFill>
                <a:latin typeface="Constantia"/>
                <a:ea typeface="Majalla UI"/>
              </a:rPr>
              <a:t>control</a:t>
            </a:r>
            <a:r>
              <a:rPr lang="en-US" altLang="ar-IQ" sz="2800" dirty="0">
                <a:solidFill>
                  <a:prstClr val="black"/>
                </a:solidFill>
                <a:latin typeface="Constantia"/>
                <a:ea typeface="Majalla UI"/>
              </a:rPr>
              <a:t> of </a:t>
            </a:r>
            <a:r>
              <a:rPr lang="en-US" altLang="ar-IQ" sz="2800" b="1" dirty="0" err="1">
                <a:solidFill>
                  <a:prstClr val="black"/>
                </a:solidFill>
                <a:latin typeface="Constantia"/>
                <a:ea typeface="Majalla UI"/>
              </a:rPr>
              <a:t>Taenia</a:t>
            </a:r>
            <a:r>
              <a:rPr lang="en-US" altLang="ar-IQ" sz="2800" b="1" dirty="0">
                <a:solidFill>
                  <a:prstClr val="black"/>
                </a:solidFill>
                <a:latin typeface="Constantia"/>
                <a:ea typeface="Majalla UI"/>
              </a:rPr>
              <a:t> </a:t>
            </a:r>
            <a:r>
              <a:rPr lang="en-US" altLang="ar-IQ" sz="2800" b="1" dirty="0" err="1">
                <a:solidFill>
                  <a:prstClr val="black"/>
                </a:solidFill>
                <a:latin typeface="Constantia"/>
                <a:ea typeface="Majalla UI"/>
              </a:rPr>
              <a:t>saginata</a:t>
            </a:r>
            <a:r>
              <a:rPr lang="en-US" altLang="ar-IQ" sz="2800" dirty="0">
                <a:solidFill>
                  <a:prstClr val="black"/>
                </a:solidFill>
                <a:latin typeface="Constantia"/>
                <a:ea typeface="Majalla UI"/>
              </a:rPr>
              <a:t>= </a:t>
            </a:r>
            <a:r>
              <a:rPr lang="en-GB" altLang="ar-IQ" sz="2800" dirty="0">
                <a:solidFill>
                  <a:prstClr val="black"/>
                </a:solidFill>
                <a:latin typeface="Constantia"/>
                <a:ea typeface="Majalla UI"/>
              </a:rPr>
              <a:t>Avoid taken uncooked beef meat containing infective stage in the muscles. </a:t>
            </a:r>
            <a:r>
              <a:rPr lang="en-GB" altLang="ar-IQ" sz="2800" i="1" dirty="0">
                <a:solidFill>
                  <a:prstClr val="black"/>
                </a:solidFill>
                <a:latin typeface="Constantia"/>
                <a:ea typeface="Majalla UI"/>
              </a:rPr>
              <a:t> </a:t>
            </a:r>
            <a:endParaRPr lang="en-US" altLang="ar-IQ" sz="2800" dirty="0">
              <a:solidFill>
                <a:prstClr val="black"/>
              </a:solidFill>
              <a:latin typeface="Constantia"/>
              <a:ea typeface="Majalla UI"/>
            </a:endParaRPr>
          </a:p>
          <a:p>
            <a:pPr marL="0" lvl="0" indent="0" algn="l" rtl="0" eaLnBrk="0" hangingPunct="0">
              <a:buClr>
                <a:srgbClr val="0BD0D9"/>
              </a:buClr>
              <a:buSzPct val="95000"/>
              <a:buNone/>
            </a:pPr>
            <a:r>
              <a:rPr lang="en-US" altLang="ar-IQ" sz="2800" b="1" dirty="0">
                <a:solidFill>
                  <a:srgbClr val="FF0000"/>
                </a:solidFill>
                <a:latin typeface="Constantia"/>
                <a:ea typeface="Majalla UI"/>
              </a:rPr>
              <a:t>control</a:t>
            </a:r>
            <a:r>
              <a:rPr lang="en-US" altLang="ar-IQ" sz="2800" dirty="0">
                <a:solidFill>
                  <a:prstClr val="black"/>
                </a:solidFill>
                <a:latin typeface="Constantia"/>
                <a:ea typeface="Majalla UI"/>
              </a:rPr>
              <a:t> of </a:t>
            </a:r>
            <a:r>
              <a:rPr lang="en-US" altLang="ar-IQ" sz="2800" b="1" dirty="0" err="1">
                <a:solidFill>
                  <a:prstClr val="black"/>
                </a:solidFill>
                <a:latin typeface="Constantia"/>
                <a:ea typeface="Majalla UI"/>
              </a:rPr>
              <a:t>Taenia</a:t>
            </a:r>
            <a:r>
              <a:rPr lang="en-US" altLang="ar-IQ" sz="2800" b="1" dirty="0">
                <a:solidFill>
                  <a:prstClr val="black"/>
                </a:solidFill>
                <a:latin typeface="Constantia"/>
                <a:ea typeface="Majalla UI"/>
              </a:rPr>
              <a:t> </a:t>
            </a:r>
            <a:r>
              <a:rPr lang="en-US" altLang="ar-IQ" sz="2800" b="1" dirty="0" err="1">
                <a:solidFill>
                  <a:prstClr val="black"/>
                </a:solidFill>
                <a:latin typeface="Constantia"/>
                <a:ea typeface="Majalla UI"/>
              </a:rPr>
              <a:t>solium</a:t>
            </a:r>
            <a:r>
              <a:rPr lang="en-US" altLang="ar-IQ" sz="2800" dirty="0">
                <a:solidFill>
                  <a:prstClr val="black"/>
                </a:solidFill>
                <a:latin typeface="Constantia"/>
                <a:ea typeface="Majalla UI"/>
              </a:rPr>
              <a:t>= </a:t>
            </a:r>
            <a:r>
              <a:rPr lang="en-GB" altLang="ar-IQ" sz="2800" dirty="0">
                <a:solidFill>
                  <a:prstClr val="black"/>
                </a:solidFill>
                <a:latin typeface="Constantia"/>
                <a:ea typeface="Majalla UI"/>
              </a:rPr>
              <a:t>Avoid taken uncooked pig meat containing infective stage in the muscles. hygiene, Improvement of water supply and sewage and Good health education.</a:t>
            </a:r>
          </a:p>
          <a:p>
            <a:pPr marL="0" lvl="0" indent="0" algn="l" rtl="0">
              <a:lnSpc>
                <a:spcPct val="90000"/>
              </a:lnSpc>
              <a:buClr>
                <a:srgbClr val="0BD0D9"/>
              </a:buClr>
              <a:buSzPct val="95000"/>
              <a:buNone/>
            </a:pPr>
            <a:r>
              <a:rPr lang="en-US" altLang="ar-IQ" sz="2800" b="1" dirty="0">
                <a:solidFill>
                  <a:srgbClr val="FF0000"/>
                </a:solidFill>
                <a:latin typeface="Constantia"/>
                <a:ea typeface="Majalla UI"/>
              </a:rPr>
              <a:t>control</a:t>
            </a:r>
            <a:r>
              <a:rPr lang="en-US" altLang="ar-IQ" sz="2800" dirty="0">
                <a:solidFill>
                  <a:prstClr val="black"/>
                </a:solidFill>
                <a:latin typeface="Constantia"/>
                <a:ea typeface="Majalla UI"/>
              </a:rPr>
              <a:t> of </a:t>
            </a:r>
            <a:r>
              <a:rPr lang="en-US" altLang="ar-IQ" sz="2800" b="1" dirty="0" err="1">
                <a:solidFill>
                  <a:prstClr val="black"/>
                </a:solidFill>
                <a:latin typeface="Constantia"/>
                <a:ea typeface="Majalla UI"/>
              </a:rPr>
              <a:t>Diphyllobotherium</a:t>
            </a:r>
            <a:r>
              <a:rPr lang="en-US" altLang="ar-IQ" sz="2800" b="1" dirty="0">
                <a:solidFill>
                  <a:prstClr val="black"/>
                </a:solidFill>
                <a:latin typeface="Constantia"/>
                <a:ea typeface="Majalla UI"/>
              </a:rPr>
              <a:t> </a:t>
            </a:r>
            <a:r>
              <a:rPr lang="en-US" altLang="ar-IQ" sz="2800" b="1" dirty="0" err="1">
                <a:solidFill>
                  <a:prstClr val="black"/>
                </a:solidFill>
                <a:latin typeface="Constantia"/>
                <a:ea typeface="Majalla UI"/>
              </a:rPr>
              <a:t>latum</a:t>
            </a:r>
            <a:r>
              <a:rPr lang="en-US" altLang="ar-IQ" sz="2800" b="1" dirty="0">
                <a:solidFill>
                  <a:prstClr val="black"/>
                </a:solidFill>
                <a:latin typeface="Constantia"/>
                <a:ea typeface="Majalla UI"/>
              </a:rPr>
              <a:t> </a:t>
            </a:r>
            <a:r>
              <a:rPr lang="en-US" altLang="ar-IQ" sz="2800" dirty="0">
                <a:solidFill>
                  <a:prstClr val="black"/>
                </a:solidFill>
                <a:latin typeface="Constantia"/>
                <a:ea typeface="Majalla UI"/>
              </a:rPr>
              <a:t>= </a:t>
            </a:r>
            <a:r>
              <a:rPr lang="en-GB" altLang="ar-IQ" sz="2800" dirty="0">
                <a:solidFill>
                  <a:prstClr val="black"/>
                </a:solidFill>
                <a:latin typeface="Constantia"/>
                <a:ea typeface="Majalla UI"/>
              </a:rPr>
              <a:t>Avoid taken uncooked fish meat containing infective stage in the muscles. </a:t>
            </a:r>
          </a:p>
          <a:p>
            <a:pPr marL="0" lvl="0" indent="0" algn="l" rtl="0">
              <a:lnSpc>
                <a:spcPct val="90000"/>
              </a:lnSpc>
              <a:buClr>
                <a:srgbClr val="0BD0D9"/>
              </a:buClr>
              <a:buSzPct val="95000"/>
              <a:buNone/>
            </a:pPr>
            <a:r>
              <a:rPr lang="en-US" altLang="ar-IQ" sz="2800" b="1" dirty="0">
                <a:solidFill>
                  <a:srgbClr val="FF0000"/>
                </a:solidFill>
                <a:latin typeface="Constantia"/>
                <a:ea typeface="Majalla UI"/>
              </a:rPr>
              <a:t>control</a:t>
            </a:r>
            <a:r>
              <a:rPr lang="en-US" altLang="ar-IQ" sz="2800" dirty="0">
                <a:solidFill>
                  <a:prstClr val="black"/>
                </a:solidFill>
                <a:latin typeface="Constantia"/>
                <a:ea typeface="Majalla UI"/>
              </a:rPr>
              <a:t> of </a:t>
            </a:r>
            <a:r>
              <a:rPr lang="en-US" altLang="ar-IQ" sz="2800" b="1" dirty="0">
                <a:solidFill>
                  <a:prstClr val="black"/>
                </a:solidFill>
                <a:latin typeface="Constantia"/>
                <a:ea typeface="Majalla UI"/>
              </a:rPr>
              <a:t>Echinococcus </a:t>
            </a:r>
            <a:r>
              <a:rPr lang="en-US" altLang="ar-IQ" sz="2800" b="1" dirty="0" err="1">
                <a:solidFill>
                  <a:prstClr val="black"/>
                </a:solidFill>
                <a:latin typeface="Constantia"/>
                <a:ea typeface="Majalla UI"/>
              </a:rPr>
              <a:t>granulosis</a:t>
            </a:r>
            <a:r>
              <a:rPr lang="en-US" altLang="ar-IQ" sz="2800" dirty="0">
                <a:solidFill>
                  <a:prstClr val="black"/>
                </a:solidFill>
                <a:latin typeface="Constantia"/>
                <a:ea typeface="Majalla UI"/>
              </a:rPr>
              <a:t>= </a:t>
            </a:r>
            <a:r>
              <a:rPr lang="en-GB" altLang="ar-IQ" sz="2800" dirty="0">
                <a:solidFill>
                  <a:prstClr val="black"/>
                </a:solidFill>
                <a:latin typeface="Constantia"/>
                <a:ea typeface="Majalla UI"/>
              </a:rPr>
              <a:t>Avoid taken contaminated food and water. keep the dogs away with human contact</a:t>
            </a:r>
          </a:p>
          <a:p>
            <a:pPr marL="0" lvl="0" indent="0" algn="l" rtl="0">
              <a:lnSpc>
                <a:spcPct val="90000"/>
              </a:lnSpc>
              <a:buClr>
                <a:srgbClr val="0BD0D9"/>
              </a:buClr>
              <a:buSzPct val="95000"/>
              <a:buNone/>
            </a:pPr>
            <a:endParaRPr lang="en-US" altLang="ar-IQ" sz="2800" dirty="0">
              <a:solidFill>
                <a:prstClr val="black"/>
              </a:solidFill>
              <a:latin typeface="Constantia"/>
              <a:ea typeface="Majalla UI"/>
            </a:endParaRP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3979789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 rtl="0">
              <a:buNone/>
            </a:pPr>
            <a:r>
              <a:rPr lang="en-US" altLang="ar-IQ" dirty="0">
                <a:solidFill>
                  <a:srgbClr val="FF0000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Treatment </a:t>
            </a:r>
            <a:r>
              <a:rPr lang="en-US" altLang="ar-IQ" dirty="0"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of </a:t>
            </a:r>
            <a:r>
              <a:rPr lang="en-US" altLang="ar-IQ" b="1" dirty="0" err="1"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Cestodaes</a:t>
            </a:r>
            <a:r>
              <a:rPr lang="en-US" altLang="ar-IQ" dirty="0"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 = </a:t>
            </a:r>
            <a:r>
              <a:rPr lang="en-GB" altLang="ar-IQ" dirty="0" err="1"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Praziquantel</a:t>
            </a:r>
            <a:r>
              <a:rPr lang="en-GB" altLang="ar-IQ" dirty="0"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, </a:t>
            </a:r>
            <a:r>
              <a:rPr lang="en-US" altLang="ar-IQ" dirty="0" err="1"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Albendazole</a:t>
            </a:r>
            <a:r>
              <a:rPr lang="en-US" altLang="ar-IQ" dirty="0"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 </a:t>
            </a:r>
          </a:p>
          <a:p>
            <a:pPr marL="0" indent="0" algn="l" rtl="0">
              <a:lnSpc>
                <a:spcPct val="90000"/>
              </a:lnSpc>
              <a:buNone/>
            </a:pPr>
            <a:r>
              <a:rPr lang="en-US" altLang="ar-IQ" dirty="0">
                <a:solidFill>
                  <a:srgbClr val="FF0000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Treatment</a:t>
            </a:r>
            <a:r>
              <a:rPr lang="en-US" altLang="ar-IQ" dirty="0"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 of </a:t>
            </a:r>
            <a:r>
              <a:rPr lang="en-US" altLang="ar-IQ" b="1" dirty="0" err="1"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Taenia</a:t>
            </a:r>
            <a:r>
              <a:rPr lang="en-US" altLang="ar-IQ" b="1" dirty="0"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 </a:t>
            </a:r>
            <a:r>
              <a:rPr lang="en-US" altLang="ar-IQ" b="1" dirty="0" err="1"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saginata</a:t>
            </a:r>
            <a:r>
              <a:rPr lang="en-US" altLang="ar-IQ" dirty="0"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= </a:t>
            </a:r>
            <a:r>
              <a:rPr lang="en-US" altLang="ar-IQ" dirty="0" err="1"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Albendazole</a:t>
            </a:r>
            <a:r>
              <a:rPr lang="en-US" altLang="ar-IQ" dirty="0"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 </a:t>
            </a:r>
            <a:r>
              <a:rPr lang="en-GB" altLang="ar-IQ" i="1" dirty="0"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Alternatively, </a:t>
            </a:r>
            <a:r>
              <a:rPr lang="en-GB" altLang="ar-IQ" i="1" dirty="0" err="1"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niclosamide</a:t>
            </a:r>
            <a:r>
              <a:rPr lang="en-GB" altLang="ar-IQ" i="1" dirty="0"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 </a:t>
            </a:r>
            <a:endParaRPr lang="en-US" altLang="ar-IQ" dirty="0">
              <a:latin typeface="Times New Roman" panose="02020603050405020304" pitchFamily="18" charset="0"/>
              <a:ea typeface="Majalla UI"/>
              <a:cs typeface="Times New Roman" panose="02020603050405020304" pitchFamily="18" charset="0"/>
            </a:endParaRPr>
          </a:p>
          <a:p>
            <a:pPr marL="0" indent="0" algn="l" rtl="0">
              <a:lnSpc>
                <a:spcPct val="90000"/>
              </a:lnSpc>
              <a:buNone/>
            </a:pPr>
            <a:r>
              <a:rPr lang="en-US" altLang="ar-IQ" dirty="0">
                <a:solidFill>
                  <a:srgbClr val="FF0000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Treatment</a:t>
            </a:r>
            <a:r>
              <a:rPr lang="en-US" altLang="ar-IQ" dirty="0"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 of </a:t>
            </a:r>
            <a:r>
              <a:rPr lang="en-US" altLang="ar-IQ" b="1" dirty="0" err="1"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Taenia</a:t>
            </a:r>
            <a:r>
              <a:rPr lang="en-US" altLang="ar-IQ" b="1" dirty="0"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 </a:t>
            </a:r>
            <a:r>
              <a:rPr lang="en-US" altLang="ar-IQ" b="1" dirty="0" err="1"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solium</a:t>
            </a:r>
            <a:r>
              <a:rPr lang="en-US" altLang="ar-IQ" dirty="0"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= </a:t>
            </a:r>
            <a:r>
              <a:rPr lang="en-US" altLang="ar-IQ" dirty="0" err="1"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Albendazole</a:t>
            </a:r>
            <a:endParaRPr lang="en-US" altLang="ar-IQ" dirty="0">
              <a:latin typeface="Times New Roman" panose="02020603050405020304" pitchFamily="18" charset="0"/>
              <a:ea typeface="Majalla UI"/>
              <a:cs typeface="Times New Roman" panose="02020603050405020304" pitchFamily="18" charset="0"/>
            </a:endParaRPr>
          </a:p>
          <a:p>
            <a:pPr marL="0" indent="0" algn="l" rtl="0">
              <a:lnSpc>
                <a:spcPct val="90000"/>
              </a:lnSpc>
              <a:buNone/>
            </a:pPr>
            <a:r>
              <a:rPr lang="en-US" altLang="ar-IQ" dirty="0">
                <a:solidFill>
                  <a:srgbClr val="FF0000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Treatment</a:t>
            </a:r>
            <a:r>
              <a:rPr lang="en-US" altLang="ar-IQ" dirty="0"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 of </a:t>
            </a:r>
            <a:r>
              <a:rPr lang="en-US" altLang="ar-IQ" b="1" dirty="0" err="1"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Diphyllobotherium</a:t>
            </a:r>
            <a:r>
              <a:rPr lang="en-US" altLang="ar-IQ" b="1" dirty="0"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 </a:t>
            </a:r>
            <a:r>
              <a:rPr lang="en-US" altLang="ar-IQ" b="1" dirty="0" err="1"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latum</a:t>
            </a:r>
            <a:r>
              <a:rPr lang="en-US" altLang="ar-IQ" b="1" dirty="0"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 </a:t>
            </a:r>
            <a:r>
              <a:rPr lang="en-US" altLang="ar-IQ" dirty="0"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= </a:t>
            </a:r>
            <a:r>
              <a:rPr lang="en-US" altLang="ar-IQ" dirty="0" err="1"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Albendazole</a:t>
            </a:r>
            <a:endParaRPr lang="en-US" altLang="ar-IQ" dirty="0">
              <a:latin typeface="Times New Roman" panose="02020603050405020304" pitchFamily="18" charset="0"/>
              <a:ea typeface="Majalla UI"/>
              <a:cs typeface="Times New Roman" panose="02020603050405020304" pitchFamily="18" charset="0"/>
            </a:endParaRPr>
          </a:p>
          <a:p>
            <a:pPr marL="0" indent="0" algn="l" rtl="0">
              <a:lnSpc>
                <a:spcPct val="90000"/>
              </a:lnSpc>
              <a:buNone/>
            </a:pPr>
            <a:r>
              <a:rPr lang="en-US" altLang="ar-IQ" dirty="0">
                <a:solidFill>
                  <a:srgbClr val="FF0000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Treatment</a:t>
            </a:r>
            <a:r>
              <a:rPr lang="en-US" altLang="ar-IQ" dirty="0"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 of </a:t>
            </a:r>
            <a:r>
              <a:rPr lang="en-US" altLang="ar-IQ" b="1" dirty="0"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Echinococcus </a:t>
            </a:r>
            <a:r>
              <a:rPr lang="en-US" altLang="ar-IQ" b="1" dirty="0" err="1"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granulosis</a:t>
            </a:r>
            <a:r>
              <a:rPr lang="en-US" altLang="ar-IQ" dirty="0"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= </a:t>
            </a:r>
            <a:r>
              <a:rPr lang="en-US" altLang="ar-IQ" dirty="0" err="1"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Albendazole</a:t>
            </a:r>
            <a:r>
              <a:rPr lang="en-US" altLang="ar-IQ" dirty="0"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 and surgical excision of cysts.</a:t>
            </a:r>
          </a:p>
          <a:p>
            <a:pPr marL="0" indent="0">
              <a:buNone/>
            </a:pPr>
            <a:endParaRPr lang="ar-IQ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1470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ar-IQ" sz="4600" b="1" u="sng" dirty="0">
                <a:solidFill>
                  <a:srgbClr val="04617B"/>
                </a:solidFill>
                <a:latin typeface="Calibri"/>
              </a:rPr>
              <a:t>Trematodes (flukes)</a:t>
            </a:r>
            <a:endParaRPr lang="ar-IQ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859536"/>
            <a:ext cx="10972800" cy="5268214"/>
          </a:xfrm>
        </p:spPr>
        <p:txBody>
          <a:bodyPr/>
          <a:lstStyle/>
          <a:p>
            <a:pPr marL="0" lvl="0" indent="0" algn="just" rtl="0">
              <a:buClr>
                <a:srgbClr val="0BD0D9"/>
              </a:buClr>
              <a:buSzPct val="95000"/>
              <a:buNone/>
            </a:pPr>
            <a:r>
              <a:rPr lang="en-US" altLang="ar-IQ" dirty="0">
                <a:solidFill>
                  <a:prstClr val="black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Trematodes are small (about 1 cm), </a:t>
            </a:r>
            <a:r>
              <a:rPr lang="en-US" altLang="ar-IQ" dirty="0">
                <a:solidFill>
                  <a:srgbClr val="FF0000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flat, leaf-like worms  or flatfish </a:t>
            </a:r>
            <a:r>
              <a:rPr lang="en-US" altLang="ar-IQ" dirty="0">
                <a:solidFill>
                  <a:prstClr val="black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that, depending on the species, infect various organs of the human host (</a:t>
            </a:r>
            <a:r>
              <a:rPr lang="en-US" altLang="ar-IQ" dirty="0">
                <a:solidFill>
                  <a:srgbClr val="FF0000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intestinal veins, urinary bladder, liver, or lung</a:t>
            </a:r>
            <a:r>
              <a:rPr lang="en-US" altLang="ar-IQ" dirty="0">
                <a:solidFill>
                  <a:prstClr val="black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). </a:t>
            </a:r>
            <a:r>
              <a:rPr lang="en-US" altLang="ar-IQ" b="1" dirty="0">
                <a:solidFill>
                  <a:srgbClr val="FF0000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All trematodes use freshwater snails  (</a:t>
            </a:r>
            <a:r>
              <a:rPr lang="en-GB" altLang="en-US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Biomphalaria</a:t>
            </a:r>
            <a:r>
              <a:rPr lang="en-US" altLang="ar-IQ" b="1" dirty="0">
                <a:solidFill>
                  <a:srgbClr val="FF0000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) as an intermediate host, human 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 final host</a:t>
            </a:r>
          </a:p>
          <a:p>
            <a:pPr marL="0" lvl="0" indent="0" algn="l" rtl="0" eaLnBrk="0" hangingPunct="0">
              <a:buClr>
                <a:srgbClr val="0BD0D9"/>
              </a:buClr>
              <a:buSzPct val="95000"/>
              <a:buNone/>
            </a:pP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 sexual stages or adult stages in the (definitive host) and asexual or larval stages in the (</a:t>
            </a:r>
            <a:r>
              <a:rPr lang="en-US" altLang="ar-IQ" dirty="0">
                <a:solidFill>
                  <a:prstClr val="black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intermediate host</a:t>
            </a: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US" altLang="ar-IQ" dirty="0">
              <a:solidFill>
                <a:prstClr val="black"/>
              </a:solidFill>
              <a:latin typeface="Times New Roman" panose="02020603050405020304" pitchFamily="18" charset="0"/>
              <a:ea typeface="Majalla UI"/>
              <a:cs typeface="Times New Roman" panose="02020603050405020304" pitchFamily="18" charset="0"/>
            </a:endParaRPr>
          </a:p>
          <a:p>
            <a:pPr marL="0" lvl="0" indent="0" algn="just" rtl="0">
              <a:buClr>
                <a:srgbClr val="0BD0D9"/>
              </a:buClr>
              <a:buSzPct val="95000"/>
              <a:buNone/>
            </a:pPr>
            <a:r>
              <a:rPr lang="en-US" alt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life cycle stage of the digenetic trematodes that cause "swimmer's itch" is a </a:t>
            </a:r>
            <a:r>
              <a:rPr lang="en-US" altLang="en-US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Miracidium</a:t>
            </a:r>
            <a:r>
              <a:rPr lang="en-US" alt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it is the larval stage of a fluke that is covered with cilia and swims about seeking out </a:t>
            </a:r>
            <a:r>
              <a:rPr lang="en-US" altLang="en-US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snail to serve as an intermediate host</a:t>
            </a:r>
          </a:p>
          <a:p>
            <a:pPr marL="0" indent="0">
              <a:buNone/>
            </a:pPr>
            <a:endParaRPr lang="ar-IQ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5847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411480"/>
            <a:ext cx="10972800" cy="5716270"/>
          </a:xfrm>
        </p:spPr>
        <p:txBody>
          <a:bodyPr/>
          <a:lstStyle/>
          <a:p>
            <a:pPr marL="0" lvl="0" indent="0" algn="just" rtl="0">
              <a:buClr>
                <a:srgbClr val="0BD0D9"/>
              </a:buClr>
              <a:buSzPct val="95000"/>
              <a:buNone/>
            </a:pPr>
            <a:r>
              <a:rPr lang="en-US" altLang="en-US" b="1" dirty="0">
                <a:solidFill>
                  <a:srgbClr val="FF0000"/>
                </a:solidFill>
                <a:latin typeface="Constantia"/>
              </a:rPr>
              <a:t>All are hermaphrodite (monoecious) except Schistosoma in which sexes are separated (dioecious).</a:t>
            </a:r>
          </a:p>
          <a:p>
            <a:pPr marL="0" lvl="0" indent="0" algn="just" rtl="0">
              <a:buClr>
                <a:srgbClr val="0BD0D9"/>
              </a:buClr>
              <a:buSzPct val="95000"/>
              <a:buNone/>
            </a:pPr>
            <a:r>
              <a:rPr lang="en-US" altLang="en-US" dirty="0">
                <a:solidFill>
                  <a:prstClr val="black"/>
                </a:solidFill>
                <a:latin typeface="Constantia"/>
              </a:rPr>
              <a:t>The alimentary canal of </a:t>
            </a:r>
            <a:r>
              <a:rPr lang="en-US" altLang="ar-IQ" dirty="0">
                <a:solidFill>
                  <a:prstClr val="black"/>
                </a:solidFill>
                <a:latin typeface="Constantia"/>
                <a:ea typeface="Majalla UI"/>
              </a:rPr>
              <a:t>flukes</a:t>
            </a:r>
            <a:r>
              <a:rPr lang="en-US" altLang="en-US" dirty="0">
                <a:solidFill>
                  <a:prstClr val="black"/>
                </a:solidFill>
                <a:latin typeface="Constantia"/>
              </a:rPr>
              <a:t> like an inverted Y.  There are three types : </a:t>
            </a:r>
          </a:p>
          <a:p>
            <a:pPr marL="514350" indent="-514350" algn="just" rtl="0">
              <a:buClr>
                <a:srgbClr val="0BD0D9"/>
              </a:buClr>
              <a:buSzPct val="95000"/>
              <a:buFont typeface="+mj-lt"/>
              <a:buAutoNum type="arabicPeriod"/>
            </a:pPr>
            <a:r>
              <a:rPr lang="en-US" altLang="en-US" b="1" dirty="0" err="1">
                <a:solidFill>
                  <a:prstClr val="black"/>
                </a:solidFill>
                <a:latin typeface="Constantia"/>
              </a:rPr>
              <a:t>S</a:t>
            </a:r>
            <a:r>
              <a:rPr lang="en-US" altLang="ar-IQ" b="1" dirty="0" err="1">
                <a:solidFill>
                  <a:prstClr val="black"/>
                </a:solidFill>
                <a:latin typeface="Constantia"/>
                <a:ea typeface="Majalla UI"/>
              </a:rPr>
              <a:t>chistosomes</a:t>
            </a:r>
            <a:r>
              <a:rPr lang="en-US" altLang="ar-IQ" b="1" dirty="0">
                <a:solidFill>
                  <a:prstClr val="black"/>
                </a:solidFill>
                <a:latin typeface="Constantia"/>
                <a:ea typeface="Majalla UI"/>
              </a:rPr>
              <a:t> (Blood flukes)</a:t>
            </a:r>
            <a:endParaRPr lang="en-US" altLang="ar-IQ" dirty="0">
              <a:solidFill>
                <a:prstClr val="black"/>
              </a:solidFill>
              <a:latin typeface="Constantia"/>
              <a:ea typeface="Majalla UI"/>
            </a:endParaRPr>
          </a:p>
          <a:p>
            <a:pPr marL="514350" indent="-514350" algn="just" rtl="0">
              <a:buClr>
                <a:srgbClr val="0BD0D9"/>
              </a:buClr>
              <a:buSzPct val="95000"/>
              <a:buFont typeface="+mj-lt"/>
              <a:buAutoNum type="arabicPeriod"/>
            </a:pPr>
            <a:r>
              <a:rPr lang="en-US" altLang="ar-IQ" b="1" i="1" dirty="0" err="1">
                <a:solidFill>
                  <a:prstClr val="black"/>
                </a:solidFill>
                <a:latin typeface="Constantia"/>
                <a:ea typeface="Majalla UI"/>
              </a:rPr>
              <a:t>Fasciolopsis</a:t>
            </a:r>
            <a:r>
              <a:rPr lang="en-US" altLang="ar-IQ" b="1" i="1" dirty="0">
                <a:solidFill>
                  <a:prstClr val="black"/>
                </a:solidFill>
                <a:latin typeface="Constantia"/>
                <a:ea typeface="Majalla UI"/>
              </a:rPr>
              <a:t> </a:t>
            </a:r>
            <a:r>
              <a:rPr lang="en-US" altLang="ar-IQ" b="1" i="1" dirty="0" err="1">
                <a:solidFill>
                  <a:prstClr val="black"/>
                </a:solidFill>
                <a:latin typeface="Constantia"/>
                <a:ea typeface="Majalla UI"/>
              </a:rPr>
              <a:t>buski</a:t>
            </a:r>
            <a:r>
              <a:rPr lang="en-US" altLang="ar-IQ" b="1" dirty="0">
                <a:solidFill>
                  <a:prstClr val="black"/>
                </a:solidFill>
                <a:latin typeface="Constantia"/>
                <a:ea typeface="Majalla UI"/>
              </a:rPr>
              <a:t> (giant intestinal fluke)</a:t>
            </a:r>
            <a:r>
              <a:rPr lang="en-US" altLang="ar-IQ" dirty="0">
                <a:solidFill>
                  <a:prstClr val="black"/>
                </a:solidFill>
                <a:latin typeface="Constantia"/>
                <a:ea typeface="Majalla UI"/>
              </a:rPr>
              <a:t> causes </a:t>
            </a:r>
            <a:r>
              <a:rPr lang="en-US" altLang="ar-IQ" dirty="0" err="1">
                <a:solidFill>
                  <a:prstClr val="black"/>
                </a:solidFill>
                <a:latin typeface="Constantia"/>
                <a:ea typeface="Majalla UI"/>
              </a:rPr>
              <a:t>Fasciolopsis</a:t>
            </a:r>
            <a:r>
              <a:rPr lang="en-US" altLang="ar-IQ" dirty="0">
                <a:solidFill>
                  <a:prstClr val="black"/>
                </a:solidFill>
                <a:latin typeface="Constantia"/>
                <a:ea typeface="Majalla UI"/>
              </a:rPr>
              <a:t>. Live in Small intestine </a:t>
            </a:r>
          </a:p>
          <a:p>
            <a:pPr marL="514350" indent="-514350" algn="just" rtl="0">
              <a:buClr>
                <a:srgbClr val="0BD0D9"/>
              </a:buClr>
              <a:buSzPct val="95000"/>
              <a:buFont typeface="+mj-lt"/>
              <a:buAutoNum type="arabicPeriod"/>
            </a:pPr>
            <a:r>
              <a:rPr lang="en-US" altLang="ar-IQ" b="1" i="1" dirty="0" err="1">
                <a:solidFill>
                  <a:prstClr val="black"/>
                </a:solidFill>
                <a:latin typeface="Constantia"/>
                <a:ea typeface="Majalla UI"/>
              </a:rPr>
              <a:t>Fasciola</a:t>
            </a:r>
            <a:r>
              <a:rPr lang="en-US" altLang="ar-IQ" b="1" i="1" dirty="0">
                <a:solidFill>
                  <a:prstClr val="black"/>
                </a:solidFill>
                <a:latin typeface="Constantia"/>
                <a:ea typeface="Majalla UI"/>
              </a:rPr>
              <a:t> hepatica </a:t>
            </a:r>
            <a:r>
              <a:rPr lang="en-US" altLang="ar-IQ" b="1" dirty="0">
                <a:solidFill>
                  <a:prstClr val="black"/>
                </a:solidFill>
                <a:latin typeface="Constantia"/>
                <a:ea typeface="Majalla UI"/>
              </a:rPr>
              <a:t>(sheep liver fluke )</a:t>
            </a:r>
            <a:r>
              <a:rPr lang="en-US" altLang="ar-IQ" dirty="0">
                <a:solidFill>
                  <a:prstClr val="black"/>
                </a:solidFill>
                <a:latin typeface="Constantia"/>
                <a:ea typeface="Majalla UI"/>
              </a:rPr>
              <a:t> causes </a:t>
            </a:r>
            <a:r>
              <a:rPr lang="en-US" altLang="ar-IQ" dirty="0" err="1">
                <a:solidFill>
                  <a:prstClr val="black"/>
                </a:solidFill>
                <a:latin typeface="Constantia"/>
                <a:ea typeface="Majalla UI"/>
              </a:rPr>
              <a:t>Fasciolosis</a:t>
            </a:r>
            <a:r>
              <a:rPr lang="en-US" altLang="ar-IQ" dirty="0">
                <a:solidFill>
                  <a:prstClr val="black"/>
                </a:solidFill>
                <a:latin typeface="Constantia"/>
                <a:ea typeface="Majalla UI"/>
              </a:rPr>
              <a:t>. live in Liver.</a:t>
            </a:r>
          </a:p>
          <a:p>
            <a:pPr marL="0" indent="0" algn="just" rtl="0">
              <a:buClr>
                <a:srgbClr val="0BD0D9"/>
              </a:buClr>
              <a:buSzPct val="95000"/>
              <a:buNone/>
            </a:pPr>
            <a:r>
              <a:rPr lang="en-US" altLang="ar-IQ" dirty="0">
                <a:solidFill>
                  <a:prstClr val="black"/>
                </a:solidFill>
                <a:latin typeface="Constantia"/>
                <a:ea typeface="Majalla UI"/>
              </a:rPr>
              <a:t> </a:t>
            </a:r>
            <a:r>
              <a:rPr lang="en-US" altLang="en-US" dirty="0">
                <a:solidFill>
                  <a:srgbClr val="FF0000"/>
                </a:solidFill>
                <a:latin typeface="Constantia"/>
              </a:rPr>
              <a:t>Cause Liver rot </a:t>
            </a:r>
            <a:r>
              <a:rPr lang="en-US" altLang="ar-IQ" dirty="0">
                <a:solidFill>
                  <a:prstClr val="black"/>
                </a:solidFill>
                <a:latin typeface="Constantia"/>
                <a:ea typeface="Majalla UI"/>
              </a:rPr>
              <a:t>(bile ducts, after migration through parenchyma) </a:t>
            </a:r>
          </a:p>
          <a:p>
            <a:pPr marL="0" indent="0" algn="just">
              <a:lnSpc>
                <a:spcPct val="80000"/>
              </a:lnSpc>
              <a:buClr>
                <a:srgbClr val="0BD0D9"/>
              </a:buClr>
              <a:buSzPct val="95000"/>
              <a:buNone/>
            </a:pPr>
            <a:r>
              <a:rPr lang="en-US" altLang="ar-IQ" dirty="0">
                <a:solidFill>
                  <a:prstClr val="black"/>
                </a:solidFill>
                <a:latin typeface="Constantia"/>
                <a:ea typeface="Majalla UI"/>
              </a:rPr>
              <a:t>  </a:t>
            </a: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3927181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0896" y="338328"/>
            <a:ext cx="11271504" cy="5789422"/>
          </a:xfrm>
        </p:spPr>
        <p:txBody>
          <a:bodyPr/>
          <a:lstStyle/>
          <a:p>
            <a:pPr marL="0" lvl="0" indent="0" algn="just" rtl="0">
              <a:buClr>
                <a:srgbClr val="0BD0D9"/>
              </a:buClr>
              <a:buSzPct val="95000"/>
              <a:buNone/>
            </a:pPr>
            <a:r>
              <a:rPr lang="en-US" altLang="ar-IQ" b="1" dirty="0">
                <a:solidFill>
                  <a:prstClr val="black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1. Schistosomes (Blood flukes) </a:t>
            </a:r>
            <a:r>
              <a:rPr lang="en-US" altLang="ar-IQ" b="1" dirty="0">
                <a:solidFill>
                  <a:srgbClr val="FF0000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The disease is transmitted by direct skin penetration (cercaria is infective stage). </a:t>
            </a:r>
            <a:r>
              <a:rPr lang="en-US" altLang="ar-IQ" b="1" dirty="0">
                <a:solidFill>
                  <a:prstClr val="black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has three sp.</a:t>
            </a:r>
            <a:endParaRPr lang="en-US" altLang="ar-IQ" dirty="0">
              <a:solidFill>
                <a:prstClr val="black"/>
              </a:solidFill>
              <a:latin typeface="Times New Roman" panose="02020603050405020304" pitchFamily="18" charset="0"/>
              <a:ea typeface="Majalla UI"/>
              <a:cs typeface="Times New Roman" panose="02020603050405020304" pitchFamily="18" charset="0"/>
            </a:endParaRPr>
          </a:p>
          <a:p>
            <a:pPr marL="0" lvl="0" indent="0" algn="just" rtl="0">
              <a:buClr>
                <a:srgbClr val="0BD0D9"/>
              </a:buClr>
              <a:buSzPct val="95000"/>
              <a:buNone/>
            </a:pPr>
            <a:endParaRPr lang="en-US" altLang="ar-IQ" b="1" i="1" dirty="0" smtClean="0">
              <a:solidFill>
                <a:prstClr val="black"/>
              </a:solidFill>
              <a:latin typeface="Times New Roman" panose="02020603050405020304" pitchFamily="18" charset="0"/>
              <a:ea typeface="Majalla UI"/>
              <a:cs typeface="Times New Roman" panose="02020603050405020304" pitchFamily="18" charset="0"/>
            </a:endParaRPr>
          </a:p>
          <a:p>
            <a:pPr marL="0" lvl="0" indent="0" algn="just" rtl="0">
              <a:buClr>
                <a:srgbClr val="0BD0D9"/>
              </a:buClr>
              <a:buSzPct val="95000"/>
              <a:buNone/>
            </a:pPr>
            <a:r>
              <a:rPr lang="en-US" altLang="ar-IQ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A: </a:t>
            </a:r>
            <a:r>
              <a:rPr lang="en-US" altLang="ar-IQ" b="1" i="1" dirty="0" smtClean="0">
                <a:solidFill>
                  <a:schemeClr val="accent1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S</a:t>
            </a:r>
            <a:r>
              <a:rPr lang="en-US" altLang="ar-IQ" b="1" i="1" dirty="0">
                <a:solidFill>
                  <a:schemeClr val="accent1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. </a:t>
            </a:r>
            <a:r>
              <a:rPr lang="en-US" altLang="ar-IQ" b="1" i="1" dirty="0" err="1" smtClean="0">
                <a:solidFill>
                  <a:schemeClr val="accent1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haematobium</a:t>
            </a:r>
            <a:r>
              <a:rPr lang="en-US" altLang="ar-IQ" b="1" i="1" dirty="0">
                <a:solidFill>
                  <a:prstClr val="black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:</a:t>
            </a:r>
            <a:r>
              <a:rPr lang="en-US" altLang="ar-IQ" dirty="0">
                <a:solidFill>
                  <a:prstClr val="black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 Shape of egg: oval, contain terminal or polar spine. Resident the vein surrounds the urinary bladder &amp; </a:t>
            </a:r>
            <a:r>
              <a:rPr lang="en-US" alt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Present in veins of the vesical and pelvic plexuses</a:t>
            </a:r>
            <a:r>
              <a:rPr lang="en-US" altLang="ar-IQ" dirty="0">
                <a:solidFill>
                  <a:prstClr val="black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. causes </a:t>
            </a:r>
            <a:r>
              <a:rPr lang="en-US" altLang="ar-IQ" b="1" dirty="0">
                <a:solidFill>
                  <a:prstClr val="black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urinary </a:t>
            </a:r>
            <a:r>
              <a:rPr lang="en-US" altLang="ar-IQ" b="1" dirty="0" err="1">
                <a:solidFill>
                  <a:prstClr val="black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bilhariziasis</a:t>
            </a:r>
            <a:r>
              <a:rPr lang="en-US" altLang="ar-IQ" dirty="0">
                <a:solidFill>
                  <a:prstClr val="black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. the main symptoms are </a:t>
            </a:r>
            <a:r>
              <a:rPr lang="en-US" altLang="ar-IQ" b="1" dirty="0">
                <a:solidFill>
                  <a:prstClr val="black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 hematuria</a:t>
            </a:r>
            <a:r>
              <a:rPr lang="en-US" altLang="ar-IQ" dirty="0">
                <a:solidFill>
                  <a:prstClr val="black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, fibrosis, granulomas. The loss of blood can lead to iron deficiency anemia blocking of urinary tract &amp; bladder cancer</a:t>
            </a:r>
            <a:r>
              <a:rPr lang="en-US" altLang="ar-IQ" dirty="0" smtClean="0">
                <a:solidFill>
                  <a:prstClr val="black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.</a:t>
            </a:r>
          </a:p>
          <a:p>
            <a:pPr marL="0" lvl="0" indent="0" algn="just" rtl="0">
              <a:buClr>
                <a:srgbClr val="0BD0D9"/>
              </a:buClr>
              <a:buSzPct val="95000"/>
              <a:buNone/>
            </a:pPr>
            <a:r>
              <a:rPr lang="en-US" altLang="ar-IQ" sz="2200" dirty="0" smtClean="0">
                <a:solidFill>
                  <a:srgbClr val="FF0000"/>
                </a:solidFill>
                <a:latin typeface="Constantia"/>
                <a:ea typeface="Majalla UI"/>
              </a:rPr>
              <a:t> </a:t>
            </a:r>
            <a:r>
              <a:rPr lang="en-US" altLang="ar-IQ" dirty="0">
                <a:solidFill>
                  <a:srgbClr val="FF0000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(</a:t>
            </a:r>
            <a:r>
              <a:rPr lang="en-US" altLang="ar-IQ" u="sng" dirty="0">
                <a:solidFill>
                  <a:srgbClr val="FF0000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egg in urine </a:t>
            </a:r>
            <a:r>
              <a:rPr lang="en-US" altLang="ar-IQ" dirty="0">
                <a:solidFill>
                  <a:srgbClr val="FF0000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is diagnostic stage). </a:t>
            </a:r>
            <a:endParaRPr lang="en-US" altLang="ar-IQ" sz="4400" dirty="0" smtClean="0">
              <a:solidFill>
                <a:prstClr val="black"/>
              </a:solidFill>
              <a:latin typeface="Times New Roman" panose="02020603050405020304" pitchFamily="18" charset="0"/>
              <a:ea typeface="Majalla UI"/>
              <a:cs typeface="Times New Roman" panose="02020603050405020304" pitchFamily="18" charset="0"/>
            </a:endParaRPr>
          </a:p>
          <a:p>
            <a:pPr marL="0" indent="0" algn="just" rtl="0">
              <a:buClr>
                <a:srgbClr val="0BD0D9"/>
              </a:buClr>
              <a:buSzPct val="95000"/>
              <a:buNone/>
            </a:pPr>
            <a:endParaRPr lang="ar-IQ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2716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just" rtl="0">
              <a:buClr>
                <a:srgbClr val="0BD0D9"/>
              </a:buClr>
              <a:buSzPct val="95000"/>
              <a:buNone/>
            </a:pPr>
            <a:r>
              <a:rPr lang="en-US" altLang="ar-IQ" b="1" i="1" dirty="0">
                <a:solidFill>
                  <a:prstClr val="black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S. </a:t>
            </a:r>
            <a:r>
              <a:rPr lang="en-US" altLang="ar-IQ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msnsoni</a:t>
            </a:r>
            <a:r>
              <a:rPr lang="en-US" altLang="ar-IQ" dirty="0">
                <a:solidFill>
                  <a:prstClr val="black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 &amp;</a:t>
            </a:r>
            <a:r>
              <a:rPr lang="en-US" altLang="ar-IQ" b="1" i="1" dirty="0">
                <a:solidFill>
                  <a:prstClr val="black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 S. </a:t>
            </a:r>
            <a:r>
              <a:rPr lang="en-US" altLang="ar-IQ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japonicum</a:t>
            </a:r>
            <a:r>
              <a:rPr lang="en-US" altLang="ar-IQ" dirty="0">
                <a:solidFill>
                  <a:prstClr val="black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 causes </a:t>
            </a:r>
            <a:r>
              <a:rPr lang="en-US" altLang="ar-IQ" b="1" dirty="0">
                <a:solidFill>
                  <a:prstClr val="black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intestinal </a:t>
            </a:r>
            <a:r>
              <a:rPr lang="en-US" altLang="ar-IQ" b="1" dirty="0" err="1">
                <a:solidFill>
                  <a:prstClr val="black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bilhariziasis</a:t>
            </a:r>
            <a:r>
              <a:rPr lang="en-US" altLang="ar-IQ" b="1" dirty="0">
                <a:solidFill>
                  <a:prstClr val="black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 or Schistosomiasis</a:t>
            </a:r>
            <a:r>
              <a:rPr lang="en-US" altLang="ar-IQ" dirty="0">
                <a:solidFill>
                  <a:prstClr val="black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. Resident in the mesenteric or rectal vein surround small  intestine. The eggs causes damage in intestine, liver, gastrointestinal tract causes </a:t>
            </a:r>
            <a:r>
              <a:rPr lang="en-US" altLang="ar-IQ" dirty="0">
                <a:solidFill>
                  <a:srgbClr val="FF0000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bleeding diarrhea</a:t>
            </a:r>
            <a:r>
              <a:rPr lang="en-US" altLang="ar-IQ" dirty="0">
                <a:solidFill>
                  <a:prstClr val="black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.  Damage to the intestinal wall is caused by the host's inflammatory response to eggs deposited at that site. The eggs also secrete proteolytic enzymes that further damage the tissue. </a:t>
            </a:r>
            <a:r>
              <a:rPr lang="en-US" altLang="ar-IQ" dirty="0">
                <a:solidFill>
                  <a:srgbClr val="FF0000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Diagnosis (</a:t>
            </a:r>
            <a:r>
              <a:rPr lang="en-US" altLang="ar-IQ" u="sng" dirty="0">
                <a:solidFill>
                  <a:srgbClr val="FF0000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egg in stool </a:t>
            </a:r>
            <a:r>
              <a:rPr lang="en-US" altLang="ar-IQ" dirty="0">
                <a:solidFill>
                  <a:srgbClr val="FF0000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is diagnostic stage). </a:t>
            </a:r>
            <a:endParaRPr lang="en-US" altLang="ar-IQ" dirty="0">
              <a:solidFill>
                <a:prstClr val="black"/>
              </a:solidFill>
              <a:latin typeface="Times New Roman" panose="02020603050405020304" pitchFamily="18" charset="0"/>
              <a:ea typeface="Majalla UI"/>
              <a:cs typeface="Times New Roman" panose="02020603050405020304" pitchFamily="18" charset="0"/>
            </a:endParaRPr>
          </a:p>
          <a:p>
            <a:endParaRPr lang="ar-IQ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7575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7" y="190501"/>
            <a:ext cx="11914630" cy="2287523"/>
          </a:xfrm>
        </p:spPr>
        <p:txBody>
          <a:bodyPr/>
          <a:lstStyle/>
          <a:p>
            <a:pPr lvl="0" rtl="0">
              <a:spcBef>
                <a:spcPct val="20000"/>
              </a:spcBef>
            </a:pPr>
            <a:r>
              <a:rPr lang="en-US" altLang="ar-IQ" sz="3200" b="1" dirty="0">
                <a:solidFill>
                  <a:prstClr val="black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B.  </a:t>
            </a:r>
            <a:r>
              <a:rPr lang="en-US" altLang="ar-IQ" sz="3200" b="1" dirty="0">
                <a:solidFill>
                  <a:srgbClr val="C73109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S. </a:t>
            </a:r>
            <a:r>
              <a:rPr lang="en-US" altLang="ar-IQ" sz="3200" b="1" dirty="0" err="1">
                <a:solidFill>
                  <a:srgbClr val="C73109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msnsoni</a:t>
            </a:r>
            <a:r>
              <a:rPr lang="en-US" altLang="ar-IQ" sz="3200" b="1" dirty="0">
                <a:solidFill>
                  <a:prstClr val="black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:</a:t>
            </a:r>
            <a:r>
              <a:rPr lang="en-US" altLang="ar-IQ" sz="3200" dirty="0">
                <a:solidFill>
                  <a:prstClr val="black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 Shape of egg  large oval, contain lateral spine. </a:t>
            </a:r>
            <a:br>
              <a:rPr lang="en-US" altLang="ar-IQ" sz="3200" dirty="0">
                <a:solidFill>
                  <a:prstClr val="black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</a:br>
            <a:r>
              <a:rPr lang="en-US" altLang="ar-IQ" sz="3200" b="1" dirty="0">
                <a:solidFill>
                  <a:prstClr val="black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C. </a:t>
            </a:r>
            <a:r>
              <a:rPr lang="en-US" altLang="ar-IQ" sz="3200" b="1" dirty="0">
                <a:solidFill>
                  <a:srgbClr val="C73109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S. </a:t>
            </a:r>
            <a:r>
              <a:rPr lang="en-US" altLang="ar-IQ" sz="3200" b="1" dirty="0" err="1">
                <a:solidFill>
                  <a:srgbClr val="C73109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japonicum</a:t>
            </a:r>
            <a:r>
              <a:rPr lang="en-US" altLang="ar-IQ" sz="3200" b="1" dirty="0">
                <a:solidFill>
                  <a:srgbClr val="C73109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 </a:t>
            </a:r>
            <a:r>
              <a:rPr lang="en-US" altLang="ar-IQ" sz="3200" b="1" dirty="0">
                <a:solidFill>
                  <a:prstClr val="black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(Oriental schistosomiasis or Katayama disease):</a:t>
            </a:r>
            <a:r>
              <a:rPr lang="en-US" altLang="ar-IQ" sz="3200" dirty="0">
                <a:solidFill>
                  <a:prstClr val="black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 The egg: oval contain lateral knob &amp; blunt projection spine. </a:t>
            </a:r>
            <a:r>
              <a:rPr lang="en-US" altLang="ar-IQ" sz="3200" dirty="0">
                <a:solidFill>
                  <a:prstClr val="black"/>
                </a:solidFill>
                <a:latin typeface="Constantia"/>
                <a:ea typeface="Majalla UI"/>
                <a:cs typeface="+mn-cs"/>
              </a:rPr>
              <a:t/>
            </a:r>
            <a:br>
              <a:rPr lang="en-US" altLang="ar-IQ" sz="3200" dirty="0">
                <a:solidFill>
                  <a:prstClr val="black"/>
                </a:solidFill>
                <a:latin typeface="Constantia"/>
                <a:ea typeface="Majalla UI"/>
                <a:cs typeface="+mn-cs"/>
              </a:rPr>
            </a:br>
            <a:endParaRPr lang="ar-IQ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130552"/>
            <a:ext cx="11996927" cy="4718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258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65760"/>
            <a:ext cx="10972800" cy="5761990"/>
          </a:xfrm>
        </p:spPr>
        <p:txBody>
          <a:bodyPr/>
          <a:lstStyle/>
          <a:p>
            <a:pPr marL="0" indent="0" algn="l">
              <a:buNone/>
            </a:pPr>
            <a:r>
              <a:rPr lang="en-US" sz="3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Schistosome Life Cycle </a:t>
            </a:r>
            <a:r>
              <a:rPr lang="en-US" sz="36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Overview</a:t>
            </a:r>
            <a:endParaRPr lang="en-US" sz="36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Schistosomes have one intermediate host, the snail, schistosome cercaria acquire by penetrating swimmers' skin in contaminated rivers and lakes.</a:t>
            </a:r>
          </a:p>
          <a:p>
            <a:pPr marL="0" indent="0" algn="l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After dissemination and development in the human host, Adult schistosomes reside in various abdominal veins, depending on the species.</a:t>
            </a:r>
          </a:p>
          <a:p>
            <a:pPr marL="0" indent="0" algn="l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Schistosomes have distinct sexes, with a  male in which the smaller female resides and continuously mates with the male (Female of Schistosoma settled with male in place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Gynecophoric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canal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1239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420624"/>
            <a:ext cx="10972800" cy="5707126"/>
          </a:xfrm>
        </p:spPr>
        <p:txBody>
          <a:bodyPr/>
          <a:lstStyle/>
          <a:p>
            <a:pPr marL="0" lvl="0" indent="0" algn="l">
              <a:buNone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Fertilized eggs penetrate the human host's vascular walls enter the human host's intestine or bladder, emerging in feces or urine.</a:t>
            </a:r>
          </a:p>
          <a:p>
            <a:pPr marL="0" lvl="0" indent="0" algn="l">
              <a:buNone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In fresh water, schistosomes infect snails, multiply, and produce cercaria, which are released into the fresh water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ar-IQ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3050" lvl="0" indent="-273050" algn="just" rtl="0" eaLnBrk="0" hangingPunct="0">
              <a:buClr>
                <a:srgbClr val="0BD0D9"/>
              </a:buClr>
              <a:buSzPct val="95000"/>
              <a:buNone/>
            </a:pPr>
            <a:endParaRPr lang="en-US" altLang="ar-IQ" sz="2400" b="1" dirty="0" smtClean="0">
              <a:solidFill>
                <a:prstClr val="black"/>
              </a:solidFill>
              <a:latin typeface="Constantia"/>
              <a:ea typeface="Majalla UI"/>
            </a:endParaRPr>
          </a:p>
          <a:p>
            <a:pPr marL="273050" lvl="0" indent="-273050" algn="just" rtl="0" eaLnBrk="0" hangingPunct="0">
              <a:buClr>
                <a:srgbClr val="0BD0D9"/>
              </a:buClr>
              <a:buSzPct val="95000"/>
              <a:buNone/>
            </a:pPr>
            <a:r>
              <a:rPr lang="en-US" altLang="ar-IQ" sz="2400" b="1" dirty="0" smtClean="0">
                <a:solidFill>
                  <a:prstClr val="black"/>
                </a:solidFill>
                <a:latin typeface="Constantia"/>
                <a:ea typeface="Majalla UI"/>
              </a:rPr>
              <a:t>Egg       </a:t>
            </a:r>
            <a:r>
              <a:rPr lang="en-US" altLang="ar-IQ" sz="2400" b="1" dirty="0">
                <a:solidFill>
                  <a:prstClr val="black"/>
                </a:solidFill>
                <a:latin typeface="Constantia"/>
                <a:ea typeface="Majalla UI"/>
              </a:rPr>
              <a:t>miracidia           </a:t>
            </a:r>
            <a:r>
              <a:rPr lang="en-US" altLang="ar-IQ" sz="2400" b="1" dirty="0" err="1">
                <a:solidFill>
                  <a:prstClr val="black"/>
                </a:solidFill>
                <a:latin typeface="Constantia"/>
                <a:ea typeface="Majalla UI"/>
              </a:rPr>
              <a:t>sporosyst</a:t>
            </a:r>
            <a:r>
              <a:rPr lang="en-US" altLang="ar-IQ" sz="2400" b="1" dirty="0">
                <a:solidFill>
                  <a:prstClr val="black"/>
                </a:solidFill>
                <a:latin typeface="Constantia"/>
                <a:ea typeface="Majalla UI"/>
              </a:rPr>
              <a:t>        cercariae       Adult worm</a:t>
            </a:r>
          </a:p>
          <a:p>
            <a:pPr marL="273050" lvl="0" indent="-273050" algn="just" rtl="0" eaLnBrk="0" hangingPunct="0">
              <a:buClr>
                <a:srgbClr val="0BD0D9"/>
              </a:buClr>
              <a:buSzPct val="95000"/>
              <a:buNone/>
            </a:pPr>
            <a:r>
              <a:rPr lang="en-US" altLang="ar-IQ" sz="2600" b="1" dirty="0">
                <a:solidFill>
                  <a:prstClr val="black"/>
                </a:solidFill>
                <a:latin typeface="Constantia"/>
                <a:ea typeface="Majalla UI"/>
              </a:rPr>
              <a:t>                                      larva</a:t>
            </a:r>
          </a:p>
          <a:p>
            <a:pPr marL="273050" lvl="0" indent="-273050" algn="just" rtl="0" eaLnBrk="0" hangingPunct="0">
              <a:buClr>
                <a:srgbClr val="0BD0D9"/>
              </a:buClr>
              <a:buSzPct val="95000"/>
              <a:buNone/>
            </a:pPr>
            <a:r>
              <a:rPr lang="en-US" altLang="ar-IQ" sz="2800" b="1" dirty="0">
                <a:solidFill>
                  <a:prstClr val="black"/>
                </a:solidFill>
                <a:latin typeface="Constantia"/>
                <a:ea typeface="Majalla UI"/>
              </a:rPr>
              <a:t>    </a:t>
            </a:r>
            <a:endParaRPr lang="en-US" altLang="ar-IQ" sz="2800" b="1" dirty="0" smtClean="0">
              <a:solidFill>
                <a:prstClr val="black"/>
              </a:solidFill>
              <a:latin typeface="Constantia"/>
              <a:ea typeface="Majalla UI"/>
            </a:endParaRPr>
          </a:p>
          <a:p>
            <a:pPr marL="273050" lvl="0" indent="-273050" algn="just" rtl="0" eaLnBrk="0" hangingPunct="0">
              <a:buClr>
                <a:srgbClr val="0BD0D9"/>
              </a:buClr>
              <a:buSzPct val="95000"/>
              <a:buNone/>
            </a:pPr>
            <a:r>
              <a:rPr lang="en-US" altLang="ar-IQ" sz="2800" b="1" dirty="0" smtClean="0">
                <a:solidFill>
                  <a:prstClr val="black"/>
                </a:solidFill>
                <a:latin typeface="Constantia"/>
                <a:ea typeface="Majalla UI"/>
              </a:rPr>
              <a:t> </a:t>
            </a:r>
            <a:r>
              <a:rPr lang="en-US" altLang="ar-IQ" sz="2800" dirty="0">
                <a:solidFill>
                  <a:prstClr val="black"/>
                </a:solidFill>
                <a:latin typeface="Constantia"/>
                <a:ea typeface="Majalla UI"/>
              </a:rPr>
              <a:t>miracidia enter the snails (mollusks)</a:t>
            </a:r>
            <a:r>
              <a:rPr lang="en-US" altLang="ar-IQ" sz="2400" dirty="0">
                <a:solidFill>
                  <a:prstClr val="black"/>
                </a:solidFill>
                <a:latin typeface="Constantia"/>
                <a:ea typeface="Majalla UI"/>
              </a:rPr>
              <a:t> develop into cercariae</a:t>
            </a:r>
          </a:p>
          <a:p>
            <a:pPr marL="273050" lvl="0" indent="-273050" algn="just" rtl="0" eaLnBrk="0" hangingPunct="0">
              <a:buClr>
                <a:srgbClr val="0BD0D9"/>
              </a:buClr>
              <a:buSzPct val="95000"/>
              <a:buNone/>
            </a:pPr>
            <a:r>
              <a:rPr lang="en-US" altLang="ar-IQ" sz="2400" dirty="0">
                <a:solidFill>
                  <a:prstClr val="black"/>
                </a:solidFill>
                <a:latin typeface="Constantia"/>
                <a:ea typeface="Majalla UI"/>
              </a:rPr>
              <a:t>          </a:t>
            </a:r>
            <a:r>
              <a:rPr lang="en-US" altLang="ar-IQ" sz="2600" b="1" dirty="0">
                <a:solidFill>
                  <a:prstClr val="black"/>
                </a:solidFill>
                <a:latin typeface="Constantia"/>
                <a:ea typeface="Majalla UI"/>
              </a:rPr>
              <a:t>Life cycle of schistosomes</a:t>
            </a:r>
            <a:r>
              <a:rPr lang="en-US" altLang="ar-IQ" sz="2600" dirty="0">
                <a:solidFill>
                  <a:prstClr val="black"/>
                </a:solidFill>
                <a:latin typeface="Constantia"/>
                <a:ea typeface="Majalla UI"/>
              </a:rPr>
              <a:t> </a:t>
            </a:r>
          </a:p>
          <a:p>
            <a:pPr marL="0" lvl="0" indent="0" algn="l">
              <a:buNone/>
            </a:pPr>
            <a:endParaRPr lang="ar-IQ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ar-IQ" dirty="0"/>
          </a:p>
        </p:txBody>
      </p:sp>
      <p:cxnSp>
        <p:nvCxnSpPr>
          <p:cNvPr id="7" name="Straight Arrow Connector 6"/>
          <p:cNvCxnSpPr/>
          <p:nvPr/>
        </p:nvCxnSpPr>
        <p:spPr bwMode="auto">
          <a:xfrm>
            <a:off x="1298448" y="3355848"/>
            <a:ext cx="365760" cy="0"/>
          </a:xfrm>
          <a:prstGeom prst="straightConnector1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/>
          </a:ln>
        </p:spPr>
      </p:cxnSp>
      <p:cxnSp>
        <p:nvCxnSpPr>
          <p:cNvPr id="9" name="Straight Arrow Connector 8"/>
          <p:cNvCxnSpPr/>
          <p:nvPr/>
        </p:nvCxnSpPr>
        <p:spPr bwMode="auto">
          <a:xfrm>
            <a:off x="3273552" y="3291840"/>
            <a:ext cx="512064" cy="0"/>
          </a:xfrm>
          <a:prstGeom prst="straightConnector1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/>
          </a:ln>
        </p:spPr>
      </p:cxnSp>
      <p:cxnSp>
        <p:nvCxnSpPr>
          <p:cNvPr id="11" name="Straight Arrow Connector 10"/>
          <p:cNvCxnSpPr/>
          <p:nvPr/>
        </p:nvCxnSpPr>
        <p:spPr bwMode="auto">
          <a:xfrm flipV="1">
            <a:off x="5367528" y="3255899"/>
            <a:ext cx="493776" cy="18288"/>
          </a:xfrm>
          <a:prstGeom prst="straightConnector1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/>
          </a:ln>
        </p:spPr>
      </p:cxnSp>
      <p:cxnSp>
        <p:nvCxnSpPr>
          <p:cNvPr id="14" name="Straight Arrow Connector 13"/>
          <p:cNvCxnSpPr/>
          <p:nvPr/>
        </p:nvCxnSpPr>
        <p:spPr bwMode="auto">
          <a:xfrm>
            <a:off x="7223760" y="3274188"/>
            <a:ext cx="338328" cy="17652"/>
          </a:xfrm>
          <a:prstGeom prst="straightConnector1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/>
          </a:ln>
        </p:spPr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4033" y="3520422"/>
            <a:ext cx="3481118" cy="868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015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73050" lvl="0" indent="-273050" algn="just" rtl="0" eaLnBrk="0" hangingPunct="0">
              <a:buClr>
                <a:srgbClr val="0BD0D9"/>
              </a:buClr>
              <a:buSzPct val="95000"/>
              <a:buNone/>
            </a:pPr>
            <a:r>
              <a:rPr lang="en-US" altLang="ar-IQ" sz="2000" b="1" dirty="0">
                <a:solidFill>
                  <a:prstClr val="black"/>
                </a:solidFill>
                <a:latin typeface="Constantia"/>
                <a:ea typeface="Majalla UI"/>
              </a:rPr>
              <a:t>Egg     miracidia          </a:t>
            </a:r>
            <a:r>
              <a:rPr lang="en-US" altLang="ar-IQ" sz="2000" b="1" dirty="0" err="1">
                <a:solidFill>
                  <a:prstClr val="black"/>
                </a:solidFill>
                <a:latin typeface="Constantia"/>
                <a:ea typeface="Majalla UI"/>
              </a:rPr>
              <a:t>sporosyst</a:t>
            </a:r>
            <a:r>
              <a:rPr lang="en-US" altLang="ar-IQ" sz="2000" b="1" dirty="0">
                <a:solidFill>
                  <a:prstClr val="black"/>
                </a:solidFill>
                <a:latin typeface="Constantia"/>
                <a:ea typeface="Majalla UI"/>
              </a:rPr>
              <a:t>       </a:t>
            </a:r>
            <a:r>
              <a:rPr lang="en-US" altLang="ar-IQ" sz="2000" b="1" dirty="0" err="1">
                <a:solidFill>
                  <a:prstClr val="black"/>
                </a:solidFill>
                <a:latin typeface="Constantia"/>
                <a:ea typeface="Majalla UI"/>
              </a:rPr>
              <a:t>rediae</a:t>
            </a:r>
            <a:r>
              <a:rPr lang="en-US" altLang="ar-IQ" sz="2000" b="1" dirty="0">
                <a:solidFill>
                  <a:prstClr val="black"/>
                </a:solidFill>
                <a:latin typeface="Constantia"/>
                <a:ea typeface="Majalla UI"/>
              </a:rPr>
              <a:t>           cercariae</a:t>
            </a:r>
            <a:r>
              <a:rPr lang="en-US" altLang="ar-IQ" sz="2400" b="1" dirty="0">
                <a:solidFill>
                  <a:prstClr val="black"/>
                </a:solidFill>
                <a:latin typeface="Constantia"/>
                <a:ea typeface="Majalla UI"/>
              </a:rPr>
              <a:t>          </a:t>
            </a:r>
            <a:r>
              <a:rPr lang="en-US" altLang="ar-IQ" sz="2000" b="1" dirty="0">
                <a:solidFill>
                  <a:srgbClr val="FF0000"/>
                </a:solidFill>
                <a:latin typeface="Constantia"/>
                <a:ea typeface="Majalla UI"/>
              </a:rPr>
              <a:t>metacercariae</a:t>
            </a:r>
          </a:p>
          <a:p>
            <a:pPr marL="273050" lvl="0" indent="-273050" algn="just" rtl="0" eaLnBrk="0" hangingPunct="0">
              <a:buClr>
                <a:srgbClr val="0BD0D9"/>
              </a:buClr>
              <a:buSzPct val="95000"/>
              <a:buNone/>
            </a:pPr>
            <a:r>
              <a:rPr lang="en-US" altLang="ar-IQ" sz="2400" b="1" dirty="0">
                <a:solidFill>
                  <a:prstClr val="black"/>
                </a:solidFill>
                <a:latin typeface="Constantia"/>
                <a:ea typeface="Majalla UI"/>
              </a:rPr>
              <a:t>                                             larva</a:t>
            </a:r>
          </a:p>
          <a:p>
            <a:pPr marL="273050" lvl="0" indent="-273050" algn="just" rtl="0" eaLnBrk="0" hangingPunct="0">
              <a:buClr>
                <a:srgbClr val="0BD0D9"/>
              </a:buClr>
              <a:buSzPct val="95000"/>
              <a:buNone/>
            </a:pPr>
            <a:r>
              <a:rPr lang="en-US" altLang="ar-IQ" sz="2400" b="1" dirty="0">
                <a:solidFill>
                  <a:prstClr val="black"/>
                </a:solidFill>
                <a:latin typeface="Constantia"/>
                <a:ea typeface="Majalla UI"/>
              </a:rPr>
              <a:t>       </a:t>
            </a:r>
            <a:endParaRPr lang="en-US" altLang="ar-IQ" sz="2400" b="1" dirty="0" smtClean="0">
              <a:solidFill>
                <a:prstClr val="black"/>
              </a:solidFill>
              <a:latin typeface="Constantia"/>
              <a:ea typeface="Majalla UI"/>
            </a:endParaRPr>
          </a:p>
          <a:p>
            <a:pPr marL="273050" lvl="0" indent="-273050" algn="just" rtl="0" eaLnBrk="0" hangingPunct="0">
              <a:buClr>
                <a:srgbClr val="0BD0D9"/>
              </a:buClr>
              <a:buSzPct val="95000"/>
              <a:buNone/>
            </a:pPr>
            <a:r>
              <a:rPr lang="en-US" altLang="ar-IQ" sz="2400" b="1" dirty="0" smtClean="0">
                <a:solidFill>
                  <a:prstClr val="black"/>
                </a:solidFill>
                <a:latin typeface="Constantia"/>
                <a:ea typeface="Majalla UI"/>
              </a:rPr>
              <a:t> </a:t>
            </a:r>
            <a:r>
              <a:rPr lang="en-US" altLang="ar-IQ" sz="2400" b="1" dirty="0">
                <a:solidFill>
                  <a:prstClr val="black"/>
                </a:solidFill>
                <a:latin typeface="Constantia"/>
                <a:ea typeface="Majalla UI"/>
              </a:rPr>
              <a:t>Adult worm</a:t>
            </a:r>
          </a:p>
          <a:p>
            <a:pPr marL="273050" lvl="0" indent="-273050" algn="just" rtl="0" eaLnBrk="0" hangingPunct="0">
              <a:buClr>
                <a:srgbClr val="0BD0D9"/>
              </a:buClr>
              <a:buSzPct val="95000"/>
              <a:buNone/>
            </a:pPr>
            <a:r>
              <a:rPr lang="en-US" altLang="ar-IQ" sz="2800" b="1" dirty="0">
                <a:solidFill>
                  <a:prstClr val="black"/>
                </a:solidFill>
                <a:latin typeface="Constantia"/>
                <a:ea typeface="Majalla UI"/>
              </a:rPr>
              <a:t>  </a:t>
            </a:r>
            <a:r>
              <a:rPr lang="en-US" altLang="ar-IQ" sz="2800" dirty="0">
                <a:solidFill>
                  <a:prstClr val="black"/>
                </a:solidFill>
                <a:latin typeface="Constantia"/>
                <a:ea typeface="Majalla UI"/>
              </a:rPr>
              <a:t>miracidia enter the snails</a:t>
            </a:r>
            <a:r>
              <a:rPr lang="en-US" altLang="ar-IQ" sz="2400" dirty="0">
                <a:solidFill>
                  <a:prstClr val="black"/>
                </a:solidFill>
                <a:latin typeface="Constantia"/>
                <a:ea typeface="Majalla UI"/>
              </a:rPr>
              <a:t> develop into </a:t>
            </a:r>
            <a:r>
              <a:rPr lang="en-US" altLang="ar-IQ" sz="2000" b="1" dirty="0">
                <a:solidFill>
                  <a:srgbClr val="FF0000"/>
                </a:solidFill>
                <a:latin typeface="Constantia"/>
                <a:ea typeface="Majalla UI"/>
              </a:rPr>
              <a:t>metacercariae</a:t>
            </a:r>
          </a:p>
          <a:p>
            <a:pPr marL="273050" lvl="0" indent="-273050" algn="just" rtl="0" eaLnBrk="0" hangingPunct="0">
              <a:buClr>
                <a:srgbClr val="0BD0D9"/>
              </a:buClr>
              <a:buSzPct val="95000"/>
              <a:buNone/>
            </a:pPr>
            <a:r>
              <a:rPr lang="en-US" altLang="ar-IQ" sz="2600" b="1" dirty="0" smtClean="0">
                <a:solidFill>
                  <a:prstClr val="black"/>
                </a:solidFill>
                <a:latin typeface="Constantia"/>
                <a:ea typeface="Majalla UI"/>
              </a:rPr>
              <a:t>Life </a:t>
            </a:r>
            <a:r>
              <a:rPr lang="en-US" altLang="ar-IQ" sz="2600" b="1" dirty="0">
                <a:solidFill>
                  <a:prstClr val="black"/>
                </a:solidFill>
                <a:latin typeface="Constantia"/>
                <a:ea typeface="Majalla UI"/>
              </a:rPr>
              <a:t>cycle of </a:t>
            </a:r>
            <a:r>
              <a:rPr lang="en-US" altLang="ar-IQ" sz="2600" b="1" dirty="0" err="1">
                <a:solidFill>
                  <a:prstClr val="black"/>
                </a:solidFill>
                <a:latin typeface="Constantia"/>
                <a:ea typeface="Majalla UI"/>
              </a:rPr>
              <a:t>Fasciola</a:t>
            </a:r>
            <a:r>
              <a:rPr lang="en-US" altLang="ar-IQ" sz="2600" dirty="0">
                <a:solidFill>
                  <a:prstClr val="black"/>
                </a:solidFill>
                <a:latin typeface="Constantia"/>
                <a:ea typeface="Majalla UI"/>
              </a:rPr>
              <a:t> </a:t>
            </a:r>
            <a:r>
              <a:rPr lang="en-US" altLang="ar-IQ" sz="2600" b="1" dirty="0">
                <a:solidFill>
                  <a:prstClr val="black"/>
                </a:solidFill>
                <a:latin typeface="Constantia"/>
                <a:ea typeface="Majalla UI"/>
              </a:rPr>
              <a:t>hepatica &amp; </a:t>
            </a:r>
            <a:r>
              <a:rPr lang="en-US" altLang="ar-IQ" sz="2600" b="1" dirty="0" err="1">
                <a:solidFill>
                  <a:prstClr val="black"/>
                </a:solidFill>
                <a:latin typeface="Constantia"/>
                <a:ea typeface="Majalla UI"/>
              </a:rPr>
              <a:t>Fasciolopsis</a:t>
            </a:r>
            <a:r>
              <a:rPr lang="en-US" altLang="ar-IQ" sz="2600" b="1" dirty="0">
                <a:solidFill>
                  <a:prstClr val="black"/>
                </a:solidFill>
                <a:latin typeface="Constantia"/>
                <a:ea typeface="Majalla UI"/>
              </a:rPr>
              <a:t> </a:t>
            </a:r>
            <a:r>
              <a:rPr lang="en-US" altLang="ar-IQ" sz="2600" b="1" dirty="0" err="1">
                <a:solidFill>
                  <a:prstClr val="black"/>
                </a:solidFill>
                <a:latin typeface="Constantia"/>
                <a:ea typeface="Majalla UI"/>
              </a:rPr>
              <a:t>buski</a:t>
            </a:r>
            <a:r>
              <a:rPr lang="en-US" altLang="ar-IQ" sz="2600" dirty="0">
                <a:solidFill>
                  <a:prstClr val="black"/>
                </a:solidFill>
                <a:latin typeface="Constantia"/>
                <a:ea typeface="Majalla UI"/>
              </a:rPr>
              <a:t> </a:t>
            </a:r>
          </a:p>
          <a:p>
            <a:pPr marL="273050" lvl="0" indent="-273050" algn="just" rtl="0" eaLnBrk="0" hangingPunct="0">
              <a:buClr>
                <a:srgbClr val="0BD0D9"/>
              </a:buClr>
              <a:buSzPct val="95000"/>
              <a:buNone/>
            </a:pPr>
            <a:r>
              <a:rPr lang="en-US" altLang="ar-IQ" sz="2800" b="1" dirty="0" smtClean="0">
                <a:solidFill>
                  <a:prstClr val="black"/>
                </a:solidFill>
                <a:latin typeface="Constantia"/>
                <a:ea typeface="Majalla UI"/>
              </a:rPr>
              <a:t>      </a:t>
            </a:r>
            <a:endParaRPr lang="en-US" altLang="ar-IQ" sz="2800" b="1" dirty="0">
              <a:solidFill>
                <a:prstClr val="black"/>
              </a:solidFill>
              <a:latin typeface="Constantia"/>
              <a:ea typeface="Majalla UI"/>
            </a:endParaRPr>
          </a:p>
          <a:p>
            <a:endParaRPr lang="ar-IQ" dirty="0"/>
          </a:p>
        </p:txBody>
      </p:sp>
      <p:cxnSp>
        <p:nvCxnSpPr>
          <p:cNvPr id="5" name="Straight Arrow Connector 4"/>
          <p:cNvCxnSpPr/>
          <p:nvPr/>
        </p:nvCxnSpPr>
        <p:spPr bwMode="auto">
          <a:xfrm>
            <a:off x="1170432" y="1426464"/>
            <a:ext cx="274320" cy="0"/>
          </a:xfrm>
          <a:prstGeom prst="straightConnector1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/>
          </a:ln>
        </p:spPr>
      </p:cxnSp>
      <p:cxnSp>
        <p:nvCxnSpPr>
          <p:cNvPr id="7" name="Straight Arrow Connector 6"/>
          <p:cNvCxnSpPr/>
          <p:nvPr/>
        </p:nvCxnSpPr>
        <p:spPr bwMode="auto">
          <a:xfrm>
            <a:off x="2633472" y="1463040"/>
            <a:ext cx="502920" cy="0"/>
          </a:xfrm>
          <a:prstGeom prst="straightConnector1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/>
          </a:ln>
        </p:spPr>
      </p:cxnSp>
      <p:cxnSp>
        <p:nvCxnSpPr>
          <p:cNvPr id="9" name="Straight Arrow Connector 8"/>
          <p:cNvCxnSpPr/>
          <p:nvPr/>
        </p:nvCxnSpPr>
        <p:spPr bwMode="auto">
          <a:xfrm>
            <a:off x="4343400" y="1426464"/>
            <a:ext cx="374904" cy="0"/>
          </a:xfrm>
          <a:prstGeom prst="straightConnector1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/>
          </a:ln>
        </p:spPr>
      </p:cxnSp>
      <p:cxnSp>
        <p:nvCxnSpPr>
          <p:cNvPr id="11" name="Straight Arrow Connector 10"/>
          <p:cNvCxnSpPr/>
          <p:nvPr/>
        </p:nvCxnSpPr>
        <p:spPr bwMode="auto">
          <a:xfrm>
            <a:off x="5532120" y="1463040"/>
            <a:ext cx="539496" cy="0"/>
          </a:xfrm>
          <a:prstGeom prst="straightConnector1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/>
          </a:ln>
        </p:spPr>
      </p:cxnSp>
      <p:cxnSp>
        <p:nvCxnSpPr>
          <p:cNvPr id="13" name="Straight Arrow Connector 12"/>
          <p:cNvCxnSpPr/>
          <p:nvPr/>
        </p:nvCxnSpPr>
        <p:spPr bwMode="auto">
          <a:xfrm>
            <a:off x="7269480" y="1463040"/>
            <a:ext cx="621792" cy="0"/>
          </a:xfrm>
          <a:prstGeom prst="straightConnector1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/>
          </a:ln>
        </p:spPr>
      </p:cxn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2563" y="1751331"/>
            <a:ext cx="5651482" cy="408467"/>
          </a:xfrm>
          <a:prstGeom prst="rect">
            <a:avLst/>
          </a:prstGeom>
        </p:spPr>
      </p:pic>
      <p:cxnSp>
        <p:nvCxnSpPr>
          <p:cNvPr id="16" name="Straight Arrow Connector 15"/>
          <p:cNvCxnSpPr/>
          <p:nvPr/>
        </p:nvCxnSpPr>
        <p:spPr bwMode="auto">
          <a:xfrm>
            <a:off x="9802368" y="1463040"/>
            <a:ext cx="1225296" cy="0"/>
          </a:xfrm>
          <a:prstGeom prst="straightConnector1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/>
          </a:ln>
        </p:spPr>
      </p:cxnSp>
    </p:spTree>
    <p:extLst>
      <p:ext uri="{BB962C8B-B14F-4D97-AF65-F5344CB8AC3E}">
        <p14:creationId xmlns:p14="http://schemas.microsoft.com/office/powerpoint/2010/main" val="2180589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" y="190501"/>
            <a:ext cx="11268455" cy="6530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146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4808" y="868680"/>
            <a:ext cx="5152260" cy="5504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74750"/>
            <a:ext cx="5855208" cy="4953000"/>
          </a:xfrm>
        </p:spPr>
        <p:txBody>
          <a:bodyPr/>
          <a:lstStyle/>
          <a:p>
            <a:pPr marL="0" lvl="0" indent="0" algn="l" rtl="0" eaLnBrk="0" hangingPunct="0">
              <a:buClr>
                <a:srgbClr val="0BD0D9"/>
              </a:buClr>
              <a:buSzPct val="95000"/>
              <a:buNone/>
            </a:pPr>
            <a:r>
              <a:rPr lang="en-US" altLang="ar-IQ" b="1" dirty="0">
                <a:solidFill>
                  <a:srgbClr val="FF0000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control &amp;</a:t>
            </a:r>
            <a:r>
              <a:rPr lang="en-GB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Prevention</a:t>
            </a:r>
            <a:r>
              <a:rPr lang="en-US" altLang="ar-IQ" dirty="0">
                <a:solidFill>
                  <a:prstClr val="black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of </a:t>
            </a:r>
            <a:r>
              <a:rPr lang="en-US" altLang="ar-IQ" b="1" dirty="0">
                <a:solidFill>
                  <a:prstClr val="black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Schistosomes</a:t>
            </a:r>
            <a:r>
              <a:rPr lang="en-US" altLang="ar-IQ" dirty="0">
                <a:solidFill>
                  <a:prstClr val="black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 = </a:t>
            </a:r>
            <a:r>
              <a:rPr lang="en-GB" altLang="ar-IQ" dirty="0">
                <a:solidFill>
                  <a:prstClr val="black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Prevention of pollution of water in rivers by </a:t>
            </a:r>
            <a:r>
              <a:rPr lang="en-GB" altLang="ar-IQ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humanUrine</a:t>
            </a:r>
            <a:r>
              <a:rPr lang="en-GB" altLang="ar-IQ" dirty="0">
                <a:solidFill>
                  <a:prstClr val="black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, Eradication of  </a:t>
            </a:r>
            <a:r>
              <a:rPr lang="en-GB" altLang="ar-IQ" dirty="0" err="1">
                <a:solidFill>
                  <a:prstClr val="black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Mollusks</a:t>
            </a:r>
            <a:r>
              <a:rPr lang="en-GB" altLang="ar-IQ" dirty="0">
                <a:solidFill>
                  <a:prstClr val="black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 (snail), Avoiding swimming or washing, or bathing in or contact with infected or polluted water.</a:t>
            </a:r>
            <a:r>
              <a:rPr lang="en-US" altLang="ar-IQ" dirty="0">
                <a:solidFill>
                  <a:prstClr val="black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   </a:t>
            </a:r>
          </a:p>
          <a:p>
            <a:pPr marL="0" lvl="0" indent="0" algn="l" rtl="0" eaLnBrk="0" hangingPunct="0">
              <a:buClr>
                <a:srgbClr val="0BD0D9"/>
              </a:buClr>
              <a:buSzPct val="95000"/>
              <a:buNone/>
            </a:pPr>
            <a:r>
              <a:rPr lang="en-US" altLang="ar-IQ" dirty="0">
                <a:solidFill>
                  <a:srgbClr val="FF0000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Treatment</a:t>
            </a:r>
            <a:r>
              <a:rPr lang="en-US" altLang="ar-IQ" dirty="0">
                <a:solidFill>
                  <a:prstClr val="black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 of </a:t>
            </a:r>
            <a:r>
              <a:rPr lang="en-US" altLang="ar-IQ" b="1" dirty="0">
                <a:solidFill>
                  <a:prstClr val="black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Schistosomes</a:t>
            </a:r>
            <a:r>
              <a:rPr lang="en-US" altLang="ar-IQ" dirty="0">
                <a:solidFill>
                  <a:prstClr val="black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 = </a:t>
            </a:r>
            <a:r>
              <a:rPr lang="en-GB" altLang="ar-IQ" dirty="0" err="1">
                <a:solidFill>
                  <a:prstClr val="black"/>
                </a:solidFill>
                <a:latin typeface="Times New Roman" panose="02020603050405020304" pitchFamily="18" charset="0"/>
                <a:ea typeface="Majalla UI"/>
                <a:cs typeface="Times New Roman" panose="02020603050405020304" pitchFamily="18" charset="0"/>
              </a:rPr>
              <a:t>praziquantel</a:t>
            </a:r>
            <a:endParaRPr lang="en-GB" altLang="ar-IQ" dirty="0">
              <a:solidFill>
                <a:prstClr val="black"/>
              </a:solidFill>
              <a:latin typeface="Times New Roman" panose="02020603050405020304" pitchFamily="18" charset="0"/>
              <a:ea typeface="Majalla UI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ar-IQ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2162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90672" y="2706624"/>
            <a:ext cx="8491728" cy="1060704"/>
          </a:xfrm>
        </p:spPr>
        <p:txBody>
          <a:bodyPr/>
          <a:lstStyle/>
          <a:p>
            <a:r>
              <a:rPr lang="en-US" sz="9600" dirty="0" smtClean="0"/>
              <a:t>Thank you </a:t>
            </a:r>
            <a:endParaRPr lang="ar-IQ" sz="9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4184681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range Waves">
  <a:themeElements>
    <a:clrScheme name="Orange Waves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C73109"/>
      </a:accent1>
      <a:accent2>
        <a:srgbClr val="FF5050"/>
      </a:accent2>
      <a:accent3>
        <a:srgbClr val="FFFFFF"/>
      </a:accent3>
      <a:accent4>
        <a:srgbClr val="000000"/>
      </a:accent4>
      <a:accent5>
        <a:srgbClr val="E0ADAA"/>
      </a:accent5>
      <a:accent6>
        <a:srgbClr val="E74848"/>
      </a:accent6>
      <a:hlink>
        <a:srgbClr val="4D4D4D"/>
      </a:hlink>
      <a:folHlink>
        <a:srgbClr val="777777"/>
      </a:folHlink>
    </a:clrScheme>
    <a:fontScheme name="Orange Waves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Orange Wav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Wav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Wav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Wav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Wav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Wav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Wav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Wav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Wav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Wav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Wav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Wav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Waves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C73109"/>
        </a:accent1>
        <a:accent2>
          <a:srgbClr val="FF5050"/>
        </a:accent2>
        <a:accent3>
          <a:srgbClr val="FFFFFF"/>
        </a:accent3>
        <a:accent4>
          <a:srgbClr val="000000"/>
        </a:accent4>
        <a:accent5>
          <a:srgbClr val="E0ADAA"/>
        </a:accent5>
        <a:accent6>
          <a:srgbClr val="E74848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MICRO محاضرة5   الكورس 2 المرحله 2</Template>
  <TotalTime>793</TotalTime>
  <Words>1651</Words>
  <Application>Microsoft Office PowerPoint</Application>
  <PresentationFormat>Widescreen</PresentationFormat>
  <Paragraphs>122</Paragraphs>
  <Slides>27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SimSun</vt:lpstr>
      <vt:lpstr>Arial</vt:lpstr>
      <vt:lpstr>Calibri</vt:lpstr>
      <vt:lpstr>Constantia</vt:lpstr>
      <vt:lpstr>Majalla UI</vt:lpstr>
      <vt:lpstr>Times New Roman</vt:lpstr>
      <vt:lpstr>2_Orange Waves</vt:lpstr>
      <vt:lpstr> Parasitology Lec  6 Helminths or Worm (Metazoa) part II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Trematodes (flukes)</vt:lpstr>
      <vt:lpstr>PowerPoint Presentation</vt:lpstr>
      <vt:lpstr>PowerPoint Presentation</vt:lpstr>
      <vt:lpstr>PowerPoint Presentation</vt:lpstr>
      <vt:lpstr>B.  S. msnsoni: Shape of egg  large oval, contain lateral spine.  C. S. japonicum (Oriental schistosomiasis or Katayama disease): The egg: oval contain lateral knob &amp; blunt projection spine.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Parasitology Lec  6 Helminths or Worm (Metazoa) part II </dc:title>
  <dc:creator>Maher</dc:creator>
  <cp:lastModifiedBy>Maher</cp:lastModifiedBy>
  <cp:revision>21</cp:revision>
  <dcterms:created xsi:type="dcterms:W3CDTF">2025-02-17T14:30:55Z</dcterms:created>
  <dcterms:modified xsi:type="dcterms:W3CDTF">2025-02-18T03:47:46Z</dcterms:modified>
</cp:coreProperties>
</file>