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Lst>
  <p:notesMasterIdLst>
    <p:notesMasterId r:id="rId46"/>
  </p:notesMasterIdLst>
  <p:sldIdLst>
    <p:sldId id="257" r:id="rId2"/>
    <p:sldId id="273" r:id="rId3"/>
    <p:sldId id="258" r:id="rId4"/>
    <p:sldId id="261" r:id="rId5"/>
    <p:sldId id="262" r:id="rId6"/>
    <p:sldId id="263" r:id="rId7"/>
    <p:sldId id="274" r:id="rId8"/>
    <p:sldId id="259" r:id="rId9"/>
    <p:sldId id="276" r:id="rId10"/>
    <p:sldId id="275" r:id="rId11"/>
    <p:sldId id="264" r:id="rId12"/>
    <p:sldId id="265" r:id="rId13"/>
    <p:sldId id="266" r:id="rId14"/>
    <p:sldId id="267" r:id="rId15"/>
    <p:sldId id="268" r:id="rId16"/>
    <p:sldId id="269" r:id="rId17"/>
    <p:sldId id="277" r:id="rId18"/>
    <p:sldId id="270" r:id="rId19"/>
    <p:sldId id="271" r:id="rId20"/>
    <p:sldId id="272" r:id="rId21"/>
    <p:sldId id="278" r:id="rId22"/>
    <p:sldId id="292" r:id="rId23"/>
    <p:sldId id="279" r:id="rId24"/>
    <p:sldId id="280" r:id="rId25"/>
    <p:sldId id="281" r:id="rId26"/>
    <p:sldId id="282" r:id="rId27"/>
    <p:sldId id="283" r:id="rId28"/>
    <p:sldId id="284" r:id="rId29"/>
    <p:sldId id="285" r:id="rId30"/>
    <p:sldId id="286" r:id="rId31"/>
    <p:sldId id="287" r:id="rId32"/>
    <p:sldId id="288" r:id="rId33"/>
    <p:sldId id="293" r:id="rId34"/>
    <p:sldId id="294" r:id="rId35"/>
    <p:sldId id="304" r:id="rId36"/>
    <p:sldId id="295" r:id="rId37"/>
    <p:sldId id="296" r:id="rId38"/>
    <p:sldId id="298" r:id="rId39"/>
    <p:sldId id="297" r:id="rId40"/>
    <p:sldId id="300" r:id="rId41"/>
    <p:sldId id="299" r:id="rId42"/>
    <p:sldId id="302" r:id="rId43"/>
    <p:sldId id="303" r:id="rId44"/>
    <p:sldId id="301" r:id="rId45"/>
  </p:sldIdLst>
  <p:sldSz cx="12192000" cy="6858000"/>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varScale="1">
        <p:scale>
          <a:sx n="84" d="100"/>
          <a:sy n="84" d="100"/>
        </p:scale>
        <p:origin x="629"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IQ"/>
          </a:p>
        </p:txBody>
      </p:sp>
      <p:sp>
        <p:nvSpPr>
          <p:cNvPr id="3" name="Date Placeholder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AFDEABC2-8782-4291-B735-5DD002CFD959}" type="datetimeFigureOut">
              <a:rPr lang="ar-IQ" smtClean="0"/>
              <a:t>14/08/1446</a:t>
            </a:fld>
            <a:endParaRPr lang="ar-IQ"/>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IQ"/>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IQ"/>
          </a:p>
        </p:txBody>
      </p:sp>
      <p:sp>
        <p:nvSpPr>
          <p:cNvPr id="6" name="Footer Placeholder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IQ"/>
          </a:p>
        </p:txBody>
      </p:sp>
      <p:sp>
        <p:nvSpPr>
          <p:cNvPr id="7" name="Slide Number Placeholder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77FDAC96-F951-4679-B3DF-A6837254E6C8}" type="slidenum">
              <a:rPr lang="ar-IQ" smtClean="0"/>
              <a:t>‹#›</a:t>
            </a:fld>
            <a:endParaRPr lang="ar-IQ"/>
          </a:p>
        </p:txBody>
      </p:sp>
    </p:spTree>
    <p:extLst>
      <p:ext uri="{BB962C8B-B14F-4D97-AF65-F5344CB8AC3E}">
        <p14:creationId xmlns:p14="http://schemas.microsoft.com/office/powerpoint/2010/main" val="160999259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IQ" dirty="0"/>
          </a:p>
        </p:txBody>
      </p:sp>
      <p:sp>
        <p:nvSpPr>
          <p:cNvPr id="4" name="Slide Number Placeholder 3"/>
          <p:cNvSpPr>
            <a:spLocks noGrp="1"/>
          </p:cNvSpPr>
          <p:nvPr>
            <p:ph type="sldNum" sz="quarter" idx="10"/>
          </p:nvPr>
        </p:nvSpPr>
        <p:spPr/>
        <p:txBody>
          <a:bodyPr/>
          <a:lstStyle/>
          <a:p>
            <a:fld id="{77FDAC96-F951-4679-B3DF-A6837254E6C8}" type="slidenum">
              <a:rPr lang="ar-IQ" smtClean="0"/>
              <a:t>39</a:t>
            </a:fld>
            <a:endParaRPr lang="ar-IQ"/>
          </a:p>
        </p:txBody>
      </p:sp>
    </p:spTree>
    <p:extLst>
      <p:ext uri="{BB962C8B-B14F-4D97-AF65-F5344CB8AC3E}">
        <p14:creationId xmlns:p14="http://schemas.microsoft.com/office/powerpoint/2010/main" val="19584099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IQ" dirty="0"/>
          </a:p>
        </p:txBody>
      </p:sp>
      <p:sp>
        <p:nvSpPr>
          <p:cNvPr id="4" name="Slide Number Placeholder 3"/>
          <p:cNvSpPr>
            <a:spLocks noGrp="1"/>
          </p:cNvSpPr>
          <p:nvPr>
            <p:ph type="sldNum" sz="quarter" idx="10"/>
          </p:nvPr>
        </p:nvSpPr>
        <p:spPr/>
        <p:txBody>
          <a:bodyPr/>
          <a:lstStyle/>
          <a:p>
            <a:fld id="{77FDAC96-F951-4679-B3DF-A6837254E6C8}" type="slidenum">
              <a:rPr lang="ar-IQ" smtClean="0"/>
              <a:t>41</a:t>
            </a:fld>
            <a:endParaRPr lang="ar-IQ"/>
          </a:p>
        </p:txBody>
      </p:sp>
    </p:spTree>
    <p:extLst>
      <p:ext uri="{BB962C8B-B14F-4D97-AF65-F5344CB8AC3E}">
        <p14:creationId xmlns:p14="http://schemas.microsoft.com/office/powerpoint/2010/main" val="14595101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p:cNvPicPr>
          <p:nvPr/>
        </p:nvPicPr>
        <p:blipFill>
          <a:blip r:embed="rId2"/>
          <a:srcRect b="3795"/>
          <a:stretch>
            <a:fillRect/>
          </a:stretch>
        </p:blipFill>
        <p:spPr>
          <a:xfrm>
            <a:off x="0" y="260350"/>
            <a:ext cx="12192000" cy="6597650"/>
          </a:xfrm>
          <a:prstGeom prst="rect">
            <a:avLst/>
          </a:prstGeom>
          <a:noFill/>
          <a:ln w="9525">
            <a:noFill/>
          </a:ln>
        </p:spPr>
      </p:pic>
      <p:sp>
        <p:nvSpPr>
          <p:cNvPr id="2051" name="Rectangle 3"/>
          <p:cNvSpPr>
            <a:spLocks noGrp="1" noChangeArrowheads="1"/>
          </p:cNvSpPr>
          <p:nvPr>
            <p:ph type="ctrTitle"/>
          </p:nvPr>
        </p:nvSpPr>
        <p:spPr>
          <a:xfrm>
            <a:off x="624418" y="620714"/>
            <a:ext cx="10943167" cy="1082675"/>
          </a:xfrm>
        </p:spPr>
        <p:txBody>
          <a:bodyPr/>
          <a:lstStyle>
            <a:lvl1pPr>
              <a:defRPr/>
            </a:lvl1pPr>
          </a:lstStyle>
          <a:p>
            <a:pPr lvl="0"/>
            <a:r>
              <a:rPr lang="en-US" altLang="zh-CN" noProof="0" smtClean="0"/>
              <a:t>Click to edit Master title style</a:t>
            </a:r>
          </a:p>
        </p:txBody>
      </p:sp>
      <p:sp>
        <p:nvSpPr>
          <p:cNvPr id="2052" name="Rectangle 4"/>
          <p:cNvSpPr>
            <a:spLocks noGrp="1" noChangeArrowheads="1"/>
          </p:cNvSpPr>
          <p:nvPr>
            <p:ph type="subTitle" idx="1"/>
          </p:nvPr>
        </p:nvSpPr>
        <p:spPr>
          <a:xfrm>
            <a:off x="626534" y="1843089"/>
            <a:ext cx="10949517" cy="981075"/>
          </a:xfrm>
        </p:spPr>
        <p:txBody>
          <a:bodyPr/>
          <a:lstStyle>
            <a:lvl1pPr marL="0" indent="0">
              <a:buFontTx/>
              <a:buNone/>
              <a:defRPr/>
            </a:lvl1pPr>
          </a:lstStyle>
          <a:p>
            <a:pPr lvl="0"/>
            <a:r>
              <a:rPr lang="en-US" altLang="zh-CN" noProof="0" smtClean="0"/>
              <a:t>Click to edit Master subtitle style</a:t>
            </a:r>
          </a:p>
        </p:txBody>
      </p:sp>
      <p:sp>
        <p:nvSpPr>
          <p:cNvPr id="9" name="Rectangle 5"/>
          <p:cNvSpPr>
            <a:spLocks noGrp="1" noChangeArrowheads="1"/>
          </p:cNvSpPr>
          <p:nvPr>
            <p:ph type="dt" sz="half" idx="2"/>
          </p:nvPr>
        </p:nvSpPr>
        <p:spPr bwMode="auto">
          <a:xfrm>
            <a:off x="609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70793145-2A07-4402-837F-10B9110A9DAE}" type="datetimeFigureOut">
              <a:rPr lang="ar-IQ" smtClean="0">
                <a:solidFill>
                  <a:srgbClr val="000000"/>
                </a:solidFill>
              </a:rPr>
              <a:pPr/>
              <a:t>14/08/1446</a:t>
            </a:fld>
            <a:endParaRPr lang="ar-IQ">
              <a:solidFill>
                <a:srgbClr val="000000"/>
              </a:solidFill>
            </a:endParaRPr>
          </a:p>
        </p:txBody>
      </p:sp>
      <p:sp>
        <p:nvSpPr>
          <p:cNvPr id="10" name="Rectangle 6"/>
          <p:cNvSpPr>
            <a:spLocks noGrp="1" noChangeArrowheads="1"/>
          </p:cNvSpPr>
          <p:nvPr>
            <p:ph type="ftr" sz="quarter" idx="3"/>
          </p:nvPr>
        </p:nvSpPr>
        <p:spPr bwMode="auto">
          <a:xfrm>
            <a:off x="4165600" y="6245225"/>
            <a:ext cx="3860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ar-IQ">
              <a:solidFill>
                <a:srgbClr val="000000"/>
              </a:solidFill>
            </a:endParaRPr>
          </a:p>
        </p:txBody>
      </p:sp>
      <p:sp>
        <p:nvSpPr>
          <p:cNvPr id="11" name="Rectangle 7"/>
          <p:cNvSpPr>
            <a:spLocks noGrp="1" noChangeArrowheads="1"/>
          </p:cNvSpPr>
          <p:nvPr>
            <p:ph type="sldNum" sz="quarter" idx="4"/>
          </p:nvPr>
        </p:nvSpPr>
        <p:spPr bwMode="auto">
          <a:xfrm>
            <a:off x="8737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07029177-8B02-47FC-BB57-3CFBCB1C60B8}" type="slidenum">
              <a:rPr lang="ar-IQ" smtClean="0">
                <a:solidFill>
                  <a:srgbClr val="000000"/>
                </a:solidFill>
              </a:rPr>
              <a:pPr/>
              <a:t>‹#›</a:t>
            </a:fld>
            <a:endParaRPr lang="ar-IQ">
              <a:solidFill>
                <a:srgbClr val="000000"/>
              </a:solidFill>
            </a:endParaRPr>
          </a:p>
        </p:txBody>
      </p:sp>
    </p:spTree>
    <p:extLst>
      <p:ext uri="{BB962C8B-B14F-4D97-AF65-F5344CB8AC3E}">
        <p14:creationId xmlns:p14="http://schemas.microsoft.com/office/powerpoint/2010/main" val="2868636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793145-2A07-4402-837F-10B9110A9DAE}" type="datetimeFigureOut">
              <a:rPr lang="ar-IQ" smtClean="0">
                <a:solidFill>
                  <a:srgbClr val="000000"/>
                </a:solidFill>
              </a:rPr>
              <a:pPr/>
              <a:t>14/08/1446</a:t>
            </a:fld>
            <a:endParaRPr lang="ar-IQ">
              <a:solidFill>
                <a:srgbClr val="000000"/>
              </a:solidFill>
            </a:endParaRPr>
          </a:p>
        </p:txBody>
      </p:sp>
      <p:sp>
        <p:nvSpPr>
          <p:cNvPr id="5" name="Footer Placeholder 4"/>
          <p:cNvSpPr>
            <a:spLocks noGrp="1"/>
          </p:cNvSpPr>
          <p:nvPr>
            <p:ph type="ftr" sz="quarter" idx="11"/>
          </p:nvPr>
        </p:nvSpPr>
        <p:spPr/>
        <p:txBody>
          <a:bodyPr/>
          <a:lstStyle/>
          <a:p>
            <a:endParaRPr lang="ar-IQ">
              <a:solidFill>
                <a:srgbClr val="000000"/>
              </a:solidFill>
            </a:endParaRPr>
          </a:p>
        </p:txBody>
      </p:sp>
      <p:sp>
        <p:nvSpPr>
          <p:cNvPr id="6" name="Slide Number Placeholder 5"/>
          <p:cNvSpPr>
            <a:spLocks noGrp="1"/>
          </p:cNvSpPr>
          <p:nvPr>
            <p:ph type="sldNum" sz="quarter" idx="12"/>
          </p:nvPr>
        </p:nvSpPr>
        <p:spPr/>
        <p:txBody>
          <a:bodyPr/>
          <a:lstStyle/>
          <a:p>
            <a:fld id="{07029177-8B02-47FC-BB57-3CFBCB1C60B8}" type="slidenum">
              <a:rPr lang="ar-IQ" smtClean="0">
                <a:solidFill>
                  <a:srgbClr val="000000"/>
                </a:solidFill>
              </a:rPr>
              <a:pPr/>
              <a:t>‹#›</a:t>
            </a:fld>
            <a:endParaRPr lang="ar-IQ">
              <a:solidFill>
                <a:srgbClr val="000000"/>
              </a:solidFill>
            </a:endParaRPr>
          </a:p>
        </p:txBody>
      </p:sp>
    </p:spTree>
    <p:extLst>
      <p:ext uri="{BB962C8B-B14F-4D97-AF65-F5344CB8AC3E}">
        <p14:creationId xmlns:p14="http://schemas.microsoft.com/office/powerpoint/2010/main" val="3833112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793145-2A07-4402-837F-10B9110A9DAE}" type="datetimeFigureOut">
              <a:rPr lang="ar-IQ" smtClean="0">
                <a:solidFill>
                  <a:srgbClr val="000000"/>
                </a:solidFill>
              </a:rPr>
              <a:pPr/>
              <a:t>14/08/1446</a:t>
            </a:fld>
            <a:endParaRPr lang="ar-IQ">
              <a:solidFill>
                <a:srgbClr val="000000"/>
              </a:solidFill>
            </a:endParaRPr>
          </a:p>
        </p:txBody>
      </p:sp>
      <p:sp>
        <p:nvSpPr>
          <p:cNvPr id="5" name="Footer Placeholder 4"/>
          <p:cNvSpPr>
            <a:spLocks noGrp="1"/>
          </p:cNvSpPr>
          <p:nvPr>
            <p:ph type="ftr" sz="quarter" idx="11"/>
          </p:nvPr>
        </p:nvSpPr>
        <p:spPr/>
        <p:txBody>
          <a:bodyPr/>
          <a:lstStyle/>
          <a:p>
            <a:endParaRPr lang="ar-IQ">
              <a:solidFill>
                <a:srgbClr val="000000"/>
              </a:solidFill>
            </a:endParaRPr>
          </a:p>
        </p:txBody>
      </p:sp>
      <p:sp>
        <p:nvSpPr>
          <p:cNvPr id="6" name="Slide Number Placeholder 5"/>
          <p:cNvSpPr>
            <a:spLocks noGrp="1"/>
          </p:cNvSpPr>
          <p:nvPr>
            <p:ph type="sldNum" sz="quarter" idx="12"/>
          </p:nvPr>
        </p:nvSpPr>
        <p:spPr/>
        <p:txBody>
          <a:bodyPr/>
          <a:lstStyle/>
          <a:p>
            <a:fld id="{07029177-8B02-47FC-BB57-3CFBCB1C60B8}" type="slidenum">
              <a:rPr lang="ar-IQ" smtClean="0">
                <a:solidFill>
                  <a:srgbClr val="000000"/>
                </a:solidFill>
              </a:rPr>
              <a:pPr/>
              <a:t>‹#›</a:t>
            </a:fld>
            <a:endParaRPr lang="ar-IQ">
              <a:solidFill>
                <a:srgbClr val="000000"/>
              </a:solidFill>
            </a:endParaRPr>
          </a:p>
        </p:txBody>
      </p:sp>
    </p:spTree>
    <p:extLst>
      <p:ext uri="{BB962C8B-B14F-4D97-AF65-F5344CB8AC3E}">
        <p14:creationId xmlns:p14="http://schemas.microsoft.com/office/powerpoint/2010/main" val="4199121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174750"/>
            <a:ext cx="53848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174750"/>
            <a:ext cx="53848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0793145-2A07-4402-837F-10B9110A9DAE}" type="datetimeFigureOut">
              <a:rPr lang="ar-IQ" smtClean="0">
                <a:solidFill>
                  <a:srgbClr val="000000"/>
                </a:solidFill>
              </a:rPr>
              <a:pPr/>
              <a:t>14/08/1446</a:t>
            </a:fld>
            <a:endParaRPr lang="ar-IQ">
              <a:solidFill>
                <a:srgbClr val="000000"/>
              </a:solidFill>
            </a:endParaRPr>
          </a:p>
        </p:txBody>
      </p:sp>
      <p:sp>
        <p:nvSpPr>
          <p:cNvPr id="6" name="Footer Placeholder 5"/>
          <p:cNvSpPr>
            <a:spLocks noGrp="1"/>
          </p:cNvSpPr>
          <p:nvPr>
            <p:ph type="ftr" sz="quarter" idx="11"/>
          </p:nvPr>
        </p:nvSpPr>
        <p:spPr/>
        <p:txBody>
          <a:bodyPr/>
          <a:lstStyle/>
          <a:p>
            <a:endParaRPr lang="ar-IQ">
              <a:solidFill>
                <a:srgbClr val="000000"/>
              </a:solidFill>
            </a:endParaRPr>
          </a:p>
        </p:txBody>
      </p:sp>
      <p:sp>
        <p:nvSpPr>
          <p:cNvPr id="7" name="Slide Number Placeholder 6"/>
          <p:cNvSpPr>
            <a:spLocks noGrp="1"/>
          </p:cNvSpPr>
          <p:nvPr>
            <p:ph type="sldNum" sz="quarter" idx="12"/>
          </p:nvPr>
        </p:nvSpPr>
        <p:spPr/>
        <p:txBody>
          <a:bodyPr/>
          <a:lstStyle/>
          <a:p>
            <a:fld id="{07029177-8B02-47FC-BB57-3CFBCB1C60B8}" type="slidenum">
              <a:rPr lang="ar-IQ" smtClean="0">
                <a:solidFill>
                  <a:srgbClr val="000000"/>
                </a:solidFill>
              </a:rPr>
              <a:pPr/>
              <a:t>‹#›</a:t>
            </a:fld>
            <a:endParaRPr lang="ar-IQ">
              <a:solidFill>
                <a:srgbClr val="000000"/>
              </a:solidFill>
            </a:endParaRPr>
          </a:p>
        </p:txBody>
      </p:sp>
    </p:spTree>
    <p:extLst>
      <p:ext uri="{BB962C8B-B14F-4D97-AF65-F5344CB8AC3E}">
        <p14:creationId xmlns:p14="http://schemas.microsoft.com/office/powerpoint/2010/main" val="22937685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0793145-2A07-4402-837F-10B9110A9DAE}" type="datetimeFigureOut">
              <a:rPr lang="ar-IQ" smtClean="0">
                <a:solidFill>
                  <a:srgbClr val="000000"/>
                </a:solidFill>
              </a:rPr>
              <a:pPr/>
              <a:t>14/08/1446</a:t>
            </a:fld>
            <a:endParaRPr lang="ar-IQ">
              <a:solidFill>
                <a:srgbClr val="000000"/>
              </a:solidFill>
            </a:endParaRPr>
          </a:p>
        </p:txBody>
      </p:sp>
      <p:sp>
        <p:nvSpPr>
          <p:cNvPr id="8" name="Footer Placeholder 7"/>
          <p:cNvSpPr>
            <a:spLocks noGrp="1"/>
          </p:cNvSpPr>
          <p:nvPr>
            <p:ph type="ftr" sz="quarter" idx="11"/>
          </p:nvPr>
        </p:nvSpPr>
        <p:spPr/>
        <p:txBody>
          <a:bodyPr/>
          <a:lstStyle/>
          <a:p>
            <a:endParaRPr lang="ar-IQ">
              <a:solidFill>
                <a:srgbClr val="000000"/>
              </a:solidFill>
            </a:endParaRPr>
          </a:p>
        </p:txBody>
      </p:sp>
      <p:sp>
        <p:nvSpPr>
          <p:cNvPr id="9" name="Slide Number Placeholder 8"/>
          <p:cNvSpPr>
            <a:spLocks noGrp="1"/>
          </p:cNvSpPr>
          <p:nvPr>
            <p:ph type="sldNum" sz="quarter" idx="12"/>
          </p:nvPr>
        </p:nvSpPr>
        <p:spPr/>
        <p:txBody>
          <a:bodyPr/>
          <a:lstStyle/>
          <a:p>
            <a:fld id="{07029177-8B02-47FC-BB57-3CFBCB1C60B8}" type="slidenum">
              <a:rPr lang="ar-IQ" smtClean="0">
                <a:solidFill>
                  <a:srgbClr val="000000"/>
                </a:solidFill>
              </a:rPr>
              <a:pPr/>
              <a:t>‹#›</a:t>
            </a:fld>
            <a:endParaRPr lang="ar-IQ">
              <a:solidFill>
                <a:srgbClr val="000000"/>
              </a:solidFill>
            </a:endParaRPr>
          </a:p>
        </p:txBody>
      </p:sp>
    </p:spTree>
    <p:extLst>
      <p:ext uri="{BB962C8B-B14F-4D97-AF65-F5344CB8AC3E}">
        <p14:creationId xmlns:p14="http://schemas.microsoft.com/office/powerpoint/2010/main" val="2240859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0793145-2A07-4402-837F-10B9110A9DAE}" type="datetimeFigureOut">
              <a:rPr lang="ar-IQ" smtClean="0">
                <a:solidFill>
                  <a:srgbClr val="000000"/>
                </a:solidFill>
              </a:rPr>
              <a:pPr/>
              <a:t>14/08/1446</a:t>
            </a:fld>
            <a:endParaRPr lang="ar-IQ">
              <a:solidFill>
                <a:srgbClr val="000000"/>
              </a:solidFill>
            </a:endParaRPr>
          </a:p>
        </p:txBody>
      </p:sp>
      <p:sp>
        <p:nvSpPr>
          <p:cNvPr id="4" name="Footer Placeholder 3"/>
          <p:cNvSpPr>
            <a:spLocks noGrp="1"/>
          </p:cNvSpPr>
          <p:nvPr>
            <p:ph type="ftr" sz="quarter" idx="11"/>
          </p:nvPr>
        </p:nvSpPr>
        <p:spPr/>
        <p:txBody>
          <a:bodyPr/>
          <a:lstStyle/>
          <a:p>
            <a:endParaRPr lang="ar-IQ">
              <a:solidFill>
                <a:srgbClr val="000000"/>
              </a:solidFill>
            </a:endParaRPr>
          </a:p>
        </p:txBody>
      </p:sp>
      <p:sp>
        <p:nvSpPr>
          <p:cNvPr id="5" name="Slide Number Placeholder 4"/>
          <p:cNvSpPr>
            <a:spLocks noGrp="1"/>
          </p:cNvSpPr>
          <p:nvPr>
            <p:ph type="sldNum" sz="quarter" idx="12"/>
          </p:nvPr>
        </p:nvSpPr>
        <p:spPr/>
        <p:txBody>
          <a:bodyPr/>
          <a:lstStyle/>
          <a:p>
            <a:fld id="{07029177-8B02-47FC-BB57-3CFBCB1C60B8}" type="slidenum">
              <a:rPr lang="ar-IQ" smtClean="0">
                <a:solidFill>
                  <a:srgbClr val="000000"/>
                </a:solidFill>
              </a:rPr>
              <a:pPr/>
              <a:t>‹#›</a:t>
            </a:fld>
            <a:endParaRPr lang="ar-IQ">
              <a:solidFill>
                <a:srgbClr val="000000"/>
              </a:solidFill>
            </a:endParaRPr>
          </a:p>
        </p:txBody>
      </p:sp>
    </p:spTree>
    <p:extLst>
      <p:ext uri="{BB962C8B-B14F-4D97-AF65-F5344CB8AC3E}">
        <p14:creationId xmlns:p14="http://schemas.microsoft.com/office/powerpoint/2010/main" val="37476548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793145-2A07-4402-837F-10B9110A9DAE}" type="datetimeFigureOut">
              <a:rPr lang="ar-IQ" smtClean="0">
                <a:solidFill>
                  <a:srgbClr val="000000"/>
                </a:solidFill>
              </a:rPr>
              <a:pPr/>
              <a:t>14/08/1446</a:t>
            </a:fld>
            <a:endParaRPr lang="ar-IQ">
              <a:solidFill>
                <a:srgbClr val="000000"/>
              </a:solidFill>
            </a:endParaRPr>
          </a:p>
        </p:txBody>
      </p:sp>
      <p:sp>
        <p:nvSpPr>
          <p:cNvPr id="3" name="Footer Placeholder 2"/>
          <p:cNvSpPr>
            <a:spLocks noGrp="1"/>
          </p:cNvSpPr>
          <p:nvPr>
            <p:ph type="ftr" sz="quarter" idx="11"/>
          </p:nvPr>
        </p:nvSpPr>
        <p:spPr/>
        <p:txBody>
          <a:bodyPr/>
          <a:lstStyle/>
          <a:p>
            <a:endParaRPr lang="ar-IQ">
              <a:solidFill>
                <a:srgbClr val="000000"/>
              </a:solidFill>
            </a:endParaRPr>
          </a:p>
        </p:txBody>
      </p:sp>
      <p:sp>
        <p:nvSpPr>
          <p:cNvPr id="4" name="Slide Number Placeholder 3"/>
          <p:cNvSpPr>
            <a:spLocks noGrp="1"/>
          </p:cNvSpPr>
          <p:nvPr>
            <p:ph type="sldNum" sz="quarter" idx="12"/>
          </p:nvPr>
        </p:nvSpPr>
        <p:spPr/>
        <p:txBody>
          <a:bodyPr/>
          <a:lstStyle/>
          <a:p>
            <a:fld id="{07029177-8B02-47FC-BB57-3CFBCB1C60B8}" type="slidenum">
              <a:rPr lang="ar-IQ" smtClean="0">
                <a:solidFill>
                  <a:srgbClr val="000000"/>
                </a:solidFill>
              </a:rPr>
              <a:pPr/>
              <a:t>‹#›</a:t>
            </a:fld>
            <a:endParaRPr lang="ar-IQ">
              <a:solidFill>
                <a:srgbClr val="000000"/>
              </a:solidFill>
            </a:endParaRPr>
          </a:p>
        </p:txBody>
      </p:sp>
    </p:spTree>
    <p:extLst>
      <p:ext uri="{BB962C8B-B14F-4D97-AF65-F5344CB8AC3E}">
        <p14:creationId xmlns:p14="http://schemas.microsoft.com/office/powerpoint/2010/main" val="36698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793145-2A07-4402-837F-10B9110A9DAE}" type="datetimeFigureOut">
              <a:rPr lang="ar-IQ" smtClean="0">
                <a:solidFill>
                  <a:srgbClr val="000000"/>
                </a:solidFill>
              </a:rPr>
              <a:pPr/>
              <a:t>14/08/1446</a:t>
            </a:fld>
            <a:endParaRPr lang="ar-IQ">
              <a:solidFill>
                <a:srgbClr val="000000"/>
              </a:solidFill>
            </a:endParaRPr>
          </a:p>
        </p:txBody>
      </p:sp>
      <p:sp>
        <p:nvSpPr>
          <p:cNvPr id="6" name="Footer Placeholder 5"/>
          <p:cNvSpPr>
            <a:spLocks noGrp="1"/>
          </p:cNvSpPr>
          <p:nvPr>
            <p:ph type="ftr" sz="quarter" idx="11"/>
          </p:nvPr>
        </p:nvSpPr>
        <p:spPr/>
        <p:txBody>
          <a:bodyPr/>
          <a:lstStyle/>
          <a:p>
            <a:endParaRPr lang="ar-IQ">
              <a:solidFill>
                <a:srgbClr val="000000"/>
              </a:solidFill>
            </a:endParaRPr>
          </a:p>
        </p:txBody>
      </p:sp>
      <p:sp>
        <p:nvSpPr>
          <p:cNvPr id="7" name="Slide Number Placeholder 6"/>
          <p:cNvSpPr>
            <a:spLocks noGrp="1"/>
          </p:cNvSpPr>
          <p:nvPr>
            <p:ph type="sldNum" sz="quarter" idx="12"/>
          </p:nvPr>
        </p:nvSpPr>
        <p:spPr/>
        <p:txBody>
          <a:bodyPr/>
          <a:lstStyle/>
          <a:p>
            <a:fld id="{07029177-8B02-47FC-BB57-3CFBCB1C60B8}" type="slidenum">
              <a:rPr lang="ar-IQ" smtClean="0">
                <a:solidFill>
                  <a:srgbClr val="000000"/>
                </a:solidFill>
              </a:rPr>
              <a:pPr/>
              <a:t>‹#›</a:t>
            </a:fld>
            <a:endParaRPr lang="ar-IQ">
              <a:solidFill>
                <a:srgbClr val="000000"/>
              </a:solidFill>
            </a:endParaRPr>
          </a:p>
        </p:txBody>
      </p:sp>
    </p:spTree>
    <p:extLst>
      <p:ext uri="{BB962C8B-B14F-4D97-AF65-F5344CB8AC3E}">
        <p14:creationId xmlns:p14="http://schemas.microsoft.com/office/powerpoint/2010/main" val="1147798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6"/>
            <a:ext cx="617220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r>
              <a:rPr kumimoji="0" lang="en-US" sz="3200" b="0" i="0" u="none" strike="noStrike" kern="1200" cap="none" spc="0" normalizeH="0" baseline="0" noProof="0" smtClean="0">
                <a:ln>
                  <a:noFill/>
                </a:ln>
                <a:solidFill>
                  <a:schemeClr val="tx1"/>
                </a:solidFill>
                <a:effectLst/>
                <a:uLnTx/>
                <a:uFillTx/>
                <a:latin typeface="+mn-lt"/>
                <a:ea typeface="+mn-ea"/>
                <a:cs typeface="+mn-cs"/>
              </a:rPr>
              <a:t>Click icon to add picture</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793145-2A07-4402-837F-10B9110A9DAE}" type="datetimeFigureOut">
              <a:rPr lang="ar-IQ" smtClean="0">
                <a:solidFill>
                  <a:srgbClr val="000000"/>
                </a:solidFill>
              </a:rPr>
              <a:pPr/>
              <a:t>14/08/1446</a:t>
            </a:fld>
            <a:endParaRPr lang="ar-IQ">
              <a:solidFill>
                <a:srgbClr val="000000"/>
              </a:solidFill>
            </a:endParaRPr>
          </a:p>
        </p:txBody>
      </p:sp>
      <p:sp>
        <p:nvSpPr>
          <p:cNvPr id="6" name="Footer Placeholder 5"/>
          <p:cNvSpPr>
            <a:spLocks noGrp="1"/>
          </p:cNvSpPr>
          <p:nvPr>
            <p:ph type="ftr" sz="quarter" idx="11"/>
          </p:nvPr>
        </p:nvSpPr>
        <p:spPr/>
        <p:txBody>
          <a:bodyPr/>
          <a:lstStyle/>
          <a:p>
            <a:endParaRPr lang="ar-IQ">
              <a:solidFill>
                <a:srgbClr val="000000"/>
              </a:solidFill>
            </a:endParaRPr>
          </a:p>
        </p:txBody>
      </p:sp>
      <p:sp>
        <p:nvSpPr>
          <p:cNvPr id="7" name="Slide Number Placeholder 6"/>
          <p:cNvSpPr>
            <a:spLocks noGrp="1"/>
          </p:cNvSpPr>
          <p:nvPr>
            <p:ph type="sldNum" sz="quarter" idx="12"/>
          </p:nvPr>
        </p:nvSpPr>
        <p:spPr/>
        <p:txBody>
          <a:bodyPr/>
          <a:lstStyle/>
          <a:p>
            <a:fld id="{07029177-8B02-47FC-BB57-3CFBCB1C60B8}" type="slidenum">
              <a:rPr lang="ar-IQ" smtClean="0">
                <a:solidFill>
                  <a:srgbClr val="000000"/>
                </a:solidFill>
              </a:rPr>
              <a:pPr/>
              <a:t>‹#›</a:t>
            </a:fld>
            <a:endParaRPr lang="ar-IQ">
              <a:solidFill>
                <a:srgbClr val="000000"/>
              </a:solidFill>
            </a:endParaRPr>
          </a:p>
        </p:txBody>
      </p:sp>
    </p:spTree>
    <p:extLst>
      <p:ext uri="{BB962C8B-B14F-4D97-AF65-F5344CB8AC3E}">
        <p14:creationId xmlns:p14="http://schemas.microsoft.com/office/powerpoint/2010/main" val="2985059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793145-2A07-4402-837F-10B9110A9DAE}" type="datetimeFigureOut">
              <a:rPr lang="ar-IQ" smtClean="0">
                <a:solidFill>
                  <a:srgbClr val="000000"/>
                </a:solidFill>
              </a:rPr>
              <a:pPr/>
              <a:t>14/08/1446</a:t>
            </a:fld>
            <a:endParaRPr lang="ar-IQ">
              <a:solidFill>
                <a:srgbClr val="000000"/>
              </a:solidFill>
            </a:endParaRPr>
          </a:p>
        </p:txBody>
      </p:sp>
      <p:sp>
        <p:nvSpPr>
          <p:cNvPr id="5" name="Footer Placeholder 4"/>
          <p:cNvSpPr>
            <a:spLocks noGrp="1"/>
          </p:cNvSpPr>
          <p:nvPr>
            <p:ph type="ftr" sz="quarter" idx="11"/>
          </p:nvPr>
        </p:nvSpPr>
        <p:spPr/>
        <p:txBody>
          <a:bodyPr/>
          <a:lstStyle/>
          <a:p>
            <a:endParaRPr lang="ar-IQ">
              <a:solidFill>
                <a:srgbClr val="000000"/>
              </a:solidFill>
            </a:endParaRPr>
          </a:p>
        </p:txBody>
      </p:sp>
      <p:sp>
        <p:nvSpPr>
          <p:cNvPr id="6" name="Slide Number Placeholder 5"/>
          <p:cNvSpPr>
            <a:spLocks noGrp="1"/>
          </p:cNvSpPr>
          <p:nvPr>
            <p:ph type="sldNum" sz="quarter" idx="12"/>
          </p:nvPr>
        </p:nvSpPr>
        <p:spPr/>
        <p:txBody>
          <a:bodyPr/>
          <a:lstStyle/>
          <a:p>
            <a:fld id="{07029177-8B02-47FC-BB57-3CFBCB1C60B8}" type="slidenum">
              <a:rPr lang="ar-IQ" smtClean="0">
                <a:solidFill>
                  <a:srgbClr val="000000"/>
                </a:solidFill>
              </a:rPr>
              <a:pPr/>
              <a:t>‹#›</a:t>
            </a:fld>
            <a:endParaRPr lang="ar-IQ">
              <a:solidFill>
                <a:srgbClr val="000000"/>
              </a:solidFill>
            </a:endParaRPr>
          </a:p>
        </p:txBody>
      </p:sp>
    </p:spTree>
    <p:extLst>
      <p:ext uri="{BB962C8B-B14F-4D97-AF65-F5344CB8AC3E}">
        <p14:creationId xmlns:p14="http://schemas.microsoft.com/office/powerpoint/2010/main" val="15470735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90500"/>
            <a:ext cx="2743200"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190500"/>
            <a:ext cx="8026400" cy="59372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793145-2A07-4402-837F-10B9110A9DAE}" type="datetimeFigureOut">
              <a:rPr lang="ar-IQ" smtClean="0">
                <a:solidFill>
                  <a:srgbClr val="000000"/>
                </a:solidFill>
              </a:rPr>
              <a:pPr/>
              <a:t>14/08/1446</a:t>
            </a:fld>
            <a:endParaRPr lang="ar-IQ">
              <a:solidFill>
                <a:srgbClr val="000000"/>
              </a:solidFill>
            </a:endParaRPr>
          </a:p>
        </p:txBody>
      </p:sp>
      <p:sp>
        <p:nvSpPr>
          <p:cNvPr id="5" name="Footer Placeholder 4"/>
          <p:cNvSpPr>
            <a:spLocks noGrp="1"/>
          </p:cNvSpPr>
          <p:nvPr>
            <p:ph type="ftr" sz="quarter" idx="11"/>
          </p:nvPr>
        </p:nvSpPr>
        <p:spPr/>
        <p:txBody>
          <a:bodyPr/>
          <a:lstStyle/>
          <a:p>
            <a:endParaRPr lang="ar-IQ">
              <a:solidFill>
                <a:srgbClr val="000000"/>
              </a:solidFill>
            </a:endParaRPr>
          </a:p>
        </p:txBody>
      </p:sp>
      <p:sp>
        <p:nvSpPr>
          <p:cNvPr id="6" name="Slide Number Placeholder 5"/>
          <p:cNvSpPr>
            <a:spLocks noGrp="1"/>
          </p:cNvSpPr>
          <p:nvPr>
            <p:ph type="sldNum" sz="quarter" idx="12"/>
          </p:nvPr>
        </p:nvSpPr>
        <p:spPr/>
        <p:txBody>
          <a:bodyPr/>
          <a:lstStyle/>
          <a:p>
            <a:fld id="{07029177-8B02-47FC-BB57-3CFBCB1C60B8}" type="slidenum">
              <a:rPr lang="ar-IQ" smtClean="0">
                <a:solidFill>
                  <a:srgbClr val="000000"/>
                </a:solidFill>
              </a:rPr>
              <a:pPr/>
              <a:t>‹#›</a:t>
            </a:fld>
            <a:endParaRPr lang="ar-IQ">
              <a:solidFill>
                <a:srgbClr val="000000"/>
              </a:solidFill>
            </a:endParaRPr>
          </a:p>
        </p:txBody>
      </p:sp>
    </p:spTree>
    <p:extLst>
      <p:ext uri="{BB962C8B-B14F-4D97-AF65-F5344CB8AC3E}">
        <p14:creationId xmlns:p14="http://schemas.microsoft.com/office/powerpoint/2010/main" val="1305798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p:cNvPicPr>
            <a:picLocks noChangeAspect="1"/>
          </p:cNvPicPr>
          <p:nvPr/>
        </p:nvPicPr>
        <p:blipFill>
          <a:blip r:embed="rId13"/>
          <a:stretch>
            <a:fillRect/>
          </a:stretch>
        </p:blipFill>
        <p:spPr>
          <a:xfrm>
            <a:off x="0" y="0"/>
            <a:ext cx="12192000" cy="6858000"/>
          </a:xfrm>
          <a:prstGeom prst="rect">
            <a:avLst/>
          </a:prstGeom>
          <a:noFill/>
          <a:ln w="9525">
            <a:noFill/>
          </a:ln>
        </p:spPr>
      </p:pic>
      <p:sp>
        <p:nvSpPr>
          <p:cNvPr id="1027" name="Rectangle 3"/>
          <p:cNvSpPr>
            <a:spLocks noGrp="1"/>
          </p:cNvSpPr>
          <p:nvPr>
            <p:ph type="title"/>
          </p:nvPr>
        </p:nvSpPr>
        <p:spPr>
          <a:xfrm>
            <a:off x="609600" y="190501"/>
            <a:ext cx="10972800" cy="582613"/>
          </a:xfrm>
          <a:prstGeom prst="rect">
            <a:avLst/>
          </a:prstGeom>
          <a:noFill/>
          <a:ln w="9525">
            <a:noFill/>
          </a:ln>
        </p:spPr>
        <p:txBody>
          <a:bodyPr anchor="ctr" anchorCtr="0"/>
          <a:lstStyle/>
          <a:p>
            <a:pPr lvl="0"/>
            <a:r>
              <a:rPr lang="en-US" altLang="zh-CN" smtClean="0"/>
              <a:t>Click to edit Master title style</a:t>
            </a:r>
            <a:endParaRPr lang="en-US" altLang="zh-CN" dirty="0"/>
          </a:p>
        </p:txBody>
      </p:sp>
      <p:sp>
        <p:nvSpPr>
          <p:cNvPr id="1028" name="Rectangle 4"/>
          <p:cNvSpPr>
            <a:spLocks noGrp="1"/>
          </p:cNvSpPr>
          <p:nvPr>
            <p:ph type="body" idx="1"/>
          </p:nvPr>
        </p:nvSpPr>
        <p:spPr>
          <a:xfrm>
            <a:off x="609600" y="1174750"/>
            <a:ext cx="10972800" cy="4953000"/>
          </a:xfrm>
          <a:prstGeom prst="rect">
            <a:avLst/>
          </a:prstGeom>
          <a:noFill/>
          <a:ln w="9525">
            <a:noFill/>
          </a:ln>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ltLang="zh-CN" dirty="0"/>
          </a:p>
        </p:txBody>
      </p:sp>
      <p:sp>
        <p:nvSpPr>
          <p:cNvPr id="1029" name="Rectangle 5"/>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fld id="{70793145-2A07-4402-837F-10B9110A9DAE}" type="datetimeFigureOut">
              <a:rPr lang="ar-IQ" smtClean="0">
                <a:solidFill>
                  <a:srgbClr val="000000"/>
                </a:solidFill>
              </a:rPr>
              <a:pPr/>
              <a:t>14/08/1446</a:t>
            </a:fld>
            <a:endParaRPr lang="ar-IQ">
              <a:solidFill>
                <a:srgbClr val="000000"/>
              </a:solidFill>
            </a:endParaRPr>
          </a:p>
        </p:txBody>
      </p:sp>
      <p:sp>
        <p:nvSpPr>
          <p:cNvPr id="1030" name="Rectangle 6"/>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ar-IQ">
              <a:solidFill>
                <a:srgbClr val="000000"/>
              </a:solidFill>
            </a:endParaRPr>
          </a:p>
        </p:txBody>
      </p:sp>
      <p:sp>
        <p:nvSpPr>
          <p:cNvPr id="1031" name="Rectangle 7"/>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07029177-8B02-47FC-BB57-3CFBCB1C60B8}" type="slidenum">
              <a:rPr lang="ar-IQ" smtClean="0">
                <a:solidFill>
                  <a:srgbClr val="000000"/>
                </a:solidFill>
              </a:rPr>
              <a:pPr/>
              <a:t>‹#›</a:t>
            </a:fld>
            <a:endParaRPr lang="ar-IQ">
              <a:solidFill>
                <a:srgbClr val="000000"/>
              </a:solidFill>
            </a:endParaRPr>
          </a:p>
        </p:txBody>
      </p:sp>
    </p:spTree>
    <p:extLst>
      <p:ext uri="{BB962C8B-B14F-4D97-AF65-F5344CB8AC3E}">
        <p14:creationId xmlns:p14="http://schemas.microsoft.com/office/powerpoint/2010/main" val="190580506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1" eaLnBrk="1" fontAlgn="base" hangingPunct="1">
        <a:spcBef>
          <a:spcPct val="0"/>
        </a:spcBef>
        <a:spcAft>
          <a:spcPct val="0"/>
        </a:spcAft>
        <a:defRPr sz="3600" kern="1200">
          <a:solidFill>
            <a:schemeClr val="tx1"/>
          </a:solidFill>
          <a:latin typeface="+mj-lt"/>
          <a:ea typeface="+mj-ea"/>
          <a:cs typeface="+mj-cs"/>
        </a:defRPr>
      </a:lvl1pPr>
      <a:lvl2pPr algn="l" rtl="1" eaLnBrk="1" fontAlgn="base" hangingPunct="1">
        <a:spcBef>
          <a:spcPct val="0"/>
        </a:spcBef>
        <a:spcAft>
          <a:spcPct val="0"/>
        </a:spcAft>
        <a:defRPr sz="3600">
          <a:solidFill>
            <a:schemeClr val="tx1"/>
          </a:solidFill>
          <a:latin typeface="Arial" panose="020B0604020202020204" pitchFamily="34" charset="0"/>
          <a:ea typeface="SimSun" panose="02010600030101010101" pitchFamily="2" charset="-122"/>
        </a:defRPr>
      </a:lvl2pPr>
      <a:lvl3pPr algn="l" rtl="1" eaLnBrk="1" fontAlgn="base" hangingPunct="1">
        <a:spcBef>
          <a:spcPct val="0"/>
        </a:spcBef>
        <a:spcAft>
          <a:spcPct val="0"/>
        </a:spcAft>
        <a:defRPr sz="3600">
          <a:solidFill>
            <a:schemeClr val="tx1"/>
          </a:solidFill>
          <a:latin typeface="Arial" panose="020B0604020202020204" pitchFamily="34" charset="0"/>
          <a:ea typeface="SimSun" panose="02010600030101010101" pitchFamily="2" charset="-122"/>
        </a:defRPr>
      </a:lvl3pPr>
      <a:lvl4pPr algn="l" rtl="1" eaLnBrk="1" fontAlgn="base" hangingPunct="1">
        <a:spcBef>
          <a:spcPct val="0"/>
        </a:spcBef>
        <a:spcAft>
          <a:spcPct val="0"/>
        </a:spcAft>
        <a:defRPr sz="3600">
          <a:solidFill>
            <a:schemeClr val="tx1"/>
          </a:solidFill>
          <a:latin typeface="Arial" panose="020B0604020202020204" pitchFamily="34" charset="0"/>
          <a:ea typeface="SimSun" panose="02010600030101010101" pitchFamily="2" charset="-122"/>
        </a:defRPr>
      </a:lvl4pPr>
      <a:lvl5pPr algn="l" rtl="1" eaLnBrk="1" fontAlgn="base" hangingPunct="1">
        <a:spcBef>
          <a:spcPct val="0"/>
        </a:spcBef>
        <a:spcAft>
          <a:spcPct val="0"/>
        </a:spcAft>
        <a:defRPr sz="3600">
          <a:solidFill>
            <a:schemeClr val="tx1"/>
          </a:solidFill>
          <a:latin typeface="Arial" panose="020B0604020202020204" pitchFamily="34" charset="0"/>
          <a:ea typeface="SimSun" panose="02010600030101010101" pitchFamily="2" charset="-122"/>
        </a:defRPr>
      </a:lvl5pPr>
      <a:lvl6pPr marL="457200" algn="l" rtl="1" eaLnBrk="1" fontAlgn="base" hangingPunct="1">
        <a:spcBef>
          <a:spcPct val="0"/>
        </a:spcBef>
        <a:spcAft>
          <a:spcPct val="0"/>
        </a:spcAft>
        <a:defRPr sz="3600">
          <a:solidFill>
            <a:schemeClr val="tx1"/>
          </a:solidFill>
          <a:latin typeface="Arial" panose="020B0604020202020204" pitchFamily="34" charset="0"/>
          <a:ea typeface="SimSun" panose="02010600030101010101" pitchFamily="2" charset="-122"/>
        </a:defRPr>
      </a:lvl6pPr>
      <a:lvl7pPr marL="914400" algn="l" rtl="1" eaLnBrk="1" fontAlgn="base" hangingPunct="1">
        <a:spcBef>
          <a:spcPct val="0"/>
        </a:spcBef>
        <a:spcAft>
          <a:spcPct val="0"/>
        </a:spcAft>
        <a:defRPr sz="3600">
          <a:solidFill>
            <a:schemeClr val="tx1"/>
          </a:solidFill>
          <a:latin typeface="Arial" panose="020B0604020202020204" pitchFamily="34" charset="0"/>
          <a:ea typeface="SimSun" panose="02010600030101010101" pitchFamily="2" charset="-122"/>
        </a:defRPr>
      </a:lvl7pPr>
      <a:lvl8pPr marL="1371600" algn="l" rtl="1" eaLnBrk="1" fontAlgn="base" hangingPunct="1">
        <a:spcBef>
          <a:spcPct val="0"/>
        </a:spcBef>
        <a:spcAft>
          <a:spcPct val="0"/>
        </a:spcAft>
        <a:defRPr sz="3600">
          <a:solidFill>
            <a:schemeClr val="tx1"/>
          </a:solidFill>
          <a:latin typeface="Arial" panose="020B0604020202020204" pitchFamily="34" charset="0"/>
          <a:ea typeface="SimSun" panose="02010600030101010101" pitchFamily="2" charset="-122"/>
        </a:defRPr>
      </a:lvl8pPr>
      <a:lvl9pPr marL="1828800" algn="l" rtl="1" eaLnBrk="1" fontAlgn="base" hangingPunct="1">
        <a:spcBef>
          <a:spcPct val="0"/>
        </a:spcBef>
        <a:spcAft>
          <a:spcPct val="0"/>
        </a:spcAft>
        <a:defRPr sz="3600">
          <a:solidFill>
            <a:schemeClr val="tx1"/>
          </a:solidFill>
          <a:latin typeface="Arial" panose="020B0604020202020204" pitchFamily="34" charset="0"/>
          <a:ea typeface="SimSun" panose="02010600030101010101" pitchFamily="2" charset="-122"/>
        </a:defRPr>
      </a:lvl9pPr>
    </p:titleStyle>
    <p:bodyStyle>
      <a:lvl1pPr marL="342900" indent="-342900" algn="r" rtl="1"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r" rtl="1"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r" rtl="1"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r" rtl="1"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r" rtl="1"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24418" y="1179576"/>
            <a:ext cx="10943167" cy="978407"/>
          </a:xfrm>
        </p:spPr>
        <p:txBody>
          <a:bodyPr/>
          <a:lstStyle/>
          <a:p>
            <a:pPr algn="ctr" rtl="0"/>
            <a:r>
              <a:rPr lang="en-GB" sz="960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Parasitology</a:t>
            </a:r>
            <a:br>
              <a:rPr lang="en-GB" sz="960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sz="3200" dirty="0" err="1">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Lec</a:t>
            </a:r>
            <a:r>
              <a:rPr lang="en-US" sz="320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200" dirty="0" smtClean="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4</a:t>
            </a:r>
            <a:br>
              <a:rPr lang="en-US" sz="3200" dirty="0" smtClean="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GB" sz="5400" b="1" i="1" dirty="0"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Sporozoa</a:t>
            </a:r>
            <a:r>
              <a:rPr lang="en-GB" sz="5400" b="1"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GB" sz="5400" b="1" i="1" dirty="0"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apicomplqaxia</a:t>
            </a:r>
            <a:r>
              <a:rPr lang="en-GB" sz="5400" b="1"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endParaRPr lang="ar-IQ" sz="54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5605272" y="4718304"/>
            <a:ext cx="5970779" cy="1335024"/>
          </a:xfrm>
        </p:spPr>
        <p:txBody>
          <a:bodyPr/>
          <a:lstStyle/>
          <a:p>
            <a:pPr lvl="0" algn="l" rtl="0"/>
            <a:r>
              <a:rPr lang="en-GB" b="1"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By </a:t>
            </a:r>
            <a:r>
              <a:rPr lang="en-GB" b="1" dirty="0" err="1">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Dr.</a:t>
            </a:r>
            <a:r>
              <a:rPr lang="en-GB" b="1"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MAYSAM ALI AMEEN </a:t>
            </a:r>
            <a:endParaRPr lang="ar-IQ" b="1"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endParaRPr lang="ar-IQ" dirty="0"/>
          </a:p>
        </p:txBody>
      </p:sp>
    </p:spTree>
    <p:extLst>
      <p:ext uri="{BB962C8B-B14F-4D97-AF65-F5344CB8AC3E}">
        <p14:creationId xmlns:p14="http://schemas.microsoft.com/office/powerpoint/2010/main" val="18571476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1752" y="82296"/>
            <a:ext cx="11814048" cy="6045454"/>
          </a:xfrm>
        </p:spPr>
        <p:txBody>
          <a:bodyPr/>
          <a:lstStyle/>
          <a:p>
            <a:pPr marL="0" indent="0" algn="just" rtl="0">
              <a:lnSpc>
                <a:spcPct val="105000"/>
              </a:lnSpc>
              <a:spcAft>
                <a:spcPts val="430"/>
              </a:spcAft>
              <a:buNone/>
            </a:pPr>
            <a:r>
              <a:rPr lang="en-US" dirty="0" err="1">
                <a:solidFill>
                  <a:srgbClr val="000000"/>
                </a:solidFill>
                <a:latin typeface="Constantia" panose="02030602050306030303" pitchFamily="18" charset="0"/>
                <a:ea typeface="Constantia" panose="02030602050306030303" pitchFamily="18" charset="0"/>
                <a:cs typeface="Constantia" panose="02030602050306030303" pitchFamily="18" charset="0"/>
              </a:rPr>
              <a:t>Sporozoans</a:t>
            </a:r>
            <a:r>
              <a:rPr lang="en-US" dirty="0">
                <a:solidFill>
                  <a:srgbClr val="000000"/>
                </a:solidFill>
                <a:latin typeface="Constantia" panose="02030602050306030303" pitchFamily="18" charset="0"/>
                <a:ea typeface="Constantia" panose="02030602050306030303" pitchFamily="18" charset="0"/>
                <a:cs typeface="Constantia" panose="02030602050306030303" pitchFamily="18" charset="0"/>
              </a:rPr>
              <a:t> reproduce </a:t>
            </a:r>
            <a:r>
              <a:rPr lang="en-US" dirty="0">
                <a:solidFill>
                  <a:srgbClr val="FF0000"/>
                </a:solidFill>
                <a:latin typeface="Constantia" panose="02030602050306030303" pitchFamily="18" charset="0"/>
                <a:ea typeface="Constantia" panose="02030602050306030303" pitchFamily="18" charset="0"/>
                <a:cs typeface="Constantia" panose="02030602050306030303" pitchFamily="18" charset="0"/>
              </a:rPr>
              <a:t>asexually</a:t>
            </a:r>
            <a:r>
              <a:rPr lang="en-US" dirty="0">
                <a:solidFill>
                  <a:srgbClr val="000000"/>
                </a:solidFill>
                <a:latin typeface="Constantia" panose="02030602050306030303" pitchFamily="18" charset="0"/>
                <a:ea typeface="Constantia" panose="02030602050306030303" pitchFamily="18" charset="0"/>
                <a:cs typeface="Constantia" panose="02030602050306030303" pitchFamily="18" charset="0"/>
              </a:rPr>
              <a:t> in human cells by a process called </a:t>
            </a:r>
            <a:r>
              <a:rPr lang="en-US" b="1" dirty="0">
                <a:solidFill>
                  <a:srgbClr val="FF0000"/>
                </a:solidFill>
                <a:latin typeface="Constantia" panose="02030602050306030303" pitchFamily="18" charset="0"/>
                <a:ea typeface="Constantia" panose="02030602050306030303" pitchFamily="18" charset="0"/>
                <a:cs typeface="Constantia" panose="02030602050306030303" pitchFamily="18" charset="0"/>
              </a:rPr>
              <a:t>schizogony</a:t>
            </a:r>
            <a:r>
              <a:rPr lang="en-US" dirty="0">
                <a:solidFill>
                  <a:srgbClr val="000000"/>
                </a:solidFill>
                <a:latin typeface="Constantia" panose="02030602050306030303" pitchFamily="18" charset="0"/>
                <a:ea typeface="Constantia" panose="02030602050306030303" pitchFamily="18" charset="0"/>
                <a:cs typeface="Constantia" panose="02030602050306030303" pitchFamily="18" charset="0"/>
              </a:rPr>
              <a:t>, in which multiple nuclear divisions are followed by envelopment of the nuclei by cell walls producing </a:t>
            </a:r>
            <a:r>
              <a:rPr lang="en-US" dirty="0" err="1">
                <a:solidFill>
                  <a:srgbClr val="000000"/>
                </a:solidFill>
                <a:latin typeface="Constantia" panose="02030602050306030303" pitchFamily="18" charset="0"/>
                <a:ea typeface="Constantia" panose="02030602050306030303" pitchFamily="18" charset="0"/>
                <a:cs typeface="Constantia" panose="02030602050306030303" pitchFamily="18" charset="0"/>
              </a:rPr>
              <a:t>merozoites</a:t>
            </a:r>
            <a:r>
              <a:rPr lang="en-US" dirty="0">
                <a:solidFill>
                  <a:srgbClr val="000000"/>
                </a:solidFill>
                <a:latin typeface="Constantia" panose="02030602050306030303" pitchFamily="18" charset="0"/>
                <a:ea typeface="Constantia" panose="02030602050306030303" pitchFamily="18" charset="0"/>
                <a:cs typeface="Constantia" panose="02030602050306030303" pitchFamily="18" charset="0"/>
              </a:rPr>
              <a:t> (ring stage). These, in turn, become </a:t>
            </a:r>
            <a:r>
              <a:rPr lang="en-US" dirty="0" err="1">
                <a:solidFill>
                  <a:srgbClr val="000000"/>
                </a:solidFill>
                <a:latin typeface="Constantia" panose="02030602050306030303" pitchFamily="18" charset="0"/>
                <a:ea typeface="Constantia" panose="02030602050306030303" pitchFamily="18" charset="0"/>
                <a:cs typeface="Constantia" panose="02030602050306030303" pitchFamily="18" charset="0"/>
              </a:rPr>
              <a:t>trophozoites</a:t>
            </a:r>
            <a:r>
              <a:rPr lang="en-US" dirty="0">
                <a:solidFill>
                  <a:srgbClr val="000000"/>
                </a:solidFill>
                <a:latin typeface="Constantia" panose="02030602050306030303" pitchFamily="18" charset="0"/>
                <a:ea typeface="Constantia" panose="02030602050306030303" pitchFamily="18" charset="0"/>
                <a:cs typeface="Constantia" panose="02030602050306030303" pitchFamily="18" charset="0"/>
              </a:rPr>
              <a:t>. </a:t>
            </a:r>
            <a:r>
              <a:rPr lang="en-US" dirty="0">
                <a:solidFill>
                  <a:srgbClr val="FF0000"/>
                </a:solidFill>
                <a:latin typeface="Constantia" panose="02030602050306030303" pitchFamily="18" charset="0"/>
                <a:ea typeface="Constantia" panose="02030602050306030303" pitchFamily="18" charset="0"/>
                <a:cs typeface="Constantia" panose="02030602050306030303" pitchFamily="18" charset="0"/>
              </a:rPr>
              <a:t>Sexual</a:t>
            </a:r>
            <a:r>
              <a:rPr lang="en-US" dirty="0">
                <a:solidFill>
                  <a:srgbClr val="000000"/>
                </a:solidFill>
                <a:latin typeface="Constantia" panose="02030602050306030303" pitchFamily="18" charset="0"/>
                <a:ea typeface="Constantia" panose="02030602050306030303" pitchFamily="18" charset="0"/>
                <a:cs typeface="Constantia" panose="02030602050306030303" pitchFamily="18" charset="0"/>
              </a:rPr>
              <a:t> reproduction occurs in the Anopheles, where new spores (</a:t>
            </a:r>
            <a:r>
              <a:rPr lang="en-US" dirty="0" err="1">
                <a:solidFill>
                  <a:srgbClr val="000000"/>
                </a:solidFill>
                <a:latin typeface="Constantia" panose="02030602050306030303" pitchFamily="18" charset="0"/>
                <a:ea typeface="Constantia" panose="02030602050306030303" pitchFamily="18" charset="0"/>
                <a:cs typeface="Constantia" panose="02030602050306030303" pitchFamily="18" charset="0"/>
              </a:rPr>
              <a:t>sporozoites</a:t>
            </a:r>
            <a:r>
              <a:rPr lang="en-US" dirty="0">
                <a:solidFill>
                  <a:srgbClr val="000000"/>
                </a:solidFill>
                <a:latin typeface="Constantia" panose="02030602050306030303" pitchFamily="18" charset="0"/>
                <a:ea typeface="Constantia" panose="02030602050306030303" pitchFamily="18" charset="0"/>
                <a:cs typeface="Constantia" panose="02030602050306030303" pitchFamily="18" charset="0"/>
              </a:rPr>
              <a:t>) are formed process called </a:t>
            </a:r>
            <a:r>
              <a:rPr lang="en-US" b="1" dirty="0" err="1">
                <a:solidFill>
                  <a:srgbClr val="FF0000"/>
                </a:solidFill>
                <a:latin typeface="Constantia" panose="02030602050306030303" pitchFamily="18" charset="0"/>
                <a:ea typeface="Constantia" panose="02030602050306030303" pitchFamily="18" charset="0"/>
                <a:cs typeface="Constantia" panose="02030602050306030303" pitchFamily="18" charset="0"/>
              </a:rPr>
              <a:t>sporogony</a:t>
            </a:r>
            <a:r>
              <a:rPr lang="en-US" b="1" dirty="0" smtClean="0">
                <a:solidFill>
                  <a:srgbClr val="FF0000"/>
                </a:solidFill>
                <a:latin typeface="Constantia" panose="02030602050306030303" pitchFamily="18" charset="0"/>
                <a:ea typeface="Constantia" panose="02030602050306030303" pitchFamily="18" charset="0"/>
                <a:cs typeface="Constantia" panose="02030602050306030303" pitchFamily="18" charset="0"/>
              </a:rPr>
              <a:t>.</a:t>
            </a:r>
            <a:endParaRPr lang="en-US" b="1" dirty="0" smtClean="0">
              <a:solidFill>
                <a:srgbClr val="FF0000"/>
              </a:solidFill>
              <a:latin typeface="Times New Roman" panose="02020603050405020304" pitchFamily="18" charset="0"/>
              <a:ea typeface="Constantia" panose="02030602050306030303" pitchFamily="18" charset="0"/>
              <a:cs typeface="Times New Roman" panose="02020603050405020304" pitchFamily="18" charset="0"/>
            </a:endParaRPr>
          </a:p>
          <a:p>
            <a:pPr marL="0" indent="0" algn="l" rtl="0">
              <a:lnSpc>
                <a:spcPct val="107000"/>
              </a:lnSpc>
              <a:spcAft>
                <a:spcPts val="555"/>
              </a:spcAft>
              <a:buNone/>
            </a:pPr>
            <a:r>
              <a:rPr lang="en-US" b="1" dirty="0" smtClean="0">
                <a:solidFill>
                  <a:srgbClr val="FF0000"/>
                </a:solidFill>
                <a:latin typeface="Times New Roman" panose="02020603050405020304" pitchFamily="18" charset="0"/>
                <a:ea typeface="Constantia" panose="02030602050306030303" pitchFamily="18" charset="0"/>
                <a:cs typeface="Times New Roman" panose="02020603050405020304" pitchFamily="18" charset="0"/>
              </a:rPr>
              <a:t>Plasmodium </a:t>
            </a:r>
            <a:r>
              <a:rPr lang="en-US"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intermediated host= human </a:t>
            </a:r>
            <a:endParaRPr lang="en-US"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0" indent="0" algn="l" rtl="0">
              <a:lnSpc>
                <a:spcPct val="107000"/>
              </a:lnSpc>
              <a:spcAft>
                <a:spcPts val="555"/>
              </a:spcAft>
              <a:buNone/>
            </a:pPr>
            <a:r>
              <a:rPr lang="en-US"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definitive </a:t>
            </a:r>
            <a:r>
              <a:rPr lang="en-US"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host = </a:t>
            </a:r>
            <a:r>
              <a:rPr lang="en-US" b="1" dirty="0" err="1">
                <a:solidFill>
                  <a:srgbClr val="FF0000"/>
                </a:solidFill>
                <a:latin typeface="Times New Roman" panose="02020603050405020304" pitchFamily="18" charset="0"/>
                <a:ea typeface="Constantia" panose="02030602050306030303" pitchFamily="18" charset="0"/>
                <a:cs typeface="Times New Roman" panose="02020603050405020304" pitchFamily="18" charset="0"/>
              </a:rPr>
              <a:t>mosquitoof</a:t>
            </a:r>
            <a:r>
              <a:rPr lang="en-US" b="1" dirty="0">
                <a:solidFill>
                  <a:srgbClr val="FF0000"/>
                </a:solidFill>
                <a:latin typeface="Times New Roman" panose="02020603050405020304" pitchFamily="18" charset="0"/>
                <a:ea typeface="Constantia" panose="02030602050306030303" pitchFamily="18" charset="0"/>
                <a:cs typeface="Times New Roman" panose="02020603050405020304" pitchFamily="18" charset="0"/>
              </a:rPr>
              <a:t> Anopheles</a:t>
            </a:r>
            <a:endParaRPr lang="en-US" sz="1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l" rtl="0">
              <a:buNone/>
            </a:pPr>
            <a:r>
              <a:rPr lang="en-US" sz="3600" dirty="0">
                <a:solidFill>
                  <a:srgbClr val="000000"/>
                </a:solidFill>
                <a:latin typeface="Times New Roman" panose="02020603050405020304" pitchFamily="18" charset="0"/>
                <a:ea typeface="Constantia" panose="02030602050306030303" pitchFamily="18" charset="0"/>
                <a:cs typeface="Times New Roman" panose="02020603050405020304" pitchFamily="18" charset="0"/>
              </a:rPr>
              <a:t>Toxoplasma </a:t>
            </a:r>
            <a:r>
              <a:rPr lang="en-US" sz="36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3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intermediated host= human </a:t>
            </a:r>
            <a:endParaRPr lang="en-US" sz="36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l" rtl="0">
              <a:buNone/>
            </a:pPr>
            <a:r>
              <a:rPr lang="en-US" sz="3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36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3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definitive host = </a:t>
            </a:r>
            <a:r>
              <a:rPr lang="en-US" sz="36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cat</a:t>
            </a:r>
          </a:p>
        </p:txBody>
      </p:sp>
    </p:spTree>
    <p:extLst>
      <p:ext uri="{BB962C8B-B14F-4D97-AF65-F5344CB8AC3E}">
        <p14:creationId xmlns:p14="http://schemas.microsoft.com/office/powerpoint/2010/main" val="10046151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28472" y="365760"/>
            <a:ext cx="10972800" cy="5789422"/>
          </a:xfrm>
        </p:spPr>
        <p:txBody>
          <a:bodyPr/>
          <a:lstStyle/>
          <a:p>
            <a:pPr marL="0" lvl="0" indent="0" algn="l" rtl="0">
              <a:lnSpc>
                <a:spcPct val="107000"/>
              </a:lnSpc>
              <a:spcAft>
                <a:spcPts val="350"/>
              </a:spcAft>
              <a:buNone/>
            </a:pPr>
            <a:r>
              <a:rPr lang="en-US" b="1" dirty="0">
                <a:solidFill>
                  <a:srgbClr val="000000"/>
                </a:solidFill>
                <a:latin typeface="Times New Roman" panose="02020603050405020304" pitchFamily="18" charset="0"/>
                <a:ea typeface="Constantia" panose="02030602050306030303" pitchFamily="18" charset="0"/>
                <a:cs typeface="Times New Roman" panose="02020603050405020304" pitchFamily="18" charset="0"/>
              </a:rPr>
              <a:t>A:Malariaor </a:t>
            </a:r>
            <a:r>
              <a:rPr lang="en-US" b="1" dirty="0" smtClean="0">
                <a:solidFill>
                  <a:srgbClr val="FF0000"/>
                </a:solidFill>
                <a:latin typeface="Times New Roman" panose="02020603050405020304" pitchFamily="18" charset="0"/>
                <a:ea typeface="Constantia" panose="02030602050306030303" pitchFamily="18" charset="0"/>
                <a:cs typeface="Times New Roman" panose="02020603050405020304" pitchFamily="18" charset="0"/>
              </a:rPr>
              <a:t> </a:t>
            </a:r>
            <a:r>
              <a:rPr lang="en-US" b="1" dirty="0">
                <a:solidFill>
                  <a:srgbClr val="FF0000"/>
                </a:solidFill>
                <a:latin typeface="Times New Roman" panose="02020603050405020304" pitchFamily="18" charset="0"/>
                <a:ea typeface="Constantia" panose="02030602050306030303" pitchFamily="18" charset="0"/>
                <a:cs typeface="Times New Roman" panose="02020603050405020304" pitchFamily="18" charset="0"/>
              </a:rPr>
              <a:t>water fever </a:t>
            </a:r>
            <a:r>
              <a:rPr lang="en-US" b="1" dirty="0">
                <a:solidFill>
                  <a:srgbClr val="000000"/>
                </a:solidFill>
                <a:latin typeface="Times New Roman" panose="02020603050405020304" pitchFamily="18" charset="0"/>
                <a:ea typeface="Constantia" panose="02030602050306030303" pitchFamily="18" charset="0"/>
                <a:cs typeface="Times New Roman" panose="02020603050405020304" pitchFamily="18" charset="0"/>
              </a:rPr>
              <a:t>(Plasmodium species):</a:t>
            </a:r>
          </a:p>
          <a:p>
            <a:pPr marL="0" lvl="0" indent="0" algn="l" rtl="0">
              <a:lnSpc>
                <a:spcPct val="107000"/>
              </a:lnSpc>
              <a:spcAft>
                <a:spcPts val="350"/>
              </a:spcAft>
              <a:buNone/>
            </a:pPr>
            <a:r>
              <a:rPr lang="en-US" dirty="0">
                <a:solidFill>
                  <a:srgbClr val="000000"/>
                </a:solidFill>
                <a:latin typeface="Constantia" panose="02030602050306030303" pitchFamily="18" charset="0"/>
                <a:ea typeface="Constantia" panose="02030602050306030303" pitchFamily="18" charset="0"/>
                <a:cs typeface="Constantia" panose="02030602050306030303" pitchFamily="18" charset="0"/>
              </a:rPr>
              <a:t>Malaria is an acute infectious disease of the blood</a:t>
            </a:r>
            <a:endPar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lvl="0" indent="0" algn="l" rtl="0">
              <a:lnSpc>
                <a:spcPct val="105000"/>
              </a:lnSpc>
              <a:spcAft>
                <a:spcPts val="395"/>
              </a:spcAft>
              <a:buNone/>
            </a:pPr>
            <a:r>
              <a:rPr lang="en-US" dirty="0">
                <a:solidFill>
                  <a:srgbClr val="FF0000"/>
                </a:solidFill>
                <a:latin typeface="Times New Roman" panose="02020603050405020304" pitchFamily="18" charset="0"/>
                <a:ea typeface="Constantia" panose="02030602050306030303" pitchFamily="18" charset="0"/>
                <a:cs typeface="Times New Roman" panose="02020603050405020304" pitchFamily="18" charset="0"/>
              </a:rPr>
              <a:t>P. falciparum </a:t>
            </a:r>
            <a:r>
              <a:rPr lang="en-US" dirty="0">
                <a:solidFill>
                  <a:srgbClr val="000000"/>
                </a:solidFill>
                <a:latin typeface="Times New Roman" panose="02020603050405020304" pitchFamily="18" charset="0"/>
                <a:ea typeface="Constantia" panose="02030602050306030303" pitchFamily="18" charset="0"/>
                <a:cs typeface="Times New Roman" panose="02020603050405020304" pitchFamily="18" charset="0"/>
              </a:rPr>
              <a:t>causes </a:t>
            </a:r>
            <a:r>
              <a:rPr lang="en-US" dirty="0">
                <a:solidFill>
                  <a:srgbClr val="FF0000"/>
                </a:solidFill>
                <a:latin typeface="Times New Roman" panose="02020603050405020304" pitchFamily="18" charset="0"/>
                <a:ea typeface="Constantia" panose="02030602050306030303" pitchFamily="18" charset="0"/>
                <a:cs typeface="Times New Roman" panose="02020603050405020304" pitchFamily="18" charset="0"/>
              </a:rPr>
              <a:t>malignant tertian </a:t>
            </a:r>
            <a:r>
              <a:rPr lang="en-US" dirty="0">
                <a:solidFill>
                  <a:srgbClr val="000000"/>
                </a:solidFill>
                <a:latin typeface="Times New Roman" panose="02020603050405020304" pitchFamily="18" charset="0"/>
                <a:ea typeface="Constantia" panose="02030602050306030303" pitchFamily="18" charset="0"/>
                <a:cs typeface="Times New Roman" panose="02020603050405020304" pitchFamily="18" charset="0"/>
              </a:rPr>
              <a:t>malaria incubation period </a:t>
            </a:r>
            <a:r>
              <a:rPr lang="en-US" dirty="0" smtClean="0">
                <a:solidFill>
                  <a:srgbClr val="000000"/>
                </a:solidFill>
                <a:latin typeface="Times New Roman" panose="02020603050405020304" pitchFamily="18" charset="0"/>
                <a:ea typeface="Constantia" panose="02030602050306030303" pitchFamily="18" charset="0"/>
                <a:cs typeface="Times New Roman" panose="02020603050405020304" pitchFamily="18" charset="0"/>
              </a:rPr>
              <a:t>7-10d</a:t>
            </a:r>
            <a:r>
              <a:rPr lang="en-US" dirty="0" smtClean="0">
                <a:solidFill>
                  <a:srgbClr val="000000"/>
                </a:solidFill>
                <a:latin typeface="Constantia" panose="02030602050306030303" pitchFamily="18" charset="0"/>
                <a:ea typeface="Constantia" panose="02030602050306030303" pitchFamily="18" charset="0"/>
                <a:cs typeface="Times New Roman" panose="02020603050405020304" pitchFamily="18" charset="0"/>
              </a:rPr>
              <a:t>. It </a:t>
            </a:r>
            <a:r>
              <a:rPr lang="en-US" dirty="0" smtClean="0">
                <a:solidFill>
                  <a:srgbClr val="000000"/>
                </a:solidFill>
                <a:latin typeface="Constantia" panose="02030602050306030303" pitchFamily="18" charset="0"/>
                <a:ea typeface="Constantia" panose="02030602050306030303" pitchFamily="18" charset="0"/>
                <a:cs typeface="Constantia" panose="02030602050306030303" pitchFamily="18" charset="0"/>
              </a:rPr>
              <a:t>accounts </a:t>
            </a:r>
            <a:r>
              <a:rPr lang="en-US" dirty="0">
                <a:solidFill>
                  <a:srgbClr val="000000"/>
                </a:solidFill>
                <a:latin typeface="Constantia" panose="02030602050306030303" pitchFamily="18" charset="0"/>
                <a:ea typeface="Constantia" panose="02030602050306030303" pitchFamily="18" charset="0"/>
                <a:cs typeface="Constantia" panose="02030602050306030303" pitchFamily="18" charset="0"/>
              </a:rPr>
              <a:t>for some 50 % of all malaria cases.</a:t>
            </a:r>
          </a:p>
          <a:p>
            <a:pPr marL="0" lvl="0" indent="0" algn="l" rtl="0">
              <a:lnSpc>
                <a:spcPct val="105000"/>
              </a:lnSpc>
              <a:spcAft>
                <a:spcPts val="395"/>
              </a:spcAft>
              <a:buNone/>
            </a:pPr>
            <a:r>
              <a:rPr lang="en-US" i="1" dirty="0">
                <a:solidFill>
                  <a:srgbClr val="FF0000"/>
                </a:solidFill>
                <a:latin typeface="Times New Roman" panose="02020603050405020304" pitchFamily="18" charset="0"/>
                <a:ea typeface="Constantia" panose="02030602050306030303" pitchFamily="18" charset="0"/>
                <a:cs typeface="Times New Roman" panose="02020603050405020304" pitchFamily="18" charset="0"/>
              </a:rPr>
              <a:t>P. </a:t>
            </a:r>
            <a:r>
              <a:rPr lang="en-US" i="1" dirty="0" err="1">
                <a:solidFill>
                  <a:srgbClr val="FF0000"/>
                </a:solidFill>
                <a:latin typeface="Times New Roman" panose="02020603050405020304" pitchFamily="18" charset="0"/>
                <a:ea typeface="Constantia" panose="02030602050306030303" pitchFamily="18" charset="0"/>
                <a:cs typeface="Times New Roman" panose="02020603050405020304" pitchFamily="18" charset="0"/>
              </a:rPr>
              <a:t>malariae</a:t>
            </a:r>
            <a:r>
              <a:rPr lang="en-US" dirty="0">
                <a:solidFill>
                  <a:srgbClr val="000000"/>
                </a:solidFill>
                <a:latin typeface="Times New Roman" panose="02020603050405020304" pitchFamily="18" charset="0"/>
                <a:ea typeface="Constantia" panose="02030602050306030303" pitchFamily="18" charset="0"/>
                <a:cs typeface="Times New Roman" panose="02020603050405020304" pitchFamily="18" charset="0"/>
              </a:rPr>
              <a:t>: causes </a:t>
            </a:r>
            <a:r>
              <a:rPr lang="en-US" dirty="0" err="1">
                <a:solidFill>
                  <a:srgbClr val="FF0000"/>
                </a:solidFill>
                <a:latin typeface="Times New Roman" panose="02020603050405020304" pitchFamily="18" charset="0"/>
                <a:ea typeface="Constantia" panose="02030602050306030303" pitchFamily="18" charset="0"/>
                <a:cs typeface="Times New Roman" panose="02020603050405020304" pitchFamily="18" charset="0"/>
              </a:rPr>
              <a:t>Quartan</a:t>
            </a:r>
            <a:r>
              <a:rPr lang="en-US" dirty="0">
                <a:solidFill>
                  <a:srgbClr val="FF0000"/>
                </a:solidFill>
                <a:latin typeface="Times New Roman" panose="02020603050405020304" pitchFamily="18" charset="0"/>
                <a:ea typeface="Constantia" panose="02030602050306030303" pitchFamily="18" charset="0"/>
                <a:cs typeface="Times New Roman" panose="02020603050405020304" pitchFamily="18" charset="0"/>
              </a:rPr>
              <a:t> malaria</a:t>
            </a:r>
            <a:r>
              <a:rPr lang="en-US" dirty="0">
                <a:solidFill>
                  <a:srgbClr val="000000"/>
                </a:solidFill>
                <a:latin typeface="Times New Roman" panose="02020603050405020304" pitchFamily="18" charset="0"/>
                <a:ea typeface="Constantia" panose="02030602050306030303" pitchFamily="18" charset="0"/>
                <a:cs typeface="Times New Roman" panose="02020603050405020304" pitchFamily="18" charset="0"/>
              </a:rPr>
              <a:t>, incubation period 18-40d</a:t>
            </a:r>
            <a:r>
              <a:rPr lang="en-US" dirty="0">
                <a:solidFill>
                  <a:srgbClr val="000000"/>
                </a:solidFill>
                <a:latin typeface="Constantia" panose="02030602050306030303" pitchFamily="18" charset="0"/>
                <a:ea typeface="Constantia" panose="02030602050306030303" pitchFamily="18" charset="0"/>
                <a:cs typeface="Constantia" panose="02030602050306030303" pitchFamily="18" charset="0"/>
              </a:rPr>
              <a:t> and represent 18 %of malarial cases</a:t>
            </a:r>
            <a:endPar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lvl="0" indent="0" algn="l" rtl="0">
              <a:buNone/>
            </a:pPr>
            <a:r>
              <a:rPr lang="en-US" i="1" dirty="0">
                <a:solidFill>
                  <a:srgbClr val="FF0000"/>
                </a:solidFill>
                <a:latin typeface="Times New Roman" panose="02020603050405020304" pitchFamily="18" charset="0"/>
                <a:ea typeface="Constantia" panose="02030602050306030303" pitchFamily="18" charset="0"/>
                <a:cs typeface="Times New Roman" panose="02020603050405020304" pitchFamily="18" charset="0"/>
              </a:rPr>
              <a:t>P. vivax</a:t>
            </a:r>
            <a:r>
              <a:rPr lang="en-US" dirty="0">
                <a:solidFill>
                  <a:srgbClr val="FF0000"/>
                </a:solidFill>
                <a:latin typeface="Times New Roman" panose="02020603050405020304" pitchFamily="18" charset="0"/>
                <a:ea typeface="Constantia" panose="02030602050306030303" pitchFamily="18" charset="0"/>
                <a:cs typeface="Times New Roman" panose="02020603050405020304" pitchFamily="18" charset="0"/>
              </a:rPr>
              <a:t>: </a:t>
            </a:r>
            <a:r>
              <a:rPr lang="en-US" dirty="0">
                <a:solidFill>
                  <a:srgbClr val="000000"/>
                </a:solidFill>
                <a:latin typeface="Times New Roman" panose="02020603050405020304" pitchFamily="18" charset="0"/>
                <a:ea typeface="Constantia" panose="02030602050306030303" pitchFamily="18" charset="0"/>
                <a:cs typeface="Times New Roman" panose="02020603050405020304" pitchFamily="18" charset="0"/>
              </a:rPr>
              <a:t>causes benign tertian malaria, incubation period 10-17 days. </a:t>
            </a:r>
            <a:r>
              <a:rPr lang="en-US" i="1" dirty="0">
                <a:solidFill>
                  <a:srgbClr val="FF0000"/>
                </a:solidFill>
                <a:latin typeface="Times New Roman" panose="02020603050405020304" pitchFamily="18" charset="0"/>
                <a:ea typeface="Constantia" panose="02030602050306030303" pitchFamily="18" charset="0"/>
                <a:cs typeface="Times New Roman" panose="02020603050405020304" pitchFamily="18" charset="0"/>
              </a:rPr>
              <a:t>P. </a:t>
            </a:r>
            <a:r>
              <a:rPr lang="en-US" i="1" dirty="0" err="1">
                <a:solidFill>
                  <a:srgbClr val="FF0000"/>
                </a:solidFill>
                <a:latin typeface="Times New Roman" panose="02020603050405020304" pitchFamily="18" charset="0"/>
                <a:ea typeface="Constantia" panose="02030602050306030303" pitchFamily="18" charset="0"/>
                <a:cs typeface="Times New Roman" panose="02020603050405020304" pitchFamily="18" charset="0"/>
              </a:rPr>
              <a:t>ovale</a:t>
            </a:r>
            <a:r>
              <a:rPr lang="en-US" dirty="0">
                <a:solidFill>
                  <a:srgbClr val="000000"/>
                </a:solidFill>
                <a:latin typeface="Times New Roman" panose="02020603050405020304" pitchFamily="18" charset="0"/>
                <a:ea typeface="Constantia" panose="02030602050306030303" pitchFamily="18" charset="0"/>
                <a:cs typeface="Times New Roman" panose="02020603050405020304" pitchFamily="18" charset="0"/>
              </a:rPr>
              <a:t>: causes benign tertian malaria, incubation period 10-17 days</a:t>
            </a:r>
            <a:endParaRPr lang="ar-IQ" dirty="0">
              <a:solidFill>
                <a:srgbClr val="000000"/>
              </a:solidFill>
              <a:latin typeface="Times New Roman" panose="02020603050405020304" pitchFamily="18" charset="0"/>
              <a:cs typeface="Times New Roman" panose="02020603050405020304" pitchFamily="18" charset="0"/>
            </a:endParaRPr>
          </a:p>
          <a:p>
            <a:endParaRPr lang="ar-IQ" dirty="0"/>
          </a:p>
        </p:txBody>
      </p:sp>
    </p:spTree>
    <p:extLst>
      <p:ext uri="{BB962C8B-B14F-4D97-AF65-F5344CB8AC3E}">
        <p14:creationId xmlns:p14="http://schemas.microsoft.com/office/powerpoint/2010/main" val="3871271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384048"/>
            <a:ext cx="10972800" cy="5743702"/>
          </a:xfrm>
        </p:spPr>
        <p:txBody>
          <a:bodyPr/>
          <a:lstStyle/>
          <a:p>
            <a:pPr marL="0" indent="0" algn="l" rtl="0">
              <a:lnSpc>
                <a:spcPct val="107000"/>
              </a:lnSpc>
              <a:spcAft>
                <a:spcPts val="40"/>
              </a:spcAft>
              <a:buNone/>
            </a:pPr>
            <a:r>
              <a:rPr lang="en-US" sz="4000" b="1" kern="0" dirty="0">
                <a:solidFill>
                  <a:srgbClr val="FF0000"/>
                </a:solidFill>
                <a:latin typeface="Times New Roman" panose="02020603050405020304" pitchFamily="18" charset="0"/>
                <a:ea typeface="Times New Roman" panose="02020603050405020304" pitchFamily="18" charset="0"/>
              </a:rPr>
              <a:t>Mode of infection of </a:t>
            </a:r>
            <a:r>
              <a:rPr lang="en-US" sz="4000" b="1" kern="0" dirty="0" err="1">
                <a:solidFill>
                  <a:srgbClr val="FF0000"/>
                </a:solidFill>
                <a:latin typeface="Times New Roman" panose="02020603050405020304" pitchFamily="18" charset="0"/>
                <a:ea typeface="Times New Roman" panose="02020603050405020304" pitchFamily="18" charset="0"/>
              </a:rPr>
              <a:t>plasmodial</a:t>
            </a:r>
            <a:r>
              <a:rPr lang="en-US" sz="4000" b="1" kern="0" dirty="0">
                <a:solidFill>
                  <a:srgbClr val="FF0000"/>
                </a:solidFill>
                <a:latin typeface="Times New Roman" panose="02020603050405020304" pitchFamily="18" charset="0"/>
                <a:ea typeface="Times New Roman" panose="02020603050405020304" pitchFamily="18" charset="0"/>
              </a:rPr>
              <a:t> parasite</a:t>
            </a:r>
          </a:p>
          <a:p>
            <a:pPr marL="0" indent="0" algn="l" rtl="0">
              <a:lnSpc>
                <a:spcPct val="107000"/>
              </a:lnSpc>
              <a:spcAft>
                <a:spcPts val="40"/>
              </a:spcAft>
              <a:buNone/>
            </a:pPr>
            <a:r>
              <a:rPr lang="en-US" sz="4000" kern="0" dirty="0">
                <a:latin typeface="Times New Roman" panose="02020603050405020304" pitchFamily="18" charset="0"/>
                <a:ea typeface="Times New Roman" panose="02020603050405020304" pitchFamily="18" charset="0"/>
              </a:rPr>
              <a:t>1- Insect bite of a female Anopheles mosquito </a:t>
            </a:r>
            <a:endParaRPr lang="en-US" sz="4000" kern="0" dirty="0" smtClean="0">
              <a:latin typeface="Times New Roman" panose="02020603050405020304" pitchFamily="18" charset="0"/>
              <a:ea typeface="Times New Roman" panose="02020603050405020304" pitchFamily="18" charset="0"/>
            </a:endParaRPr>
          </a:p>
          <a:p>
            <a:pPr marL="0" indent="0" algn="l" rtl="0">
              <a:lnSpc>
                <a:spcPct val="107000"/>
              </a:lnSpc>
              <a:spcAft>
                <a:spcPts val="40"/>
              </a:spcAft>
              <a:buNone/>
            </a:pPr>
            <a:r>
              <a:rPr lang="en-US" sz="4000" kern="0" dirty="0" smtClean="0">
                <a:latin typeface="Times New Roman" panose="02020603050405020304" pitchFamily="18" charset="0"/>
                <a:ea typeface="Times New Roman" panose="02020603050405020304" pitchFamily="18" charset="0"/>
              </a:rPr>
              <a:t>2-Blood </a:t>
            </a:r>
            <a:r>
              <a:rPr lang="en-US" sz="4000" kern="0" dirty="0">
                <a:latin typeface="Times New Roman" panose="02020603050405020304" pitchFamily="18" charset="0"/>
                <a:ea typeface="Times New Roman" panose="02020603050405020304" pitchFamily="18" charset="0"/>
              </a:rPr>
              <a:t>transfusion from infected donors.</a:t>
            </a:r>
          </a:p>
          <a:p>
            <a:pPr marL="0" indent="0" algn="l" rtl="0">
              <a:lnSpc>
                <a:spcPct val="107000"/>
              </a:lnSpc>
              <a:spcAft>
                <a:spcPts val="40"/>
              </a:spcAft>
              <a:buNone/>
            </a:pPr>
            <a:r>
              <a:rPr lang="en-US" sz="4000" kern="0" dirty="0">
                <a:latin typeface="Times New Roman" panose="02020603050405020304" pitchFamily="18" charset="0"/>
                <a:ea typeface="Times New Roman" panose="02020603050405020304" pitchFamily="18" charset="0"/>
              </a:rPr>
              <a:t>3-Organ transplantation.</a:t>
            </a:r>
          </a:p>
          <a:p>
            <a:pPr marL="0" indent="0" algn="l" rtl="0">
              <a:lnSpc>
                <a:spcPct val="107000"/>
              </a:lnSpc>
              <a:spcAft>
                <a:spcPts val="40"/>
              </a:spcAft>
              <a:buNone/>
            </a:pPr>
            <a:r>
              <a:rPr lang="en-US" sz="4000" kern="0" dirty="0">
                <a:latin typeface="Times New Roman" panose="02020603050405020304" pitchFamily="18" charset="0"/>
                <a:ea typeface="Times New Roman" panose="02020603050405020304" pitchFamily="18" charset="0"/>
              </a:rPr>
              <a:t>4-Congenitally and </a:t>
            </a:r>
            <a:r>
              <a:rPr lang="en-US" sz="4000" kern="0" dirty="0" err="1">
                <a:latin typeface="Times New Roman" panose="02020603050405020304" pitchFamily="18" charset="0"/>
                <a:ea typeface="Times New Roman" panose="02020603050405020304" pitchFamily="18" charset="0"/>
              </a:rPr>
              <a:t>trasplacentally</a:t>
            </a:r>
            <a:r>
              <a:rPr lang="en-US" sz="4000" kern="0" dirty="0">
                <a:latin typeface="Times New Roman" panose="02020603050405020304" pitchFamily="18" charset="0"/>
                <a:ea typeface="Times New Roman" panose="02020603050405020304" pitchFamily="18" charset="0"/>
              </a:rPr>
              <a:t>.</a:t>
            </a:r>
          </a:p>
          <a:p>
            <a:pPr marL="0" indent="0" algn="l" rtl="0">
              <a:lnSpc>
                <a:spcPct val="107000"/>
              </a:lnSpc>
              <a:spcAft>
                <a:spcPts val="40"/>
              </a:spcAft>
              <a:buNone/>
            </a:pPr>
            <a:r>
              <a:rPr lang="en-US" sz="4000" kern="0" dirty="0">
                <a:latin typeface="Times New Roman" panose="02020603050405020304" pitchFamily="18" charset="0"/>
                <a:ea typeface="Times New Roman" panose="02020603050405020304" pitchFamily="18" charset="0"/>
              </a:rPr>
              <a:t>5-Needle stick injury: In case of drugs addiction.</a:t>
            </a:r>
          </a:p>
        </p:txBody>
      </p:sp>
    </p:spTree>
    <p:extLst>
      <p:ext uri="{BB962C8B-B14F-4D97-AF65-F5344CB8AC3E}">
        <p14:creationId xmlns:p14="http://schemas.microsoft.com/office/powerpoint/2010/main" val="41930892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685800"/>
            <a:ext cx="10972800" cy="5441950"/>
          </a:xfrm>
        </p:spPr>
        <p:txBody>
          <a:bodyPr/>
          <a:lstStyle/>
          <a:p>
            <a:pPr marL="0" indent="0" algn="l" rtl="0">
              <a:buNone/>
            </a:pPr>
            <a:r>
              <a:rPr lang="en-GB" dirty="0">
                <a:latin typeface="Times New Roman" panose="02020603050405020304" pitchFamily="18" charset="0"/>
                <a:cs typeface="Times New Roman" panose="02020603050405020304" pitchFamily="18" charset="0"/>
              </a:rPr>
              <a:t>Important properties</a:t>
            </a:r>
          </a:p>
          <a:p>
            <a:pPr marL="0" indent="0" algn="l" rtl="0">
              <a:buNone/>
            </a:pPr>
            <a:r>
              <a:rPr lang="en-GB" dirty="0">
                <a:latin typeface="Times New Roman" panose="02020603050405020304" pitchFamily="18" charset="0"/>
                <a:cs typeface="Times New Roman" panose="02020603050405020304" pitchFamily="18" charset="0"/>
              </a:rPr>
              <a:t>There are two cycles in the life cycle:</a:t>
            </a:r>
          </a:p>
          <a:p>
            <a:pPr marL="0" indent="0" algn="l" rtl="0">
              <a:buNone/>
            </a:pPr>
            <a:r>
              <a:rPr lang="en-GB" dirty="0" err="1">
                <a:solidFill>
                  <a:srgbClr val="FF0000"/>
                </a:solidFill>
                <a:latin typeface="Times New Roman" panose="02020603050405020304" pitchFamily="18" charset="0"/>
                <a:cs typeface="Times New Roman" panose="02020603050405020304" pitchFamily="18" charset="0"/>
              </a:rPr>
              <a:t>Schizogony</a:t>
            </a:r>
            <a:r>
              <a:rPr lang="en-GB" dirty="0">
                <a:latin typeface="Times New Roman" panose="02020603050405020304" pitchFamily="18" charset="0"/>
                <a:cs typeface="Times New Roman" panose="02020603050405020304" pitchFamily="18" charset="0"/>
              </a:rPr>
              <a:t> (asexually in human; intermediated host),</a:t>
            </a:r>
          </a:p>
          <a:p>
            <a:pPr marL="0" indent="0" algn="l" rtl="0">
              <a:buNone/>
            </a:pPr>
            <a:r>
              <a:rPr lang="en-GB" dirty="0" err="1" smtClean="0">
                <a:solidFill>
                  <a:srgbClr val="FF0000"/>
                </a:solidFill>
                <a:latin typeface="Times New Roman" panose="02020603050405020304" pitchFamily="18" charset="0"/>
                <a:cs typeface="Times New Roman" panose="02020603050405020304" pitchFamily="18" charset="0"/>
              </a:rPr>
              <a:t>Sporogony</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(Sexual reproduction in the Anopheles; definitive host) </a:t>
            </a:r>
            <a:r>
              <a:rPr lang="en-GB" dirty="0" err="1">
                <a:latin typeface="Times New Roman" panose="02020603050405020304" pitchFamily="18" charset="0"/>
                <a:cs typeface="Times New Roman" panose="02020603050405020304" pitchFamily="18" charset="0"/>
              </a:rPr>
              <a:t>Sporozoites</a:t>
            </a:r>
            <a:r>
              <a:rPr lang="en-GB" dirty="0">
                <a:latin typeface="Times New Roman" panose="02020603050405020304" pitchFamily="18" charset="0"/>
                <a:cs typeface="Times New Roman" panose="02020603050405020304" pitchFamily="18" charset="0"/>
              </a:rPr>
              <a:t> (infective stage) pathogenic stage: all liver and RBCS stages.</a:t>
            </a:r>
          </a:p>
          <a:p>
            <a:pPr marL="0" indent="0" algn="l" rtl="0">
              <a:buNone/>
            </a:pPr>
            <a:r>
              <a:rPr lang="en-GB" dirty="0">
                <a:latin typeface="Times New Roman" panose="02020603050405020304" pitchFamily="18" charset="0"/>
                <a:cs typeface="Times New Roman" panose="02020603050405020304" pitchFamily="18" charset="0"/>
              </a:rPr>
              <a:t>•</a:t>
            </a:r>
            <a:r>
              <a:rPr lang="en-GB" b="1" dirty="0">
                <a:solidFill>
                  <a:srgbClr val="FF0000"/>
                </a:solidFill>
                <a:latin typeface="Times New Roman" panose="02020603050405020304" pitchFamily="18" charset="0"/>
                <a:cs typeface="Times New Roman" panose="02020603050405020304" pitchFamily="18" charset="0"/>
              </a:rPr>
              <a:t>Diagnostic stage: </a:t>
            </a:r>
            <a:r>
              <a:rPr lang="en-GB" dirty="0">
                <a:latin typeface="Times New Roman" panose="02020603050405020304" pitchFamily="18" charset="0"/>
                <a:cs typeface="Times New Roman" panose="02020603050405020304" pitchFamily="18" charset="0"/>
              </a:rPr>
              <a:t>All intracellular RBCS STAGES (</a:t>
            </a:r>
            <a:r>
              <a:rPr lang="en-GB" dirty="0" err="1">
                <a:latin typeface="Times New Roman" panose="02020603050405020304" pitchFamily="18" charset="0"/>
                <a:cs typeface="Times New Roman" panose="02020603050405020304" pitchFamily="18" charset="0"/>
              </a:rPr>
              <a:t>ring,macrogamete</a:t>
            </a:r>
            <a:r>
              <a:rPr lang="en-GB" dirty="0">
                <a:latin typeface="Times New Roman" panose="02020603050405020304" pitchFamily="18" charset="0"/>
                <a:cs typeface="Times New Roman" panose="02020603050405020304" pitchFamily="18" charset="0"/>
              </a:rPr>
              <a:t> and microgamete).</a:t>
            </a:r>
          </a:p>
          <a:p>
            <a:pPr marL="0" indent="0" algn="l" rtl="0">
              <a:buNone/>
            </a:pPr>
            <a:r>
              <a:rPr lang="en-GB" dirty="0">
                <a:latin typeface="Times New Roman" panose="02020603050405020304" pitchFamily="18" charset="0"/>
                <a:cs typeface="Times New Roman" panose="02020603050405020304" pitchFamily="18" charset="0"/>
              </a:rPr>
              <a:t>Habitat: 1-intra-Liver cells	2- Intra-RBCS</a:t>
            </a:r>
          </a:p>
          <a:p>
            <a:pPr marL="0" indent="0" algn="l" rtl="0">
              <a:buNone/>
            </a:pPr>
            <a:endParaRPr lang="ar-IQ"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549177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8056" y="137160"/>
            <a:ext cx="11311128" cy="5752846"/>
          </a:xfrm>
        </p:spPr>
        <p:txBody>
          <a:bodyPr/>
          <a:lstStyle/>
          <a:p>
            <a:pPr marL="0" indent="0" algn="l" rtl="0">
              <a:buNone/>
            </a:pPr>
            <a:r>
              <a:rPr lang="en-GB" dirty="0" smtClean="0">
                <a:solidFill>
                  <a:srgbClr val="000000"/>
                </a:solidFill>
                <a:latin typeface="Times New Roman" panose="02020603050405020304" pitchFamily="18" charset="0"/>
                <a:cs typeface="Times New Roman" panose="02020603050405020304" pitchFamily="18" charset="0"/>
              </a:rPr>
              <a:t>Life cycle : </a:t>
            </a:r>
          </a:p>
          <a:p>
            <a:pPr marL="0" indent="0" algn="l" rtl="0">
              <a:buNone/>
            </a:pPr>
            <a:r>
              <a:rPr lang="en-GB" dirty="0" smtClean="0">
                <a:solidFill>
                  <a:srgbClr val="000000"/>
                </a:solidFill>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Malaria </a:t>
            </a:r>
            <a:r>
              <a:rPr lang="en-GB" dirty="0">
                <a:latin typeface="Times New Roman" panose="02020603050405020304" pitchFamily="18" charset="0"/>
                <a:cs typeface="Times New Roman" panose="02020603050405020304" pitchFamily="18" charset="0"/>
              </a:rPr>
              <a:t>Transmission by Anopheles </a:t>
            </a:r>
            <a:r>
              <a:rPr lang="en-GB" dirty="0" smtClean="0">
                <a:latin typeface="Times New Roman" panose="02020603050405020304" pitchFamily="18" charset="0"/>
                <a:cs typeface="Times New Roman" panose="02020603050405020304" pitchFamily="18" charset="0"/>
              </a:rPr>
              <a:t>Mosquitoes</a:t>
            </a:r>
          </a:p>
          <a:p>
            <a:pPr marL="0" indent="0" algn="l">
              <a:buNone/>
            </a:pPr>
            <a:r>
              <a:rPr lang="en-GB" dirty="0" smtClean="0">
                <a:latin typeface="Times New Roman" panose="02020603050405020304" pitchFamily="18" charset="0"/>
                <a:cs typeface="Times New Roman" panose="02020603050405020304" pitchFamily="18" charset="0"/>
              </a:rPr>
              <a:t>• Malaria transmitted via blood meal.</a:t>
            </a:r>
          </a:p>
          <a:p>
            <a:pPr marL="0" indent="0" algn="l">
              <a:buNone/>
            </a:pP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Transfers malarial </a:t>
            </a:r>
            <a:r>
              <a:rPr lang="en-GB" b="1" dirty="0" err="1">
                <a:solidFill>
                  <a:srgbClr val="FF0000"/>
                </a:solidFill>
                <a:latin typeface="Times New Roman" panose="02020603050405020304" pitchFamily="18" charset="0"/>
                <a:cs typeface="Times New Roman" panose="02020603050405020304" pitchFamily="18" charset="0"/>
              </a:rPr>
              <a:t>sporozoites</a:t>
            </a:r>
            <a:r>
              <a:rPr lang="en-GB" dirty="0">
                <a:latin typeface="Times New Roman" panose="02020603050405020304" pitchFamily="18" charset="0"/>
                <a:cs typeface="Times New Roman" panose="02020603050405020304" pitchFamily="18" charset="0"/>
              </a:rPr>
              <a:t> from salivary gland into wound.</a:t>
            </a:r>
          </a:p>
          <a:p>
            <a:pPr marL="0" indent="0" algn="l">
              <a:buNone/>
            </a:pP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Sporozoites</a:t>
            </a:r>
            <a:r>
              <a:rPr lang="en-GB" dirty="0">
                <a:latin typeface="Times New Roman" panose="02020603050405020304" pitchFamily="18" charset="0"/>
                <a:cs typeface="Times New Roman" panose="02020603050405020304" pitchFamily="18" charset="0"/>
              </a:rPr>
              <a:t> carried to liver parenchymal cells for </a:t>
            </a:r>
            <a:r>
              <a:rPr lang="en-GB" dirty="0" err="1" smtClean="0">
                <a:latin typeface="Times New Roman" panose="02020603050405020304" pitchFamily="18" charset="0"/>
                <a:cs typeface="Times New Roman" panose="02020603050405020304" pitchFamily="18" charset="0"/>
              </a:rPr>
              <a:t>schizogony</a:t>
            </a:r>
            <a:r>
              <a:rPr lang="en-GB" dirty="0" smtClean="0">
                <a:latin typeface="Times New Roman" panose="02020603050405020304" pitchFamily="18" charset="0"/>
                <a:cs typeface="Times New Roman" panose="02020603050405020304" pitchFamily="18" charset="0"/>
              </a:rPr>
              <a:t> to form </a:t>
            </a:r>
            <a:r>
              <a:rPr lang="en-GB" dirty="0" smtClean="0">
                <a:solidFill>
                  <a:schemeClr val="accent2"/>
                </a:solidFill>
                <a:latin typeface="Times New Roman" panose="02020603050405020304" pitchFamily="18" charset="0"/>
                <a:cs typeface="Times New Roman" panose="02020603050405020304" pitchFamily="18" charset="0"/>
              </a:rPr>
              <a:t>schizont</a:t>
            </a:r>
            <a:r>
              <a:rPr lang="en-GB" dirty="0" smtClean="0">
                <a:latin typeface="Times New Roman" panose="02020603050405020304" pitchFamily="18" charset="0"/>
                <a:cs typeface="Times New Roman" panose="02020603050405020304" pitchFamily="18" charset="0"/>
              </a:rPr>
              <a:t> .</a:t>
            </a:r>
            <a:endParaRPr lang="en-GB" dirty="0">
              <a:latin typeface="Times New Roman" panose="02020603050405020304" pitchFamily="18" charset="0"/>
              <a:cs typeface="Times New Roman" panose="02020603050405020304" pitchFamily="18" charset="0"/>
            </a:endParaRPr>
          </a:p>
          <a:p>
            <a:pPr marL="0" indent="0" algn="l">
              <a:buNone/>
            </a:pPr>
            <a:r>
              <a:rPr lang="en-GB" dirty="0">
                <a:latin typeface="Times New Roman" panose="02020603050405020304" pitchFamily="18" charset="0"/>
                <a:cs typeface="Times New Roman" panose="02020603050405020304" pitchFamily="18" charset="0"/>
              </a:rPr>
              <a:t>• Exoerythrocytic cycle of growth and reproduction lasts 8-25 days, depending on Plasmodium species</a:t>
            </a:r>
            <a:r>
              <a:rPr lang="en-GB" dirty="0" smtClean="0">
                <a:latin typeface="Times New Roman" panose="02020603050405020304" pitchFamily="18" charset="0"/>
                <a:cs typeface="Times New Roman" panose="02020603050405020304" pitchFamily="18" charset="0"/>
              </a:rPr>
              <a:t>.</a:t>
            </a:r>
            <a:endParaRPr lang="ar-IQ" dirty="0" smtClean="0">
              <a:latin typeface="Times New Roman" panose="02020603050405020304" pitchFamily="18" charset="0"/>
              <a:cs typeface="Times New Roman" panose="02020603050405020304" pitchFamily="18" charset="0"/>
            </a:endParaRPr>
          </a:p>
          <a:p>
            <a:pPr marL="0" indent="0" algn="l">
              <a:buNone/>
            </a:pP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Infected liver cells rupture, introducing </a:t>
            </a:r>
            <a:r>
              <a:rPr lang="en-GB" b="1" dirty="0">
                <a:solidFill>
                  <a:srgbClr val="FF0000"/>
                </a:solidFill>
                <a:latin typeface="Times New Roman" panose="02020603050405020304" pitchFamily="18" charset="0"/>
                <a:cs typeface="Times New Roman" panose="02020603050405020304" pitchFamily="18" charset="0"/>
              </a:rPr>
              <a:t>merozoites</a:t>
            </a:r>
            <a:r>
              <a:rPr lang="en-GB" dirty="0">
                <a:latin typeface="Times New Roman" panose="02020603050405020304" pitchFamily="18" charset="0"/>
                <a:cs typeface="Times New Roman" panose="02020603050405020304" pitchFamily="18" charset="0"/>
              </a:rPr>
              <a:t> into blood.</a:t>
            </a:r>
          </a:p>
          <a:p>
            <a:pPr marL="0" indent="0" algn="l">
              <a:buNone/>
            </a:pPr>
            <a:r>
              <a:rPr lang="en-GB" dirty="0">
                <a:latin typeface="Times New Roman" panose="02020603050405020304" pitchFamily="18" charset="0"/>
                <a:cs typeface="Times New Roman" panose="02020603050405020304" pitchFamily="18" charset="0"/>
              </a:rPr>
              <a:t>• Host reaction with parasite products from erythrocytes </a:t>
            </a:r>
            <a:r>
              <a:rPr lang="en-GB" dirty="0" err="1">
                <a:latin typeface="Times New Roman" panose="02020603050405020304" pitchFamily="18" charset="0"/>
                <a:cs typeface="Times New Roman" panose="02020603050405020304" pitchFamily="18" charset="0"/>
              </a:rPr>
              <a:t>schizogony</a:t>
            </a:r>
            <a:r>
              <a:rPr lang="en-GB" dirty="0">
                <a:latin typeface="Times New Roman" panose="02020603050405020304" pitchFamily="18" charset="0"/>
                <a:cs typeface="Times New Roman" panose="02020603050405020304" pitchFamily="18" charset="0"/>
              </a:rPr>
              <a:t>.</a:t>
            </a:r>
          </a:p>
          <a:p>
            <a:pPr marL="0" indent="0" algn="l">
              <a:buNone/>
            </a:pPr>
            <a:r>
              <a:rPr lang="en-GB" dirty="0">
                <a:latin typeface="Times New Roman" panose="02020603050405020304" pitchFamily="18" charset="0"/>
                <a:cs typeface="Times New Roman" panose="02020603050405020304" pitchFamily="18" charset="0"/>
              </a:rPr>
              <a:t>• </a:t>
            </a:r>
            <a:r>
              <a:rPr lang="en-US" b="1" dirty="0" err="1" smtClean="0">
                <a:latin typeface="Constantia" panose="02030602050306030303" pitchFamily="18" charset="0"/>
                <a:ea typeface="Constantia" panose="02030602050306030303" pitchFamily="18" charset="0"/>
                <a:cs typeface="Constantia" panose="02030602050306030303" pitchFamily="18" charset="0"/>
              </a:rPr>
              <a:t>Trophozoite</a:t>
            </a:r>
            <a:r>
              <a:rPr lang="en-US" dirty="0" smtClean="0">
                <a:solidFill>
                  <a:srgbClr val="000000"/>
                </a:solidFill>
                <a:latin typeface="Constantia" panose="02030602050306030303" pitchFamily="18" charset="0"/>
                <a:ea typeface="Constantia" panose="02030602050306030303" pitchFamily="18" charset="0"/>
                <a:cs typeface="Constantia" panose="02030602050306030303" pitchFamily="18" charset="0"/>
              </a:rPr>
              <a:t> </a:t>
            </a:r>
            <a:r>
              <a:rPr lang="en-GB" dirty="0" smtClean="0">
                <a:latin typeface="Times New Roman" panose="02020603050405020304" pitchFamily="18" charset="0"/>
                <a:cs typeface="Times New Roman" panose="02020603050405020304" pitchFamily="18" charset="0"/>
              </a:rPr>
              <a:t>forms </a:t>
            </a:r>
            <a:r>
              <a:rPr lang="en-GB" dirty="0">
                <a:latin typeface="Times New Roman" panose="02020603050405020304" pitchFamily="18" charset="0"/>
                <a:cs typeface="Times New Roman" panose="02020603050405020304" pitchFamily="18" charset="0"/>
              </a:rPr>
              <a:t>of plasmodium present inside liver cells.</a:t>
            </a:r>
            <a:endParaRPr lang="ar-IQ"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918824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557784"/>
            <a:ext cx="6001512" cy="5569966"/>
          </a:xfrm>
        </p:spPr>
        <p:txBody>
          <a:bodyPr/>
          <a:lstStyle/>
          <a:p>
            <a:pPr marL="0" indent="0" algn="l" rtl="0">
              <a:buNone/>
            </a:pPr>
            <a:r>
              <a:rPr lang="en-GB" dirty="0" err="1">
                <a:solidFill>
                  <a:schemeClr val="accent2"/>
                </a:solidFill>
                <a:latin typeface="Times New Roman" panose="02020603050405020304" pitchFamily="18" charset="0"/>
                <a:cs typeface="Times New Roman" panose="02020603050405020304" pitchFamily="18" charset="0"/>
              </a:rPr>
              <a:t>Merozoite</a:t>
            </a:r>
            <a:r>
              <a:rPr lang="en-GB" dirty="0">
                <a:solidFill>
                  <a:schemeClr val="accent2"/>
                </a:solidFill>
                <a:latin typeface="Times New Roman" panose="02020603050405020304" pitchFamily="18" charset="0"/>
                <a:cs typeface="Times New Roman" panose="02020603050405020304" pitchFamily="18" charset="0"/>
              </a:rPr>
              <a:t> Migration and Growth</a:t>
            </a:r>
          </a:p>
          <a:p>
            <a:pPr marL="0" indent="0" algn="l" rtl="0">
              <a:buNone/>
            </a:pPr>
            <a:r>
              <a:rPr lang="en-GB" dirty="0">
                <a:latin typeface="Times New Roman" panose="02020603050405020304" pitchFamily="18" charset="0"/>
                <a:cs typeface="Times New Roman" panose="02020603050405020304" pitchFamily="18" charset="0"/>
              </a:rPr>
              <a:t>• Migrating merozoites target age and size-specific RBCs.</a:t>
            </a:r>
          </a:p>
          <a:p>
            <a:pPr marL="0" indent="0" algn="l" rtl="0">
              <a:buNone/>
            </a:pPr>
            <a:r>
              <a:rPr lang="en-GB" dirty="0">
                <a:latin typeface="Times New Roman" panose="02020603050405020304" pitchFamily="18" charset="0"/>
                <a:cs typeface="Times New Roman" panose="02020603050405020304" pitchFamily="18" charset="0"/>
              </a:rPr>
              <a:t>• Initiate </a:t>
            </a:r>
            <a:r>
              <a:rPr lang="en-GB" dirty="0" err="1">
                <a:latin typeface="Times New Roman" panose="02020603050405020304" pitchFamily="18" charset="0"/>
                <a:cs typeface="Times New Roman" panose="02020603050405020304" pitchFamily="18" charset="0"/>
              </a:rPr>
              <a:t>erythrocytic</a:t>
            </a:r>
            <a:r>
              <a:rPr lang="en-GB" dirty="0">
                <a:latin typeface="Times New Roman" panose="02020603050405020304" pitchFamily="18" charset="0"/>
                <a:cs typeface="Times New Roman" panose="02020603050405020304" pitchFamily="18" charset="0"/>
              </a:rPr>
              <a:t> cycle of growth.</a:t>
            </a:r>
          </a:p>
          <a:p>
            <a:pPr marL="0" indent="0" algn="l" rtl="0">
              <a:buNone/>
            </a:pPr>
            <a:r>
              <a:rPr lang="en-GB" dirty="0">
                <a:latin typeface="Times New Roman" panose="02020603050405020304" pitchFamily="18" charset="0"/>
                <a:cs typeface="Times New Roman" panose="02020603050405020304" pitchFamily="18" charset="0"/>
              </a:rPr>
              <a:t>• Asexual phase: plasmodia feeds on </a:t>
            </a:r>
            <a:r>
              <a:rPr lang="en-GB" dirty="0" err="1">
                <a:latin typeface="Times New Roman" panose="02020603050405020304" pitchFamily="18" charset="0"/>
                <a:cs typeface="Times New Roman" panose="02020603050405020304" pitchFamily="18" charset="0"/>
              </a:rPr>
              <a:t>hemoglobin</a:t>
            </a:r>
            <a:r>
              <a:rPr lang="en-GB" dirty="0">
                <a:latin typeface="Times New Roman" panose="02020603050405020304" pitchFamily="18" charset="0"/>
                <a:cs typeface="Times New Roman" panose="02020603050405020304" pitchFamily="18" charset="0"/>
              </a:rPr>
              <a:t>.</a:t>
            </a:r>
          </a:p>
          <a:p>
            <a:pPr marL="0" indent="0" algn="l" rtl="0">
              <a:buNone/>
            </a:pPr>
            <a:r>
              <a:rPr lang="en-GB" dirty="0">
                <a:latin typeface="Times New Roman" panose="02020603050405020304" pitchFamily="18" charset="0"/>
                <a:cs typeface="Times New Roman" panose="02020603050405020304" pitchFamily="18" charset="0"/>
              </a:rPr>
              <a:t>• Passes through six morphologic forms.</a:t>
            </a:r>
            <a:endParaRPr lang="ar-IQ"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6492240" y="342900"/>
            <a:ext cx="5699760" cy="6515100"/>
          </a:xfrm>
          <a:prstGeom prst="rect">
            <a:avLst/>
          </a:prstGeom>
        </p:spPr>
      </p:pic>
    </p:spTree>
    <p:extLst>
      <p:ext uri="{BB962C8B-B14F-4D97-AF65-F5344CB8AC3E}">
        <p14:creationId xmlns:p14="http://schemas.microsoft.com/office/powerpoint/2010/main" val="2991018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346152"/>
              </p:ext>
            </p:extLst>
          </p:nvPr>
        </p:nvGraphicFramePr>
        <p:xfrm>
          <a:off x="118872" y="73151"/>
          <a:ext cx="11960352" cy="6768051"/>
        </p:xfrm>
        <a:graphic>
          <a:graphicData uri="http://schemas.openxmlformats.org/drawingml/2006/table">
            <a:tbl>
              <a:tblPr firstRow="1" firstCol="1" bandRow="1">
                <a:tableStyleId>{5C22544A-7EE6-4342-B048-85BDC9FD1C3A}</a:tableStyleId>
              </a:tblPr>
              <a:tblGrid>
                <a:gridCol w="1666606"/>
                <a:gridCol w="10293746"/>
              </a:tblGrid>
              <a:tr h="381237">
                <a:tc gridSpan="2">
                  <a:txBody>
                    <a:bodyPr/>
                    <a:lstStyle/>
                    <a:p>
                      <a:pPr algn="ctr">
                        <a:lnSpc>
                          <a:spcPct val="107000"/>
                        </a:lnSpc>
                        <a:spcAft>
                          <a:spcPts val="0"/>
                        </a:spcAft>
                      </a:pPr>
                      <a:r>
                        <a:rPr lang="en-US" sz="1800" dirty="0">
                          <a:effectLst/>
                        </a:rPr>
                        <a:t>Table ( 1) : Plasmodium vivax :Typical characteristics ( based on Giemsa stain ).</a:t>
                      </a:r>
                      <a:endParaRPr lang="en-US" sz="1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48971" marR="49960" marT="12366" marB="0"/>
                </a:tc>
                <a:tc hMerge="1">
                  <a:txBody>
                    <a:bodyPr/>
                    <a:lstStyle/>
                    <a:p>
                      <a:pPr rtl="1"/>
                      <a:endParaRPr lang="ar-IQ"/>
                    </a:p>
                  </a:txBody>
                  <a:tcPr/>
                </a:tc>
              </a:tr>
              <a:tr h="983002">
                <a:tc>
                  <a:txBody>
                    <a:bodyPr/>
                    <a:lstStyle/>
                    <a:p>
                      <a:pPr algn="l" rtl="0">
                        <a:lnSpc>
                          <a:spcPct val="107000"/>
                        </a:lnSpc>
                        <a:spcAft>
                          <a:spcPts val="0"/>
                        </a:spcAft>
                      </a:pPr>
                      <a:r>
                        <a:rPr lang="en-US" sz="2000" dirty="0">
                          <a:effectLst/>
                          <a:latin typeface="Times New Roman" panose="02020603050405020304" pitchFamily="18" charset="0"/>
                          <a:cs typeface="Times New Roman" panose="02020603050405020304" pitchFamily="18" charset="0"/>
                        </a:rPr>
                        <a:t>Appearance of infected RBCs</a:t>
                      </a:r>
                      <a:endParaRPr lang="en-US"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971" marR="49960" marT="12366" marB="0"/>
                </a:tc>
                <a:tc>
                  <a:txBody>
                    <a:bodyPr/>
                    <a:lstStyle/>
                    <a:p>
                      <a:pPr algn="l" rtl="0">
                        <a:lnSpc>
                          <a:spcPct val="107000"/>
                        </a:lnSpc>
                        <a:spcAft>
                          <a:spcPts val="0"/>
                        </a:spcAft>
                      </a:pPr>
                      <a:r>
                        <a:rPr lang="en-US" sz="2400" dirty="0">
                          <a:effectLst/>
                          <a:latin typeface="Times New Roman" panose="02020603050405020304" pitchFamily="18" charset="0"/>
                          <a:cs typeface="Times New Roman" panose="02020603050405020304" pitchFamily="18" charset="0"/>
                        </a:rPr>
                        <a:t>Enlarged , distorted</a:t>
                      </a:r>
                      <a:endParaRPr lang="en-US"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971" marR="49960" marT="12366" marB="0"/>
                </a:tc>
              </a:tr>
              <a:tr h="775348">
                <a:tc>
                  <a:txBody>
                    <a:bodyPr/>
                    <a:lstStyle/>
                    <a:p>
                      <a:pPr algn="l" rtl="0">
                        <a:lnSpc>
                          <a:spcPct val="107000"/>
                        </a:lnSpc>
                        <a:spcAft>
                          <a:spcPts val="0"/>
                        </a:spcAft>
                      </a:pPr>
                      <a:r>
                        <a:rPr lang="en-US" sz="2000">
                          <a:effectLst/>
                          <a:latin typeface="Times New Roman" panose="02020603050405020304" pitchFamily="18" charset="0"/>
                          <a:cs typeface="Times New Roman" panose="02020603050405020304" pitchFamily="18" charset="0"/>
                        </a:rPr>
                        <a:t>Ring form (merozoites)</a:t>
                      </a:r>
                      <a:endParaRPr lang="en-US" sz="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971" marR="49960" marT="12366" marB="0"/>
                </a:tc>
                <a:tc>
                  <a:txBody>
                    <a:bodyPr/>
                    <a:lstStyle/>
                    <a:p>
                      <a:pPr marR="1017905" algn="just" rtl="0">
                        <a:lnSpc>
                          <a:spcPct val="107000"/>
                        </a:lnSpc>
                        <a:spcAft>
                          <a:spcPts val="0"/>
                        </a:spcAft>
                      </a:pPr>
                      <a:r>
                        <a:rPr lang="en-US" sz="2400" dirty="0">
                          <a:effectLst/>
                          <a:latin typeface="Times New Roman" panose="02020603050405020304" pitchFamily="18" charset="0"/>
                          <a:cs typeface="Times New Roman" panose="02020603050405020304" pitchFamily="18" charset="0"/>
                        </a:rPr>
                        <a:t>Delicate cytoplasmic ring measuring 1/3 RBC diameter Single chromatin dot, Ring surrounds a vacuole</a:t>
                      </a:r>
                      <a:endParaRPr lang="en-US"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971" marR="49960" marT="12366" marB="0"/>
                </a:tc>
              </a:tr>
              <a:tr h="1142418">
                <a:tc>
                  <a:txBody>
                    <a:bodyPr/>
                    <a:lstStyle/>
                    <a:p>
                      <a:pPr algn="l" rtl="0">
                        <a:lnSpc>
                          <a:spcPct val="107000"/>
                        </a:lnSpc>
                        <a:spcAft>
                          <a:spcPts val="0"/>
                        </a:spcAft>
                      </a:pPr>
                      <a:r>
                        <a:rPr lang="en-US" sz="2000">
                          <a:effectLst/>
                          <a:latin typeface="Times New Roman" panose="02020603050405020304" pitchFamily="18" charset="0"/>
                          <a:cs typeface="Times New Roman" panose="02020603050405020304" pitchFamily="18" charset="0"/>
                        </a:rPr>
                        <a:t>Developing trophozoite</a:t>
                      </a:r>
                      <a:endParaRPr lang="en-US" sz="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971" marR="49960" marT="12366" marB="0"/>
                </a:tc>
                <a:tc>
                  <a:txBody>
                    <a:bodyPr/>
                    <a:lstStyle/>
                    <a:p>
                      <a:pPr algn="l" rtl="0">
                        <a:lnSpc>
                          <a:spcPct val="107000"/>
                        </a:lnSpc>
                        <a:spcAft>
                          <a:spcPts val="0"/>
                        </a:spcAft>
                      </a:pPr>
                      <a:r>
                        <a:rPr lang="en-US" sz="2400" dirty="0">
                          <a:effectLst/>
                          <a:latin typeface="Times New Roman" panose="02020603050405020304" pitchFamily="18" charset="0"/>
                          <a:cs typeface="Times New Roman" panose="02020603050405020304" pitchFamily="18" charset="0"/>
                        </a:rPr>
                        <a:t>Irregular </a:t>
                      </a:r>
                      <a:r>
                        <a:rPr lang="en-US" sz="2400" dirty="0" err="1">
                          <a:effectLst/>
                          <a:latin typeface="Times New Roman" panose="02020603050405020304" pitchFamily="18" charset="0"/>
                          <a:cs typeface="Times New Roman" panose="02020603050405020304" pitchFamily="18" charset="0"/>
                        </a:rPr>
                        <a:t>ameboid</a:t>
                      </a:r>
                      <a:r>
                        <a:rPr lang="en-US" sz="2400" dirty="0">
                          <a:effectLst/>
                          <a:latin typeface="Times New Roman" panose="02020603050405020304" pitchFamily="18" charset="0"/>
                          <a:cs typeface="Times New Roman" panose="02020603050405020304" pitchFamily="18" charset="0"/>
                        </a:rPr>
                        <a:t> </a:t>
                      </a:r>
                      <a:r>
                        <a:rPr lang="en-US" sz="2400" dirty="0" smtClean="0">
                          <a:effectLst/>
                          <a:latin typeface="Times New Roman" panose="02020603050405020304" pitchFamily="18" charset="0"/>
                          <a:cs typeface="Times New Roman" panose="02020603050405020304" pitchFamily="18" charset="0"/>
                        </a:rPr>
                        <a:t>appearance</a:t>
                      </a:r>
                      <a:r>
                        <a:rPr lang="en-US" sz="1400" baseline="0" dirty="0" smtClean="0">
                          <a:effectLst/>
                          <a:latin typeface="Times New Roman" panose="02020603050405020304" pitchFamily="18" charset="0"/>
                          <a:cs typeface="Times New Roman" panose="02020603050405020304" pitchFamily="18" charset="0"/>
                        </a:rPr>
                        <a:t> .</a:t>
                      </a:r>
                      <a:r>
                        <a:rPr lang="en-US" sz="2400" dirty="0" smtClean="0">
                          <a:effectLst/>
                          <a:latin typeface="Times New Roman" panose="02020603050405020304" pitchFamily="18" charset="0"/>
                          <a:cs typeface="Times New Roman" panose="02020603050405020304" pitchFamily="18" charset="0"/>
                        </a:rPr>
                        <a:t>Ring </a:t>
                      </a:r>
                      <a:r>
                        <a:rPr lang="en-US" sz="2400" dirty="0">
                          <a:effectLst/>
                          <a:latin typeface="Times New Roman" panose="02020603050405020304" pitchFamily="18" charset="0"/>
                          <a:cs typeface="Times New Roman" panose="02020603050405020304" pitchFamily="18" charset="0"/>
                        </a:rPr>
                        <a:t>remnants </a:t>
                      </a:r>
                      <a:r>
                        <a:rPr lang="en-US" sz="2400" dirty="0" smtClean="0">
                          <a:effectLst/>
                          <a:latin typeface="Times New Roman" panose="02020603050405020304" pitchFamily="18" charset="0"/>
                          <a:cs typeface="Times New Roman" panose="02020603050405020304" pitchFamily="18" charset="0"/>
                        </a:rPr>
                        <a:t>common</a:t>
                      </a:r>
                      <a:r>
                        <a:rPr lang="en-US" sz="1400" baseline="0" dirty="0" smtClean="0">
                          <a:effectLst/>
                          <a:latin typeface="Times New Roman" panose="02020603050405020304" pitchFamily="18" charset="0"/>
                          <a:cs typeface="Times New Roman" panose="02020603050405020304" pitchFamily="18" charset="0"/>
                        </a:rPr>
                        <a:t> .</a:t>
                      </a:r>
                      <a:r>
                        <a:rPr lang="en-US" sz="2400" dirty="0" smtClean="0">
                          <a:effectLst/>
                          <a:latin typeface="Times New Roman" panose="02020603050405020304" pitchFamily="18" charset="0"/>
                          <a:cs typeface="Times New Roman" panose="02020603050405020304" pitchFamily="18" charset="0"/>
                        </a:rPr>
                        <a:t>Brown </a:t>
                      </a:r>
                      <a:r>
                        <a:rPr lang="en-US" sz="2400" dirty="0">
                          <a:effectLst/>
                          <a:latin typeface="Times New Roman" panose="02020603050405020304" pitchFamily="18" charset="0"/>
                          <a:cs typeface="Times New Roman" panose="02020603050405020304" pitchFamily="18" charset="0"/>
                        </a:rPr>
                        <a:t>pigment</a:t>
                      </a:r>
                      <a:endParaRPr lang="en-US"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971" marR="49960" marT="12366" marB="0"/>
                </a:tc>
              </a:tr>
              <a:tr h="760535">
                <a:tc>
                  <a:txBody>
                    <a:bodyPr/>
                    <a:lstStyle/>
                    <a:p>
                      <a:pPr algn="l" rtl="0">
                        <a:lnSpc>
                          <a:spcPct val="107000"/>
                        </a:lnSpc>
                        <a:spcAft>
                          <a:spcPts val="0"/>
                        </a:spcAft>
                      </a:pPr>
                      <a:r>
                        <a:rPr lang="en-US" sz="2000">
                          <a:effectLst/>
                          <a:latin typeface="Times New Roman" panose="02020603050405020304" pitchFamily="18" charset="0"/>
                          <a:cs typeface="Times New Roman" panose="02020603050405020304" pitchFamily="18" charset="0"/>
                        </a:rPr>
                        <a:t>Immature schizout</a:t>
                      </a:r>
                      <a:endParaRPr lang="en-US" sz="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971" marR="49960" marT="12366" marB="0"/>
                </a:tc>
                <a:tc>
                  <a:txBody>
                    <a:bodyPr/>
                    <a:lstStyle/>
                    <a:p>
                      <a:pPr marR="3434715" algn="just" rtl="0">
                        <a:lnSpc>
                          <a:spcPct val="107000"/>
                        </a:lnSpc>
                        <a:spcAft>
                          <a:spcPts val="0"/>
                        </a:spcAft>
                      </a:pPr>
                      <a:r>
                        <a:rPr lang="en-US" sz="2400" dirty="0">
                          <a:effectLst/>
                          <a:latin typeface="Times New Roman" panose="02020603050405020304" pitchFamily="18" charset="0"/>
                          <a:cs typeface="Times New Roman" panose="02020603050405020304" pitchFamily="18" charset="0"/>
                        </a:rPr>
                        <a:t>Multiple chromatin bodies Brown pigment</a:t>
                      </a:r>
                      <a:endParaRPr lang="en-US"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971" marR="49960" marT="12366" marB="0"/>
                </a:tc>
              </a:tr>
              <a:tr h="1142418">
                <a:tc>
                  <a:txBody>
                    <a:bodyPr/>
                    <a:lstStyle/>
                    <a:p>
                      <a:pPr algn="l" rtl="0">
                        <a:lnSpc>
                          <a:spcPct val="107000"/>
                        </a:lnSpc>
                        <a:spcAft>
                          <a:spcPts val="0"/>
                        </a:spcAft>
                      </a:pPr>
                      <a:r>
                        <a:rPr lang="en-US" sz="2000">
                          <a:effectLst/>
                          <a:latin typeface="Times New Roman" panose="02020603050405020304" pitchFamily="18" charset="0"/>
                          <a:cs typeface="Times New Roman" panose="02020603050405020304" pitchFamily="18" charset="0"/>
                        </a:rPr>
                        <a:t>Mature schizont</a:t>
                      </a:r>
                      <a:endParaRPr lang="en-US" sz="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971" marR="49960" marT="12366" marB="0"/>
                </a:tc>
                <a:tc>
                  <a:txBody>
                    <a:bodyPr/>
                    <a:lstStyle/>
                    <a:p>
                      <a:pPr algn="l" rtl="0">
                        <a:lnSpc>
                          <a:spcPct val="107000"/>
                        </a:lnSpc>
                        <a:spcAft>
                          <a:spcPts val="0"/>
                        </a:spcAft>
                      </a:pPr>
                      <a:r>
                        <a:rPr lang="en-US" sz="2400" dirty="0">
                          <a:effectLst/>
                          <a:latin typeface="Times New Roman" panose="02020603050405020304" pitchFamily="18" charset="0"/>
                          <a:cs typeface="Times New Roman" panose="02020603050405020304" pitchFamily="18" charset="0"/>
                        </a:rPr>
                        <a:t>12 to 24 </a:t>
                      </a:r>
                      <a:r>
                        <a:rPr lang="en-US" sz="2400" dirty="0" err="1">
                          <a:effectLst/>
                          <a:latin typeface="Times New Roman" panose="02020603050405020304" pitchFamily="18" charset="0"/>
                          <a:cs typeface="Times New Roman" panose="02020603050405020304" pitchFamily="18" charset="0"/>
                        </a:rPr>
                        <a:t>merozoites</a:t>
                      </a:r>
                      <a:r>
                        <a:rPr lang="en-US" sz="2400" dirty="0">
                          <a:effectLst/>
                          <a:latin typeface="Times New Roman" panose="02020603050405020304" pitchFamily="18" charset="0"/>
                          <a:cs typeface="Times New Roman" panose="02020603050405020304" pitchFamily="18" charset="0"/>
                        </a:rPr>
                        <a:t> occupying majority of the </a:t>
                      </a:r>
                      <a:r>
                        <a:rPr lang="en-US" sz="2400" dirty="0" smtClean="0">
                          <a:effectLst/>
                          <a:latin typeface="Times New Roman" panose="02020603050405020304" pitchFamily="18" charset="0"/>
                          <a:cs typeface="Times New Roman" panose="02020603050405020304" pitchFamily="18" charset="0"/>
                        </a:rPr>
                        <a:t>RBCs</a:t>
                      </a:r>
                      <a:r>
                        <a:rPr lang="en-US" sz="1400" baseline="0" dirty="0" smtClean="0">
                          <a:effectLst/>
                          <a:latin typeface="Times New Roman" panose="02020603050405020304" pitchFamily="18" charset="0"/>
                          <a:cs typeface="Times New Roman" panose="02020603050405020304" pitchFamily="18" charset="0"/>
                        </a:rPr>
                        <a:t> .</a:t>
                      </a:r>
                      <a:r>
                        <a:rPr lang="en-US" sz="2400" dirty="0" err="1" smtClean="0">
                          <a:effectLst/>
                          <a:latin typeface="Times New Roman" panose="02020603050405020304" pitchFamily="18" charset="0"/>
                          <a:cs typeface="Times New Roman" panose="02020603050405020304" pitchFamily="18" charset="0"/>
                        </a:rPr>
                        <a:t>Merozoites</a:t>
                      </a:r>
                      <a:r>
                        <a:rPr lang="en-US" sz="2400" dirty="0" smtClean="0">
                          <a:effectLst/>
                          <a:latin typeface="Times New Roman" panose="02020603050405020304" pitchFamily="18" charset="0"/>
                          <a:cs typeface="Times New Roman" panose="02020603050405020304" pitchFamily="18" charset="0"/>
                        </a:rPr>
                        <a:t> </a:t>
                      </a:r>
                      <a:r>
                        <a:rPr lang="en-US" sz="2400" dirty="0">
                          <a:effectLst/>
                          <a:latin typeface="Times New Roman" panose="02020603050405020304" pitchFamily="18" charset="0"/>
                          <a:cs typeface="Times New Roman" panose="02020603050405020304" pitchFamily="18" charset="0"/>
                        </a:rPr>
                        <a:t>surrounded by cytoplasmic </a:t>
                      </a:r>
                      <a:r>
                        <a:rPr lang="en-US" sz="2400" dirty="0" smtClean="0">
                          <a:effectLst/>
                          <a:latin typeface="Times New Roman" panose="02020603050405020304" pitchFamily="18" charset="0"/>
                          <a:cs typeface="Times New Roman" panose="02020603050405020304" pitchFamily="18" charset="0"/>
                        </a:rPr>
                        <a:t>material</a:t>
                      </a:r>
                      <a:r>
                        <a:rPr lang="en-US" sz="1400" baseline="0" dirty="0" smtClean="0">
                          <a:effectLst/>
                          <a:latin typeface="Times New Roman" panose="02020603050405020304" pitchFamily="18" charset="0"/>
                          <a:cs typeface="Times New Roman" panose="02020603050405020304" pitchFamily="18" charset="0"/>
                        </a:rPr>
                        <a:t> </a:t>
                      </a:r>
                      <a:r>
                        <a:rPr lang="en-US" sz="2400" dirty="0" smtClean="0">
                          <a:effectLst/>
                          <a:latin typeface="Times New Roman" panose="02020603050405020304" pitchFamily="18" charset="0"/>
                          <a:cs typeface="Times New Roman" panose="02020603050405020304" pitchFamily="18" charset="0"/>
                        </a:rPr>
                        <a:t>Brown </a:t>
                      </a:r>
                      <a:r>
                        <a:rPr lang="en-US" sz="2400" dirty="0">
                          <a:effectLst/>
                          <a:latin typeface="Times New Roman" panose="02020603050405020304" pitchFamily="18" charset="0"/>
                          <a:cs typeface="Times New Roman" panose="02020603050405020304" pitchFamily="18" charset="0"/>
                        </a:rPr>
                        <a:t>pigment may be present</a:t>
                      </a:r>
                      <a:endParaRPr lang="en-US"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971" marR="49960" marT="12366" marB="0"/>
                </a:tc>
              </a:tr>
              <a:tr h="760535">
                <a:tc>
                  <a:txBody>
                    <a:bodyPr/>
                    <a:lstStyle/>
                    <a:p>
                      <a:pPr algn="l" rtl="0">
                        <a:lnSpc>
                          <a:spcPct val="107000"/>
                        </a:lnSpc>
                        <a:spcAft>
                          <a:spcPts val="0"/>
                        </a:spcAft>
                      </a:pPr>
                      <a:r>
                        <a:rPr lang="en-US" sz="2000">
                          <a:effectLst/>
                          <a:latin typeface="Times New Roman" panose="02020603050405020304" pitchFamily="18" charset="0"/>
                          <a:cs typeface="Times New Roman" panose="02020603050405020304" pitchFamily="18" charset="0"/>
                        </a:rPr>
                        <a:t>Microgametocyte</a:t>
                      </a:r>
                      <a:endParaRPr lang="en-US" sz="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971" marR="49960" marT="12366" marB="0"/>
                </a:tc>
                <a:tc>
                  <a:txBody>
                    <a:bodyPr/>
                    <a:lstStyle/>
                    <a:p>
                      <a:pPr algn="just" rtl="0">
                        <a:lnSpc>
                          <a:spcPct val="107000"/>
                        </a:lnSpc>
                        <a:spcAft>
                          <a:spcPts val="0"/>
                        </a:spcAft>
                      </a:pPr>
                      <a:r>
                        <a:rPr lang="en-US" sz="2400" dirty="0">
                          <a:effectLst/>
                          <a:latin typeface="Times New Roman" panose="02020603050405020304" pitchFamily="18" charset="0"/>
                          <a:cs typeface="Times New Roman" panose="02020603050405020304" pitchFamily="18" charset="0"/>
                        </a:rPr>
                        <a:t>Large pink to purple chromatin mass surrounded by colorless to pale halo</a:t>
                      </a:r>
                      <a:endParaRPr lang="en-US"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971" marR="49960" marT="12366" marB="0"/>
                </a:tc>
              </a:tr>
              <a:tr h="775348">
                <a:tc>
                  <a:txBody>
                    <a:bodyPr/>
                    <a:lstStyle/>
                    <a:p>
                      <a:pPr algn="l" rtl="0">
                        <a:lnSpc>
                          <a:spcPct val="107000"/>
                        </a:lnSpc>
                        <a:spcAft>
                          <a:spcPts val="0"/>
                        </a:spcAft>
                      </a:pPr>
                      <a:r>
                        <a:rPr lang="en-US" sz="2000">
                          <a:effectLst/>
                          <a:latin typeface="Times New Roman" panose="02020603050405020304" pitchFamily="18" charset="0"/>
                          <a:cs typeface="Times New Roman" panose="02020603050405020304" pitchFamily="18" charset="0"/>
                        </a:rPr>
                        <a:t>Macrogametocyte</a:t>
                      </a:r>
                      <a:endParaRPr lang="en-US" sz="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971" marR="49960" marT="12366" marB="0"/>
                </a:tc>
                <a:tc>
                  <a:txBody>
                    <a:bodyPr/>
                    <a:lstStyle/>
                    <a:p>
                      <a:pPr marR="1067435" algn="l" rtl="0">
                        <a:lnSpc>
                          <a:spcPct val="107000"/>
                        </a:lnSpc>
                        <a:spcAft>
                          <a:spcPts val="0"/>
                        </a:spcAft>
                      </a:pPr>
                      <a:r>
                        <a:rPr lang="en-US" sz="2400" dirty="0">
                          <a:effectLst/>
                          <a:latin typeface="Times New Roman" panose="02020603050405020304" pitchFamily="18" charset="0"/>
                          <a:cs typeface="Times New Roman" panose="02020603050405020304" pitchFamily="18" charset="0"/>
                        </a:rPr>
                        <a:t>Round to oval cytoplasm , Eccentric chromatin mass Delicate light – brown pigment present throughout cell</a:t>
                      </a:r>
                      <a:endParaRPr lang="en-US"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971" marR="49960" marT="12366" marB="0"/>
                </a:tc>
              </a:tr>
            </a:tbl>
          </a:graphicData>
        </a:graphic>
      </p:graphicFrame>
    </p:spTree>
    <p:extLst>
      <p:ext uri="{BB962C8B-B14F-4D97-AF65-F5344CB8AC3E}">
        <p14:creationId xmlns:p14="http://schemas.microsoft.com/office/powerpoint/2010/main" val="23842656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pic>
        <p:nvPicPr>
          <p:cNvPr id="4" name="Content Placeholder 3"/>
          <p:cNvPicPr>
            <a:picLocks noGrp="1" noChangeAspect="1"/>
          </p:cNvPicPr>
          <p:nvPr>
            <p:ph idx="1"/>
          </p:nvPr>
        </p:nvPicPr>
        <p:blipFill>
          <a:blip r:embed="rId2"/>
          <a:stretch>
            <a:fillRect/>
          </a:stretch>
        </p:blipFill>
        <p:spPr>
          <a:xfrm>
            <a:off x="609600" y="190501"/>
            <a:ext cx="11469624" cy="6667499"/>
          </a:xfrm>
          <a:prstGeom prst="rect">
            <a:avLst/>
          </a:prstGeom>
        </p:spPr>
      </p:pic>
    </p:spTree>
    <p:extLst>
      <p:ext uri="{BB962C8B-B14F-4D97-AF65-F5344CB8AC3E}">
        <p14:creationId xmlns:p14="http://schemas.microsoft.com/office/powerpoint/2010/main" val="3259111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310896"/>
            <a:ext cx="10972800" cy="5816854"/>
          </a:xfrm>
        </p:spPr>
        <p:txBody>
          <a:bodyPr/>
          <a:lstStyle/>
          <a:p>
            <a:pPr marL="0" indent="0" algn="l" rtl="0">
              <a:buNone/>
            </a:pPr>
            <a:r>
              <a:rPr lang="en-GB" b="1" dirty="0" err="1">
                <a:solidFill>
                  <a:schemeClr val="accent2"/>
                </a:solidFill>
                <a:latin typeface="Times New Roman" panose="02020603050405020304" pitchFamily="18" charset="0"/>
                <a:cs typeface="Times New Roman" panose="02020603050405020304" pitchFamily="18" charset="0"/>
              </a:rPr>
              <a:t>Merozoite</a:t>
            </a:r>
            <a:r>
              <a:rPr lang="en-GB" b="1" dirty="0">
                <a:solidFill>
                  <a:schemeClr val="accent2"/>
                </a:solidFill>
                <a:latin typeface="Times New Roman" panose="02020603050405020304" pitchFamily="18" charset="0"/>
                <a:cs typeface="Times New Roman" panose="02020603050405020304" pitchFamily="18" charset="0"/>
              </a:rPr>
              <a:t> Formation and </a:t>
            </a:r>
            <a:r>
              <a:rPr lang="en-GB" b="1" dirty="0" err="1">
                <a:solidFill>
                  <a:schemeClr val="accent2"/>
                </a:solidFill>
                <a:latin typeface="Times New Roman" panose="02020603050405020304" pitchFamily="18" charset="0"/>
                <a:cs typeface="Times New Roman" panose="02020603050405020304" pitchFamily="18" charset="0"/>
              </a:rPr>
              <a:t>Erythrocytic</a:t>
            </a:r>
            <a:r>
              <a:rPr lang="en-GB" b="1" dirty="0">
                <a:solidFill>
                  <a:schemeClr val="accent2"/>
                </a:solidFill>
                <a:latin typeface="Times New Roman" panose="02020603050405020304" pitchFamily="18" charset="0"/>
                <a:cs typeface="Times New Roman" panose="02020603050405020304" pitchFamily="18" charset="0"/>
              </a:rPr>
              <a:t> Cycles</a:t>
            </a:r>
          </a:p>
          <a:p>
            <a:pPr marL="0" indent="0" algn="l" rtl="0">
              <a:buNone/>
            </a:pPr>
            <a:r>
              <a:rPr lang="en-GB" dirty="0" smtClean="0">
                <a:latin typeface="Times New Roman" panose="02020603050405020304" pitchFamily="18" charset="0"/>
                <a:cs typeface="Times New Roman" panose="02020603050405020304" pitchFamily="18" charset="0"/>
              </a:rPr>
              <a:t>1• Merozoites </a:t>
            </a:r>
            <a:r>
              <a:rPr lang="en-GB" dirty="0">
                <a:latin typeface="Times New Roman" panose="02020603050405020304" pitchFamily="18" charset="0"/>
                <a:cs typeface="Times New Roman" panose="02020603050405020304" pitchFamily="18" charset="0"/>
              </a:rPr>
              <a:t>can rupture RBCs, releasing them to target new </a:t>
            </a:r>
            <a:r>
              <a:rPr lang="en-GB" dirty="0" err="1" smtClean="0">
                <a:latin typeface="Times New Roman" panose="02020603050405020304" pitchFamily="18" charset="0"/>
                <a:cs typeface="Times New Roman" panose="02020603050405020304" pitchFamily="18" charset="0"/>
              </a:rPr>
              <a:t>RBCs.This</a:t>
            </a:r>
            <a:r>
              <a:rPr lang="en-GB" dirty="0" smtClean="0">
                <a:latin typeface="Times New Roman" panose="02020603050405020304" pitchFamily="18" charset="0"/>
                <a:cs typeface="Times New Roman" panose="02020603050405020304" pitchFamily="18" charset="0"/>
              </a:rPr>
              <a:t> cycle repeats, leading to numerous </a:t>
            </a:r>
            <a:r>
              <a:rPr lang="en-GB" dirty="0" err="1" smtClean="0">
                <a:latin typeface="Times New Roman" panose="02020603050405020304" pitchFamily="18" charset="0"/>
                <a:cs typeface="Times New Roman" panose="02020603050405020304" pitchFamily="18" charset="0"/>
              </a:rPr>
              <a:t>erythrocytic</a:t>
            </a:r>
            <a:r>
              <a:rPr lang="en-GB" dirty="0" smtClean="0">
                <a:latin typeface="Times New Roman" panose="02020603050405020304" pitchFamily="18" charset="0"/>
                <a:cs typeface="Times New Roman" panose="02020603050405020304" pitchFamily="18" charset="0"/>
              </a:rPr>
              <a:t> cycles.</a:t>
            </a:r>
          </a:p>
          <a:p>
            <a:pPr marL="0" indent="0" algn="l" rtl="0">
              <a:buNone/>
            </a:pPr>
            <a:r>
              <a:rPr lang="en-GB" dirty="0" smtClean="0">
                <a:latin typeface="Times New Roman" panose="02020603050405020304" pitchFamily="18" charset="0"/>
                <a:cs typeface="Times New Roman" panose="02020603050405020304" pitchFamily="18" charset="0"/>
              </a:rPr>
              <a:t>2• </a:t>
            </a:r>
            <a:r>
              <a:rPr lang="en-GB" dirty="0">
                <a:latin typeface="Times New Roman" panose="02020603050405020304" pitchFamily="18" charset="0"/>
                <a:cs typeface="Times New Roman" panose="02020603050405020304" pitchFamily="18" charset="0"/>
              </a:rPr>
              <a:t>Infected RBCs can develop into </a:t>
            </a:r>
            <a:r>
              <a:rPr lang="en-GB" dirty="0">
                <a:solidFill>
                  <a:schemeClr val="accent2"/>
                </a:solidFill>
                <a:latin typeface="Times New Roman" panose="02020603050405020304" pitchFamily="18" charset="0"/>
                <a:cs typeface="Times New Roman" panose="02020603050405020304" pitchFamily="18" charset="0"/>
              </a:rPr>
              <a:t>microgametocytes</a:t>
            </a:r>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male and </a:t>
            </a:r>
            <a:r>
              <a:rPr lang="en-GB" dirty="0" err="1" smtClean="0">
                <a:solidFill>
                  <a:schemeClr val="accent2"/>
                </a:solidFill>
                <a:latin typeface="Times New Roman" panose="02020603050405020304" pitchFamily="18" charset="0"/>
                <a:cs typeface="Times New Roman" panose="02020603050405020304" pitchFamily="18" charset="0"/>
              </a:rPr>
              <a:t>macrogametocytes</a:t>
            </a:r>
            <a:r>
              <a:rPr lang="en-GB" dirty="0" smtClean="0">
                <a:solidFill>
                  <a:schemeClr val="accent2"/>
                </a:solidFill>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female .</a:t>
            </a:r>
            <a:endParaRPr lang="en-GB" dirty="0">
              <a:latin typeface="Times New Roman" panose="02020603050405020304" pitchFamily="18" charset="0"/>
              <a:cs typeface="Times New Roman" panose="02020603050405020304" pitchFamily="18" charset="0"/>
            </a:endParaRPr>
          </a:p>
          <a:p>
            <a:pPr marL="0" indent="0" algn="l" rtl="0">
              <a:buNone/>
            </a:pPr>
            <a:r>
              <a:rPr lang="en-GB" dirty="0" smtClean="0">
                <a:latin typeface="Times New Roman" panose="02020603050405020304" pitchFamily="18" charset="0"/>
                <a:cs typeface="Times New Roman" panose="02020603050405020304" pitchFamily="18" charset="0"/>
              </a:rPr>
              <a:t>3• </a:t>
            </a:r>
            <a:r>
              <a:rPr lang="en-GB" dirty="0">
                <a:latin typeface="Times New Roman" panose="02020603050405020304" pitchFamily="18" charset="0"/>
                <a:cs typeface="Times New Roman" panose="02020603050405020304" pitchFamily="18" charset="0"/>
              </a:rPr>
              <a:t>Some are destroyed by healthy individuals' immune systems</a:t>
            </a:r>
            <a:r>
              <a:rPr lang="en-GB"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marL="0" indent="0" algn="l" rtl="0">
              <a:buNone/>
            </a:pPr>
            <a:r>
              <a:rPr lang="en-US" dirty="0">
                <a:latin typeface="Times New Roman" panose="02020603050405020304" pitchFamily="18" charset="0"/>
                <a:cs typeface="Times New Roman" panose="02020603050405020304" pitchFamily="18" charset="0"/>
              </a:rPr>
              <a:t>Transmission of malaria back into the vector occur when the mosquito ingests mature male (micro) and female (macro) gametocytes during a blood meal, thus initiating the sexual cycle of growth</a:t>
            </a:r>
            <a:endParaRPr lang="ar-IQ"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1991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pic>
        <p:nvPicPr>
          <p:cNvPr id="4" name="The Malaria Lifecycle - Human Stages_2">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 y="201168"/>
            <a:ext cx="12115800" cy="6793992"/>
          </a:xfrm>
        </p:spPr>
      </p:pic>
    </p:spTree>
    <p:extLst>
      <p:ext uri="{BB962C8B-B14F-4D97-AF65-F5344CB8AC3E}">
        <p14:creationId xmlns:p14="http://schemas.microsoft.com/office/powerpoint/2010/main" val="384901119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l">
              <a:buNone/>
            </a:pPr>
            <a:r>
              <a:rPr lang="en-GB" b="1" dirty="0">
                <a:solidFill>
                  <a:schemeClr val="accent2"/>
                </a:solidFill>
                <a:latin typeface="Times New Roman" panose="02020603050405020304" pitchFamily="18" charset="0"/>
                <a:cs typeface="Times New Roman" panose="02020603050405020304" pitchFamily="18" charset="0"/>
              </a:rPr>
              <a:t>Mosquito Infection Process</a:t>
            </a:r>
          </a:p>
          <a:p>
            <a:pPr marL="0" indent="0" algn="l">
              <a:buNone/>
            </a:pPr>
            <a:r>
              <a:rPr lang="en-GB" dirty="0">
                <a:latin typeface="Times New Roman" panose="02020603050405020304" pitchFamily="18" charset="0"/>
                <a:cs typeface="Times New Roman" panose="02020603050405020304" pitchFamily="18" charset="0"/>
              </a:rPr>
              <a:t>• Male and female gametocytes unite in mosquito's stomach.</a:t>
            </a:r>
          </a:p>
          <a:p>
            <a:pPr marL="0" indent="0" algn="l">
              <a:buNone/>
            </a:pPr>
            <a:r>
              <a:rPr lang="en-GB" dirty="0">
                <a:latin typeface="Times New Roman" panose="02020603050405020304" pitchFamily="18" charset="0"/>
                <a:cs typeface="Times New Roman" panose="02020603050405020304" pitchFamily="18" charset="0"/>
              </a:rPr>
              <a:t>• Forms </a:t>
            </a:r>
            <a:r>
              <a:rPr lang="en-GB" dirty="0">
                <a:solidFill>
                  <a:schemeClr val="accent2"/>
                </a:solidFill>
                <a:latin typeface="Times New Roman" panose="02020603050405020304" pitchFamily="18" charset="0"/>
                <a:cs typeface="Times New Roman" panose="02020603050405020304" pitchFamily="18" charset="0"/>
              </a:rPr>
              <a:t>zygote</a:t>
            </a:r>
            <a:r>
              <a:rPr lang="en-GB" dirty="0">
                <a:latin typeface="Times New Roman" panose="02020603050405020304" pitchFamily="18" charset="0"/>
                <a:cs typeface="Times New Roman" panose="02020603050405020304" pitchFamily="18" charset="0"/>
              </a:rPr>
              <a:t>, elongated and active and is called </a:t>
            </a:r>
            <a:r>
              <a:rPr lang="en-GB" dirty="0" err="1">
                <a:solidFill>
                  <a:schemeClr val="accent2"/>
                </a:solidFill>
                <a:latin typeface="Times New Roman" panose="02020603050405020304" pitchFamily="18" charset="0"/>
                <a:cs typeface="Times New Roman" panose="02020603050405020304" pitchFamily="18" charset="0"/>
              </a:rPr>
              <a:t>Ookinete</a:t>
            </a:r>
            <a:r>
              <a:rPr lang="en-GB" dirty="0">
                <a:latin typeface="Times New Roman" panose="02020603050405020304" pitchFamily="18" charset="0"/>
                <a:cs typeface="Times New Roman" panose="02020603050405020304" pitchFamily="18" charset="0"/>
              </a:rPr>
              <a:t>, which matures into </a:t>
            </a:r>
            <a:r>
              <a:rPr lang="en-GB" dirty="0">
                <a:solidFill>
                  <a:schemeClr val="accent2"/>
                </a:solidFill>
                <a:latin typeface="Times New Roman" panose="02020603050405020304" pitchFamily="18" charset="0"/>
                <a:cs typeface="Times New Roman" panose="02020603050405020304" pitchFamily="18" charset="0"/>
              </a:rPr>
              <a:t>oocyst</a:t>
            </a:r>
            <a:r>
              <a:rPr lang="en-GB" dirty="0">
                <a:latin typeface="Times New Roman" panose="02020603050405020304" pitchFamily="18" charset="0"/>
                <a:cs typeface="Times New Roman" panose="02020603050405020304" pitchFamily="18" charset="0"/>
              </a:rPr>
              <a:t>.</a:t>
            </a:r>
          </a:p>
          <a:p>
            <a:pPr marL="0" indent="0" algn="l">
              <a:buNone/>
            </a:pPr>
            <a:r>
              <a:rPr lang="en-GB" dirty="0">
                <a:latin typeface="Times New Roman" panose="02020603050405020304" pitchFamily="18" charset="0"/>
                <a:cs typeface="Times New Roman" panose="02020603050405020304" pitchFamily="18" charset="0"/>
              </a:rPr>
              <a:t>• Oocyst ruptures, releasing </a:t>
            </a:r>
            <a:r>
              <a:rPr lang="en-GB" dirty="0" err="1">
                <a:solidFill>
                  <a:schemeClr val="accent2"/>
                </a:solidFill>
                <a:latin typeface="Times New Roman" panose="02020603050405020304" pitchFamily="18" charset="0"/>
                <a:cs typeface="Times New Roman" panose="02020603050405020304" pitchFamily="18" charset="0"/>
              </a:rPr>
              <a:t>sporozoites</a:t>
            </a:r>
            <a:r>
              <a:rPr lang="en-GB" dirty="0">
                <a:latin typeface="Times New Roman" panose="02020603050405020304" pitchFamily="18" charset="0"/>
                <a:cs typeface="Times New Roman" panose="02020603050405020304" pitchFamily="18" charset="0"/>
              </a:rPr>
              <a:t>.</a:t>
            </a:r>
          </a:p>
          <a:p>
            <a:pPr marL="0" indent="0" algn="l">
              <a:buNone/>
            </a:pP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Sporozoites</a:t>
            </a:r>
            <a:r>
              <a:rPr lang="en-GB" dirty="0">
                <a:latin typeface="Times New Roman" panose="02020603050405020304" pitchFamily="18" charset="0"/>
                <a:cs typeface="Times New Roman" panose="02020603050405020304" pitchFamily="18" charset="0"/>
              </a:rPr>
              <a:t> migrate into mosquito's salivary gland, ready to infect humans.</a:t>
            </a:r>
            <a:endParaRPr lang="ar-IQ"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801731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pic>
        <p:nvPicPr>
          <p:cNvPr id="4" name="The Malaria Lifecycle - Mosquito Stages_2">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 y="0"/>
            <a:ext cx="12124944" cy="6858000"/>
          </a:xfrm>
        </p:spPr>
      </p:pic>
    </p:spTree>
    <p:extLst>
      <p:ext uri="{BB962C8B-B14F-4D97-AF65-F5344CB8AC3E}">
        <p14:creationId xmlns:p14="http://schemas.microsoft.com/office/powerpoint/2010/main" val="293514767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pic>
        <p:nvPicPr>
          <p:cNvPr id="4" name="Content Placeholder 3"/>
          <p:cNvPicPr>
            <a:picLocks noGrp="1" noChangeAspect="1"/>
          </p:cNvPicPr>
          <p:nvPr>
            <p:ph idx="1"/>
          </p:nvPr>
        </p:nvPicPr>
        <p:blipFill>
          <a:blip r:embed="rId2"/>
          <a:stretch>
            <a:fillRect/>
          </a:stretch>
        </p:blipFill>
        <p:spPr>
          <a:xfrm>
            <a:off x="210312" y="338328"/>
            <a:ext cx="11603736" cy="6419088"/>
          </a:xfrm>
          <a:prstGeom prst="rect">
            <a:avLst/>
          </a:prstGeom>
        </p:spPr>
      </p:pic>
    </p:spTree>
    <p:extLst>
      <p:ext uri="{BB962C8B-B14F-4D97-AF65-F5344CB8AC3E}">
        <p14:creationId xmlns:p14="http://schemas.microsoft.com/office/powerpoint/2010/main" val="6871778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pic>
        <p:nvPicPr>
          <p:cNvPr id="4" name="Content Placeholder 3"/>
          <p:cNvPicPr>
            <a:picLocks noGrp="1" noChangeAspect="1"/>
          </p:cNvPicPr>
          <p:nvPr>
            <p:ph idx="1"/>
          </p:nvPr>
        </p:nvPicPr>
        <p:blipFill>
          <a:blip r:embed="rId2"/>
          <a:stretch>
            <a:fillRect/>
          </a:stretch>
        </p:blipFill>
        <p:spPr>
          <a:xfrm>
            <a:off x="173736" y="82296"/>
            <a:ext cx="11887200" cy="6775704"/>
          </a:xfrm>
          <a:prstGeom prst="rect">
            <a:avLst/>
          </a:prstGeom>
        </p:spPr>
      </p:pic>
    </p:spTree>
    <p:extLst>
      <p:ext uri="{BB962C8B-B14F-4D97-AF65-F5344CB8AC3E}">
        <p14:creationId xmlns:p14="http://schemas.microsoft.com/office/powerpoint/2010/main" val="2422872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5280" y="146304"/>
            <a:ext cx="11551920" cy="6181344"/>
          </a:xfrm>
        </p:spPr>
        <p:txBody>
          <a:bodyPr/>
          <a:lstStyle/>
          <a:p>
            <a:pPr marL="0" indent="0" algn="l">
              <a:buNone/>
            </a:pPr>
            <a:r>
              <a:rPr lang="en-GB" b="1" dirty="0" smtClean="0">
                <a:solidFill>
                  <a:schemeClr val="accent2"/>
                </a:solidFill>
                <a:latin typeface="Times New Roman" panose="02020603050405020304" pitchFamily="18" charset="0"/>
                <a:cs typeface="Times New Roman" panose="02020603050405020304" pitchFamily="18" charset="0"/>
              </a:rPr>
              <a:t>Pathogeneses</a:t>
            </a:r>
            <a:endParaRPr lang="en-GB" b="1" dirty="0">
              <a:solidFill>
                <a:schemeClr val="accent2"/>
              </a:solidFill>
              <a:latin typeface="Times New Roman" panose="02020603050405020304" pitchFamily="18" charset="0"/>
              <a:cs typeface="Times New Roman" panose="02020603050405020304" pitchFamily="18" charset="0"/>
            </a:endParaRPr>
          </a:p>
          <a:p>
            <a:pPr marL="0" indent="0" algn="l">
              <a:buNone/>
            </a:pPr>
            <a:r>
              <a:rPr lang="en-GB" dirty="0">
                <a:latin typeface="Times New Roman" panose="02020603050405020304" pitchFamily="18" charset="0"/>
                <a:cs typeface="Times New Roman" panose="02020603050405020304" pitchFamily="18" charset="0"/>
              </a:rPr>
              <a:t>•</a:t>
            </a:r>
            <a:r>
              <a:rPr lang="en-GB" dirty="0" err="1">
                <a:latin typeface="Times New Roman" panose="02020603050405020304" pitchFamily="18" charset="0"/>
                <a:cs typeface="Times New Roman" panose="02020603050405020304" pitchFamily="18" charset="0"/>
              </a:rPr>
              <a:t>Sporozoites</a:t>
            </a:r>
            <a:r>
              <a:rPr lang="en-GB" dirty="0">
                <a:latin typeface="Times New Roman" panose="02020603050405020304" pitchFamily="18" charset="0"/>
                <a:cs typeface="Times New Roman" panose="02020603050405020304" pitchFamily="18" charset="0"/>
              </a:rPr>
              <a:t> Injected into bloodstream, migrate to liver, form cyst-like </a:t>
            </a:r>
            <a:r>
              <a:rPr lang="en-GB" dirty="0" smtClean="0">
                <a:latin typeface="Times New Roman" panose="02020603050405020304" pitchFamily="18" charset="0"/>
                <a:cs typeface="Times New Roman" panose="02020603050405020304" pitchFamily="18" charset="0"/>
              </a:rPr>
              <a:t>structures schizont  .</a:t>
            </a:r>
            <a:endParaRPr lang="en-GB" dirty="0">
              <a:latin typeface="Times New Roman" panose="02020603050405020304" pitchFamily="18" charset="0"/>
              <a:cs typeface="Times New Roman" panose="02020603050405020304" pitchFamily="18" charset="0"/>
            </a:endParaRPr>
          </a:p>
          <a:p>
            <a:pPr marL="0" indent="0" algn="l">
              <a:buNone/>
            </a:pPr>
            <a:r>
              <a:rPr lang="en-GB" dirty="0">
                <a:latin typeface="Times New Roman" panose="02020603050405020304" pitchFamily="18" charset="0"/>
                <a:cs typeface="Times New Roman" panose="02020603050405020304" pitchFamily="18" charset="0"/>
              </a:rPr>
              <a:t>• Invade red blood cells, using </a:t>
            </a:r>
            <a:r>
              <a:rPr lang="en-GB" dirty="0" err="1">
                <a:latin typeface="Times New Roman" panose="02020603050405020304" pitchFamily="18" charset="0"/>
                <a:cs typeface="Times New Roman" panose="02020603050405020304" pitchFamily="18" charset="0"/>
              </a:rPr>
              <a:t>hemoglobin</a:t>
            </a:r>
            <a:r>
              <a:rPr lang="en-GB" dirty="0">
                <a:latin typeface="Times New Roman" panose="02020603050405020304" pitchFamily="18" charset="0"/>
                <a:cs typeface="Times New Roman" panose="02020603050405020304" pitchFamily="18" charset="0"/>
              </a:rPr>
              <a:t> as nutrient.</a:t>
            </a:r>
          </a:p>
          <a:p>
            <a:pPr marL="0" indent="0" algn="l">
              <a:buNone/>
            </a:pPr>
            <a:r>
              <a:rPr lang="en-GB" dirty="0">
                <a:latin typeface="Times New Roman" panose="02020603050405020304" pitchFamily="18" charset="0"/>
                <a:cs typeface="Times New Roman" panose="02020603050405020304" pitchFamily="18" charset="0"/>
              </a:rPr>
              <a:t>• Infected red cells rupture, releasing merozoites.</a:t>
            </a:r>
          </a:p>
          <a:p>
            <a:pPr marL="0" indent="0" algn="l">
              <a:buNone/>
            </a:pPr>
            <a:r>
              <a:rPr lang="en-GB" dirty="0">
                <a:latin typeface="Times New Roman" panose="02020603050405020304" pitchFamily="18" charset="0"/>
                <a:cs typeface="Times New Roman" panose="02020603050405020304" pitchFamily="18" charset="0"/>
              </a:rPr>
              <a:t>• Febrile paroxysm of fever can result from massive toxic substance release</a:t>
            </a:r>
            <a:r>
              <a:rPr lang="en-GB" dirty="0" smtClean="0">
                <a:latin typeface="Times New Roman" panose="02020603050405020304" pitchFamily="18" charset="0"/>
                <a:cs typeface="Times New Roman" panose="02020603050405020304" pitchFamily="18" charset="0"/>
              </a:rPr>
              <a:t>.</a:t>
            </a:r>
            <a:endParaRPr lang="ar-IQ" dirty="0" smtClean="0">
              <a:latin typeface="Times New Roman" panose="02020603050405020304" pitchFamily="18" charset="0"/>
              <a:cs typeface="Times New Roman" panose="02020603050405020304" pitchFamily="18" charset="0"/>
            </a:endParaRPr>
          </a:p>
          <a:p>
            <a:pPr marL="0" indent="0" algn="l">
              <a:buNone/>
            </a:pPr>
            <a:r>
              <a:rPr lang="en-US" dirty="0" err="1">
                <a:latin typeface="Times New Roman" panose="02020603050405020304" pitchFamily="18" charset="0"/>
                <a:cs typeface="Times New Roman" panose="02020603050405020304" pitchFamily="18" charset="0"/>
              </a:rPr>
              <a:t>P.falciparum</a:t>
            </a:r>
            <a:r>
              <a:rPr lang="en-US" dirty="0">
                <a:latin typeface="Times New Roman" panose="02020603050405020304" pitchFamily="18" charset="0"/>
                <a:cs typeface="Times New Roman" panose="02020603050405020304" pitchFamily="18" charset="0"/>
              </a:rPr>
              <a:t>: Globally High Mortality </a:t>
            </a:r>
            <a:r>
              <a:rPr lang="en-US" dirty="0" smtClean="0">
                <a:latin typeface="Times New Roman" panose="02020603050405020304" pitchFamily="18" charset="0"/>
                <a:cs typeface="Times New Roman" panose="02020603050405020304" pitchFamily="18" charset="0"/>
              </a:rPr>
              <a:t>Rate most </a:t>
            </a:r>
            <a:r>
              <a:rPr lang="en-US" dirty="0">
                <a:latin typeface="Times New Roman" panose="02020603050405020304" pitchFamily="18" charset="0"/>
                <a:cs typeface="Times New Roman" panose="02020603050405020304" pitchFamily="18" charset="0"/>
              </a:rPr>
              <a:t>dangerous </a:t>
            </a:r>
            <a:r>
              <a:rPr lang="en-US" dirty="0" err="1">
                <a:latin typeface="Times New Roman" panose="02020603050405020304" pitchFamily="18" charset="0"/>
                <a:cs typeface="Times New Roman" panose="02020603050405020304" pitchFamily="18" charset="0"/>
              </a:rPr>
              <a:t>plasmodial</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species causes </a:t>
            </a:r>
            <a:r>
              <a:rPr lang="en-US" dirty="0">
                <a:latin typeface="Times New Roman" panose="02020603050405020304" pitchFamily="18" charset="0"/>
                <a:cs typeface="Times New Roman" panose="02020603050405020304" pitchFamily="18" charset="0"/>
              </a:rPr>
              <a:t>rapidly fulminating disease with high fever and orthostatic hypotension</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516090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432" y="1280160"/>
            <a:ext cx="11433048" cy="4088638"/>
          </a:xfrm>
        </p:spPr>
        <p:txBody>
          <a:bodyPr/>
          <a:lstStyle/>
          <a:p>
            <a:pPr marL="0" lvl="0" indent="0" algn="l">
              <a:buNone/>
            </a:pPr>
            <a:r>
              <a:rPr lang="en-US" dirty="0">
                <a:solidFill>
                  <a:srgbClr val="000000"/>
                </a:solidFill>
                <a:latin typeface="Times New Roman" panose="02020603050405020304" pitchFamily="18" charset="0"/>
                <a:cs typeface="Times New Roman" panose="02020603050405020304" pitchFamily="18" charset="0"/>
              </a:rPr>
              <a:t>• Infection can lead to capillary obstruction and death if untreated</a:t>
            </a:r>
            <a:r>
              <a:rPr lang="en-US" dirty="0" smtClean="0">
                <a:solidFill>
                  <a:srgbClr val="000000"/>
                </a:solidFill>
                <a:latin typeface="Times New Roman" panose="02020603050405020304" pitchFamily="18" charset="0"/>
                <a:cs typeface="Times New Roman" panose="02020603050405020304" pitchFamily="18" charset="0"/>
              </a:rPr>
              <a:t>.</a:t>
            </a:r>
            <a:endParaRPr lang="en-US" dirty="0" smtClean="0">
              <a:latin typeface="Times New Roman" panose="02020603050405020304" pitchFamily="18" charset="0"/>
              <a:cs typeface="Times New Roman" panose="02020603050405020304" pitchFamily="18" charset="0"/>
            </a:endParaRPr>
          </a:p>
          <a:p>
            <a:pPr marL="0" indent="0" algn="l" rtl="0">
              <a:buNone/>
            </a:pPr>
            <a:r>
              <a:rPr lang="en-US" dirty="0" smtClean="0">
                <a:latin typeface="Times New Roman" panose="02020603050405020304" pitchFamily="18" charset="0"/>
                <a:cs typeface="Times New Roman" panose="02020603050405020304" pitchFamily="18" charset="0"/>
              </a:rPr>
              <a:t>Destruction </a:t>
            </a:r>
            <a:r>
              <a:rPr lang="en-US" dirty="0">
                <a:latin typeface="Times New Roman" panose="02020603050405020304" pitchFamily="18" charset="0"/>
                <a:cs typeface="Times New Roman" panose="02020603050405020304" pitchFamily="18" charset="0"/>
              </a:rPr>
              <a:t>of red blood cells by release of </a:t>
            </a:r>
            <a:r>
              <a:rPr lang="en-US" dirty="0" err="1">
                <a:latin typeface="Times New Roman" panose="02020603050405020304" pitchFamily="18" charset="0"/>
                <a:cs typeface="Times New Roman" panose="02020603050405020304" pitchFamily="18" charset="0"/>
              </a:rPr>
              <a:t>merozoites</a:t>
            </a:r>
            <a:r>
              <a:rPr lang="en-US" dirty="0">
                <a:latin typeface="Times New Roman" panose="02020603050405020304" pitchFamily="18" charset="0"/>
                <a:cs typeface="Times New Roman" panose="02020603050405020304" pitchFamily="18" charset="0"/>
              </a:rPr>
              <a:t> &amp; the action of the spleen to first sequester the infected red cells &amp; then to lyse them.</a:t>
            </a:r>
          </a:p>
          <a:p>
            <a:pPr marL="0" indent="0" algn="l" rtl="0">
              <a:buNone/>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enlarged spleen is due to congestion with erythrocytes, coupled with hyperplasia of lymphocytes &amp; macrophages</a:t>
            </a:r>
            <a:r>
              <a:rPr lang="en-US" dirty="0" smtClean="0">
                <a:latin typeface="Times New Roman" panose="02020603050405020304" pitchFamily="18" charset="0"/>
                <a:cs typeface="Times New Roman" panose="02020603050405020304" pitchFamily="18" charset="0"/>
              </a:rPr>
              <a:t>.</a:t>
            </a:r>
          </a:p>
          <a:p>
            <a:pPr marL="0" indent="0" algn="l" rtl="0">
              <a:buNone/>
            </a:pPr>
            <a:endParaRPr lang="en-US" dirty="0" smtClean="0">
              <a:latin typeface="Times New Roman" panose="02020603050405020304" pitchFamily="18" charset="0"/>
              <a:cs typeface="Times New Roman" panose="02020603050405020304" pitchFamily="18" charset="0"/>
            </a:endParaRPr>
          </a:p>
          <a:p>
            <a:pPr marL="0" indent="0" algn="l" rtl="0">
              <a:buNone/>
            </a:pPr>
            <a:endParaRPr lang="ar-IQ"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452660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sp>
        <p:nvSpPr>
          <p:cNvPr id="3" name="Content Placeholder 2"/>
          <p:cNvSpPr>
            <a:spLocks noGrp="1"/>
          </p:cNvSpPr>
          <p:nvPr>
            <p:ph idx="1"/>
          </p:nvPr>
        </p:nvSpPr>
        <p:spPr/>
        <p:txBody>
          <a:bodyPr/>
          <a:lstStyle/>
          <a:p>
            <a:pPr marL="0" indent="0" algn="l" rtl="0">
              <a:buNone/>
            </a:pPr>
            <a:r>
              <a:rPr lang="en-US" dirty="0">
                <a:solidFill>
                  <a:schemeClr val="accent2"/>
                </a:solidFill>
                <a:latin typeface="Times New Roman" panose="02020603050405020304" pitchFamily="18" charset="0"/>
                <a:cs typeface="Times New Roman" panose="02020603050405020304" pitchFamily="18" charset="0"/>
              </a:rPr>
              <a:t>Malaria Disease Types</a:t>
            </a:r>
          </a:p>
          <a:p>
            <a:pPr marL="0" indent="0" algn="l" rtl="0">
              <a:buNone/>
            </a:pPr>
            <a:r>
              <a:rPr lang="en-US" dirty="0">
                <a:latin typeface="Times New Roman" panose="02020603050405020304" pitchFamily="18" charset="0"/>
                <a:cs typeface="Times New Roman" panose="02020603050405020304" pitchFamily="18" charset="0"/>
              </a:rPr>
              <a:t>• P. </a:t>
            </a:r>
            <a:r>
              <a:rPr lang="en-US" dirty="0" err="1">
                <a:latin typeface="Times New Roman" panose="02020603050405020304" pitchFamily="18" charset="0"/>
                <a:cs typeface="Times New Roman" panose="02020603050405020304" pitchFamily="18" charset="0"/>
              </a:rPr>
              <a:t>malariae</a:t>
            </a:r>
            <a:r>
              <a:rPr lang="en-US" dirty="0">
                <a:latin typeface="Times New Roman" panose="02020603050405020304" pitchFamily="18" charset="0"/>
                <a:cs typeface="Times New Roman" panose="02020603050405020304" pitchFamily="18" charset="0"/>
              </a:rPr>
              <a:t>, P. vivax, P. </a:t>
            </a:r>
            <a:r>
              <a:rPr lang="en-US" dirty="0" err="1">
                <a:latin typeface="Times New Roman" panose="02020603050405020304" pitchFamily="18" charset="0"/>
                <a:cs typeface="Times New Roman" panose="02020603050405020304" pitchFamily="18" charset="0"/>
              </a:rPr>
              <a:t>ovale</a:t>
            </a:r>
            <a:r>
              <a:rPr lang="en-US" dirty="0">
                <a:latin typeface="Times New Roman" panose="02020603050405020304" pitchFamily="18" charset="0"/>
                <a:cs typeface="Times New Roman" panose="02020603050405020304" pitchFamily="18" charset="0"/>
              </a:rPr>
              <a:t> cause milder disease they invade either young or old red cells .</a:t>
            </a:r>
          </a:p>
          <a:p>
            <a:pPr marL="0" indent="0" algn="l" rtl="0">
              <a:buNone/>
            </a:pPr>
            <a:r>
              <a:rPr lang="en-US" dirty="0">
                <a:latin typeface="Times New Roman" panose="02020603050405020304" pitchFamily="18" charset="0"/>
                <a:cs typeface="Times New Roman" panose="02020603050405020304" pitchFamily="18" charset="0"/>
              </a:rPr>
              <a:t>• P. falciparum invades all RBC ages. </a:t>
            </a:r>
          </a:p>
          <a:p>
            <a:pPr marL="0" indent="0" algn="l" rtl="0">
              <a:buNone/>
            </a:pPr>
            <a:r>
              <a:rPr lang="en-US" dirty="0">
                <a:latin typeface="Times New Roman" panose="02020603050405020304" pitchFamily="18" charset="0"/>
                <a:cs typeface="Times New Roman" panose="02020603050405020304" pitchFamily="18" charset="0"/>
              </a:rPr>
              <a:t>• Malaria is common, causing 300 million cases annually.</a:t>
            </a:r>
          </a:p>
          <a:p>
            <a:pPr marL="0" indent="0" algn="l" rtl="0">
              <a:buNone/>
            </a:pPr>
            <a:r>
              <a:rPr lang="en-US" dirty="0">
                <a:latin typeface="Times New Roman" panose="02020603050405020304" pitchFamily="18" charset="0"/>
                <a:cs typeface="Times New Roman" panose="02020603050405020304" pitchFamily="18" charset="0"/>
              </a:rPr>
              <a:t>• Death rate is about 1%.</a:t>
            </a:r>
            <a:endParaRPr lang="ar-IQ"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914787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sp>
        <p:nvSpPr>
          <p:cNvPr id="3" name="Content Placeholder 2"/>
          <p:cNvSpPr>
            <a:spLocks noGrp="1"/>
          </p:cNvSpPr>
          <p:nvPr>
            <p:ph idx="1"/>
          </p:nvPr>
        </p:nvSpPr>
        <p:spPr/>
        <p:txBody>
          <a:bodyPr/>
          <a:lstStyle/>
          <a:p>
            <a:pPr marL="0" indent="0" algn="l" rtl="0">
              <a:buNone/>
            </a:pPr>
            <a:r>
              <a:rPr lang="en-GB" b="1" dirty="0">
                <a:solidFill>
                  <a:schemeClr val="accent2"/>
                </a:solidFill>
                <a:latin typeface="Times New Roman" panose="02020603050405020304" pitchFamily="18" charset="0"/>
                <a:cs typeface="Times New Roman" panose="02020603050405020304" pitchFamily="18" charset="0"/>
              </a:rPr>
              <a:t>P. falciparum Malaria Characteristics</a:t>
            </a:r>
          </a:p>
          <a:p>
            <a:pPr marL="0" indent="0" algn="l" rtl="0">
              <a:buNone/>
            </a:pPr>
            <a:r>
              <a:rPr lang="en-GB" dirty="0">
                <a:latin typeface="Times New Roman" panose="02020603050405020304" pitchFamily="18" charset="0"/>
                <a:cs typeface="Times New Roman" panose="02020603050405020304" pitchFamily="18" charset="0"/>
              </a:rPr>
              <a:t>• More severe than other plasmodia due to increased red cell infection and capillary occlusion </a:t>
            </a:r>
            <a:r>
              <a:rPr lang="en-GB" dirty="0" smtClean="0">
                <a:latin typeface="Times New Roman" panose="02020603050405020304" pitchFamily="18" charset="0"/>
                <a:cs typeface="Times New Roman" panose="02020603050405020304" pitchFamily="18" charset="0"/>
              </a:rPr>
              <a:t>causes </a:t>
            </a:r>
            <a:r>
              <a:rPr lang="en-GB" dirty="0">
                <a:latin typeface="Times New Roman" panose="02020603050405020304" pitchFamily="18" charset="0"/>
                <a:cs typeface="Times New Roman" panose="02020603050405020304" pitchFamily="18" charset="0"/>
              </a:rPr>
              <a:t>cerebral malaria due to </a:t>
            </a:r>
            <a:r>
              <a:rPr lang="en-GB" dirty="0" err="1">
                <a:latin typeface="Times New Roman" panose="02020603050405020304" pitchFamily="18" charset="0"/>
                <a:cs typeface="Times New Roman" panose="02020603050405020304" pitchFamily="18" charset="0"/>
              </a:rPr>
              <a:t>hemorrhage</a:t>
            </a:r>
            <a:r>
              <a:rPr lang="en-GB" dirty="0">
                <a:latin typeface="Times New Roman" panose="02020603050405020304" pitchFamily="18" charset="0"/>
                <a:cs typeface="Times New Roman" panose="02020603050405020304" pitchFamily="18" charset="0"/>
              </a:rPr>
              <a:t> and necrosis.</a:t>
            </a:r>
          </a:p>
          <a:p>
            <a:pPr marL="0" indent="0" algn="l" rtl="0">
              <a:buNone/>
            </a:pPr>
            <a:r>
              <a:rPr lang="en-GB" dirty="0">
                <a:latin typeface="Times New Roman" panose="02020603050405020304" pitchFamily="18" charset="0"/>
                <a:cs typeface="Times New Roman" panose="02020603050405020304" pitchFamily="18" charset="0"/>
              </a:rPr>
              <a:t>• High </a:t>
            </a:r>
            <a:r>
              <a:rPr lang="en-GB" dirty="0" err="1">
                <a:latin typeface="Times New Roman" panose="02020603050405020304" pitchFamily="18" charset="0"/>
                <a:cs typeface="Times New Roman" panose="02020603050405020304" pitchFamily="18" charset="0"/>
              </a:rPr>
              <a:t>parasitemia</a:t>
            </a:r>
            <a:r>
              <a:rPr lang="en-GB" dirty="0">
                <a:latin typeface="Times New Roman" panose="02020603050405020304" pitchFamily="18" charset="0"/>
                <a:cs typeface="Times New Roman" panose="02020603050405020304" pitchFamily="18" charset="0"/>
              </a:rPr>
              <a:t> due to infecting red cells of all ages.</a:t>
            </a:r>
          </a:p>
          <a:p>
            <a:pPr marL="0" indent="0" algn="l" rtl="0">
              <a:buNone/>
            </a:pPr>
            <a:r>
              <a:rPr lang="en-GB" dirty="0">
                <a:latin typeface="Times New Roman" panose="02020603050405020304" pitchFamily="18" charset="0"/>
                <a:cs typeface="Times New Roman" panose="02020603050405020304" pitchFamily="18" charset="0"/>
              </a:rPr>
              <a:t>• Causes extensive </a:t>
            </a:r>
            <a:r>
              <a:rPr lang="en-GB" dirty="0" err="1">
                <a:latin typeface="Times New Roman" panose="02020603050405020304" pitchFamily="18" charset="0"/>
                <a:cs typeface="Times New Roman" panose="02020603050405020304" pitchFamily="18" charset="0"/>
              </a:rPr>
              <a:t>hemolysis</a:t>
            </a:r>
            <a:r>
              <a:rPr lang="en-GB" dirty="0">
                <a:latin typeface="Times New Roman" panose="02020603050405020304" pitchFamily="18" charset="0"/>
                <a:cs typeface="Times New Roman" panose="02020603050405020304" pitchFamily="18" charset="0"/>
              </a:rPr>
              <a:t> and kidney damage, leading to </a:t>
            </a:r>
            <a:r>
              <a:rPr lang="en-GB" dirty="0" err="1">
                <a:latin typeface="Times New Roman" panose="02020603050405020304" pitchFamily="18" charset="0"/>
                <a:cs typeface="Times New Roman" panose="02020603050405020304" pitchFamily="18" charset="0"/>
              </a:rPr>
              <a:t>hemoglobinuria</a:t>
            </a:r>
            <a:r>
              <a:rPr lang="en-GB" dirty="0">
                <a:latin typeface="Times New Roman" panose="02020603050405020304" pitchFamily="18" charset="0"/>
                <a:cs typeface="Times New Roman" panose="02020603050405020304" pitchFamily="18" charset="0"/>
              </a:rPr>
              <a:t>.</a:t>
            </a:r>
          </a:p>
          <a:p>
            <a:pPr marL="0" indent="0" algn="l" rtl="0">
              <a:buNone/>
            </a:pPr>
            <a:r>
              <a:rPr lang="en-GB" dirty="0">
                <a:latin typeface="Times New Roman" panose="02020603050405020304" pitchFamily="18" charset="0"/>
                <a:cs typeface="Times New Roman" panose="02020603050405020304" pitchFamily="18" charset="0"/>
              </a:rPr>
              <a:t>• Black water fever term derived from dark urine </a:t>
            </a:r>
            <a:r>
              <a:rPr lang="en-GB" dirty="0" err="1">
                <a:latin typeface="Times New Roman" panose="02020603050405020304" pitchFamily="18" charset="0"/>
                <a:cs typeface="Times New Roman" panose="02020603050405020304" pitchFamily="18" charset="0"/>
              </a:rPr>
              <a:t>color</a:t>
            </a:r>
            <a:r>
              <a:rPr lang="en-GB" dirty="0">
                <a:latin typeface="Times New Roman" panose="02020603050405020304" pitchFamily="18" charset="0"/>
                <a:cs typeface="Times New Roman" panose="02020603050405020304" pitchFamily="18" charset="0"/>
              </a:rPr>
              <a:t>.</a:t>
            </a:r>
          </a:p>
          <a:p>
            <a:pPr marL="0" indent="0" algn="l" rtl="0">
              <a:buNone/>
            </a:pP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Hemoglobinuria</a:t>
            </a:r>
            <a:r>
              <a:rPr lang="en-GB" dirty="0">
                <a:latin typeface="Times New Roman" panose="02020603050405020304" pitchFamily="18" charset="0"/>
                <a:cs typeface="Times New Roman" panose="02020603050405020304" pitchFamily="18" charset="0"/>
              </a:rPr>
              <a:t> can lead to acute renal failure.</a:t>
            </a:r>
            <a:endParaRPr lang="ar-IQ"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721351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4320" y="228600"/>
            <a:ext cx="11917680" cy="5899150"/>
          </a:xfrm>
        </p:spPr>
        <p:txBody>
          <a:bodyPr/>
          <a:lstStyle/>
          <a:p>
            <a:pPr marL="0" indent="0" algn="l">
              <a:buNone/>
            </a:pPr>
            <a:r>
              <a:rPr lang="en-GB" sz="4000" b="1" dirty="0" smtClean="0">
                <a:solidFill>
                  <a:schemeClr val="accent2"/>
                </a:solidFill>
                <a:latin typeface="Times New Roman" panose="02020603050405020304" pitchFamily="18" charset="0"/>
                <a:cs typeface="Times New Roman" panose="02020603050405020304" pitchFamily="18" charset="0"/>
              </a:rPr>
              <a:t>Clinical symptoms:</a:t>
            </a:r>
          </a:p>
          <a:p>
            <a:pPr marL="0" indent="0" algn="l">
              <a:buNone/>
            </a:pPr>
            <a:r>
              <a:rPr lang="en-GB" dirty="0" smtClean="0">
                <a:latin typeface="Times New Roman" panose="02020603050405020304" pitchFamily="18" charset="0"/>
                <a:cs typeface="Times New Roman" panose="02020603050405020304" pitchFamily="18" charset="0"/>
              </a:rPr>
              <a:t> Malaria </a:t>
            </a:r>
            <a:r>
              <a:rPr lang="en-GB" dirty="0">
                <a:latin typeface="Times New Roman" panose="02020603050405020304" pitchFamily="18" charset="0"/>
                <a:cs typeface="Times New Roman" panose="02020603050405020304" pitchFamily="18" charset="0"/>
              </a:rPr>
              <a:t>symptoms, typically seen after the first exposure, seen in cases of the flu, include nausea, vomiting, headache, muscle pains, abdominal pain, splenomegaly and hepatomegaly, </a:t>
            </a:r>
            <a:r>
              <a:rPr lang="en-GB" dirty="0" err="1">
                <a:latin typeface="Times New Roman" panose="02020603050405020304" pitchFamily="18" charset="0"/>
                <a:cs typeface="Times New Roman" panose="02020603050405020304" pitchFamily="18" charset="0"/>
              </a:rPr>
              <a:t>myalgias</a:t>
            </a:r>
            <a:r>
              <a:rPr lang="en-GB" dirty="0">
                <a:latin typeface="Times New Roman" panose="02020603050405020304" pitchFamily="18" charset="0"/>
                <a:cs typeface="Times New Roman" panose="02020603050405020304" pitchFamily="18" charset="0"/>
              </a:rPr>
              <a:t>, and arthritis, similar to flu symptoms</a:t>
            </a:r>
            <a:r>
              <a:rPr lang="en-GB" dirty="0" smtClean="0">
                <a:latin typeface="Times New Roman" panose="02020603050405020304" pitchFamily="18" charset="0"/>
                <a:cs typeface="Times New Roman" panose="02020603050405020304" pitchFamily="18" charset="0"/>
              </a:rPr>
              <a:t>.</a:t>
            </a:r>
            <a:endParaRPr lang="ar-IQ" dirty="0" smtClean="0">
              <a:latin typeface="Times New Roman" panose="02020603050405020304" pitchFamily="18" charset="0"/>
              <a:cs typeface="Times New Roman" panose="02020603050405020304" pitchFamily="18" charset="0"/>
            </a:endParaRPr>
          </a:p>
          <a:p>
            <a:pPr marL="0" indent="0" algn="l">
              <a:buNone/>
            </a:pP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Infected RBCs rupture, causing merozoites, </a:t>
            </a:r>
            <a:r>
              <a:rPr lang="en-GB" dirty="0" err="1">
                <a:latin typeface="Times New Roman" panose="02020603050405020304" pitchFamily="18" charset="0"/>
                <a:cs typeface="Times New Roman" panose="02020603050405020304" pitchFamily="18" charset="0"/>
              </a:rPr>
              <a:t>hemoglobin</a:t>
            </a:r>
            <a:r>
              <a:rPr lang="en-GB" dirty="0">
                <a:latin typeface="Times New Roman" panose="02020603050405020304" pitchFamily="18" charset="0"/>
                <a:cs typeface="Times New Roman" panose="02020603050405020304" pitchFamily="18" charset="0"/>
              </a:rPr>
              <a:t>, and toxic cellular waste.</a:t>
            </a:r>
          </a:p>
          <a:p>
            <a:pPr marL="0" indent="0" algn="l" rtl="0">
              <a:buNone/>
            </a:pPr>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Paradoxes</a:t>
            </a:r>
            <a:r>
              <a:rPr lang="ar-IQ"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fever</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occur every 48 hours.</a:t>
            </a:r>
          </a:p>
          <a:p>
            <a:pPr marL="0" indent="0" algn="l">
              <a:buNone/>
            </a:pPr>
            <a:r>
              <a:rPr lang="en-GB" dirty="0">
                <a:latin typeface="Times New Roman" panose="02020603050405020304" pitchFamily="18" charset="0"/>
                <a:cs typeface="Times New Roman" panose="02020603050405020304" pitchFamily="18" charset="0"/>
              </a:rPr>
              <a:t>• Main symptoms: </a:t>
            </a:r>
            <a:r>
              <a:rPr lang="en-GB" dirty="0" err="1">
                <a:latin typeface="Times New Roman" panose="02020603050405020304" pitchFamily="18" charset="0"/>
                <a:cs typeface="Times New Roman" panose="02020603050405020304" pitchFamily="18" charset="0"/>
              </a:rPr>
              <a:t>Anemia</a:t>
            </a:r>
            <a:r>
              <a:rPr lang="en-GB" dirty="0">
                <a:latin typeface="Times New Roman" panose="02020603050405020304" pitchFamily="18" charset="0"/>
                <a:cs typeface="Times New Roman" panose="02020603050405020304" pitchFamily="18" charset="0"/>
              </a:rPr>
              <a:t>, paroxysms fever </a:t>
            </a:r>
            <a:r>
              <a:rPr lang="en-GB" dirty="0" smtClean="0">
                <a:latin typeface="Times New Roman" panose="02020603050405020304" pitchFamily="18" charset="0"/>
                <a:cs typeface="Times New Roman" panose="02020603050405020304" pitchFamily="18" charset="0"/>
              </a:rPr>
              <a:t> high-grade </a:t>
            </a:r>
            <a:r>
              <a:rPr lang="en-GB" dirty="0">
                <a:latin typeface="Times New Roman" panose="02020603050405020304" pitchFamily="18" charset="0"/>
                <a:cs typeface="Times New Roman" panose="02020603050405020304" pitchFamily="18" charset="0"/>
              </a:rPr>
              <a:t>fever (reach 41 C), chills.</a:t>
            </a:r>
          </a:p>
          <a:p>
            <a:pPr marL="0" indent="0" algn="l">
              <a:buNone/>
            </a:pPr>
            <a:r>
              <a:rPr lang="en-GB" dirty="0">
                <a:latin typeface="Times New Roman" panose="02020603050405020304" pitchFamily="18" charset="0"/>
                <a:cs typeface="Times New Roman" panose="02020603050405020304" pitchFamily="18" charset="0"/>
              </a:rPr>
              <a:t>• Fever cycle timing: 72 h for P. </a:t>
            </a:r>
            <a:r>
              <a:rPr lang="en-GB" dirty="0" err="1">
                <a:latin typeface="Times New Roman" panose="02020603050405020304" pitchFamily="18" charset="0"/>
                <a:cs typeface="Times New Roman" panose="02020603050405020304" pitchFamily="18" charset="0"/>
              </a:rPr>
              <a:t>malariae</a:t>
            </a:r>
            <a:r>
              <a:rPr lang="en-GB" dirty="0">
                <a:latin typeface="Times New Roman" panose="02020603050405020304" pitchFamily="18" charset="0"/>
                <a:cs typeface="Times New Roman" panose="02020603050405020304" pitchFamily="18" charset="0"/>
              </a:rPr>
              <a:t>, 48 h for other plasmodia types.</a:t>
            </a:r>
            <a:endParaRPr lang="ar-IQ"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640557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sp>
        <p:nvSpPr>
          <p:cNvPr id="3" name="Content Placeholder 2"/>
          <p:cNvSpPr>
            <a:spLocks noGrp="1"/>
          </p:cNvSpPr>
          <p:nvPr>
            <p:ph idx="1"/>
          </p:nvPr>
        </p:nvSpPr>
        <p:spPr/>
        <p:txBody>
          <a:bodyPr/>
          <a:lstStyle/>
          <a:p>
            <a:pPr marL="336550" indent="0" algn="l" rtl="0">
              <a:lnSpc>
                <a:spcPct val="103000"/>
              </a:lnSpc>
              <a:spcAft>
                <a:spcPts val="520"/>
              </a:spcAft>
              <a:buNone/>
            </a:pPr>
            <a:r>
              <a:rPr lang="en-US" dirty="0">
                <a:solidFill>
                  <a:srgbClr val="000000"/>
                </a:solidFill>
                <a:latin typeface="Times New Roman" panose="02020603050405020304" pitchFamily="18" charset="0"/>
                <a:ea typeface="Constantia" panose="02030602050306030303" pitchFamily="18" charset="0"/>
                <a:cs typeface="Times New Roman" panose="02020603050405020304" pitchFamily="18" charset="0"/>
              </a:rPr>
              <a:t>After infection liver and RBC, typical picture of malaria </a:t>
            </a:r>
            <a:r>
              <a:rPr lang="en-US" dirty="0" smtClean="0">
                <a:solidFill>
                  <a:srgbClr val="000000"/>
                </a:solidFill>
                <a:latin typeface="Times New Roman" panose="02020603050405020304" pitchFamily="18" charset="0"/>
                <a:ea typeface="Constantia" panose="02030602050306030303" pitchFamily="18" charset="0"/>
                <a:cs typeface="Times New Roman" panose="02020603050405020304" pitchFamily="18" charset="0"/>
              </a:rPr>
              <a:t>is: </a:t>
            </a:r>
            <a:r>
              <a:rPr lang="en-US" dirty="0" smtClean="0">
                <a:solidFill>
                  <a:srgbClr val="FF0000"/>
                </a:solidFill>
                <a:latin typeface="Times New Roman" panose="02020603050405020304" pitchFamily="18" charset="0"/>
                <a:ea typeface="Constantia" panose="02030602050306030303" pitchFamily="18" charset="0"/>
                <a:cs typeface="Times New Roman" panose="02020603050405020304" pitchFamily="18" charset="0"/>
              </a:rPr>
              <a:t>Febrile </a:t>
            </a:r>
            <a:r>
              <a:rPr lang="en-US" dirty="0">
                <a:solidFill>
                  <a:srgbClr val="FF0000"/>
                </a:solidFill>
                <a:latin typeface="Times New Roman" panose="02020603050405020304" pitchFamily="18" charset="0"/>
                <a:ea typeface="Constantia" panose="02030602050306030303" pitchFamily="18" charset="0"/>
                <a:cs typeface="Times New Roman" panose="02020603050405020304" pitchFamily="18" charset="0"/>
              </a:rPr>
              <a:t>paroxysm</a:t>
            </a:r>
            <a:r>
              <a:rPr lang="en-US" dirty="0">
                <a:solidFill>
                  <a:srgbClr val="000000"/>
                </a:solidFill>
                <a:latin typeface="Times New Roman" panose="02020603050405020304" pitchFamily="18" charset="0"/>
                <a:ea typeface="Constantia" panose="02030602050306030303" pitchFamily="18" charset="0"/>
                <a:cs typeface="Times New Roman" panose="02020603050405020304" pitchFamily="18" charset="0"/>
              </a:rPr>
              <a:t>. Has three stages</a:t>
            </a:r>
            <a:endPar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l" rtl="0">
              <a:lnSpc>
                <a:spcPct val="103000"/>
              </a:lnSpc>
              <a:spcAft>
                <a:spcPts val="520"/>
              </a:spcAft>
              <a:buClr>
                <a:srgbClr val="000000"/>
              </a:buClr>
              <a:buSzPts val="2200"/>
              <a:buNone/>
            </a:pPr>
            <a:r>
              <a:rPr lang="en-US" u="sng" dirty="0">
                <a:solidFill>
                  <a:srgbClr val="000000"/>
                </a:solidFill>
                <a:uFill>
                  <a:solidFill>
                    <a:srgbClr val="000000"/>
                  </a:solidFill>
                </a:uFill>
                <a:latin typeface="Times New Roman" panose="02020603050405020304" pitchFamily="18" charset="0"/>
                <a:ea typeface="Constantia" panose="02030602050306030303" pitchFamily="18" charset="0"/>
                <a:cs typeface="Times New Roman" panose="02020603050405020304" pitchFamily="18" charset="0"/>
              </a:rPr>
              <a:t>Cold stage</a:t>
            </a:r>
            <a:r>
              <a:rPr lang="en-US" dirty="0">
                <a:solidFill>
                  <a:srgbClr val="000000"/>
                </a:solidFill>
                <a:uFill>
                  <a:solidFill>
                    <a:srgbClr val="000000"/>
                  </a:solidFill>
                </a:uFill>
                <a:latin typeface="Times New Roman" panose="02020603050405020304" pitchFamily="18" charset="0"/>
                <a:ea typeface="Constantia" panose="02030602050306030303" pitchFamily="18" charset="0"/>
                <a:cs typeface="Times New Roman" panose="02020603050405020304" pitchFamily="18" charset="0"/>
              </a:rPr>
              <a:t>: it lasts for 15–60 minutes, the patient has intense cold and uncontrolled shivering</a:t>
            </a:r>
          </a:p>
          <a:p>
            <a:pPr marL="0" indent="0" algn="l" rtl="0">
              <a:lnSpc>
                <a:spcPct val="103000"/>
              </a:lnSpc>
              <a:spcAft>
                <a:spcPts val="520"/>
              </a:spcAft>
              <a:buClr>
                <a:srgbClr val="000000"/>
              </a:buClr>
              <a:buSzPts val="2200"/>
              <a:buNone/>
            </a:pPr>
            <a:r>
              <a:rPr lang="en-US" u="sng" dirty="0">
                <a:solidFill>
                  <a:srgbClr val="000000"/>
                </a:solidFill>
                <a:uFill>
                  <a:solidFill>
                    <a:srgbClr val="000000"/>
                  </a:solidFill>
                </a:uFill>
                <a:latin typeface="Times New Roman" panose="02020603050405020304" pitchFamily="18" charset="0"/>
                <a:ea typeface="Constantia" panose="02030602050306030303" pitchFamily="18" charset="0"/>
                <a:cs typeface="Times New Roman" panose="02020603050405020304" pitchFamily="18" charset="0"/>
              </a:rPr>
              <a:t>Hot stage</a:t>
            </a:r>
            <a:r>
              <a:rPr lang="en-US" dirty="0">
                <a:solidFill>
                  <a:srgbClr val="000000"/>
                </a:solidFill>
                <a:uFill>
                  <a:solidFill>
                    <a:srgbClr val="000000"/>
                  </a:solidFill>
                </a:uFill>
                <a:latin typeface="Times New Roman" panose="02020603050405020304" pitchFamily="18" charset="0"/>
                <a:ea typeface="Constantia" panose="02030602050306030303" pitchFamily="18" charset="0"/>
                <a:cs typeface="Times New Roman" panose="02020603050405020304" pitchFamily="18" charset="0"/>
              </a:rPr>
              <a:t>: it lasts for 2-6 hrs. the temperature is 41°C or higher</a:t>
            </a:r>
          </a:p>
          <a:p>
            <a:pPr marL="0" indent="0" algn="l" rtl="0">
              <a:lnSpc>
                <a:spcPct val="103000"/>
              </a:lnSpc>
              <a:spcAft>
                <a:spcPts val="520"/>
              </a:spcAft>
              <a:buClr>
                <a:srgbClr val="000000"/>
              </a:buClr>
              <a:buSzPts val="2200"/>
              <a:buNone/>
            </a:pPr>
            <a:r>
              <a:rPr lang="en-US" u="sng" dirty="0">
                <a:solidFill>
                  <a:srgbClr val="000000"/>
                </a:solidFill>
                <a:uFill>
                  <a:solidFill>
                    <a:srgbClr val="000000"/>
                  </a:solidFill>
                </a:uFill>
                <a:latin typeface="Times New Roman" panose="02020603050405020304" pitchFamily="18" charset="0"/>
                <a:ea typeface="Constantia" panose="02030602050306030303" pitchFamily="18" charset="0"/>
                <a:cs typeface="Times New Roman" panose="02020603050405020304" pitchFamily="18" charset="0"/>
              </a:rPr>
              <a:t>Sweating</a:t>
            </a:r>
            <a:r>
              <a:rPr lang="en-US" dirty="0">
                <a:solidFill>
                  <a:srgbClr val="000000"/>
                </a:solidFill>
                <a:uFill>
                  <a:solidFill>
                    <a:srgbClr val="000000"/>
                  </a:solidFill>
                </a:uFill>
                <a:latin typeface="Times New Roman" panose="02020603050405020304" pitchFamily="18" charset="0"/>
                <a:ea typeface="Constantia" panose="02030602050306030303" pitchFamily="18" charset="0"/>
                <a:cs typeface="Times New Roman" panose="02020603050405020304" pitchFamily="18" charset="0"/>
              </a:rPr>
              <a:t>: when the patient goes in profuse sweat. The temperature drops rapidly &amp; the patient usually falls into deep sleep, to wake up refreshed</a:t>
            </a:r>
          </a:p>
          <a:p>
            <a:pPr marL="0" indent="0" algn="l" rtl="0">
              <a:buNone/>
            </a:pPr>
            <a:endParaRPr lang="ar-IQ"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461134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2024" y="274320"/>
            <a:ext cx="7068312" cy="5880862"/>
          </a:xfrm>
        </p:spPr>
        <p:txBody>
          <a:bodyPr/>
          <a:lstStyle/>
          <a:p>
            <a:pPr marL="0" indent="0" algn="l">
              <a:buNone/>
            </a:pPr>
            <a:r>
              <a:rPr lang="en-GB" b="1" dirty="0">
                <a:solidFill>
                  <a:schemeClr val="accent2"/>
                </a:solidFill>
                <a:latin typeface="Times New Roman" panose="02020603050405020304" pitchFamily="18" charset="0"/>
                <a:cs typeface="Times New Roman" panose="02020603050405020304" pitchFamily="18" charset="0"/>
              </a:rPr>
              <a:t>Lab Diagnosis of Plasmodium</a:t>
            </a:r>
          </a:p>
          <a:p>
            <a:pPr marL="0" indent="0" algn="l">
              <a:buNone/>
            </a:pPr>
            <a:r>
              <a:rPr lang="en-GB" dirty="0" smtClean="0">
                <a:latin typeface="Times New Roman" panose="02020603050405020304" pitchFamily="18" charset="0"/>
                <a:cs typeface="Times New Roman" panose="02020603050405020304" pitchFamily="18" charset="0"/>
              </a:rPr>
              <a:t>1\ </a:t>
            </a:r>
            <a:r>
              <a:rPr lang="en-GB" dirty="0">
                <a:latin typeface="Times New Roman" panose="02020603050405020304" pitchFamily="18" charset="0"/>
                <a:cs typeface="Times New Roman" panose="02020603050405020304" pitchFamily="18" charset="0"/>
              </a:rPr>
              <a:t>Detection of parasite in RBC intracellular.</a:t>
            </a:r>
          </a:p>
          <a:p>
            <a:pPr marL="0" indent="0" algn="l">
              <a:buNone/>
            </a:pPr>
            <a:r>
              <a:rPr lang="en-GB" dirty="0">
                <a:latin typeface="Times New Roman" panose="02020603050405020304" pitchFamily="18" charset="0"/>
                <a:cs typeface="Times New Roman" panose="02020603050405020304" pitchFamily="18" charset="0"/>
              </a:rPr>
              <a:t>• Microscopic examination of blood using thin and thick Giemsa-stained smears.</a:t>
            </a:r>
          </a:p>
          <a:p>
            <a:pPr marL="0" indent="0" algn="l">
              <a:buNone/>
            </a:pPr>
            <a:r>
              <a:rPr lang="en-GB" dirty="0">
                <a:latin typeface="Times New Roman" panose="02020603050405020304" pitchFamily="18" charset="0"/>
                <a:cs typeface="Times New Roman" panose="02020603050405020304" pitchFamily="18" charset="0"/>
              </a:rPr>
              <a:t>• thick Screening for organisms during febrile paroxysm.</a:t>
            </a:r>
          </a:p>
          <a:p>
            <a:pPr marL="0" indent="0" algn="l">
              <a:buNone/>
            </a:pPr>
            <a:r>
              <a:rPr lang="en-GB" dirty="0" smtClean="0">
                <a:latin typeface="Times New Roman" panose="02020603050405020304" pitchFamily="18" charset="0"/>
                <a:cs typeface="Times New Roman" panose="02020603050405020304" pitchFamily="18" charset="0"/>
              </a:rPr>
              <a:t>2\  </a:t>
            </a:r>
            <a:r>
              <a:rPr lang="en-GB" dirty="0">
                <a:latin typeface="Times New Roman" panose="02020603050405020304" pitchFamily="18" charset="0"/>
                <a:cs typeface="Times New Roman" panose="02020603050405020304" pitchFamily="18" charset="0"/>
              </a:rPr>
              <a:t>PCR-based test for Plasmodium nucleic acids.</a:t>
            </a:r>
          </a:p>
          <a:p>
            <a:pPr marL="0" indent="0" algn="l">
              <a:buNone/>
            </a:pPr>
            <a:r>
              <a:rPr lang="en-GB" dirty="0" smtClean="0">
                <a:latin typeface="Times New Roman" panose="02020603050405020304" pitchFamily="18" charset="0"/>
                <a:cs typeface="Times New Roman" panose="02020603050405020304" pitchFamily="18" charset="0"/>
              </a:rPr>
              <a:t>3\  </a:t>
            </a:r>
            <a:r>
              <a:rPr lang="en-GB" dirty="0">
                <a:latin typeface="Times New Roman" panose="02020603050405020304" pitchFamily="18" charset="0"/>
                <a:cs typeface="Times New Roman" panose="02020603050405020304" pitchFamily="18" charset="0"/>
              </a:rPr>
              <a:t>Serologic procedures (ELISA test) for P. falciparum protein.</a:t>
            </a:r>
            <a:endParaRPr lang="ar-IQ" dirty="0">
              <a:latin typeface="Times New Roman" panose="02020603050405020304" pitchFamily="18" charset="0"/>
              <a:cs typeface="Times New Roman" panose="02020603050405020304" pitchFamily="18" charset="0"/>
            </a:endParaRPr>
          </a:p>
        </p:txBody>
      </p:sp>
      <p:sp>
        <p:nvSpPr>
          <p:cNvPr id="4" name="Title 3"/>
          <p:cNvSpPr>
            <a:spLocks noGrp="1"/>
          </p:cNvSpPr>
          <p:nvPr>
            <p:ph type="title"/>
          </p:nvPr>
        </p:nvSpPr>
        <p:spPr/>
        <p:txBody>
          <a:bodyPr/>
          <a:lstStyle/>
          <a:p>
            <a:endParaRPr lang="ar-IQ"/>
          </a:p>
        </p:txBody>
      </p:sp>
    </p:spTree>
    <p:extLst>
      <p:ext uri="{BB962C8B-B14F-4D97-AF65-F5344CB8AC3E}">
        <p14:creationId xmlns:p14="http://schemas.microsoft.com/office/powerpoint/2010/main" val="39662073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idx="1"/>
          </p:nvPr>
        </p:nvSpPr>
        <p:spPr>
          <a:xfrm>
            <a:off x="347472" y="374904"/>
            <a:ext cx="11731752" cy="5752846"/>
          </a:xfrm>
        </p:spPr>
        <p:txBody>
          <a:bodyPr/>
          <a:lstStyle/>
          <a:p>
            <a:pPr marL="0" indent="0" algn="l">
              <a:buNone/>
            </a:pPr>
            <a:r>
              <a:rPr lang="en-US" sz="3200" dirty="0" smtClean="0">
                <a:latin typeface="Times New Roman" panose="02020603050405020304" pitchFamily="18" charset="0"/>
                <a:cs typeface="Times New Roman" panose="02020603050405020304" pitchFamily="18" charset="0"/>
              </a:rPr>
              <a:t> </a:t>
            </a:r>
            <a:r>
              <a:rPr lang="en-US" b="1" dirty="0">
                <a:solidFill>
                  <a:schemeClr val="accent2"/>
                </a:solidFill>
                <a:latin typeface="Times New Roman" panose="02020603050405020304" pitchFamily="18" charset="0"/>
                <a:cs typeface="Times New Roman" panose="02020603050405020304" pitchFamily="18" charset="0"/>
              </a:rPr>
              <a:t>Control and Prevention</a:t>
            </a:r>
            <a:br>
              <a:rPr lang="en-US" b="1" dirty="0">
                <a:solidFill>
                  <a:schemeClr val="accent2"/>
                </a:solidFill>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Vector control and avoidance of anopheles mosquitoes.</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Use of insecticides and repellents.</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Prevention at peak feeding time.(usually dusk to dawn)</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Widespread use of bed nets and suitable clothing</a:t>
            </a:r>
            <a:r>
              <a:rPr lang="en-US" dirty="0" smtClean="0">
                <a:latin typeface="Times New Roman" panose="02020603050405020304" pitchFamily="18" charset="0"/>
                <a:cs typeface="Times New Roman" panose="02020603050405020304" pitchFamily="18" charset="0"/>
              </a:rPr>
              <a:t>.</a:t>
            </a:r>
            <a:endParaRPr lang="ar-IQ" dirty="0" smtClean="0">
              <a:latin typeface="Times New Roman" panose="02020603050405020304" pitchFamily="18" charset="0"/>
              <a:cs typeface="Times New Roman" panose="02020603050405020304" pitchFamily="18" charset="0"/>
            </a:endParaRPr>
          </a:p>
          <a:p>
            <a:pPr marL="0" indent="0" algn="l">
              <a:buNone/>
            </a:pPr>
            <a:r>
              <a:rPr lang="en-GB" b="1" dirty="0">
                <a:solidFill>
                  <a:schemeClr val="accent2"/>
                </a:solidFill>
                <a:latin typeface="Times New Roman" panose="02020603050405020304" pitchFamily="18" charset="0"/>
                <a:cs typeface="Times New Roman" panose="02020603050405020304" pitchFamily="18" charset="0"/>
              </a:rPr>
              <a:t>Plasmodium Treatment </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Treatment depends on infection stage.</a:t>
            </a:r>
          </a:p>
          <a:p>
            <a:pPr marL="0" indent="0" algn="l">
              <a:buNone/>
            </a:pPr>
            <a:r>
              <a:rPr lang="en-GB" dirty="0">
                <a:latin typeface="Times New Roman" panose="02020603050405020304" pitchFamily="18" charset="0"/>
                <a:cs typeface="Times New Roman" panose="02020603050405020304" pitchFamily="18" charset="0"/>
              </a:rPr>
              <a:t>• </a:t>
            </a:r>
            <a:r>
              <a:rPr lang="en-GB" dirty="0">
                <a:solidFill>
                  <a:schemeClr val="accent2"/>
                </a:solidFill>
                <a:latin typeface="Times New Roman" panose="02020603050405020304" pitchFamily="18" charset="0"/>
                <a:cs typeface="Times New Roman" panose="02020603050405020304" pitchFamily="18" charset="0"/>
              </a:rPr>
              <a:t>Primaquine</a:t>
            </a:r>
            <a:r>
              <a:rPr lang="en-GB" dirty="0">
                <a:latin typeface="Times New Roman" panose="02020603050405020304" pitchFamily="18" charset="0"/>
                <a:cs typeface="Times New Roman" panose="02020603050405020304" pitchFamily="18" charset="0"/>
              </a:rPr>
              <a:t> effective against </a:t>
            </a:r>
            <a:r>
              <a:rPr lang="en-GB" u="sng" dirty="0">
                <a:latin typeface="Times New Roman" panose="02020603050405020304" pitchFamily="18" charset="0"/>
                <a:cs typeface="Times New Roman" panose="02020603050405020304" pitchFamily="18" charset="0"/>
              </a:rPr>
              <a:t>exoerythrocytic</a:t>
            </a:r>
            <a:r>
              <a:rPr lang="en-GB" dirty="0">
                <a:latin typeface="Times New Roman" panose="02020603050405020304" pitchFamily="18" charset="0"/>
                <a:cs typeface="Times New Roman" panose="02020603050405020304" pitchFamily="18" charset="0"/>
              </a:rPr>
              <a:t> and </a:t>
            </a:r>
            <a:r>
              <a:rPr lang="en-GB" u="sng" dirty="0" err="1">
                <a:latin typeface="Times New Roman" panose="02020603050405020304" pitchFamily="18" charset="0"/>
                <a:cs typeface="Times New Roman" panose="02020603050405020304" pitchFamily="18" charset="0"/>
              </a:rPr>
              <a:t>gametocytic</a:t>
            </a:r>
            <a:r>
              <a:rPr lang="en-GB" dirty="0">
                <a:latin typeface="Times New Roman" panose="02020603050405020304" pitchFamily="18" charset="0"/>
                <a:cs typeface="Times New Roman" panose="02020603050405020304" pitchFamily="18" charset="0"/>
              </a:rPr>
              <a:t> forms.</a:t>
            </a:r>
          </a:p>
          <a:p>
            <a:pPr marL="0" indent="0" algn="l">
              <a:buNone/>
            </a:pP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Inactive against red blood cell parasites.</a:t>
            </a:r>
          </a:p>
          <a:p>
            <a:pPr marL="0" indent="0" algn="l">
              <a:buNone/>
            </a:pPr>
            <a:r>
              <a:rPr lang="en-GB" dirty="0">
                <a:latin typeface="Times New Roman" panose="02020603050405020304" pitchFamily="18" charset="0"/>
                <a:cs typeface="Times New Roman" panose="02020603050405020304" pitchFamily="18" charset="0"/>
              </a:rPr>
              <a:t>• For </a:t>
            </a:r>
            <a:r>
              <a:rPr lang="en-GB" u="sng" dirty="0" err="1">
                <a:latin typeface="Times New Roman" panose="02020603050405020304" pitchFamily="18" charset="0"/>
                <a:cs typeface="Times New Roman" panose="02020603050405020304" pitchFamily="18" charset="0"/>
              </a:rPr>
              <a:t>erythrocytic</a:t>
            </a:r>
            <a:r>
              <a:rPr lang="en-GB" u="sng" dirty="0">
                <a:latin typeface="Times New Roman" panose="02020603050405020304" pitchFamily="18" charset="0"/>
                <a:cs typeface="Times New Roman" panose="02020603050405020304" pitchFamily="18" charset="0"/>
              </a:rPr>
              <a:t> form</a:t>
            </a:r>
            <a:r>
              <a:rPr lang="en-GB" dirty="0">
                <a:latin typeface="Times New Roman" panose="02020603050405020304" pitchFamily="18" charset="0"/>
                <a:cs typeface="Times New Roman" panose="02020603050405020304" pitchFamily="18" charset="0"/>
              </a:rPr>
              <a:t>, </a:t>
            </a:r>
            <a:r>
              <a:rPr lang="en-GB" dirty="0">
                <a:solidFill>
                  <a:srgbClr val="FF5050"/>
                </a:solidFill>
                <a:latin typeface="Times New Roman" panose="02020603050405020304" pitchFamily="18" charset="0"/>
                <a:cs typeface="Times New Roman" panose="02020603050405020304" pitchFamily="18" charset="0"/>
              </a:rPr>
              <a:t>Primaquine</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with </a:t>
            </a:r>
            <a:r>
              <a:rPr lang="en-GB" dirty="0">
                <a:solidFill>
                  <a:schemeClr val="accent2"/>
                </a:solidFill>
                <a:latin typeface="Times New Roman" panose="02020603050405020304" pitchFamily="18" charset="0"/>
                <a:cs typeface="Times New Roman" panose="02020603050405020304" pitchFamily="18" charset="0"/>
              </a:rPr>
              <a:t>chloroquine</a:t>
            </a:r>
            <a:r>
              <a:rPr lang="en-GB" dirty="0">
                <a:latin typeface="Times New Roman" panose="02020603050405020304" pitchFamily="18" charset="0"/>
                <a:cs typeface="Times New Roman" panose="02020603050405020304" pitchFamily="18" charset="0"/>
              </a:rPr>
              <a:t>.</a:t>
            </a:r>
          </a:p>
          <a:p>
            <a:pPr marL="0" indent="0" algn="l">
              <a:buNone/>
            </a:pPr>
            <a:r>
              <a:rPr lang="en-GB" dirty="0">
                <a:latin typeface="Times New Roman" panose="02020603050405020304" pitchFamily="18" charset="0"/>
                <a:cs typeface="Times New Roman" panose="02020603050405020304" pitchFamily="18" charset="0"/>
              </a:rPr>
              <a:t>• </a:t>
            </a:r>
            <a:r>
              <a:rPr lang="en-GB" dirty="0">
                <a:solidFill>
                  <a:schemeClr val="accent2"/>
                </a:solidFill>
                <a:latin typeface="Times New Roman" panose="02020603050405020304" pitchFamily="18" charset="0"/>
                <a:cs typeface="Times New Roman" panose="02020603050405020304" pitchFamily="18" charset="0"/>
              </a:rPr>
              <a:t>Mefloquine</a:t>
            </a:r>
            <a:r>
              <a:rPr lang="en-GB" dirty="0">
                <a:latin typeface="Times New Roman" panose="02020603050405020304" pitchFamily="18" charset="0"/>
                <a:cs typeface="Times New Roman" panose="02020603050405020304" pitchFamily="18" charset="0"/>
              </a:rPr>
              <a:t> or </a:t>
            </a:r>
            <a:r>
              <a:rPr lang="en-GB" dirty="0">
                <a:solidFill>
                  <a:schemeClr val="accent2"/>
                </a:solidFill>
                <a:latin typeface="Times New Roman" panose="02020603050405020304" pitchFamily="18" charset="0"/>
                <a:cs typeface="Times New Roman" panose="02020603050405020304" pitchFamily="18" charset="0"/>
              </a:rPr>
              <a:t>quinine &amp; doxycycline </a:t>
            </a:r>
            <a:r>
              <a:rPr lang="en-GB" dirty="0">
                <a:latin typeface="Times New Roman" panose="02020603050405020304" pitchFamily="18" charset="0"/>
                <a:cs typeface="Times New Roman" panose="02020603050405020304" pitchFamily="18" charset="0"/>
              </a:rPr>
              <a:t>used for chloroquine-resistant P. falciparum strains.</a:t>
            </a:r>
            <a:endParaRPr lang="ar-IQ"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917960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0624" y="493776"/>
            <a:ext cx="11161776" cy="5943600"/>
          </a:xfrm>
        </p:spPr>
        <p:txBody>
          <a:bodyPr/>
          <a:lstStyle/>
          <a:p>
            <a:pPr marL="0" indent="0" algn="l" rtl="0">
              <a:lnSpc>
                <a:spcPct val="107000"/>
              </a:lnSpc>
              <a:spcAft>
                <a:spcPts val="875"/>
              </a:spcAft>
              <a:buNone/>
            </a:pPr>
            <a:r>
              <a:rPr lang="en-US" b="1" u="sng" dirty="0">
                <a:solidFill>
                  <a:schemeClr val="accent2"/>
                </a:solidFill>
                <a:uFill>
                  <a:solidFill>
                    <a:srgbClr val="000000"/>
                  </a:solidFill>
                </a:uFill>
                <a:latin typeface="Constantia" panose="02030602050306030303" pitchFamily="18" charset="0"/>
                <a:ea typeface="Constantia" panose="02030602050306030303" pitchFamily="18" charset="0"/>
                <a:cs typeface="Constantia" panose="02030602050306030303" pitchFamily="18" charset="0"/>
              </a:rPr>
              <a:t>B: Toxoplasmosis (</a:t>
            </a:r>
            <a:r>
              <a:rPr lang="en-US" b="1" i="1" u="sng" dirty="0">
                <a:solidFill>
                  <a:schemeClr val="accent2"/>
                </a:solidFill>
                <a:uFill>
                  <a:solidFill>
                    <a:srgbClr val="000000"/>
                  </a:solidFill>
                </a:uFill>
                <a:latin typeface="Constantia" panose="02030602050306030303" pitchFamily="18" charset="0"/>
                <a:ea typeface="Constantia" panose="02030602050306030303" pitchFamily="18" charset="0"/>
                <a:cs typeface="Constantia" panose="02030602050306030303" pitchFamily="18" charset="0"/>
              </a:rPr>
              <a:t>Toxoplasma </a:t>
            </a:r>
            <a:r>
              <a:rPr lang="en-US" b="1" i="1" u="sng" dirty="0" err="1">
                <a:solidFill>
                  <a:schemeClr val="accent2"/>
                </a:solidFill>
                <a:uFill>
                  <a:solidFill>
                    <a:srgbClr val="000000"/>
                  </a:solidFill>
                </a:uFill>
                <a:latin typeface="Constantia" panose="02030602050306030303" pitchFamily="18" charset="0"/>
                <a:ea typeface="Constantia" panose="02030602050306030303" pitchFamily="18" charset="0"/>
                <a:cs typeface="Constantia" panose="02030602050306030303" pitchFamily="18" charset="0"/>
              </a:rPr>
              <a:t>gondii</a:t>
            </a:r>
            <a:r>
              <a:rPr lang="en-US" b="1" i="1" u="sng" dirty="0">
                <a:solidFill>
                  <a:schemeClr val="accent2"/>
                </a:solidFill>
                <a:uFill>
                  <a:solidFill>
                    <a:srgbClr val="000000"/>
                  </a:solidFill>
                </a:uFill>
                <a:latin typeface="Constantia" panose="02030602050306030303" pitchFamily="18" charset="0"/>
                <a:ea typeface="Constantia" panose="02030602050306030303" pitchFamily="18" charset="0"/>
                <a:cs typeface="Constantia" panose="02030602050306030303" pitchFamily="18" charset="0"/>
              </a:rPr>
              <a:t>)</a:t>
            </a:r>
            <a:endParaRPr lang="en-US" sz="1400" dirty="0">
              <a:solidFill>
                <a:schemeClr val="accent2"/>
              </a:solidFill>
              <a:latin typeface="Calibri" panose="020F0502020204030204" pitchFamily="34" charset="0"/>
              <a:ea typeface="Calibri" panose="020F0502020204030204" pitchFamily="34" charset="0"/>
            </a:endParaRPr>
          </a:p>
          <a:p>
            <a:pPr marL="107315" indent="0" algn="l" rtl="0">
              <a:lnSpc>
                <a:spcPct val="101000"/>
              </a:lnSpc>
              <a:spcAft>
                <a:spcPts val="615"/>
              </a:spcAft>
              <a:buNone/>
            </a:pPr>
            <a:r>
              <a:rPr lang="en-US" dirty="0" smtClean="0">
                <a:solidFill>
                  <a:srgbClr val="000000"/>
                </a:solidFill>
                <a:latin typeface="Constantia" panose="02030602050306030303" pitchFamily="18" charset="0"/>
                <a:ea typeface="Constantia" panose="02030602050306030303" pitchFamily="18" charset="0"/>
                <a:cs typeface="Constantia" panose="02030602050306030303" pitchFamily="18" charset="0"/>
              </a:rPr>
              <a:t>is </a:t>
            </a:r>
            <a:r>
              <a:rPr lang="en-US" dirty="0">
                <a:solidFill>
                  <a:srgbClr val="000000"/>
                </a:solidFill>
                <a:latin typeface="Constantia" panose="02030602050306030303" pitchFamily="18" charset="0"/>
                <a:ea typeface="Constantia" panose="02030602050306030303" pitchFamily="18" charset="0"/>
                <a:cs typeface="Constantia" panose="02030602050306030303" pitchFamily="18" charset="0"/>
              </a:rPr>
              <a:t>obligatory intracellular, </a:t>
            </a:r>
            <a:r>
              <a:rPr lang="en-US" dirty="0">
                <a:latin typeface="Constantia" panose="02030602050306030303" pitchFamily="18" charset="0"/>
                <a:ea typeface="Constantia" panose="02030602050306030303" pitchFamily="18" charset="0"/>
                <a:cs typeface="Constantia" panose="02030602050306030303" pitchFamily="18" charset="0"/>
              </a:rPr>
              <a:t>T. </a:t>
            </a:r>
            <a:r>
              <a:rPr lang="en-US" dirty="0" err="1">
                <a:latin typeface="Constantia" panose="02030602050306030303" pitchFamily="18" charset="0"/>
                <a:ea typeface="Constantia" panose="02030602050306030303" pitchFamily="18" charset="0"/>
                <a:cs typeface="Constantia" panose="02030602050306030303" pitchFamily="18" charset="0"/>
              </a:rPr>
              <a:t>gondii</a:t>
            </a:r>
            <a:r>
              <a:rPr lang="en-US" dirty="0">
                <a:latin typeface="Constantia" panose="02030602050306030303" pitchFamily="18" charset="0"/>
                <a:ea typeface="Constantia" panose="02030602050306030303" pitchFamily="18" charset="0"/>
                <a:cs typeface="Constantia" panose="02030602050306030303" pitchFamily="18" charset="0"/>
              </a:rPr>
              <a:t> is found inside the reticuloendothelial cells.</a:t>
            </a:r>
            <a:endParaRPr lang="en-US" sz="1400" dirty="0">
              <a:latin typeface="Calibri" panose="020F0502020204030204" pitchFamily="34" charset="0"/>
              <a:ea typeface="Calibri" panose="020F0502020204030204" pitchFamily="34" charset="0"/>
            </a:endParaRPr>
          </a:p>
          <a:p>
            <a:pPr marL="107315" indent="0" algn="l" rtl="0">
              <a:lnSpc>
                <a:spcPct val="107000"/>
              </a:lnSpc>
              <a:spcAft>
                <a:spcPts val="270"/>
              </a:spcAft>
              <a:buNone/>
            </a:pPr>
            <a:r>
              <a:rPr lang="en-US" b="1" dirty="0" smtClean="0">
                <a:solidFill>
                  <a:srgbClr val="FF0000"/>
                </a:solidFill>
                <a:latin typeface="Constantia" panose="02030602050306030303" pitchFamily="18" charset="0"/>
                <a:ea typeface="Constantia" panose="02030602050306030303" pitchFamily="18" charset="0"/>
                <a:cs typeface="Constantia" panose="02030602050306030303" pitchFamily="18" charset="0"/>
              </a:rPr>
              <a:t>Mode of </a:t>
            </a:r>
            <a:r>
              <a:rPr lang="en-US" b="1" dirty="0">
                <a:solidFill>
                  <a:srgbClr val="FF0000"/>
                </a:solidFill>
                <a:latin typeface="Constantia" panose="02030602050306030303" pitchFamily="18" charset="0"/>
                <a:ea typeface="Constantia" panose="02030602050306030303" pitchFamily="18" charset="0"/>
                <a:cs typeface="Constantia" panose="02030602050306030303" pitchFamily="18" charset="0"/>
              </a:rPr>
              <a:t>infection</a:t>
            </a:r>
            <a:endParaRPr lang="en-US" sz="3600" b="1" dirty="0">
              <a:solidFill>
                <a:srgbClr val="FF0000"/>
              </a:solidFill>
              <a:latin typeface="Constantia" panose="02030602050306030303" pitchFamily="18" charset="0"/>
              <a:ea typeface="Constantia" panose="02030602050306030303" pitchFamily="18" charset="0"/>
              <a:cs typeface="Constantia" panose="02030602050306030303" pitchFamily="18" charset="0"/>
            </a:endParaRPr>
          </a:p>
          <a:p>
            <a:pPr marL="107315" marR="148590" indent="0" algn="l" rtl="0">
              <a:lnSpc>
                <a:spcPct val="101000"/>
              </a:lnSpc>
              <a:spcAft>
                <a:spcPts val="480"/>
              </a:spcAft>
              <a:buNone/>
            </a:pPr>
            <a:r>
              <a:rPr lang="en-US" dirty="0" smtClean="0">
                <a:solidFill>
                  <a:schemeClr val="tx2"/>
                </a:solidFill>
                <a:latin typeface="Constantia" panose="02030602050306030303" pitchFamily="18" charset="0"/>
                <a:ea typeface="Constantia" panose="02030602050306030303" pitchFamily="18" charset="0"/>
                <a:cs typeface="Constantia" panose="02030602050306030303" pitchFamily="18" charset="0"/>
              </a:rPr>
              <a:t>1• </a:t>
            </a:r>
            <a:r>
              <a:rPr lang="en-US" dirty="0">
                <a:solidFill>
                  <a:schemeClr val="accent2"/>
                </a:solidFill>
                <a:latin typeface="Constantia" panose="02030602050306030303" pitchFamily="18" charset="0"/>
                <a:ea typeface="Constantia" panose="02030602050306030303" pitchFamily="18" charset="0"/>
                <a:cs typeface="Constantia" panose="02030602050306030303" pitchFamily="18" charset="0"/>
              </a:rPr>
              <a:t>Accidental</a:t>
            </a:r>
            <a:r>
              <a:rPr lang="en-US" dirty="0">
                <a:solidFill>
                  <a:schemeClr val="tx2"/>
                </a:solidFill>
                <a:latin typeface="Constantia" panose="02030602050306030303" pitchFamily="18" charset="0"/>
                <a:ea typeface="Constantia" panose="02030602050306030303" pitchFamily="18" charset="0"/>
                <a:cs typeface="Constantia" panose="02030602050306030303" pitchFamily="18" charset="0"/>
              </a:rPr>
              <a:t> ingestion of mature oocysts in food, water, raw/undercooked meat, or finger contaminated with cat feces.</a:t>
            </a:r>
          </a:p>
          <a:p>
            <a:pPr marL="107315" marR="148590" indent="0" algn="l" rtl="0">
              <a:lnSpc>
                <a:spcPct val="101000"/>
              </a:lnSpc>
              <a:spcAft>
                <a:spcPts val="480"/>
              </a:spcAft>
              <a:buNone/>
            </a:pPr>
            <a:r>
              <a:rPr lang="en-US" dirty="0" smtClean="0">
                <a:solidFill>
                  <a:schemeClr val="tx2"/>
                </a:solidFill>
                <a:latin typeface="Constantia" panose="02030602050306030303" pitchFamily="18" charset="0"/>
                <a:ea typeface="Constantia" panose="02030602050306030303" pitchFamily="18" charset="0"/>
                <a:cs typeface="Constantia" panose="02030602050306030303" pitchFamily="18" charset="0"/>
              </a:rPr>
              <a:t>2• </a:t>
            </a:r>
            <a:r>
              <a:rPr lang="en-US" dirty="0">
                <a:solidFill>
                  <a:schemeClr val="accent2"/>
                </a:solidFill>
                <a:latin typeface="Constantia" panose="02030602050306030303" pitchFamily="18" charset="0"/>
                <a:ea typeface="Constantia" panose="02030602050306030303" pitchFamily="18" charset="0"/>
                <a:cs typeface="Constantia" panose="02030602050306030303" pitchFamily="18" charset="0"/>
              </a:rPr>
              <a:t>Congenital</a:t>
            </a:r>
            <a:r>
              <a:rPr lang="en-US" dirty="0">
                <a:solidFill>
                  <a:schemeClr val="tx2"/>
                </a:solidFill>
                <a:latin typeface="Constantia" panose="02030602050306030303" pitchFamily="18" charset="0"/>
                <a:ea typeface="Constantia" panose="02030602050306030303" pitchFamily="18" charset="0"/>
                <a:cs typeface="Constantia" panose="02030602050306030303" pitchFamily="18" charset="0"/>
              </a:rPr>
              <a:t> infection from infected mother to </a:t>
            </a:r>
            <a:r>
              <a:rPr lang="en-US" dirty="0" smtClean="0">
                <a:solidFill>
                  <a:schemeClr val="tx2"/>
                </a:solidFill>
                <a:latin typeface="Constantia" panose="02030602050306030303" pitchFamily="18" charset="0"/>
                <a:ea typeface="Constantia" panose="02030602050306030303" pitchFamily="18" charset="0"/>
                <a:cs typeface="Constantia" panose="02030602050306030303" pitchFamily="18" charset="0"/>
              </a:rPr>
              <a:t>fetus uterine </a:t>
            </a:r>
            <a:r>
              <a:rPr lang="en-US" dirty="0">
                <a:solidFill>
                  <a:schemeClr val="tx2"/>
                </a:solidFill>
                <a:latin typeface="Constantia" panose="02030602050306030303" pitchFamily="18" charset="0"/>
                <a:ea typeface="Constantia" panose="02030602050306030303" pitchFamily="18" charset="0"/>
                <a:cs typeface="Constantia" panose="02030602050306030303" pitchFamily="18" charset="0"/>
              </a:rPr>
              <a:t>infection from mother to fetus</a:t>
            </a:r>
          </a:p>
          <a:p>
            <a:pPr marL="107315" marR="148590" indent="0" algn="l" rtl="0">
              <a:lnSpc>
                <a:spcPct val="101000"/>
              </a:lnSpc>
              <a:spcAft>
                <a:spcPts val="480"/>
              </a:spcAft>
              <a:buNone/>
            </a:pPr>
            <a:r>
              <a:rPr lang="en-US" dirty="0" smtClean="0">
                <a:solidFill>
                  <a:schemeClr val="tx2"/>
                </a:solidFill>
                <a:latin typeface="Constantia" panose="02030602050306030303" pitchFamily="18" charset="0"/>
                <a:ea typeface="Constantia" panose="02030602050306030303" pitchFamily="18" charset="0"/>
                <a:cs typeface="Constantia" panose="02030602050306030303" pitchFamily="18" charset="0"/>
              </a:rPr>
              <a:t>3• </a:t>
            </a:r>
            <a:r>
              <a:rPr lang="en-US" dirty="0">
                <a:solidFill>
                  <a:schemeClr val="accent2"/>
                </a:solidFill>
                <a:latin typeface="Constantia" panose="02030602050306030303" pitchFamily="18" charset="0"/>
                <a:ea typeface="Constantia" panose="02030602050306030303" pitchFamily="18" charset="0"/>
                <a:cs typeface="Constantia" panose="02030602050306030303" pitchFamily="18" charset="0"/>
              </a:rPr>
              <a:t>Blood</a:t>
            </a:r>
            <a:r>
              <a:rPr lang="en-US" dirty="0">
                <a:solidFill>
                  <a:schemeClr val="tx2"/>
                </a:solidFill>
                <a:latin typeface="Constantia" panose="02030602050306030303" pitchFamily="18" charset="0"/>
                <a:ea typeface="Constantia" panose="02030602050306030303" pitchFamily="18" charset="0"/>
                <a:cs typeface="Constantia" panose="02030602050306030303" pitchFamily="18" charset="0"/>
              </a:rPr>
              <a:t> </a:t>
            </a:r>
            <a:r>
              <a:rPr lang="en-US" dirty="0">
                <a:solidFill>
                  <a:schemeClr val="accent2"/>
                </a:solidFill>
                <a:latin typeface="Constantia" panose="02030602050306030303" pitchFamily="18" charset="0"/>
                <a:ea typeface="Constantia" panose="02030602050306030303" pitchFamily="18" charset="0"/>
                <a:cs typeface="Constantia" panose="02030602050306030303" pitchFamily="18" charset="0"/>
              </a:rPr>
              <a:t>transfusion</a:t>
            </a:r>
            <a:r>
              <a:rPr lang="en-US" dirty="0">
                <a:solidFill>
                  <a:schemeClr val="tx2"/>
                </a:solidFill>
                <a:latin typeface="Constantia" panose="02030602050306030303" pitchFamily="18" charset="0"/>
                <a:ea typeface="Constantia" panose="02030602050306030303" pitchFamily="18" charset="0"/>
                <a:cs typeface="Constantia" panose="02030602050306030303" pitchFamily="18" charset="0"/>
              </a:rPr>
              <a:t> or transplantation from infected donors.</a:t>
            </a:r>
            <a:endParaRPr lang="ar-IQ" dirty="0">
              <a:solidFill>
                <a:schemeClr val="tx2"/>
              </a:solidFill>
            </a:endParaRPr>
          </a:p>
        </p:txBody>
      </p:sp>
    </p:spTree>
    <p:extLst>
      <p:ext uri="{BB962C8B-B14F-4D97-AF65-F5344CB8AC3E}">
        <p14:creationId xmlns:p14="http://schemas.microsoft.com/office/powerpoint/2010/main" val="15123736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sp>
        <p:nvSpPr>
          <p:cNvPr id="3" name="Content Placeholder 2"/>
          <p:cNvSpPr>
            <a:spLocks noGrp="1"/>
          </p:cNvSpPr>
          <p:nvPr>
            <p:ph idx="1"/>
          </p:nvPr>
        </p:nvSpPr>
        <p:spPr/>
        <p:txBody>
          <a:bodyPr/>
          <a:lstStyle/>
          <a:p>
            <a:pPr marL="97790" indent="0" algn="l">
              <a:lnSpc>
                <a:spcPct val="105000"/>
              </a:lnSpc>
              <a:spcAft>
                <a:spcPts val="500"/>
              </a:spcAft>
              <a:buNone/>
            </a:pPr>
            <a:r>
              <a:rPr lang="en-US" dirty="0">
                <a:solidFill>
                  <a:srgbClr val="000000"/>
                </a:solidFill>
                <a:latin typeface="Constantia" panose="02030602050306030303" pitchFamily="18" charset="0"/>
                <a:ea typeface="Constantia" panose="02030602050306030303" pitchFamily="18" charset="0"/>
                <a:cs typeface="Constantia" panose="02030602050306030303" pitchFamily="18" charset="0"/>
              </a:rPr>
              <a:t>-</a:t>
            </a:r>
            <a:r>
              <a:rPr lang="en-US" dirty="0">
                <a:solidFill>
                  <a:schemeClr val="accent2"/>
                </a:solidFill>
                <a:latin typeface="Constantia" panose="02030602050306030303" pitchFamily="18" charset="0"/>
                <a:ea typeface="Constantia" panose="02030602050306030303" pitchFamily="18" charset="0"/>
                <a:cs typeface="Constantia" panose="02030602050306030303" pitchFamily="18" charset="0"/>
              </a:rPr>
              <a:t>Intermediate host</a:t>
            </a:r>
            <a:r>
              <a:rPr lang="en-US" dirty="0">
                <a:solidFill>
                  <a:srgbClr val="000000"/>
                </a:solidFill>
                <a:latin typeface="Constantia" panose="02030602050306030303" pitchFamily="18" charset="0"/>
                <a:ea typeface="Constantia" panose="02030602050306030303" pitchFamily="18" charset="0"/>
                <a:cs typeface="Constantia" panose="02030602050306030303" pitchFamily="18" charset="0"/>
              </a:rPr>
              <a:t>: human (Accidental host ), cattle , lamb and pork, rodents.</a:t>
            </a:r>
            <a:endParaRPr lang="en-US" sz="1400" dirty="0">
              <a:solidFill>
                <a:srgbClr val="000000"/>
              </a:solidFill>
              <a:latin typeface="Calibri" panose="020F0502020204030204" pitchFamily="34" charset="0"/>
              <a:ea typeface="Calibri" panose="020F0502020204030204" pitchFamily="34" charset="0"/>
            </a:endParaRPr>
          </a:p>
          <a:p>
            <a:pPr marL="97790" indent="0" algn="l" rtl="0">
              <a:lnSpc>
                <a:spcPct val="105000"/>
              </a:lnSpc>
              <a:spcAft>
                <a:spcPts val="500"/>
              </a:spcAft>
              <a:buNone/>
            </a:pPr>
            <a:r>
              <a:rPr lang="en-US" dirty="0">
                <a:solidFill>
                  <a:srgbClr val="000000"/>
                </a:solidFill>
                <a:latin typeface="Constantia" panose="02030602050306030303" pitchFamily="18" charset="0"/>
                <a:ea typeface="Constantia" panose="02030602050306030303" pitchFamily="18" charset="0"/>
                <a:cs typeface="Constantia" panose="02030602050306030303" pitchFamily="18" charset="0"/>
              </a:rPr>
              <a:t>-</a:t>
            </a:r>
            <a:r>
              <a:rPr lang="en-US" dirty="0">
                <a:solidFill>
                  <a:schemeClr val="accent2"/>
                </a:solidFill>
                <a:latin typeface="Constantia" panose="02030602050306030303" pitchFamily="18" charset="0"/>
                <a:ea typeface="Constantia" panose="02030602050306030303" pitchFamily="18" charset="0"/>
                <a:cs typeface="Constantia" panose="02030602050306030303" pitchFamily="18" charset="0"/>
              </a:rPr>
              <a:t>Final host </a:t>
            </a:r>
            <a:r>
              <a:rPr lang="en-US" dirty="0">
                <a:solidFill>
                  <a:srgbClr val="FF0000"/>
                </a:solidFill>
                <a:latin typeface="Constantia" panose="02030602050306030303" pitchFamily="18" charset="0"/>
                <a:ea typeface="Constantia" panose="02030602050306030303" pitchFamily="18" charset="0"/>
                <a:cs typeface="Constantia" panose="02030602050306030303" pitchFamily="18" charset="0"/>
              </a:rPr>
              <a:t>or definitive hosts </a:t>
            </a:r>
            <a:r>
              <a:rPr lang="en-US" dirty="0">
                <a:solidFill>
                  <a:srgbClr val="000000"/>
                </a:solidFill>
                <a:latin typeface="Constantia" panose="02030602050306030303" pitchFamily="18" charset="0"/>
                <a:ea typeface="Constantia" panose="02030602050306030303" pitchFamily="18" charset="0"/>
                <a:cs typeface="Constantia" panose="02030602050306030303" pitchFamily="18" charset="0"/>
              </a:rPr>
              <a:t>: cats (sexual </a:t>
            </a:r>
            <a:r>
              <a:rPr lang="en-US" dirty="0" smtClean="0">
                <a:solidFill>
                  <a:srgbClr val="000000"/>
                </a:solidFill>
                <a:latin typeface="Constantia" panose="02030602050306030303" pitchFamily="18" charset="0"/>
                <a:ea typeface="Constantia" panose="02030602050306030303" pitchFamily="18" charset="0"/>
                <a:cs typeface="Constantia" panose="02030602050306030303" pitchFamily="18" charset="0"/>
              </a:rPr>
              <a:t>cycle</a:t>
            </a:r>
            <a:r>
              <a:rPr lang="ar-IQ" dirty="0" smtClean="0">
                <a:solidFill>
                  <a:srgbClr val="000000"/>
                </a:solidFill>
                <a:latin typeface="Constantia" panose="02030602050306030303" pitchFamily="18" charset="0"/>
                <a:ea typeface="Constantia" panose="02030602050306030303" pitchFamily="18" charset="0"/>
                <a:cs typeface="Constantia" panose="02030602050306030303" pitchFamily="18" charset="0"/>
              </a:rPr>
              <a:t>(</a:t>
            </a:r>
            <a:endParaRPr lang="en-US" sz="1400" dirty="0">
              <a:solidFill>
                <a:srgbClr val="000000"/>
              </a:solidFill>
              <a:latin typeface="Calibri" panose="020F0502020204030204" pitchFamily="34" charset="0"/>
              <a:ea typeface="Calibri" panose="020F0502020204030204" pitchFamily="34" charset="0"/>
            </a:endParaRPr>
          </a:p>
          <a:p>
            <a:pPr marL="97790" indent="0" algn="l">
              <a:lnSpc>
                <a:spcPct val="105000"/>
              </a:lnSpc>
              <a:spcAft>
                <a:spcPts val="60"/>
              </a:spcAft>
              <a:buNone/>
            </a:pPr>
            <a:r>
              <a:rPr lang="en-US" dirty="0">
                <a:solidFill>
                  <a:srgbClr val="000000"/>
                </a:solidFill>
                <a:latin typeface="Constantia" panose="02030602050306030303" pitchFamily="18" charset="0"/>
                <a:ea typeface="Constantia" panose="02030602050306030303" pitchFamily="18" charset="0"/>
                <a:cs typeface="Constantia" panose="02030602050306030303" pitchFamily="18" charset="0"/>
              </a:rPr>
              <a:t>-</a:t>
            </a:r>
            <a:r>
              <a:rPr lang="en-US" dirty="0">
                <a:solidFill>
                  <a:schemeClr val="accent2"/>
                </a:solidFill>
                <a:latin typeface="Constantia" panose="02030602050306030303" pitchFamily="18" charset="0"/>
                <a:ea typeface="Constantia" panose="02030602050306030303" pitchFamily="18" charset="0"/>
                <a:cs typeface="Constantia" panose="02030602050306030303" pitchFamily="18" charset="0"/>
              </a:rPr>
              <a:t>Infective stage</a:t>
            </a:r>
            <a:r>
              <a:rPr lang="en-US" dirty="0">
                <a:solidFill>
                  <a:srgbClr val="000000"/>
                </a:solidFill>
                <a:latin typeface="Constantia" panose="02030602050306030303" pitchFamily="18" charset="0"/>
                <a:ea typeface="Constantia" panose="02030602050306030303" pitchFamily="18" charset="0"/>
                <a:cs typeface="Constantia" panose="02030602050306030303" pitchFamily="18" charset="0"/>
              </a:rPr>
              <a:t>: fecal oocyst from cats , or tissue cyst from cattle </a:t>
            </a:r>
            <a:r>
              <a:rPr lang="en-US" dirty="0" smtClean="0">
                <a:solidFill>
                  <a:srgbClr val="000000"/>
                </a:solidFill>
                <a:latin typeface="Constantia" panose="02030602050306030303" pitchFamily="18" charset="0"/>
                <a:ea typeface="Constantia" panose="02030602050306030303" pitchFamily="18" charset="0"/>
                <a:cs typeface="Constantia" panose="02030602050306030303" pitchFamily="18" charset="0"/>
              </a:rPr>
              <a:t>or</a:t>
            </a:r>
            <a:r>
              <a:rPr lang="en-US" sz="1400" dirty="0" smtClean="0">
                <a:solidFill>
                  <a:srgbClr val="000000"/>
                </a:solidFill>
                <a:latin typeface="Calibri" panose="020F0502020204030204" pitchFamily="34" charset="0"/>
                <a:ea typeface="Constantia" panose="02030602050306030303" pitchFamily="18" charset="0"/>
              </a:rPr>
              <a:t> </a:t>
            </a:r>
            <a:r>
              <a:rPr lang="en-US" dirty="0" smtClean="0">
                <a:solidFill>
                  <a:srgbClr val="000000"/>
                </a:solidFill>
                <a:latin typeface="Constantia" panose="02030602050306030303" pitchFamily="18" charset="0"/>
                <a:ea typeface="Constantia" panose="02030602050306030303" pitchFamily="18" charset="0"/>
                <a:cs typeface="Constantia" panose="02030602050306030303" pitchFamily="18" charset="0"/>
              </a:rPr>
              <a:t>Tachyzoite </a:t>
            </a:r>
            <a:r>
              <a:rPr lang="en-US" dirty="0">
                <a:solidFill>
                  <a:srgbClr val="000000"/>
                </a:solidFill>
                <a:latin typeface="Times New Roman" panose="02020603050405020304" pitchFamily="18" charset="0"/>
                <a:ea typeface="Times New Roman" panose="02020603050405020304" pitchFamily="18" charset="0"/>
              </a:rPr>
              <a:t>→ </a:t>
            </a:r>
            <a:r>
              <a:rPr lang="en-US" dirty="0">
                <a:solidFill>
                  <a:srgbClr val="000000"/>
                </a:solidFill>
                <a:latin typeface="Constantia" panose="02030602050306030303" pitchFamily="18" charset="0"/>
                <a:ea typeface="Constantia" panose="02030602050306030303" pitchFamily="18" charset="0"/>
                <a:cs typeface="Constantia" panose="02030602050306030303" pitchFamily="18" charset="0"/>
              </a:rPr>
              <a:t>from pregnant women</a:t>
            </a:r>
            <a:endParaRPr lang="ar-IQ" dirty="0"/>
          </a:p>
        </p:txBody>
      </p:sp>
    </p:spTree>
    <p:extLst>
      <p:ext uri="{BB962C8B-B14F-4D97-AF65-F5344CB8AC3E}">
        <p14:creationId xmlns:p14="http://schemas.microsoft.com/office/powerpoint/2010/main" val="7021171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sp>
        <p:nvSpPr>
          <p:cNvPr id="3" name="Content Placeholder 2"/>
          <p:cNvSpPr>
            <a:spLocks noGrp="1"/>
          </p:cNvSpPr>
          <p:nvPr>
            <p:ph idx="1"/>
          </p:nvPr>
        </p:nvSpPr>
        <p:spPr>
          <a:xfrm>
            <a:off x="362712" y="854075"/>
            <a:ext cx="10972800" cy="4953000"/>
          </a:xfrm>
        </p:spPr>
        <p:txBody>
          <a:bodyPr/>
          <a:lstStyle/>
          <a:p>
            <a:pPr marL="0" indent="0" algn="l" rtl="0">
              <a:buNone/>
            </a:pPr>
            <a:r>
              <a:rPr lang="en-GB" sz="3600" b="1" dirty="0" smtClean="0">
                <a:solidFill>
                  <a:schemeClr val="accent2">
                    <a:lumMod val="75000"/>
                  </a:schemeClr>
                </a:solidFill>
                <a:latin typeface="Times New Roman" panose="02020603050405020304" pitchFamily="18" charset="0"/>
                <a:cs typeface="Times New Roman" panose="02020603050405020304" pitchFamily="18" charset="0"/>
              </a:rPr>
              <a:t>Toxoplasma </a:t>
            </a:r>
            <a:r>
              <a:rPr lang="en-GB" sz="3600" b="1" dirty="0" err="1">
                <a:solidFill>
                  <a:schemeClr val="accent2">
                    <a:lumMod val="75000"/>
                  </a:schemeClr>
                </a:solidFill>
                <a:latin typeface="Times New Roman" panose="02020603050405020304" pitchFamily="18" charset="0"/>
                <a:cs typeface="Times New Roman" panose="02020603050405020304" pitchFamily="18" charset="0"/>
              </a:rPr>
              <a:t>gondii</a:t>
            </a:r>
            <a:r>
              <a:rPr lang="en-GB" sz="3600" b="1" dirty="0">
                <a:solidFill>
                  <a:schemeClr val="accent2">
                    <a:lumMod val="75000"/>
                  </a:schemeClr>
                </a:solidFill>
                <a:latin typeface="Times New Roman" panose="02020603050405020304" pitchFamily="18" charset="0"/>
                <a:cs typeface="Times New Roman" panose="02020603050405020304" pitchFamily="18" charset="0"/>
              </a:rPr>
              <a:t> oocyst </a:t>
            </a:r>
            <a:r>
              <a:rPr lang="en-GB" sz="3600" b="1" dirty="0" smtClean="0">
                <a:solidFill>
                  <a:schemeClr val="accent2">
                    <a:lumMod val="75000"/>
                  </a:schemeClr>
                </a:solidFill>
                <a:latin typeface="Times New Roman" panose="02020603050405020304" pitchFamily="18" charset="0"/>
                <a:cs typeface="Times New Roman" panose="02020603050405020304" pitchFamily="18" charset="0"/>
              </a:rPr>
              <a:t>:</a:t>
            </a:r>
          </a:p>
          <a:p>
            <a:pPr marL="0" indent="0" algn="l" rtl="0">
              <a:buNone/>
            </a:pP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Typical </a:t>
            </a:r>
            <a:r>
              <a:rPr lang="en-GB" dirty="0" smtClean="0">
                <a:latin typeface="Times New Roman" panose="02020603050405020304" pitchFamily="18" charset="0"/>
                <a:cs typeface="Times New Roman" panose="02020603050405020304" pitchFamily="18" charset="0"/>
              </a:rPr>
              <a:t>characteristics by size range 25 </a:t>
            </a:r>
            <a:r>
              <a:rPr lang="en-GB" dirty="0">
                <a:latin typeface="Times New Roman" panose="02020603050405020304" pitchFamily="18" charset="0"/>
                <a:cs typeface="Times New Roman" panose="02020603050405020304" pitchFamily="18" charset="0"/>
              </a:rPr>
              <a:t>to 35 </a:t>
            </a:r>
            <a:r>
              <a:rPr lang="el-GR" dirty="0">
                <a:latin typeface="Times New Roman" panose="02020603050405020304" pitchFamily="18" charset="0"/>
                <a:cs typeface="Times New Roman" panose="02020603050405020304" pitchFamily="18" charset="0"/>
              </a:rPr>
              <a:t>μ</a:t>
            </a:r>
            <a:r>
              <a:rPr lang="en-GB" dirty="0">
                <a:latin typeface="Times New Roman" panose="02020603050405020304" pitchFamily="18" charset="0"/>
                <a:cs typeface="Times New Roman" panose="02020603050405020304" pitchFamily="18" charset="0"/>
              </a:rPr>
              <a:t>m long , 10 to 15 </a:t>
            </a:r>
            <a:r>
              <a:rPr lang="el-GR" dirty="0">
                <a:latin typeface="Times New Roman" panose="02020603050405020304" pitchFamily="18" charset="0"/>
                <a:cs typeface="Times New Roman" panose="02020603050405020304" pitchFamily="18" charset="0"/>
              </a:rPr>
              <a:t>μ</a:t>
            </a:r>
            <a:r>
              <a:rPr lang="en-GB" dirty="0">
                <a:latin typeface="Times New Roman" panose="02020603050405020304" pitchFamily="18" charset="0"/>
                <a:cs typeface="Times New Roman" panose="02020603050405020304" pitchFamily="18" charset="0"/>
              </a:rPr>
              <a:t>m </a:t>
            </a:r>
            <a:r>
              <a:rPr lang="en-GB" dirty="0" smtClean="0">
                <a:latin typeface="Times New Roman" panose="02020603050405020304" pitchFamily="18" charset="0"/>
                <a:cs typeface="Times New Roman" panose="02020603050405020304" pitchFamily="18" charset="0"/>
              </a:rPr>
              <a:t>wide. Its appearance is transparent with oval shape.</a:t>
            </a:r>
            <a:r>
              <a:rPr lang="en-GB" dirty="0">
                <a:latin typeface="Times New Roman" panose="02020603050405020304" pitchFamily="18" charset="0"/>
                <a:cs typeface="Times New Roman" panose="02020603050405020304" pitchFamily="18" charset="0"/>
              </a:rPr>
              <a:t>	</a:t>
            </a:r>
          </a:p>
          <a:p>
            <a:pPr marL="0" indent="0" algn="l" rtl="0">
              <a:buNone/>
            </a:pPr>
            <a:r>
              <a:rPr lang="en-GB" b="1" dirty="0">
                <a:solidFill>
                  <a:schemeClr val="accent2">
                    <a:lumMod val="75000"/>
                  </a:schemeClr>
                </a:solidFill>
                <a:latin typeface="Times New Roman" panose="02020603050405020304" pitchFamily="18" charset="0"/>
                <a:cs typeface="Times New Roman" panose="02020603050405020304" pitchFamily="18" charset="0"/>
              </a:rPr>
              <a:t>Other </a:t>
            </a:r>
            <a:r>
              <a:rPr lang="en-GB" b="1" dirty="0" smtClean="0">
                <a:solidFill>
                  <a:schemeClr val="accent2">
                    <a:lumMod val="75000"/>
                  </a:schemeClr>
                </a:solidFill>
                <a:latin typeface="Times New Roman" panose="02020603050405020304" pitchFamily="18" charset="0"/>
                <a:cs typeface="Times New Roman" panose="02020603050405020304" pitchFamily="18" charset="0"/>
              </a:rPr>
              <a:t>features</a:t>
            </a:r>
            <a:r>
              <a:rPr lang="en-GB" dirty="0" smtClean="0">
                <a:latin typeface="Times New Roman" panose="02020603050405020304" pitchFamily="18" charset="0"/>
                <a:cs typeface="Times New Roman" panose="02020603050405020304" pitchFamily="18" charset="0"/>
              </a:rPr>
              <a:t>: Young </a:t>
            </a:r>
            <a:r>
              <a:rPr lang="en-GB" dirty="0">
                <a:latin typeface="Times New Roman" panose="02020603050405020304" pitchFamily="18" charset="0"/>
                <a:cs typeface="Times New Roman" panose="02020603050405020304" pitchFamily="18" charset="0"/>
              </a:rPr>
              <a:t>oocyst contains two </a:t>
            </a:r>
            <a:r>
              <a:rPr lang="en-GB" dirty="0" err="1">
                <a:latin typeface="Times New Roman" panose="02020603050405020304" pitchFamily="18" charset="0"/>
                <a:cs typeface="Times New Roman" panose="02020603050405020304" pitchFamily="18" charset="0"/>
              </a:rPr>
              <a:t>sporoblasts</a:t>
            </a:r>
            <a:r>
              <a:rPr lang="en-GB" dirty="0">
                <a:latin typeface="Times New Roman" panose="02020603050405020304" pitchFamily="18" charset="0"/>
                <a:cs typeface="Times New Roman" panose="02020603050405020304" pitchFamily="18" charset="0"/>
              </a:rPr>
              <a:t>.</a:t>
            </a:r>
          </a:p>
          <a:p>
            <a:pPr marL="0" indent="0" algn="l" rtl="0">
              <a:buNone/>
            </a:pPr>
            <a:r>
              <a:rPr lang="en-GB" dirty="0">
                <a:latin typeface="Times New Roman" panose="02020603050405020304" pitchFamily="18" charset="0"/>
                <a:cs typeface="Times New Roman" panose="02020603050405020304" pitchFamily="18" charset="0"/>
              </a:rPr>
              <a:t>Mature oocyst contains two </a:t>
            </a:r>
            <a:r>
              <a:rPr lang="en-GB" dirty="0" err="1">
                <a:latin typeface="Times New Roman" panose="02020603050405020304" pitchFamily="18" charset="0"/>
                <a:cs typeface="Times New Roman" panose="02020603050405020304" pitchFamily="18" charset="0"/>
              </a:rPr>
              <a:t>sporocysts</a:t>
            </a:r>
            <a:r>
              <a:rPr lang="en-GB" dirty="0">
                <a:latin typeface="Times New Roman" panose="02020603050405020304" pitchFamily="18" charset="0"/>
                <a:cs typeface="Times New Roman" panose="02020603050405020304" pitchFamily="18" charset="0"/>
              </a:rPr>
              <a:t>, containing four </a:t>
            </a:r>
            <a:r>
              <a:rPr lang="en-GB" dirty="0" err="1" smtClean="0">
                <a:latin typeface="Times New Roman" panose="02020603050405020304" pitchFamily="18" charset="0"/>
                <a:cs typeface="Times New Roman" panose="02020603050405020304" pitchFamily="18" charset="0"/>
              </a:rPr>
              <a:t>sporozoites</a:t>
            </a:r>
            <a:endParaRPr lang="ar-IQ"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1959745" y="4572000"/>
            <a:ext cx="3288911" cy="1889829"/>
          </a:xfrm>
          <a:prstGeom prst="rect">
            <a:avLst/>
          </a:prstGeom>
        </p:spPr>
      </p:pic>
      <p:pic>
        <p:nvPicPr>
          <p:cNvPr id="5" name="Picture 4"/>
          <p:cNvPicPr>
            <a:picLocks noChangeAspect="1"/>
          </p:cNvPicPr>
          <p:nvPr/>
        </p:nvPicPr>
        <p:blipFill>
          <a:blip r:embed="rId3"/>
          <a:stretch>
            <a:fillRect/>
          </a:stretch>
        </p:blipFill>
        <p:spPr>
          <a:xfrm>
            <a:off x="7001150" y="4410096"/>
            <a:ext cx="3249274" cy="2119290"/>
          </a:xfrm>
          <a:prstGeom prst="rect">
            <a:avLst/>
          </a:prstGeom>
        </p:spPr>
      </p:pic>
      <p:sp>
        <p:nvSpPr>
          <p:cNvPr id="6" name="Rectangle 5"/>
          <p:cNvSpPr/>
          <p:nvPr/>
        </p:nvSpPr>
        <p:spPr bwMode="auto">
          <a:xfrm>
            <a:off x="10552176" y="5486400"/>
            <a:ext cx="1243584" cy="641350"/>
          </a:xfrm>
          <a:prstGeom prst="rect">
            <a:avLst/>
          </a:prstGeom>
          <a:ln>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none" lIns="91440" tIns="45720" rIns="91440" bIns="45720" numCol="1" rtlCol="1" anchor="ctr" anchorCtr="0"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Arial" panose="020B0604020202020204" pitchFamily="34" charset="0"/>
                <a:ea typeface="SimSun" panose="02010600030101010101" pitchFamily="2" charset="-122"/>
              </a:rPr>
              <a:t>young</a:t>
            </a:r>
            <a:endParaRPr kumimoji="0" lang="ar-IQ" sz="1800" b="0" i="0" u="none" strike="noStrike" cap="none" normalizeH="0" baseline="0" dirty="0" smtClean="0">
              <a:ln>
                <a:noFill/>
              </a:ln>
              <a:solidFill>
                <a:schemeClr val="tx1"/>
              </a:solidFill>
              <a:effectLst/>
              <a:latin typeface="Arial" panose="020B0604020202020204" pitchFamily="34" charset="0"/>
              <a:ea typeface="SimSun" panose="02010600030101010101" pitchFamily="2" charset="-122"/>
            </a:endParaRPr>
          </a:p>
        </p:txBody>
      </p:sp>
      <p:sp>
        <p:nvSpPr>
          <p:cNvPr id="7" name="Rectangle 6"/>
          <p:cNvSpPr/>
          <p:nvPr/>
        </p:nvSpPr>
        <p:spPr bwMode="auto">
          <a:xfrm>
            <a:off x="676656" y="5469741"/>
            <a:ext cx="1283089" cy="658009"/>
          </a:xfrm>
          <a:prstGeom prst="rect">
            <a:avLst/>
          </a:prstGeom>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none" lIns="91440" tIns="45720" rIns="91440" bIns="45720" numCol="1" rtlCol="1" anchor="ctr" anchorCtr="0"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sz="1800" b="0" i="0" u="none" strike="noStrike" cap="none" normalizeH="0" baseline="0" dirty="0" err="1" smtClean="0">
                <a:ln>
                  <a:noFill/>
                </a:ln>
                <a:solidFill>
                  <a:schemeClr val="tx1"/>
                </a:solidFill>
                <a:effectLst/>
                <a:latin typeface="Arial" panose="020B0604020202020204" pitchFamily="34" charset="0"/>
                <a:ea typeface="SimSun" panose="02010600030101010101" pitchFamily="2" charset="-122"/>
              </a:rPr>
              <a:t>Matuer</a:t>
            </a:r>
            <a:r>
              <a:rPr kumimoji="0" lang="en-US" sz="1800" b="0" i="0" u="none" strike="noStrike" cap="none" normalizeH="0" baseline="0" dirty="0" smtClean="0">
                <a:ln>
                  <a:noFill/>
                </a:ln>
                <a:solidFill>
                  <a:schemeClr val="tx1"/>
                </a:solidFill>
                <a:effectLst/>
                <a:latin typeface="Arial" panose="020B0604020202020204" pitchFamily="34" charset="0"/>
                <a:ea typeface="SimSun" panose="02010600030101010101" pitchFamily="2" charset="-122"/>
              </a:rPr>
              <a:t> </a:t>
            </a:r>
            <a:endParaRPr kumimoji="0" lang="ar-IQ" sz="1800" b="0" i="0" u="none" strike="noStrike" cap="none" normalizeH="0" baseline="0" dirty="0" smtClean="0">
              <a:ln>
                <a:noFill/>
              </a:ln>
              <a:solidFill>
                <a:schemeClr val="tx1"/>
              </a:solidFill>
              <a:effectLst/>
              <a:latin typeface="Arial" panose="020B0604020202020204" pitchFamily="34" charset="0"/>
              <a:ea typeface="SimSun" panose="02010600030101010101" pitchFamily="2" charset="-122"/>
            </a:endParaRPr>
          </a:p>
        </p:txBody>
      </p:sp>
    </p:spTree>
    <p:extLst>
      <p:ext uri="{BB962C8B-B14F-4D97-AF65-F5344CB8AC3E}">
        <p14:creationId xmlns:p14="http://schemas.microsoft.com/office/powerpoint/2010/main" val="29562221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3464" y="420625"/>
            <a:ext cx="11667744" cy="773114"/>
          </a:xfrm>
        </p:spPr>
        <p:txBody>
          <a:bodyPr/>
          <a:lstStyle/>
          <a:p>
            <a:pPr lvl="0" fontAlgn="auto">
              <a:lnSpc>
                <a:spcPct val="107000"/>
              </a:lnSpc>
              <a:spcBef>
                <a:spcPts val="0"/>
              </a:spcBef>
              <a:spcAft>
                <a:spcPts val="0"/>
              </a:spcAft>
            </a:pPr>
            <a:r>
              <a:rPr lang="en-US" sz="2800" b="1" dirty="0">
                <a:solidFill>
                  <a:schemeClr val="accent2">
                    <a:lumMod val="75000"/>
                  </a:schemeClr>
                </a:solidFill>
                <a:latin typeface="Times New Roman" panose="02020603050405020304" pitchFamily="18" charset="0"/>
                <a:ea typeface="Constantia" panose="02030602050306030303" pitchFamily="18" charset="0"/>
                <a:cs typeface="Times New Roman" panose="02020603050405020304" pitchFamily="18" charset="0"/>
              </a:rPr>
              <a:t>There are two kinds of Toxoplasma </a:t>
            </a:r>
            <a:r>
              <a:rPr lang="en-US" sz="2800" b="1" dirty="0" err="1">
                <a:solidFill>
                  <a:schemeClr val="accent2">
                    <a:lumMod val="75000"/>
                  </a:schemeClr>
                </a:solidFill>
                <a:latin typeface="Times New Roman" panose="02020603050405020304" pitchFamily="18" charset="0"/>
                <a:ea typeface="Constantia" panose="02030602050306030303" pitchFamily="18" charset="0"/>
                <a:cs typeface="Times New Roman" panose="02020603050405020304" pitchFamily="18" charset="0"/>
              </a:rPr>
              <a:t>trophozoites</a:t>
            </a:r>
            <a:r>
              <a:rPr lang="en-US" sz="2800" b="1" dirty="0">
                <a:solidFill>
                  <a:schemeClr val="accent2">
                    <a:lumMod val="75000"/>
                  </a:schemeClr>
                </a:solidFill>
                <a:latin typeface="Times New Roman" panose="02020603050405020304" pitchFamily="18" charset="0"/>
                <a:ea typeface="Constantia" panose="02030602050306030303" pitchFamily="18" charset="0"/>
                <a:cs typeface="Times New Roman" panose="02020603050405020304" pitchFamily="18" charset="0"/>
              </a:rPr>
              <a:t> (tachyzoites </a:t>
            </a:r>
            <a:r>
              <a:rPr lang="en-US" sz="2800" b="1" dirty="0" smtClean="0">
                <a:solidFill>
                  <a:schemeClr val="accent2">
                    <a:lumMod val="75000"/>
                  </a:schemeClr>
                </a:solidFill>
                <a:latin typeface="Times New Roman" panose="02020603050405020304" pitchFamily="18" charset="0"/>
                <a:ea typeface="Constantia" panose="02030602050306030303" pitchFamily="18" charset="0"/>
                <a:cs typeface="Times New Roman" panose="02020603050405020304" pitchFamily="18" charset="0"/>
              </a:rPr>
              <a:t>&amp;</a:t>
            </a:r>
            <a:r>
              <a:rPr lang="en-US" sz="2800" b="1" dirty="0" err="1" smtClean="0">
                <a:solidFill>
                  <a:schemeClr val="accent2">
                    <a:lumMod val="75000"/>
                  </a:schemeClr>
                </a:solidFill>
                <a:latin typeface="Times New Roman" panose="02020603050405020304" pitchFamily="18" charset="0"/>
                <a:ea typeface="Constantia" panose="02030602050306030303" pitchFamily="18" charset="0"/>
                <a:cs typeface="Times New Roman" panose="02020603050405020304" pitchFamily="18" charset="0"/>
              </a:rPr>
              <a:t>bradyzoites</a:t>
            </a:r>
            <a:r>
              <a:rPr lang="en-US" sz="2800" b="1" dirty="0">
                <a:solidFill>
                  <a:schemeClr val="accent2">
                    <a:lumMod val="75000"/>
                  </a:schemeClr>
                </a:solidFill>
                <a:latin typeface="Times New Roman" panose="02020603050405020304" pitchFamily="18" charset="0"/>
                <a:ea typeface="Constantia" panose="02030602050306030303" pitchFamily="18" charset="0"/>
                <a:cs typeface="Times New Roman" panose="02020603050405020304" pitchFamily="18" charset="0"/>
              </a:rPr>
              <a:t>)</a:t>
            </a:r>
            <a:r>
              <a:rPr lang="en-US" sz="2800" dirty="0">
                <a:solidFill>
                  <a:schemeClr val="accent2">
                    <a:lumMod val="75000"/>
                  </a:schemeClr>
                </a:solidFill>
                <a:latin typeface="Times New Roman" panose="02020603050405020304" pitchFamily="18" charset="0"/>
                <a:ea typeface="Calibri" panose="020F0502020204030204" pitchFamily="34" charset="0"/>
                <a:cs typeface="Times New Roman" panose="02020603050405020304" pitchFamily="18" charset="0"/>
              </a:rPr>
              <a:t/>
            </a:r>
            <a:br>
              <a:rPr lang="en-US" sz="2800" dirty="0">
                <a:solidFill>
                  <a:schemeClr val="accent2">
                    <a:lumMod val="75000"/>
                  </a:schemeClr>
                </a:solidFill>
                <a:latin typeface="Times New Roman" panose="02020603050405020304" pitchFamily="18" charset="0"/>
                <a:ea typeface="Calibri" panose="020F0502020204030204" pitchFamily="34" charset="0"/>
                <a:cs typeface="Times New Roman" panose="02020603050405020304" pitchFamily="18" charset="0"/>
              </a:rPr>
            </a:br>
            <a:endParaRPr lang="ar-IQ" sz="2800" dirty="0">
              <a:solidFill>
                <a:schemeClr val="accent2">
                  <a:lumMod val="75000"/>
                </a:schemeClr>
              </a:solidFill>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436849"/>
              </p:ext>
            </p:extLst>
          </p:nvPr>
        </p:nvGraphicFramePr>
        <p:xfrm>
          <a:off x="219456" y="905255"/>
          <a:ext cx="11731752" cy="5893808"/>
        </p:xfrm>
        <a:graphic>
          <a:graphicData uri="http://schemas.openxmlformats.org/drawingml/2006/table">
            <a:tbl>
              <a:tblPr firstRow="1" firstCol="1" bandRow="1">
                <a:tableStyleId>{FABFCF23-3B69-468F-B69F-88F6DE6A72F2}</a:tableStyleId>
              </a:tblPr>
              <a:tblGrid>
                <a:gridCol w="2039112"/>
                <a:gridCol w="9692640"/>
              </a:tblGrid>
              <a:tr h="715082">
                <a:tc gridSpan="2">
                  <a:txBody>
                    <a:bodyPr/>
                    <a:lstStyle/>
                    <a:p>
                      <a:pPr algn="l">
                        <a:lnSpc>
                          <a:spcPct val="107000"/>
                        </a:lnSpc>
                        <a:spcAft>
                          <a:spcPts val="0"/>
                        </a:spcAft>
                      </a:pPr>
                      <a:r>
                        <a:rPr lang="en-US" sz="2800" dirty="0" smtClean="0">
                          <a:effectLst/>
                          <a:latin typeface="Times New Roman" panose="02020603050405020304" pitchFamily="18" charset="0"/>
                          <a:cs typeface="Times New Roman" panose="02020603050405020304" pitchFamily="18" charset="0"/>
                        </a:rPr>
                        <a:t>Table </a:t>
                      </a:r>
                      <a:r>
                        <a:rPr lang="en-US" sz="2800" dirty="0">
                          <a:effectLst/>
                          <a:latin typeface="Times New Roman" panose="02020603050405020304" pitchFamily="18" charset="0"/>
                          <a:cs typeface="Times New Roman" panose="02020603050405020304" pitchFamily="18" charset="0"/>
                        </a:rPr>
                        <a:t>( 3 ): Toxoplasma </a:t>
                      </a:r>
                      <a:r>
                        <a:rPr lang="en-US" sz="2800" dirty="0" err="1">
                          <a:effectLst/>
                          <a:latin typeface="Times New Roman" panose="02020603050405020304" pitchFamily="18" charset="0"/>
                          <a:cs typeface="Times New Roman" panose="02020603050405020304" pitchFamily="18" charset="0"/>
                        </a:rPr>
                        <a:t>gondii</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tachyzoite</a:t>
                      </a:r>
                      <a:r>
                        <a:rPr lang="en-US" sz="2800" dirty="0">
                          <a:effectLst/>
                          <a:latin typeface="Times New Roman" panose="02020603050405020304" pitchFamily="18" charset="0"/>
                          <a:cs typeface="Times New Roman" panose="02020603050405020304" pitchFamily="18" charset="0"/>
                        </a:rPr>
                        <a:t> : Typical characteristics</a:t>
                      </a:r>
                      <a:endParaRPr lang="en-US" sz="2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1595" marT="19050" marB="0"/>
                </a:tc>
                <a:tc hMerge="1">
                  <a:txBody>
                    <a:bodyPr/>
                    <a:lstStyle/>
                    <a:p>
                      <a:pPr rtl="1"/>
                      <a:endParaRPr lang="ar-IQ"/>
                    </a:p>
                  </a:txBody>
                  <a:tcPr/>
                </a:tc>
              </a:tr>
              <a:tr h="897376">
                <a:tc>
                  <a:txBody>
                    <a:bodyPr/>
                    <a:lstStyle/>
                    <a:p>
                      <a:pPr algn="l">
                        <a:lnSpc>
                          <a:spcPct val="107000"/>
                        </a:lnSpc>
                        <a:spcAft>
                          <a:spcPts val="0"/>
                        </a:spcAft>
                      </a:pPr>
                      <a:r>
                        <a:rPr lang="en-US" sz="2800" dirty="0">
                          <a:effectLst/>
                          <a:latin typeface="Times New Roman" panose="02020603050405020304" pitchFamily="18" charset="0"/>
                          <a:cs typeface="Times New Roman" panose="02020603050405020304" pitchFamily="18" charset="0"/>
                        </a:rPr>
                        <a:t>General comment</a:t>
                      </a:r>
                      <a:endParaRPr lang="en-US" sz="2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1595" marT="19050" marB="0"/>
                </a:tc>
                <a:tc>
                  <a:txBody>
                    <a:bodyPr/>
                    <a:lstStyle/>
                    <a:p>
                      <a:pPr marL="635" algn="l">
                        <a:lnSpc>
                          <a:spcPct val="107000"/>
                        </a:lnSpc>
                        <a:spcAft>
                          <a:spcPts val="0"/>
                        </a:spcAft>
                      </a:pPr>
                      <a:r>
                        <a:rPr lang="en-US" sz="2800" dirty="0">
                          <a:effectLst/>
                          <a:latin typeface="Times New Roman" panose="02020603050405020304" pitchFamily="18" charset="0"/>
                          <a:cs typeface="Times New Roman" panose="02020603050405020304" pitchFamily="18" charset="0"/>
                        </a:rPr>
                        <a:t>Actively multiplying morphologic form (</a:t>
                      </a:r>
                      <a:r>
                        <a:rPr lang="en-US" sz="2800" dirty="0" smtClean="0">
                          <a:effectLst/>
                          <a:latin typeface="Times New Roman" panose="02020603050405020304" pitchFamily="18" charset="0"/>
                          <a:cs typeface="Times New Roman" panose="02020603050405020304" pitchFamily="18" charset="0"/>
                        </a:rPr>
                        <a:t>multiply rapidly</a:t>
                      </a:r>
                      <a:r>
                        <a:rPr lang="en-US" sz="2800" dirty="0">
                          <a:effectLst/>
                          <a:latin typeface="Times New Roman" panose="02020603050405020304" pitchFamily="18" charset="0"/>
                          <a:cs typeface="Times New Roman" panose="02020603050405020304" pitchFamily="18" charset="0"/>
                        </a:rPr>
                        <a:t>)</a:t>
                      </a:r>
                      <a:endParaRPr lang="en-US" sz="2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1595" marT="19050" marB="0"/>
                </a:tc>
              </a:tr>
              <a:tr h="457857">
                <a:tc>
                  <a:txBody>
                    <a:bodyPr/>
                    <a:lstStyle/>
                    <a:p>
                      <a:pPr algn="l">
                        <a:lnSpc>
                          <a:spcPct val="107000"/>
                        </a:lnSpc>
                        <a:spcAft>
                          <a:spcPts val="0"/>
                        </a:spcAft>
                      </a:pPr>
                      <a:r>
                        <a:rPr lang="en-US" sz="2800" dirty="0">
                          <a:effectLst/>
                          <a:latin typeface="Times New Roman" panose="02020603050405020304" pitchFamily="18" charset="0"/>
                          <a:cs typeface="Times New Roman" panose="02020603050405020304" pitchFamily="18" charset="0"/>
                        </a:rPr>
                        <a:t>Size</a:t>
                      </a:r>
                      <a:endParaRPr lang="en-US" sz="2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1595" marT="19050" marB="0"/>
                </a:tc>
                <a:tc>
                  <a:txBody>
                    <a:bodyPr/>
                    <a:lstStyle/>
                    <a:p>
                      <a:pPr marL="635" algn="l">
                        <a:lnSpc>
                          <a:spcPct val="107000"/>
                        </a:lnSpc>
                        <a:spcAft>
                          <a:spcPts val="0"/>
                        </a:spcAft>
                      </a:pPr>
                      <a:r>
                        <a:rPr lang="en-US" sz="2800" dirty="0">
                          <a:effectLst/>
                          <a:latin typeface="Times New Roman" panose="02020603050405020304" pitchFamily="18" charset="0"/>
                          <a:cs typeface="Times New Roman" panose="02020603050405020304" pitchFamily="18" charset="0"/>
                        </a:rPr>
                        <a:t>3 to 7 </a:t>
                      </a:r>
                      <a:r>
                        <a:rPr lang="en-US" sz="2800" dirty="0" err="1">
                          <a:effectLst/>
                          <a:latin typeface="Times New Roman" panose="02020603050405020304" pitchFamily="18" charset="0"/>
                          <a:cs typeface="Times New Roman" panose="02020603050405020304" pitchFamily="18" charset="0"/>
                        </a:rPr>
                        <a:t>μm</a:t>
                      </a:r>
                      <a:r>
                        <a:rPr lang="en-US" sz="2800" dirty="0">
                          <a:effectLst/>
                          <a:latin typeface="Times New Roman" panose="02020603050405020304" pitchFamily="18" charset="0"/>
                          <a:cs typeface="Times New Roman" panose="02020603050405020304" pitchFamily="18" charset="0"/>
                        </a:rPr>
                        <a:t> by 2 to 4 </a:t>
                      </a:r>
                      <a:r>
                        <a:rPr lang="en-US" sz="2800" dirty="0" err="1">
                          <a:effectLst/>
                          <a:latin typeface="Times New Roman" panose="02020603050405020304" pitchFamily="18" charset="0"/>
                          <a:cs typeface="Times New Roman" panose="02020603050405020304" pitchFamily="18" charset="0"/>
                        </a:rPr>
                        <a:t>μm</a:t>
                      </a:r>
                      <a:endParaRPr lang="en-US" sz="2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1595" marT="19050" marB="0"/>
                </a:tc>
              </a:tr>
              <a:tr h="715082">
                <a:tc>
                  <a:txBody>
                    <a:bodyPr/>
                    <a:lstStyle/>
                    <a:p>
                      <a:pPr algn="l">
                        <a:lnSpc>
                          <a:spcPct val="107000"/>
                        </a:lnSpc>
                        <a:spcAft>
                          <a:spcPts val="0"/>
                        </a:spcAft>
                      </a:pPr>
                      <a:r>
                        <a:rPr lang="en-US" sz="2800" dirty="0">
                          <a:effectLst/>
                          <a:latin typeface="Times New Roman" panose="02020603050405020304" pitchFamily="18" charset="0"/>
                          <a:cs typeface="Times New Roman" panose="02020603050405020304" pitchFamily="18" charset="0"/>
                        </a:rPr>
                        <a:t>Shape</a:t>
                      </a:r>
                      <a:endParaRPr lang="en-US" sz="2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1595" marT="19050" marB="0"/>
                </a:tc>
                <a:tc>
                  <a:txBody>
                    <a:bodyPr/>
                    <a:lstStyle/>
                    <a:p>
                      <a:pPr marL="635" algn="l">
                        <a:lnSpc>
                          <a:spcPct val="107000"/>
                        </a:lnSpc>
                        <a:spcAft>
                          <a:spcPts val="0"/>
                        </a:spcAft>
                      </a:pPr>
                      <a:r>
                        <a:rPr lang="en-US" sz="2800" dirty="0">
                          <a:effectLst/>
                          <a:latin typeface="Times New Roman" panose="02020603050405020304" pitchFamily="18" charset="0"/>
                          <a:cs typeface="Times New Roman" panose="02020603050405020304" pitchFamily="18" charset="0"/>
                        </a:rPr>
                        <a:t>Crescent shaped , often more rounded one end</a:t>
                      </a:r>
                      <a:endParaRPr lang="en-US" sz="2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1595" marT="19050" marB="0"/>
                </a:tc>
              </a:tr>
              <a:tr h="897376">
                <a:tc>
                  <a:txBody>
                    <a:bodyPr/>
                    <a:lstStyle/>
                    <a:p>
                      <a:pPr algn="l">
                        <a:lnSpc>
                          <a:spcPct val="107000"/>
                        </a:lnSpc>
                        <a:spcAft>
                          <a:spcPts val="0"/>
                        </a:spcAft>
                      </a:pPr>
                      <a:r>
                        <a:rPr lang="en-US" sz="2800" dirty="0">
                          <a:effectLst/>
                          <a:latin typeface="Times New Roman" panose="02020603050405020304" pitchFamily="18" charset="0"/>
                          <a:cs typeface="Times New Roman" panose="02020603050405020304" pitchFamily="18" charset="0"/>
                        </a:rPr>
                        <a:t>Number of </a:t>
                      </a:r>
                      <a:r>
                        <a:rPr lang="en-US" sz="2800" dirty="0" err="1">
                          <a:effectLst/>
                          <a:latin typeface="Times New Roman" panose="02020603050405020304" pitchFamily="18" charset="0"/>
                          <a:cs typeface="Times New Roman" panose="02020603050405020304" pitchFamily="18" charset="0"/>
                        </a:rPr>
                        <a:t>nucleui</a:t>
                      </a:r>
                      <a:endParaRPr lang="en-US" sz="2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1595" marT="19050" marB="0"/>
                </a:tc>
                <a:tc>
                  <a:txBody>
                    <a:bodyPr/>
                    <a:lstStyle/>
                    <a:p>
                      <a:pPr marL="635" algn="l">
                        <a:lnSpc>
                          <a:spcPct val="107000"/>
                        </a:lnSpc>
                        <a:spcAft>
                          <a:spcPts val="0"/>
                        </a:spcAft>
                      </a:pPr>
                      <a:r>
                        <a:rPr lang="en-US" sz="2800" dirty="0">
                          <a:effectLst/>
                          <a:latin typeface="Times New Roman" panose="02020603050405020304" pitchFamily="18" charset="0"/>
                          <a:cs typeface="Times New Roman" panose="02020603050405020304" pitchFamily="18" charset="0"/>
                        </a:rPr>
                        <a:t>One</a:t>
                      </a:r>
                      <a:endParaRPr lang="en-US" sz="2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1595" marT="19050" marB="0"/>
                </a:tc>
              </a:tr>
              <a:tr h="2123669">
                <a:tc>
                  <a:txBody>
                    <a:bodyPr/>
                    <a:lstStyle/>
                    <a:p>
                      <a:pPr algn="l">
                        <a:lnSpc>
                          <a:spcPct val="107000"/>
                        </a:lnSpc>
                        <a:spcAft>
                          <a:spcPts val="0"/>
                        </a:spcAft>
                      </a:pPr>
                      <a:r>
                        <a:rPr lang="en-US" sz="2800" dirty="0">
                          <a:effectLst/>
                          <a:latin typeface="Times New Roman" panose="02020603050405020304" pitchFamily="18" charset="0"/>
                          <a:cs typeface="Times New Roman" panose="02020603050405020304" pitchFamily="18" charset="0"/>
                        </a:rPr>
                        <a:t>Other features</a:t>
                      </a:r>
                      <a:endParaRPr lang="en-US" sz="2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1595" marT="19050" marB="0"/>
                </a:tc>
                <a:tc>
                  <a:txBody>
                    <a:bodyPr/>
                    <a:lstStyle/>
                    <a:p>
                      <a:pPr marL="635" algn="l" rtl="0">
                        <a:lnSpc>
                          <a:spcPct val="107000"/>
                        </a:lnSpc>
                        <a:spcAft>
                          <a:spcPts val="0"/>
                        </a:spcAft>
                      </a:pPr>
                      <a:r>
                        <a:rPr lang="en-US" sz="2800" dirty="0">
                          <a:effectLst/>
                          <a:latin typeface="Times New Roman" panose="02020603050405020304" pitchFamily="18" charset="0"/>
                          <a:cs typeface="Times New Roman" panose="02020603050405020304" pitchFamily="18" charset="0"/>
                        </a:rPr>
                        <a:t>Contains a variety of organelles that are not readily visible</a:t>
                      </a:r>
                    </a:p>
                    <a:p>
                      <a:pPr marL="635" algn="l" rtl="0">
                        <a:lnSpc>
                          <a:spcPct val="107000"/>
                        </a:lnSpc>
                        <a:spcAft>
                          <a:spcPts val="0"/>
                        </a:spcAft>
                      </a:pPr>
                      <a:r>
                        <a:rPr lang="en-US" sz="2800" dirty="0">
                          <a:effectLst/>
                          <a:latin typeface="Times New Roman" panose="02020603050405020304" pitchFamily="18" charset="0"/>
                          <a:cs typeface="Times New Roman" panose="02020603050405020304" pitchFamily="18" charset="0"/>
                        </a:rPr>
                        <a:t>(intracellular </a:t>
                      </a:r>
                      <a:r>
                        <a:rPr lang="en-US" sz="2800" dirty="0" err="1">
                          <a:effectLst/>
                          <a:latin typeface="Times New Roman" panose="02020603050405020304" pitchFamily="18" charset="0"/>
                          <a:cs typeface="Times New Roman" panose="02020603050405020304" pitchFamily="18" charset="0"/>
                        </a:rPr>
                        <a:t>trophozoite</a:t>
                      </a:r>
                      <a:r>
                        <a:rPr lang="en-US" sz="2800" dirty="0">
                          <a:effectLst/>
                          <a:latin typeface="Times New Roman" panose="02020603050405020304" pitchFamily="18" charset="0"/>
                          <a:cs typeface="Times New Roman" panose="02020603050405020304" pitchFamily="18" charset="0"/>
                        </a:rPr>
                        <a:t>) proliferating tachyzoites within a host cell are known as pseudocyst</a:t>
                      </a:r>
                      <a:endParaRPr lang="en-US" sz="2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1595" marT="19050" marB="0"/>
                </a:tc>
              </a:tr>
            </a:tbl>
          </a:graphicData>
        </a:graphic>
      </p:graphicFrame>
    </p:spTree>
    <p:extLst>
      <p:ext uri="{BB962C8B-B14F-4D97-AF65-F5344CB8AC3E}">
        <p14:creationId xmlns:p14="http://schemas.microsoft.com/office/powerpoint/2010/main" val="11312615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3925"/>
            <a:ext cx="10972800" cy="582613"/>
          </a:xfrm>
        </p:spPr>
        <p:txBody>
          <a:bodyPr/>
          <a:lstStyle/>
          <a:p>
            <a:pPr algn="ctr"/>
            <a:r>
              <a:rPr lang="en-GB" dirty="0" err="1" smtClean="0">
                <a:latin typeface="Times New Roman" panose="02020603050405020304" pitchFamily="18" charset="0"/>
                <a:cs typeface="Times New Roman" panose="02020603050405020304" pitchFamily="18" charset="0"/>
              </a:rPr>
              <a:t>Tachyzoites</a:t>
            </a:r>
            <a:endParaRPr lang="ar-IQ"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stretch>
            <a:fillRect/>
          </a:stretch>
        </p:blipFill>
        <p:spPr>
          <a:xfrm>
            <a:off x="1371601" y="1200755"/>
            <a:ext cx="4608576" cy="4587397"/>
          </a:xfrm>
          <a:prstGeom prst="rect">
            <a:avLst/>
          </a:prstGeom>
        </p:spPr>
      </p:pic>
      <p:pic>
        <p:nvPicPr>
          <p:cNvPr id="5" name="Picture 4"/>
          <p:cNvPicPr>
            <a:picLocks noChangeAspect="1"/>
          </p:cNvPicPr>
          <p:nvPr/>
        </p:nvPicPr>
        <p:blipFill>
          <a:blip r:embed="rId3"/>
          <a:stretch>
            <a:fillRect/>
          </a:stretch>
        </p:blipFill>
        <p:spPr>
          <a:xfrm>
            <a:off x="6949282" y="1051561"/>
            <a:ext cx="4166774" cy="4206239"/>
          </a:xfrm>
          <a:prstGeom prst="rect">
            <a:avLst/>
          </a:prstGeom>
        </p:spPr>
      </p:pic>
    </p:spTree>
    <p:extLst>
      <p:ext uri="{BB962C8B-B14F-4D97-AF65-F5344CB8AC3E}">
        <p14:creationId xmlns:p14="http://schemas.microsoft.com/office/powerpoint/2010/main" val="4060245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30288340"/>
              </p:ext>
            </p:extLst>
          </p:nvPr>
        </p:nvGraphicFramePr>
        <p:xfrm>
          <a:off x="448057" y="320041"/>
          <a:ext cx="10917936" cy="6544566"/>
        </p:xfrm>
        <a:graphic>
          <a:graphicData uri="http://schemas.openxmlformats.org/drawingml/2006/table">
            <a:tbl>
              <a:tblPr firstRow="1" firstCol="1" bandRow="1">
                <a:tableStyleId>{BDBED569-4797-4DF1-A0F4-6AAB3CD982D8}</a:tableStyleId>
              </a:tblPr>
              <a:tblGrid>
                <a:gridCol w="1984247"/>
                <a:gridCol w="8933689"/>
              </a:tblGrid>
              <a:tr h="723438">
                <a:tc gridSpan="2">
                  <a:txBody>
                    <a:bodyPr/>
                    <a:lstStyle/>
                    <a:p>
                      <a:pPr algn="l">
                        <a:lnSpc>
                          <a:spcPct val="107000"/>
                        </a:lnSpc>
                        <a:spcAft>
                          <a:spcPts val="0"/>
                        </a:spcAft>
                      </a:pPr>
                      <a:r>
                        <a:rPr lang="en-US" sz="2000" dirty="0">
                          <a:effectLst/>
                          <a:latin typeface="Times New Roman" panose="02020603050405020304" pitchFamily="18" charset="0"/>
                          <a:cs typeface="Times New Roman" panose="02020603050405020304" pitchFamily="18" charset="0"/>
                        </a:rPr>
                        <a:t>Table ( 4 ): Toxoplasma </a:t>
                      </a:r>
                      <a:r>
                        <a:rPr lang="en-US" sz="2000" dirty="0" err="1">
                          <a:effectLst/>
                          <a:latin typeface="Times New Roman" panose="02020603050405020304" pitchFamily="18" charset="0"/>
                          <a:cs typeface="Times New Roman" panose="02020603050405020304" pitchFamily="18" charset="0"/>
                        </a:rPr>
                        <a:t>gondii</a:t>
                      </a:r>
                      <a:r>
                        <a:rPr lang="en-US" sz="2000" dirty="0">
                          <a:effectLst/>
                          <a:latin typeface="Times New Roman" panose="02020603050405020304" pitchFamily="18" charset="0"/>
                          <a:cs typeface="Times New Roman" panose="02020603050405020304" pitchFamily="18" charset="0"/>
                        </a:rPr>
                        <a:t> Bradyzoite : Typical characteristics</a:t>
                      </a:r>
                      <a:endParaRPr lang="en-US" sz="1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57785" marT="18415" marB="0"/>
                </a:tc>
                <a:tc hMerge="1">
                  <a:txBody>
                    <a:bodyPr/>
                    <a:lstStyle/>
                    <a:p>
                      <a:pPr rtl="1"/>
                      <a:endParaRPr lang="ar-IQ"/>
                    </a:p>
                  </a:txBody>
                  <a:tcPr/>
                </a:tc>
              </a:tr>
              <a:tr h="722502">
                <a:tc>
                  <a:txBody>
                    <a:bodyPr/>
                    <a:lstStyle/>
                    <a:p>
                      <a:pPr algn="l">
                        <a:lnSpc>
                          <a:spcPct val="107000"/>
                        </a:lnSpc>
                        <a:spcAft>
                          <a:spcPts val="0"/>
                        </a:spcAft>
                      </a:pPr>
                      <a:r>
                        <a:rPr lang="en-US" sz="2800" dirty="0">
                          <a:effectLst/>
                          <a:latin typeface="Times New Roman" panose="02020603050405020304" pitchFamily="18" charset="0"/>
                          <a:cs typeface="Times New Roman" panose="02020603050405020304" pitchFamily="18" charset="0"/>
                        </a:rPr>
                        <a:t>General comment</a:t>
                      </a:r>
                      <a:endPar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57785" marT="18415" marB="0"/>
                </a:tc>
                <a:tc>
                  <a:txBody>
                    <a:bodyPr/>
                    <a:lstStyle/>
                    <a:p>
                      <a:pPr algn="l">
                        <a:lnSpc>
                          <a:spcPct val="107000"/>
                        </a:lnSpc>
                        <a:spcAft>
                          <a:spcPts val="0"/>
                        </a:spcAft>
                      </a:pPr>
                      <a:r>
                        <a:rPr lang="en-US" sz="2800" dirty="0">
                          <a:effectLst/>
                          <a:latin typeface="Times New Roman" panose="02020603050405020304" pitchFamily="18" charset="0"/>
                          <a:cs typeface="Times New Roman" panose="02020603050405020304" pitchFamily="18" charset="0"/>
                        </a:rPr>
                        <a:t>Slow - growing morphologic form (</a:t>
                      </a:r>
                      <a:r>
                        <a:rPr lang="en-US" sz="2800" dirty="0" smtClean="0">
                          <a:effectLst/>
                          <a:latin typeface="Times New Roman" panose="02020603050405020304" pitchFamily="18" charset="0"/>
                          <a:cs typeface="Times New Roman" panose="02020603050405020304" pitchFamily="18" charset="0"/>
                        </a:rPr>
                        <a:t>multiply slowly</a:t>
                      </a:r>
                      <a:r>
                        <a:rPr lang="en-US" sz="2800" dirty="0">
                          <a:effectLst/>
                          <a:latin typeface="Times New Roman" panose="02020603050405020304" pitchFamily="18" charset="0"/>
                          <a:cs typeface="Times New Roman" panose="02020603050405020304" pitchFamily="18" charset="0"/>
                        </a:rPr>
                        <a:t>)</a:t>
                      </a:r>
                      <a:endPar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57785" marT="18415" marB="0"/>
                </a:tc>
              </a:tr>
              <a:tr h="723438">
                <a:tc>
                  <a:txBody>
                    <a:bodyPr/>
                    <a:lstStyle/>
                    <a:p>
                      <a:pPr algn="l">
                        <a:lnSpc>
                          <a:spcPct val="107000"/>
                        </a:lnSpc>
                        <a:spcAft>
                          <a:spcPts val="0"/>
                        </a:spcAft>
                      </a:pPr>
                      <a:r>
                        <a:rPr lang="en-US" sz="2800">
                          <a:effectLst/>
                          <a:latin typeface="Times New Roman" panose="02020603050405020304" pitchFamily="18" charset="0"/>
                          <a:cs typeface="Times New Roman" panose="02020603050405020304" pitchFamily="18" charset="0"/>
                        </a:rPr>
                        <a:t>Size</a:t>
                      </a:r>
                      <a:endParaRPr lang="en-US" sz="2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57785" marT="18415" marB="0"/>
                </a:tc>
                <a:tc>
                  <a:txBody>
                    <a:bodyPr/>
                    <a:lstStyle/>
                    <a:p>
                      <a:pPr algn="l">
                        <a:lnSpc>
                          <a:spcPct val="107000"/>
                        </a:lnSpc>
                        <a:spcAft>
                          <a:spcPts val="0"/>
                        </a:spcAft>
                      </a:pPr>
                      <a:r>
                        <a:rPr lang="en-US" sz="2800" dirty="0">
                          <a:effectLst/>
                          <a:latin typeface="Times New Roman" panose="02020603050405020304" pitchFamily="18" charset="0"/>
                          <a:cs typeface="Times New Roman" panose="02020603050405020304" pitchFamily="18" charset="0"/>
                        </a:rPr>
                        <a:t>Smaller than tachyzoites</a:t>
                      </a:r>
                      <a:endPar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57785" marT="18415" marB="0"/>
                </a:tc>
              </a:tr>
              <a:tr h="988480">
                <a:tc>
                  <a:txBody>
                    <a:bodyPr/>
                    <a:lstStyle/>
                    <a:p>
                      <a:pPr algn="l">
                        <a:lnSpc>
                          <a:spcPct val="107000"/>
                        </a:lnSpc>
                        <a:spcAft>
                          <a:spcPts val="0"/>
                        </a:spcAft>
                      </a:pPr>
                      <a:r>
                        <a:rPr lang="en-US" sz="2800">
                          <a:effectLst/>
                          <a:latin typeface="Times New Roman" panose="02020603050405020304" pitchFamily="18" charset="0"/>
                          <a:cs typeface="Times New Roman" panose="02020603050405020304" pitchFamily="18" charset="0"/>
                        </a:rPr>
                        <a:t>Physical appearance</a:t>
                      </a:r>
                      <a:endParaRPr lang="en-US" sz="2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57785" marT="18415" marB="0"/>
                </a:tc>
                <a:tc>
                  <a:txBody>
                    <a:bodyPr/>
                    <a:lstStyle/>
                    <a:p>
                      <a:pPr algn="l">
                        <a:lnSpc>
                          <a:spcPct val="107000"/>
                        </a:lnSpc>
                        <a:spcAft>
                          <a:spcPts val="0"/>
                        </a:spcAft>
                      </a:pPr>
                      <a:r>
                        <a:rPr lang="en-US" sz="2800" dirty="0">
                          <a:effectLst/>
                          <a:latin typeface="Times New Roman" panose="02020603050405020304" pitchFamily="18" charset="0"/>
                          <a:cs typeface="Times New Roman" panose="02020603050405020304" pitchFamily="18" charset="0"/>
                        </a:rPr>
                        <a:t>Similar to that of the tachyzoites</a:t>
                      </a:r>
                      <a:endPar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57785" marT="18415" marB="0"/>
                </a:tc>
              </a:tr>
              <a:tr h="722502">
                <a:tc>
                  <a:txBody>
                    <a:bodyPr/>
                    <a:lstStyle/>
                    <a:p>
                      <a:pPr algn="l">
                        <a:lnSpc>
                          <a:spcPct val="107000"/>
                        </a:lnSpc>
                        <a:spcAft>
                          <a:spcPts val="0"/>
                        </a:spcAft>
                      </a:pPr>
                      <a:r>
                        <a:rPr lang="en-US" sz="2800">
                          <a:effectLst/>
                          <a:latin typeface="Times New Roman" panose="02020603050405020304" pitchFamily="18" charset="0"/>
                          <a:cs typeface="Times New Roman" panose="02020603050405020304" pitchFamily="18" charset="0"/>
                        </a:rPr>
                        <a:t>Number of nucleui</a:t>
                      </a:r>
                      <a:endParaRPr lang="en-US" sz="2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57785" marT="18415" marB="0"/>
                </a:tc>
                <a:tc>
                  <a:txBody>
                    <a:bodyPr/>
                    <a:lstStyle/>
                    <a:p>
                      <a:pPr algn="l">
                        <a:lnSpc>
                          <a:spcPct val="107000"/>
                        </a:lnSpc>
                        <a:spcAft>
                          <a:spcPts val="0"/>
                        </a:spcAft>
                      </a:pPr>
                      <a:r>
                        <a:rPr lang="en-US" sz="2800" dirty="0">
                          <a:effectLst/>
                          <a:latin typeface="Times New Roman" panose="02020603050405020304" pitchFamily="18" charset="0"/>
                          <a:cs typeface="Times New Roman" panose="02020603050405020304" pitchFamily="18" charset="0"/>
                        </a:rPr>
                        <a:t>One</a:t>
                      </a:r>
                      <a:endPar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57785" marT="18415" marB="0"/>
                </a:tc>
              </a:tr>
              <a:tr h="2246120">
                <a:tc>
                  <a:txBody>
                    <a:bodyPr/>
                    <a:lstStyle/>
                    <a:p>
                      <a:pPr algn="l">
                        <a:lnSpc>
                          <a:spcPct val="107000"/>
                        </a:lnSpc>
                        <a:spcAft>
                          <a:spcPts val="0"/>
                        </a:spcAft>
                      </a:pPr>
                      <a:r>
                        <a:rPr lang="en-US" sz="2800">
                          <a:effectLst/>
                          <a:latin typeface="Times New Roman" panose="02020603050405020304" pitchFamily="18" charset="0"/>
                          <a:cs typeface="Times New Roman" panose="02020603050405020304" pitchFamily="18" charset="0"/>
                        </a:rPr>
                        <a:t>Other features</a:t>
                      </a:r>
                      <a:endParaRPr lang="en-US" sz="2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57785" marT="18415" marB="0"/>
                </a:tc>
                <a:tc>
                  <a:txBody>
                    <a:bodyPr/>
                    <a:lstStyle/>
                    <a:p>
                      <a:pPr algn="l">
                        <a:lnSpc>
                          <a:spcPct val="107000"/>
                        </a:lnSpc>
                        <a:spcAft>
                          <a:spcPts val="0"/>
                        </a:spcAft>
                      </a:pPr>
                      <a:r>
                        <a:rPr lang="en-US" sz="2800" dirty="0">
                          <a:effectLst/>
                          <a:latin typeface="Times New Roman" panose="02020603050405020304" pitchFamily="18" charset="0"/>
                          <a:cs typeface="Times New Roman" panose="02020603050405020304" pitchFamily="18" charset="0"/>
                        </a:rPr>
                        <a:t>Hundreds to thousands of </a:t>
                      </a:r>
                      <a:r>
                        <a:rPr lang="en-US" sz="2800" dirty="0" err="1">
                          <a:effectLst/>
                          <a:latin typeface="Times New Roman" panose="02020603050405020304" pitchFamily="18" charset="0"/>
                          <a:cs typeface="Times New Roman" panose="02020603050405020304" pitchFamily="18" charset="0"/>
                        </a:rPr>
                        <a:t>bradyzoites</a:t>
                      </a:r>
                      <a:r>
                        <a:rPr lang="en-US" sz="2800" dirty="0">
                          <a:effectLst/>
                          <a:latin typeface="Times New Roman" panose="02020603050405020304" pitchFamily="18" charset="0"/>
                          <a:cs typeface="Times New Roman" panose="02020603050405020304" pitchFamily="18" charset="0"/>
                        </a:rPr>
                        <a:t> enclose themselves to form a cyst that may measure 12 to 100 </a:t>
                      </a:r>
                      <a:r>
                        <a:rPr lang="en-US" sz="2800" dirty="0" err="1">
                          <a:effectLst/>
                          <a:latin typeface="Times New Roman" panose="02020603050405020304" pitchFamily="18" charset="0"/>
                          <a:cs typeface="Times New Roman" panose="02020603050405020304" pitchFamily="18" charset="0"/>
                        </a:rPr>
                        <a:t>μm</a:t>
                      </a:r>
                      <a:r>
                        <a:rPr lang="en-US" sz="2800" dirty="0">
                          <a:effectLst/>
                          <a:latin typeface="Times New Roman" panose="02020603050405020304" pitchFamily="18" charset="0"/>
                          <a:cs typeface="Times New Roman" panose="02020603050405020304" pitchFamily="18" charset="0"/>
                        </a:rPr>
                        <a:t> in diameter Young tissue cysts contain only 2 </a:t>
                      </a:r>
                      <a:r>
                        <a:rPr lang="en-US" sz="2800" dirty="0" err="1">
                          <a:effectLst/>
                          <a:latin typeface="Times New Roman" panose="02020603050405020304" pitchFamily="18" charset="0"/>
                          <a:cs typeface="Times New Roman" panose="02020603050405020304" pitchFamily="18" charset="0"/>
                        </a:rPr>
                        <a:t>bradyzoites</a:t>
                      </a:r>
                      <a:r>
                        <a:rPr lang="en-US" sz="2800" dirty="0">
                          <a:effectLst/>
                          <a:latin typeface="Times New Roman" panose="02020603050405020304" pitchFamily="18" charset="0"/>
                          <a:cs typeface="Times New Roman" panose="02020603050405020304" pitchFamily="18" charset="0"/>
                        </a:rPr>
                        <a:t>, while the older ones may contain hundreds of </a:t>
                      </a:r>
                      <a:r>
                        <a:rPr lang="en-US" sz="2800" dirty="0" err="1">
                          <a:effectLst/>
                          <a:latin typeface="Times New Roman" panose="02020603050405020304" pitchFamily="18" charset="0"/>
                          <a:cs typeface="Times New Roman" panose="02020603050405020304" pitchFamily="18" charset="0"/>
                        </a:rPr>
                        <a:t>bradyzoites</a:t>
                      </a:r>
                      <a:r>
                        <a:rPr lang="en-US" sz="2800" dirty="0">
                          <a:effectLst/>
                          <a:latin typeface="Times New Roman" panose="02020603050405020304" pitchFamily="18" charset="0"/>
                          <a:cs typeface="Times New Roman" panose="02020603050405020304" pitchFamily="18" charset="0"/>
                        </a:rPr>
                        <a:t>.</a:t>
                      </a:r>
                      <a:endPar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57785" marT="18415" marB="0"/>
                </a:tc>
              </a:tr>
            </a:tbl>
          </a:graphicData>
        </a:graphic>
      </p:graphicFrame>
    </p:spTree>
    <p:extLst>
      <p:ext uri="{BB962C8B-B14F-4D97-AF65-F5344CB8AC3E}">
        <p14:creationId xmlns:p14="http://schemas.microsoft.com/office/powerpoint/2010/main" val="8449124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pic>
        <p:nvPicPr>
          <p:cNvPr id="4" name="Content Placeholder 3"/>
          <p:cNvPicPr>
            <a:picLocks noGrp="1" noChangeAspect="1"/>
          </p:cNvPicPr>
          <p:nvPr>
            <p:ph idx="1"/>
          </p:nvPr>
        </p:nvPicPr>
        <p:blipFill>
          <a:blip r:embed="rId2"/>
          <a:stretch>
            <a:fillRect/>
          </a:stretch>
        </p:blipFill>
        <p:spPr>
          <a:xfrm>
            <a:off x="1249571" y="1463040"/>
            <a:ext cx="3898501" cy="4014216"/>
          </a:xfrm>
          <a:prstGeom prst="rect">
            <a:avLst/>
          </a:prstGeom>
        </p:spPr>
      </p:pic>
      <p:pic>
        <p:nvPicPr>
          <p:cNvPr id="5" name="Picture 4"/>
          <p:cNvPicPr>
            <a:picLocks noChangeAspect="1"/>
          </p:cNvPicPr>
          <p:nvPr/>
        </p:nvPicPr>
        <p:blipFill>
          <a:blip r:embed="rId3"/>
          <a:stretch>
            <a:fillRect/>
          </a:stretch>
        </p:blipFill>
        <p:spPr>
          <a:xfrm>
            <a:off x="7604650" y="1968903"/>
            <a:ext cx="3423014" cy="3508353"/>
          </a:xfrm>
          <a:prstGeom prst="rect">
            <a:avLst/>
          </a:prstGeom>
        </p:spPr>
      </p:pic>
      <p:sp>
        <p:nvSpPr>
          <p:cNvPr id="7" name="Rectangle 6"/>
          <p:cNvSpPr/>
          <p:nvPr/>
        </p:nvSpPr>
        <p:spPr>
          <a:xfrm>
            <a:off x="5237982" y="1001676"/>
            <a:ext cx="2817882" cy="707886"/>
          </a:xfrm>
          <a:prstGeom prst="rect">
            <a:avLst/>
          </a:prstGeom>
        </p:spPr>
        <p:txBody>
          <a:bodyPr wrap="square">
            <a:spAutoFit/>
          </a:bodyPr>
          <a:lstStyle/>
          <a:p>
            <a:r>
              <a:rPr lang="en-US" sz="4000" b="1" dirty="0">
                <a:solidFill>
                  <a:srgbClr val="000000"/>
                </a:solidFill>
                <a:latin typeface="Times New Roman" panose="02020603050405020304" pitchFamily="18" charset="0"/>
                <a:cs typeface="Times New Roman" panose="02020603050405020304" pitchFamily="18" charset="0"/>
              </a:rPr>
              <a:t>Bradyzoite</a:t>
            </a:r>
            <a:endParaRPr lang="ar-IQ" sz="4000" dirty="0"/>
          </a:p>
        </p:txBody>
      </p:sp>
    </p:spTree>
    <p:extLst>
      <p:ext uri="{BB962C8B-B14F-4D97-AF65-F5344CB8AC3E}">
        <p14:creationId xmlns:p14="http://schemas.microsoft.com/office/powerpoint/2010/main" val="31499080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6992" y="150622"/>
            <a:ext cx="11460480" cy="4953000"/>
          </a:xfrm>
        </p:spPr>
        <p:txBody>
          <a:bodyPr/>
          <a:lstStyle/>
          <a:p>
            <a:pPr marL="0" indent="0" algn="l">
              <a:buNone/>
            </a:pPr>
            <a:r>
              <a:rPr lang="en-GB" dirty="0">
                <a:latin typeface="Times New Roman" panose="02020603050405020304" pitchFamily="18" charset="0"/>
                <a:cs typeface="Times New Roman" panose="02020603050405020304" pitchFamily="18" charset="0"/>
              </a:rPr>
              <a:t>Toxoplasmosis Pathogenicity and Clinical </a:t>
            </a:r>
            <a:r>
              <a:rPr lang="en-GB" dirty="0" smtClean="0">
                <a:latin typeface="Times New Roman" panose="02020603050405020304" pitchFamily="18" charset="0"/>
                <a:cs typeface="Times New Roman" panose="02020603050405020304" pitchFamily="18" charset="0"/>
              </a:rPr>
              <a:t>Symptoms</a:t>
            </a:r>
            <a:endParaRPr lang="en-GB" dirty="0">
              <a:latin typeface="Times New Roman" panose="02020603050405020304" pitchFamily="18" charset="0"/>
              <a:cs typeface="Times New Roman" panose="02020603050405020304" pitchFamily="18" charset="0"/>
            </a:endParaRPr>
          </a:p>
          <a:p>
            <a:pPr marL="0" indent="0" algn="l">
              <a:buNone/>
            </a:pPr>
            <a:r>
              <a:rPr lang="en-GB" dirty="0">
                <a:latin typeface="Times New Roman" panose="02020603050405020304" pitchFamily="18" charset="0"/>
                <a:cs typeface="Times New Roman" panose="02020603050405020304" pitchFamily="18" charset="0"/>
              </a:rPr>
              <a:t>• Common and usually asymptomatic infection of normal human hosts.</a:t>
            </a:r>
          </a:p>
          <a:p>
            <a:pPr marL="0" indent="0" algn="l">
              <a:buNone/>
            </a:pPr>
            <a:r>
              <a:rPr lang="en-GB" dirty="0">
                <a:latin typeface="Times New Roman" panose="02020603050405020304" pitchFamily="18" charset="0"/>
                <a:cs typeface="Times New Roman" panose="02020603050405020304" pitchFamily="18" charset="0"/>
              </a:rPr>
              <a:t>• </a:t>
            </a:r>
            <a:r>
              <a:rPr lang="en-GB" dirty="0">
                <a:solidFill>
                  <a:schemeClr val="accent1"/>
                </a:solidFill>
                <a:latin typeface="Times New Roman" panose="02020603050405020304" pitchFamily="18" charset="0"/>
                <a:cs typeface="Times New Roman" panose="02020603050405020304" pitchFamily="18" charset="0"/>
              </a:rPr>
              <a:t>Cysts</a:t>
            </a:r>
            <a:r>
              <a:rPr lang="en-GB" dirty="0">
                <a:latin typeface="Times New Roman" panose="02020603050405020304" pitchFamily="18" charset="0"/>
                <a:cs typeface="Times New Roman" panose="02020603050405020304" pitchFamily="18" charset="0"/>
              </a:rPr>
              <a:t> spread to brain, lungs, liver, muscle, and eyes.</a:t>
            </a:r>
          </a:p>
          <a:p>
            <a:pPr marL="0" indent="0" algn="l">
              <a:buNone/>
            </a:pPr>
            <a:r>
              <a:rPr lang="en-GB" dirty="0">
                <a:latin typeface="Times New Roman" panose="02020603050405020304" pitchFamily="18" charset="0"/>
                <a:cs typeface="Times New Roman" panose="02020603050405020304" pitchFamily="18" charset="0"/>
              </a:rPr>
              <a:t>• </a:t>
            </a:r>
            <a:r>
              <a:rPr lang="en-GB" dirty="0" err="1">
                <a:solidFill>
                  <a:schemeClr val="accent1"/>
                </a:solidFill>
                <a:latin typeface="Times New Roman" panose="02020603050405020304" pitchFamily="18" charset="0"/>
                <a:cs typeface="Times New Roman" panose="02020603050405020304" pitchFamily="18" charset="0"/>
              </a:rPr>
              <a:t>Tachyzoites</a:t>
            </a:r>
            <a:r>
              <a:rPr lang="en-GB" dirty="0">
                <a:latin typeface="Times New Roman" panose="02020603050405020304" pitchFamily="18" charset="0"/>
                <a:cs typeface="Times New Roman" panose="02020603050405020304" pitchFamily="18" charset="0"/>
              </a:rPr>
              <a:t> destroy cells, particularly parenchymal and reticuloendothelial cells.</a:t>
            </a:r>
          </a:p>
          <a:p>
            <a:pPr marL="0" indent="0" algn="l">
              <a:buNone/>
            </a:pPr>
            <a:r>
              <a:rPr lang="en-GB" dirty="0">
                <a:latin typeface="Times New Roman" panose="02020603050405020304" pitchFamily="18" charset="0"/>
                <a:cs typeface="Times New Roman" panose="02020603050405020304" pitchFamily="18" charset="0"/>
              </a:rPr>
              <a:t>• </a:t>
            </a:r>
            <a:r>
              <a:rPr lang="en-GB" dirty="0">
                <a:solidFill>
                  <a:schemeClr val="accent1"/>
                </a:solidFill>
                <a:latin typeface="Times New Roman" panose="02020603050405020304" pitchFamily="18" charset="0"/>
                <a:cs typeface="Times New Roman" panose="02020603050405020304" pitchFamily="18" charset="0"/>
              </a:rPr>
              <a:t>Bradyzoites</a:t>
            </a:r>
            <a:r>
              <a:rPr lang="en-GB" dirty="0">
                <a:latin typeface="Times New Roman" panose="02020603050405020304" pitchFamily="18" charset="0"/>
                <a:cs typeface="Times New Roman" panose="02020603050405020304" pitchFamily="18" charset="0"/>
              </a:rPr>
              <a:t> cause local inflammation, blood vessel blockage, and necrosis.</a:t>
            </a:r>
          </a:p>
          <a:p>
            <a:pPr marL="0" indent="0" algn="l">
              <a:buNone/>
            </a:pPr>
            <a:r>
              <a:rPr lang="en-GB" dirty="0">
                <a:latin typeface="Times New Roman" panose="02020603050405020304" pitchFamily="18" charset="0"/>
                <a:cs typeface="Times New Roman" panose="02020603050405020304" pitchFamily="18" charset="0"/>
              </a:rPr>
              <a:t>• Most common finding is cervical lymphadenopathy, usually painless and fever.</a:t>
            </a:r>
          </a:p>
          <a:p>
            <a:pPr marL="0" indent="0" algn="l">
              <a:buNone/>
            </a:pPr>
            <a:r>
              <a:rPr lang="en-GB" dirty="0">
                <a:latin typeface="Times New Roman" panose="02020603050405020304" pitchFamily="18" charset="0"/>
                <a:cs typeface="Times New Roman" panose="02020603050405020304" pitchFamily="18" charset="0"/>
              </a:rPr>
              <a:t>• Single or multiple enlarged nodes may persist at one site or involve scattered nodes.</a:t>
            </a:r>
            <a:endParaRPr lang="ar-IQ"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592976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4320" y="128016"/>
            <a:ext cx="11740896" cy="5999734"/>
          </a:xfrm>
        </p:spPr>
        <p:txBody>
          <a:bodyPr/>
          <a:lstStyle/>
          <a:p>
            <a:pPr marL="107315" marR="108585" indent="0" algn="l" rtl="0">
              <a:lnSpc>
                <a:spcPct val="105000"/>
              </a:lnSpc>
              <a:spcAft>
                <a:spcPts val="285"/>
              </a:spcAft>
              <a:buNone/>
            </a:pPr>
            <a:r>
              <a:rPr lang="en-US" dirty="0">
                <a:solidFill>
                  <a:srgbClr val="000000"/>
                </a:solidFill>
                <a:latin typeface="Times New Roman" panose="02020603050405020304" pitchFamily="18" charset="0"/>
                <a:ea typeface="Constantia" panose="02030602050306030303" pitchFamily="18" charset="0"/>
                <a:cs typeface="Times New Roman" panose="02020603050405020304" pitchFamily="18" charset="0"/>
              </a:rPr>
              <a:t>the fulminating fatal infections serious consequences are limited to:</a:t>
            </a:r>
            <a:endPar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97790" indent="0" algn="l" rtl="0">
              <a:lnSpc>
                <a:spcPct val="105000"/>
              </a:lnSpc>
              <a:spcAft>
                <a:spcPts val="265"/>
              </a:spcAft>
              <a:buNone/>
            </a:pPr>
            <a:r>
              <a:rPr lang="en-US" dirty="0">
                <a:solidFill>
                  <a:srgbClr val="FF0000"/>
                </a:solidFill>
                <a:latin typeface="Times New Roman" panose="02020603050405020304" pitchFamily="18" charset="0"/>
                <a:ea typeface="Constantia" panose="02030602050306030303" pitchFamily="18" charset="0"/>
                <a:cs typeface="Times New Roman" panose="02020603050405020304" pitchFamily="18" charset="0"/>
              </a:rPr>
              <a:t>1-Pregnant women (congenital infections)      </a:t>
            </a:r>
            <a:endPar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97790" indent="0" algn="l" rtl="0">
              <a:lnSpc>
                <a:spcPct val="105000"/>
              </a:lnSpc>
              <a:spcAft>
                <a:spcPts val="265"/>
              </a:spcAft>
              <a:buNone/>
            </a:pPr>
            <a:r>
              <a:rPr lang="en-US" dirty="0">
                <a:solidFill>
                  <a:srgbClr val="FF0000"/>
                </a:solidFill>
                <a:latin typeface="Times New Roman" panose="02020603050405020304" pitchFamily="18" charset="0"/>
                <a:ea typeface="Constantia" panose="02030602050306030303" pitchFamily="18" charset="0"/>
                <a:cs typeface="Times New Roman" panose="02020603050405020304" pitchFamily="18" charset="0"/>
              </a:rPr>
              <a:t>2-Immunodeficient or in debilitated or in immunocompromised individuals.</a:t>
            </a:r>
            <a:endPar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l" rtl="0">
              <a:buNone/>
            </a:pP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Severe infections in compromised hosts can lead to encephalopathy, meningoencephalitis, or cerebral mass lesions.</a:t>
            </a:r>
          </a:p>
          <a:p>
            <a:pPr marL="0" indent="0" algn="l" rtl="0">
              <a:buNone/>
            </a:pPr>
            <a:r>
              <a:rPr lang="en-GB" dirty="0">
                <a:latin typeface="Times New Roman" panose="02020603050405020304" pitchFamily="18" charset="0"/>
                <a:cs typeface="Times New Roman" panose="02020603050405020304" pitchFamily="18" charset="0"/>
              </a:rPr>
              <a:t>• Underlying conditions include malignancies (such as Hodgkin’s disease, </a:t>
            </a:r>
            <a:r>
              <a:rPr lang="en-GB" dirty="0" err="1">
                <a:latin typeface="Times New Roman" panose="02020603050405020304" pitchFamily="18" charset="0"/>
                <a:cs typeface="Times New Roman" panose="02020603050405020304" pitchFamily="18" charset="0"/>
              </a:rPr>
              <a:t>nonHodgkin’s</a:t>
            </a:r>
            <a:r>
              <a:rPr lang="en-GB" dirty="0">
                <a:latin typeface="Times New Roman" panose="02020603050405020304" pitchFamily="18" charset="0"/>
                <a:cs typeface="Times New Roman" panose="02020603050405020304" pitchFamily="18" charset="0"/>
              </a:rPr>
              <a:t> lymphomas , </a:t>
            </a:r>
            <a:r>
              <a:rPr lang="en-GB" dirty="0" err="1">
                <a:latin typeface="Times New Roman" panose="02020603050405020304" pitchFamily="18" charset="0"/>
                <a:cs typeface="Times New Roman" panose="02020603050405020304" pitchFamily="18" charset="0"/>
              </a:rPr>
              <a:t>leukemia</a:t>
            </a:r>
            <a:r>
              <a:rPr lang="en-GB" dirty="0">
                <a:latin typeface="Times New Roman" panose="02020603050405020304" pitchFamily="18" charset="0"/>
                <a:cs typeface="Times New Roman" panose="02020603050405020304" pitchFamily="18" charset="0"/>
              </a:rPr>
              <a:t>, or </a:t>
            </a:r>
            <a:r>
              <a:rPr lang="en-GB" dirty="0" err="1">
                <a:latin typeface="Times New Roman" panose="02020603050405020304" pitchFamily="18" charset="0"/>
                <a:cs typeface="Times New Roman" panose="02020603050405020304" pitchFamily="18" charset="0"/>
              </a:rPr>
              <a:t>tumors</a:t>
            </a:r>
            <a:r>
              <a:rPr lang="en-GB" dirty="0">
                <a:latin typeface="Times New Roman" panose="02020603050405020304" pitchFamily="18" charset="0"/>
                <a:cs typeface="Times New Roman" panose="02020603050405020304" pitchFamily="18" charset="0"/>
              </a:rPr>
              <a:t>), , collagen vascular disease, organ transplantation, and AIDS.</a:t>
            </a:r>
          </a:p>
          <a:p>
            <a:pPr marL="0" indent="0" algn="l" rtl="0">
              <a:buNone/>
            </a:pPr>
            <a:r>
              <a:rPr lang="en-GB" dirty="0">
                <a:latin typeface="Times New Roman" panose="02020603050405020304" pitchFamily="18" charset="0"/>
                <a:cs typeface="Times New Roman" panose="02020603050405020304" pitchFamily="18" charset="0"/>
              </a:rPr>
              <a:t>• T. </a:t>
            </a:r>
            <a:r>
              <a:rPr lang="en-GB" dirty="0" err="1">
                <a:latin typeface="Times New Roman" panose="02020603050405020304" pitchFamily="18" charset="0"/>
                <a:cs typeface="Times New Roman" panose="02020603050405020304" pitchFamily="18" charset="0"/>
              </a:rPr>
              <a:t>gondii</a:t>
            </a:r>
            <a:r>
              <a:rPr lang="en-GB" dirty="0">
                <a:latin typeface="Times New Roman" panose="02020603050405020304" pitchFamily="18" charset="0"/>
                <a:cs typeface="Times New Roman" panose="02020603050405020304" pitchFamily="18" charset="0"/>
              </a:rPr>
              <a:t> is the most common cause of secondary CNS infection in AIDS patients and intracerebral mass lesions.</a:t>
            </a:r>
            <a:endParaRPr lang="ar-IQ"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075907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0896" y="192024"/>
            <a:ext cx="11271504" cy="5935726"/>
          </a:xfrm>
        </p:spPr>
        <p:txBody>
          <a:bodyPr/>
          <a:lstStyle/>
          <a:p>
            <a:pPr marL="181610" indent="0" algn="l" rtl="0">
              <a:lnSpc>
                <a:spcPct val="107000"/>
              </a:lnSpc>
              <a:spcAft>
                <a:spcPts val="185"/>
              </a:spcAft>
              <a:buNone/>
            </a:pPr>
            <a:r>
              <a:rPr lang="en-US" b="1" dirty="0">
                <a:solidFill>
                  <a:srgbClr val="FF0000"/>
                </a:solidFill>
                <a:latin typeface="Constantia" panose="02030602050306030303" pitchFamily="18" charset="0"/>
                <a:ea typeface="Constantia" panose="02030602050306030303" pitchFamily="18" charset="0"/>
                <a:cs typeface="Constantia" panose="02030602050306030303" pitchFamily="18" charset="0"/>
              </a:rPr>
              <a:t>Congenital infection:</a:t>
            </a:r>
            <a:endParaRPr lang="en-US" sz="1400" dirty="0">
              <a:solidFill>
                <a:srgbClr val="000000"/>
              </a:solidFill>
              <a:latin typeface="Calibri" panose="020F0502020204030204" pitchFamily="34" charset="0"/>
              <a:ea typeface="Calibri" panose="020F0502020204030204" pitchFamily="34" charset="0"/>
            </a:endParaRPr>
          </a:p>
          <a:p>
            <a:pPr marL="181610" indent="0" algn="l" rtl="0">
              <a:lnSpc>
                <a:spcPct val="103000"/>
              </a:lnSpc>
              <a:spcAft>
                <a:spcPts val="520"/>
              </a:spcAft>
              <a:buNone/>
            </a:pPr>
            <a:r>
              <a:rPr lang="en-US" dirty="0">
                <a:solidFill>
                  <a:srgbClr val="000000"/>
                </a:solidFill>
                <a:latin typeface="Constantia" panose="02030602050306030303" pitchFamily="18" charset="0"/>
                <a:ea typeface="Constantia" panose="02030602050306030303" pitchFamily="18" charset="0"/>
                <a:cs typeface="Constantia" panose="02030602050306030303" pitchFamily="18" charset="0"/>
              </a:rPr>
              <a:t>Mean the mothers are infected during pregnancy that transported to the fetus. In the fetus, the infection clears from visceral tissues and may localize in the central nervous system. Infections in the first trimester and early second trimester may lead to </a:t>
            </a:r>
            <a:r>
              <a:rPr lang="en-US" dirty="0">
                <a:solidFill>
                  <a:srgbClr val="FF0000"/>
                </a:solidFill>
                <a:latin typeface="Constantia" panose="02030602050306030303" pitchFamily="18" charset="0"/>
                <a:ea typeface="Constantia" panose="02030602050306030303" pitchFamily="18" charset="0"/>
                <a:cs typeface="Constantia" panose="02030602050306030303" pitchFamily="18" charset="0"/>
              </a:rPr>
              <a:t>spontaneous </a:t>
            </a:r>
            <a:r>
              <a:rPr lang="en-US" dirty="0" smtClean="0">
                <a:solidFill>
                  <a:srgbClr val="FF0000"/>
                </a:solidFill>
                <a:latin typeface="Constantia" panose="02030602050306030303" pitchFamily="18" charset="0"/>
                <a:ea typeface="Constantia" panose="02030602050306030303" pitchFamily="18" charset="0"/>
                <a:cs typeface="Constantia" panose="02030602050306030303" pitchFamily="18" charset="0"/>
              </a:rPr>
              <a:t>abortion</a:t>
            </a:r>
            <a:endParaRPr lang="en-US" sz="1400" dirty="0">
              <a:solidFill>
                <a:srgbClr val="000000"/>
              </a:solidFill>
              <a:latin typeface="Calibri" panose="020F0502020204030204" pitchFamily="34" charset="0"/>
              <a:ea typeface="Calibri" panose="020F0502020204030204" pitchFamily="34" charset="0"/>
            </a:endParaRPr>
          </a:p>
          <a:p>
            <a:pPr marL="0" indent="0" algn="l" rtl="0">
              <a:buNone/>
            </a:pPr>
            <a:r>
              <a:rPr lang="en-GB" dirty="0">
                <a:latin typeface="Times New Roman" panose="02020603050405020304" pitchFamily="18" charset="0"/>
                <a:cs typeface="Times New Roman" panose="02020603050405020304" pitchFamily="18" charset="0"/>
              </a:rPr>
              <a:t>Congenital Infection Stillbirths and Their Impact</a:t>
            </a:r>
          </a:p>
          <a:p>
            <a:pPr marL="0" indent="0" algn="l" rtl="0">
              <a:buNone/>
            </a:pPr>
            <a:r>
              <a:rPr lang="en-GB" dirty="0">
                <a:latin typeface="Times New Roman" panose="02020603050405020304" pitchFamily="18" charset="0"/>
                <a:cs typeface="Times New Roman" panose="02020603050405020304" pitchFamily="18" charset="0"/>
              </a:rPr>
              <a:t>• Causes Hydrocephalus &amp; Microcephaly.</a:t>
            </a:r>
          </a:p>
          <a:p>
            <a:pPr marL="0" indent="0" algn="l" rtl="0">
              <a:buNone/>
            </a:pPr>
            <a:r>
              <a:rPr lang="en-GB" dirty="0">
                <a:latin typeface="Times New Roman" panose="02020603050405020304" pitchFamily="18" charset="0"/>
                <a:cs typeface="Times New Roman" panose="02020603050405020304" pitchFamily="18" charset="0"/>
              </a:rPr>
              <a:t>• Causes Chorioretinitis.</a:t>
            </a:r>
          </a:p>
          <a:p>
            <a:pPr marL="0" indent="0" algn="l" rtl="0">
              <a:buNone/>
            </a:pPr>
            <a:r>
              <a:rPr lang="en-GB" dirty="0">
                <a:latin typeface="Times New Roman" panose="02020603050405020304" pitchFamily="18" charset="0"/>
                <a:cs typeface="Times New Roman" panose="02020603050405020304" pitchFamily="18" charset="0"/>
              </a:rPr>
              <a:t>• Causes Convulsion (Seizure).</a:t>
            </a:r>
          </a:p>
          <a:p>
            <a:pPr marL="0" indent="0" algn="l" rtl="0">
              <a:buNone/>
            </a:pPr>
            <a:r>
              <a:rPr lang="en-GB" dirty="0">
                <a:latin typeface="Times New Roman" panose="02020603050405020304" pitchFamily="18" charset="0"/>
                <a:cs typeface="Times New Roman" panose="02020603050405020304" pitchFamily="18" charset="0"/>
              </a:rPr>
              <a:t>• Causes Blindness and Hearing Loss</a:t>
            </a:r>
            <a:r>
              <a:rPr lang="en-GB" dirty="0" smtClean="0">
                <a:latin typeface="Times New Roman" panose="02020603050405020304" pitchFamily="18" charset="0"/>
                <a:cs typeface="Times New Roman" panose="02020603050405020304" pitchFamily="18" charset="0"/>
              </a:rPr>
              <a:t>.</a:t>
            </a:r>
            <a:endParaRPr lang="en-GB"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8555545" y="3411092"/>
            <a:ext cx="3148775" cy="2716657"/>
          </a:xfrm>
          <a:prstGeom prst="rect">
            <a:avLst/>
          </a:prstGeom>
        </p:spPr>
      </p:pic>
    </p:spTree>
    <p:extLst>
      <p:ext uri="{BB962C8B-B14F-4D97-AF65-F5344CB8AC3E}">
        <p14:creationId xmlns:p14="http://schemas.microsoft.com/office/powerpoint/2010/main" val="21170248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sp>
        <p:nvSpPr>
          <p:cNvPr id="3" name="Content Placeholder 2"/>
          <p:cNvSpPr>
            <a:spLocks noGrp="1"/>
          </p:cNvSpPr>
          <p:nvPr>
            <p:ph idx="1"/>
          </p:nvPr>
        </p:nvSpPr>
        <p:spPr/>
        <p:txBody>
          <a:bodyPr/>
          <a:lstStyle/>
          <a:p>
            <a:pPr marL="0" lvl="0" indent="0" algn="l" rtl="0">
              <a:buNone/>
            </a:pPr>
            <a:r>
              <a:rPr lang="en-GB" dirty="0">
                <a:solidFill>
                  <a:srgbClr val="000000"/>
                </a:solidFill>
                <a:latin typeface="Times New Roman" panose="02020603050405020304" pitchFamily="18" charset="0"/>
                <a:cs typeface="Times New Roman" panose="02020603050405020304" pitchFamily="18" charset="0"/>
              </a:rPr>
              <a:t>• Leads to Cerebral Calcification.</a:t>
            </a:r>
          </a:p>
          <a:p>
            <a:pPr marL="0" lvl="0" indent="0" algn="l" rtl="0">
              <a:buNone/>
            </a:pPr>
            <a:r>
              <a:rPr lang="en-GB" dirty="0">
                <a:solidFill>
                  <a:srgbClr val="000000"/>
                </a:solidFill>
                <a:latin typeface="Times New Roman" panose="02020603050405020304" pitchFamily="18" charset="0"/>
                <a:cs typeface="Times New Roman" panose="02020603050405020304" pitchFamily="18" charset="0"/>
              </a:rPr>
              <a:t>• Causes Psychomotor Disturbances.</a:t>
            </a:r>
          </a:p>
          <a:p>
            <a:pPr marL="0" lvl="0" indent="0" algn="l" rtl="0">
              <a:buNone/>
            </a:pPr>
            <a:r>
              <a:rPr lang="en-GB" dirty="0">
                <a:solidFill>
                  <a:srgbClr val="000000"/>
                </a:solidFill>
                <a:latin typeface="Times New Roman" panose="02020603050405020304" pitchFamily="18" charset="0"/>
                <a:cs typeface="Times New Roman" panose="02020603050405020304" pitchFamily="18" charset="0"/>
              </a:rPr>
              <a:t>• Involves Lymphadenopathy, affecting deep cervical lymph nodes.</a:t>
            </a:r>
          </a:p>
          <a:p>
            <a:pPr marL="0" lvl="0" indent="0" algn="l" rtl="0">
              <a:buNone/>
            </a:pPr>
            <a:r>
              <a:rPr lang="en-GB" dirty="0">
                <a:solidFill>
                  <a:srgbClr val="000000"/>
                </a:solidFill>
                <a:latin typeface="Times New Roman" panose="02020603050405020304" pitchFamily="18" charset="0"/>
                <a:cs typeface="Times New Roman" panose="02020603050405020304" pitchFamily="18" charset="0"/>
              </a:rPr>
              <a:t>• Rarely leads to Pneumonitis, Myocarditis, and Meningoencephalitis.</a:t>
            </a:r>
          </a:p>
          <a:p>
            <a:pPr marL="0" lvl="0" indent="0" algn="l" rtl="0">
              <a:buNone/>
            </a:pPr>
            <a:r>
              <a:rPr lang="en-GB" dirty="0">
                <a:solidFill>
                  <a:srgbClr val="000000"/>
                </a:solidFill>
                <a:latin typeface="Times New Roman" panose="02020603050405020304" pitchFamily="18" charset="0"/>
                <a:cs typeface="Times New Roman" panose="02020603050405020304" pitchFamily="18" charset="0"/>
              </a:rPr>
              <a:t>• Can lead to fatal central nervous system disorders and lifelong disabilities.</a:t>
            </a:r>
            <a:endParaRPr lang="ar-IQ" dirty="0">
              <a:solidFill>
                <a:srgbClr val="000000"/>
              </a:solidFill>
              <a:latin typeface="Times New Roman" panose="02020603050405020304" pitchFamily="18" charset="0"/>
              <a:cs typeface="Times New Roman" panose="02020603050405020304" pitchFamily="18" charset="0"/>
            </a:endParaRPr>
          </a:p>
          <a:p>
            <a:endParaRPr lang="ar-IQ" dirty="0"/>
          </a:p>
        </p:txBody>
      </p:sp>
    </p:spTree>
    <p:extLst>
      <p:ext uri="{BB962C8B-B14F-4D97-AF65-F5344CB8AC3E}">
        <p14:creationId xmlns:p14="http://schemas.microsoft.com/office/powerpoint/2010/main" val="28309918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01168"/>
            <a:ext cx="10972800" cy="630936"/>
          </a:xfrm>
        </p:spPr>
        <p:txBody>
          <a:bodyPr/>
          <a:lstStyle/>
          <a:p>
            <a:pPr lvl="0" rtl="0">
              <a:spcBef>
                <a:spcPct val="20000"/>
              </a:spcBef>
            </a:pPr>
            <a:r>
              <a:rPr lang="en-GB" b="1" dirty="0" smtClean="0">
                <a:solidFill>
                  <a:schemeClr val="accent2"/>
                </a:solidFill>
                <a:effectLst>
                  <a:outerShdw blurRad="38100" dist="38100" dir="2700000" algn="tl">
                    <a:srgbClr val="000000">
                      <a:alpha val="43137"/>
                    </a:srgbClr>
                  </a:outerShdw>
                </a:effectLst>
                <a:latin typeface="Constantia" panose="02030602050306030303" pitchFamily="18" charset="0"/>
                <a:cs typeface="+mn-cs"/>
              </a:rPr>
              <a:t>Life cycle</a:t>
            </a:r>
            <a:r>
              <a:rPr lang="en-GB" dirty="0">
                <a:solidFill>
                  <a:srgbClr val="000000"/>
                </a:solidFill>
                <a:latin typeface="Constantia" panose="02030602050306030303" pitchFamily="18" charset="0"/>
                <a:cs typeface="+mn-cs"/>
              </a:rPr>
              <a:t/>
            </a:r>
            <a:br>
              <a:rPr lang="en-GB" dirty="0">
                <a:solidFill>
                  <a:srgbClr val="000000"/>
                </a:solidFill>
                <a:latin typeface="Constantia" panose="02030602050306030303" pitchFamily="18" charset="0"/>
                <a:cs typeface="+mn-cs"/>
              </a:rPr>
            </a:br>
            <a:endParaRPr lang="ar-IQ" dirty="0"/>
          </a:p>
        </p:txBody>
      </p:sp>
      <p:sp>
        <p:nvSpPr>
          <p:cNvPr id="3" name="Content Placeholder 2"/>
          <p:cNvSpPr>
            <a:spLocks noGrp="1"/>
          </p:cNvSpPr>
          <p:nvPr>
            <p:ph idx="1"/>
          </p:nvPr>
        </p:nvSpPr>
        <p:spPr>
          <a:xfrm>
            <a:off x="426720" y="603504"/>
            <a:ext cx="10972800" cy="4747006"/>
          </a:xfrm>
        </p:spPr>
        <p:txBody>
          <a:bodyPr/>
          <a:lstStyle/>
          <a:p>
            <a:pPr marL="0" indent="0" algn="l" rtl="0">
              <a:buNone/>
            </a:pPr>
            <a:r>
              <a:rPr lang="en-US" dirty="0" smtClean="0">
                <a:latin typeface="Constantia" panose="02030602050306030303" pitchFamily="18" charset="0"/>
              </a:rPr>
              <a:t>the </a:t>
            </a:r>
            <a:r>
              <a:rPr lang="en-US" dirty="0">
                <a:solidFill>
                  <a:schemeClr val="accent2"/>
                </a:solidFill>
                <a:latin typeface="Constantia" panose="02030602050306030303" pitchFamily="18" charset="0"/>
              </a:rPr>
              <a:t>oocyst</a:t>
            </a:r>
            <a:r>
              <a:rPr lang="en-US" dirty="0">
                <a:latin typeface="Constantia" panose="02030602050306030303" pitchFamily="18" charset="0"/>
              </a:rPr>
              <a:t> </a:t>
            </a:r>
            <a:r>
              <a:rPr lang="en-US" dirty="0" smtClean="0">
                <a:latin typeface="Constantia" panose="02030602050306030303" pitchFamily="18" charset="0"/>
              </a:rPr>
              <a:t>is formed </a:t>
            </a:r>
            <a:r>
              <a:rPr lang="en-US" dirty="0">
                <a:latin typeface="Constantia" panose="02030602050306030303" pitchFamily="18" charset="0"/>
              </a:rPr>
              <a:t>by sexual reproduction (</a:t>
            </a:r>
            <a:r>
              <a:rPr lang="en-US" dirty="0" err="1">
                <a:latin typeface="Constantia" panose="02030602050306030303" pitchFamily="18" charset="0"/>
              </a:rPr>
              <a:t>gametogony</a:t>
            </a:r>
            <a:r>
              <a:rPr lang="en-US" dirty="0">
                <a:latin typeface="Constantia" panose="02030602050306030303" pitchFamily="18" charset="0"/>
              </a:rPr>
              <a:t>) occurs in cat which are the definitive host.</a:t>
            </a:r>
          </a:p>
          <a:p>
            <a:pPr marL="0" indent="0" algn="l" rtl="0">
              <a:buNone/>
            </a:pPr>
            <a:r>
              <a:rPr lang="en-US" dirty="0" err="1" smtClean="0">
                <a:solidFill>
                  <a:schemeClr val="accent2"/>
                </a:solidFill>
                <a:latin typeface="Constantia" panose="02030602050306030303" pitchFamily="18" charset="0"/>
              </a:rPr>
              <a:t>Tachyzoites</a:t>
            </a:r>
            <a:r>
              <a:rPr lang="en-US" dirty="0" smtClean="0">
                <a:solidFill>
                  <a:schemeClr val="accent2"/>
                </a:solidFill>
                <a:latin typeface="Constantia" panose="02030602050306030303" pitchFamily="18" charset="0"/>
              </a:rPr>
              <a:t> </a:t>
            </a:r>
            <a:r>
              <a:rPr lang="en-US" dirty="0" smtClean="0">
                <a:latin typeface="Constantia" panose="02030602050306030303" pitchFamily="18" charset="0"/>
              </a:rPr>
              <a:t>and </a:t>
            </a:r>
            <a:r>
              <a:rPr lang="en-US" dirty="0">
                <a:solidFill>
                  <a:schemeClr val="accent2"/>
                </a:solidFill>
                <a:latin typeface="Constantia" panose="02030602050306030303" pitchFamily="18" charset="0"/>
              </a:rPr>
              <a:t>tissue cysts </a:t>
            </a:r>
            <a:r>
              <a:rPr lang="en-US" dirty="0">
                <a:latin typeface="Constantia" panose="02030602050306030303" pitchFamily="18" charset="0"/>
              </a:rPr>
              <a:t>represent stages </a:t>
            </a:r>
            <a:r>
              <a:rPr lang="en-US" dirty="0" smtClean="0">
                <a:latin typeface="Constantia" panose="02030602050306030303" pitchFamily="18" charset="0"/>
              </a:rPr>
              <a:t>of asexual </a:t>
            </a:r>
            <a:r>
              <a:rPr lang="en-US" dirty="0">
                <a:latin typeface="Constantia" panose="02030602050306030303" pitchFamily="18" charset="0"/>
              </a:rPr>
              <a:t>multiplication (schizogony) occurs in humans, mice, rats, sheep, cattle, pigs, and certain birds, which are the intermediate </a:t>
            </a:r>
            <a:r>
              <a:rPr lang="en-US" dirty="0" smtClean="0">
                <a:latin typeface="Constantia" panose="02030602050306030303" pitchFamily="18" charset="0"/>
              </a:rPr>
              <a:t>hosts</a:t>
            </a:r>
          </a:p>
          <a:p>
            <a:pPr marL="0" indent="0" algn="l" rtl="0">
              <a:buNone/>
            </a:pPr>
            <a:r>
              <a:rPr lang="en-GB" dirty="0" smtClean="0">
                <a:latin typeface="Times New Roman" panose="02020603050405020304" pitchFamily="18" charset="0"/>
                <a:cs typeface="Times New Roman" panose="02020603050405020304" pitchFamily="18" charset="0"/>
              </a:rPr>
              <a:t>• tissue of  </a:t>
            </a:r>
            <a:r>
              <a:rPr lang="en-GB" dirty="0">
                <a:latin typeface="Times New Roman" panose="02020603050405020304" pitchFamily="18" charset="0"/>
                <a:cs typeface="Times New Roman" panose="02020603050405020304" pitchFamily="18" charset="0"/>
              </a:rPr>
              <a:t>mice or </a:t>
            </a:r>
            <a:r>
              <a:rPr lang="en-GB" dirty="0" smtClean="0">
                <a:latin typeface="Times New Roman" panose="02020603050405020304" pitchFamily="18" charset="0"/>
                <a:cs typeface="Times New Roman" panose="02020603050405020304" pitchFamily="18" charset="0"/>
              </a:rPr>
              <a:t>rats contaminated with </a:t>
            </a:r>
            <a:r>
              <a:rPr lang="en-GB" dirty="0" smtClean="0">
                <a:solidFill>
                  <a:srgbClr val="000000"/>
                </a:solidFill>
                <a:latin typeface="Times New Roman" panose="02020603050405020304" pitchFamily="18" charset="0"/>
                <a:cs typeface="Times New Roman" panose="02020603050405020304" pitchFamily="18" charset="0"/>
              </a:rPr>
              <a:t>bradyzoites</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ingestion </a:t>
            </a:r>
            <a:r>
              <a:rPr lang="en-GB" dirty="0" smtClean="0">
                <a:latin typeface="Times New Roman" panose="02020603050405020304" pitchFamily="18" charset="0"/>
                <a:cs typeface="Times New Roman" panose="02020603050405020304" pitchFamily="18" charset="0"/>
              </a:rPr>
              <a:t>by cat releases enclosed </a:t>
            </a:r>
            <a:r>
              <a:rPr lang="en-GB" dirty="0">
                <a:solidFill>
                  <a:srgbClr val="000000"/>
                </a:solidFill>
                <a:latin typeface="Times New Roman" panose="02020603050405020304" pitchFamily="18" charset="0"/>
                <a:cs typeface="Times New Roman" panose="02020603050405020304" pitchFamily="18" charset="0"/>
              </a:rPr>
              <a:t>bradyzoites</a:t>
            </a:r>
            <a:r>
              <a:rPr lang="en-GB" dirty="0" smtClean="0">
                <a:latin typeface="Times New Roman" panose="02020603050405020304" pitchFamily="18" charset="0"/>
                <a:cs typeface="Times New Roman" panose="02020603050405020304" pitchFamily="18" charset="0"/>
              </a:rPr>
              <a:t> .</a:t>
            </a:r>
            <a:endParaRPr lang="en-GB" dirty="0">
              <a:latin typeface="Times New Roman" panose="02020603050405020304" pitchFamily="18" charset="0"/>
              <a:cs typeface="Times New Roman" panose="02020603050405020304" pitchFamily="18" charset="0"/>
            </a:endParaRPr>
          </a:p>
          <a:p>
            <a:pPr marL="0" indent="0" algn="l" rtl="0">
              <a:buNone/>
            </a:pPr>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in the Cats , it transform </a:t>
            </a:r>
            <a:r>
              <a:rPr lang="en-GB" dirty="0">
                <a:latin typeface="Times New Roman" panose="02020603050405020304" pitchFamily="18" charset="0"/>
                <a:cs typeface="Times New Roman" panose="02020603050405020304" pitchFamily="18" charset="0"/>
              </a:rPr>
              <a:t>into </a:t>
            </a:r>
            <a:r>
              <a:rPr lang="en-GB" dirty="0" err="1">
                <a:latin typeface="Times New Roman" panose="02020603050405020304" pitchFamily="18" charset="0"/>
                <a:cs typeface="Times New Roman" panose="02020603050405020304" pitchFamily="18" charset="0"/>
              </a:rPr>
              <a:t>tachyzoites</a:t>
            </a:r>
            <a:r>
              <a:rPr lang="en-GB" dirty="0">
                <a:latin typeface="Times New Roman" panose="02020603050405020304" pitchFamily="18" charset="0"/>
                <a:cs typeface="Times New Roman" panose="02020603050405020304" pitchFamily="18" charset="0"/>
              </a:rPr>
              <a:t>.</a:t>
            </a:r>
          </a:p>
          <a:p>
            <a:pPr marL="0" indent="0" algn="l" rtl="0">
              <a:buNone/>
            </a:pPr>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it  </a:t>
            </a:r>
            <a:r>
              <a:rPr lang="en-GB" dirty="0">
                <a:latin typeface="Times New Roman" panose="02020603050405020304" pitchFamily="18" charset="0"/>
                <a:cs typeface="Times New Roman" panose="02020603050405020304" pitchFamily="18" charset="0"/>
              </a:rPr>
              <a:t>reproduce sexually and asexually in </a:t>
            </a:r>
            <a:r>
              <a:rPr lang="en-GB" dirty="0" smtClean="0">
                <a:latin typeface="Times New Roman" panose="02020603050405020304" pitchFamily="18" charset="0"/>
                <a:cs typeface="Times New Roman" panose="02020603050405020304" pitchFamily="18" charset="0"/>
              </a:rPr>
              <a:t>gut of cat .</a:t>
            </a:r>
            <a:endParaRPr lang="en-GB" dirty="0">
              <a:latin typeface="Times New Roman" panose="02020603050405020304" pitchFamily="18" charset="0"/>
              <a:cs typeface="Times New Roman" panose="02020603050405020304" pitchFamily="18" charset="0"/>
            </a:endParaRPr>
          </a:p>
          <a:p>
            <a:pPr marL="0" indent="0" algn="l" rtl="0">
              <a:buNone/>
            </a:pPr>
            <a:r>
              <a:rPr lang="en-GB" dirty="0">
                <a:latin typeface="Times New Roman" panose="02020603050405020304" pitchFamily="18" charset="0"/>
                <a:cs typeface="Times New Roman" panose="02020603050405020304" pitchFamily="18" charset="0"/>
              </a:rPr>
              <a:t>• Sexual cycle produces immature oocysts, shed in stool.</a:t>
            </a:r>
            <a:endParaRPr lang="ar-IQ"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23645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402336"/>
            <a:ext cx="10972800" cy="5725414"/>
          </a:xfrm>
        </p:spPr>
        <p:txBody>
          <a:bodyPr/>
          <a:lstStyle/>
          <a:p>
            <a:pPr marL="0" indent="0" algn="l">
              <a:buNone/>
            </a:pPr>
            <a:r>
              <a:rPr lang="en-GB" b="1" dirty="0">
                <a:solidFill>
                  <a:srgbClr val="FF0000"/>
                </a:solidFill>
                <a:latin typeface="Times New Roman" panose="02020603050405020304" pitchFamily="18" charset="0"/>
                <a:cs typeface="Times New Roman" panose="02020603050405020304" pitchFamily="18" charset="0"/>
              </a:rPr>
              <a:t>Domestic Cat Enteric Cycle </a:t>
            </a:r>
            <a:endParaRPr lang="ar-IQ" b="1" dirty="0" smtClean="0">
              <a:solidFill>
                <a:srgbClr val="FF0000"/>
              </a:solidFill>
              <a:latin typeface="Times New Roman" panose="02020603050405020304" pitchFamily="18" charset="0"/>
              <a:cs typeface="Times New Roman" panose="02020603050405020304" pitchFamily="18" charset="0"/>
            </a:endParaRPr>
          </a:p>
          <a:p>
            <a:pPr marL="0" indent="0" algn="l">
              <a:buNone/>
            </a:pP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Involves </a:t>
            </a:r>
            <a:r>
              <a:rPr lang="en-GB" dirty="0" err="1">
                <a:latin typeface="Times New Roman" panose="02020603050405020304" pitchFamily="18" charset="0"/>
                <a:cs typeface="Times New Roman" panose="02020603050405020304" pitchFamily="18" charset="0"/>
              </a:rPr>
              <a:t>schizogony</a:t>
            </a:r>
            <a:r>
              <a:rPr lang="en-GB" dirty="0">
                <a:latin typeface="Times New Roman" panose="02020603050405020304" pitchFamily="18" charset="0"/>
                <a:cs typeface="Times New Roman" panose="02020603050405020304" pitchFamily="18" charset="0"/>
              </a:rPr>
              <a:t> and </a:t>
            </a:r>
            <a:r>
              <a:rPr lang="en-GB" dirty="0" err="1">
                <a:latin typeface="Times New Roman" panose="02020603050405020304" pitchFamily="18" charset="0"/>
                <a:cs typeface="Times New Roman" panose="02020603050405020304" pitchFamily="18" charset="0"/>
              </a:rPr>
              <a:t>gametogony</a:t>
            </a:r>
            <a:r>
              <a:rPr lang="en-GB" dirty="0">
                <a:latin typeface="Times New Roman" panose="02020603050405020304" pitchFamily="18" charset="0"/>
                <a:cs typeface="Times New Roman" panose="02020603050405020304" pitchFamily="18" charset="0"/>
              </a:rPr>
              <a:t> in mucosal epithelial cells of small intestine.</a:t>
            </a:r>
          </a:p>
          <a:p>
            <a:pPr marL="0" indent="0" algn="l">
              <a:buNone/>
            </a:pPr>
            <a:r>
              <a:rPr lang="en-GB" dirty="0">
                <a:latin typeface="Times New Roman" panose="02020603050405020304" pitchFamily="18" charset="0"/>
                <a:cs typeface="Times New Roman" panose="02020603050405020304" pitchFamily="18" charset="0"/>
              </a:rPr>
              <a:t>• Infection acquired through ingestion of </a:t>
            </a:r>
            <a:r>
              <a:rPr lang="en-GB" dirty="0" err="1">
                <a:latin typeface="Times New Roman" panose="02020603050405020304" pitchFamily="18" charset="0"/>
                <a:cs typeface="Times New Roman" panose="02020603050405020304" pitchFamily="18" charset="0"/>
              </a:rPr>
              <a:t>tachyzoites</a:t>
            </a:r>
            <a:r>
              <a:rPr lang="en-GB" dirty="0">
                <a:latin typeface="Times New Roman" panose="02020603050405020304" pitchFamily="18" charset="0"/>
                <a:cs typeface="Times New Roman" panose="02020603050405020304" pitchFamily="18" charset="0"/>
              </a:rPr>
              <a:t> and bradyzoites from rodent tissue cysts and </a:t>
            </a:r>
            <a:r>
              <a:rPr lang="en-GB" dirty="0" err="1">
                <a:latin typeface="Times New Roman" panose="02020603050405020304" pitchFamily="18" charset="0"/>
                <a:cs typeface="Times New Roman" panose="02020603050405020304" pitchFamily="18" charset="0"/>
              </a:rPr>
              <a:t>sporozoites</a:t>
            </a:r>
            <a:r>
              <a:rPr lang="en-GB" dirty="0">
                <a:latin typeface="Times New Roman" panose="02020603050405020304" pitchFamily="18" charset="0"/>
                <a:cs typeface="Times New Roman" panose="02020603050405020304" pitchFamily="18" charset="0"/>
              </a:rPr>
              <a:t> from cat </a:t>
            </a:r>
            <a:r>
              <a:rPr lang="en-GB" dirty="0" err="1">
                <a:latin typeface="Times New Roman" panose="02020603050405020304" pitchFamily="18" charset="0"/>
                <a:cs typeface="Times New Roman" panose="02020603050405020304" pitchFamily="18" charset="0"/>
              </a:rPr>
              <a:t>feces</a:t>
            </a:r>
            <a:r>
              <a:rPr lang="en-GB" dirty="0">
                <a:latin typeface="Times New Roman" panose="02020603050405020304" pitchFamily="18" charset="0"/>
                <a:cs typeface="Times New Roman" panose="02020603050405020304" pitchFamily="18" charset="0"/>
              </a:rPr>
              <a:t>.</a:t>
            </a:r>
          </a:p>
          <a:p>
            <a:pPr marL="0" indent="0" algn="l">
              <a:buNone/>
            </a:pPr>
            <a:r>
              <a:rPr lang="en-GB" dirty="0">
                <a:latin typeface="Times New Roman" panose="02020603050405020304" pitchFamily="18" charset="0"/>
                <a:cs typeface="Times New Roman" panose="02020603050405020304" pitchFamily="18" charset="0"/>
              </a:rPr>
              <a:t>• Invades cat's small intestine, undergoes asexual generation cycles before sexual cycle begins.</a:t>
            </a:r>
          </a:p>
          <a:p>
            <a:pPr marL="0" indent="0" algn="l">
              <a:buNone/>
            </a:pPr>
            <a:r>
              <a:rPr lang="en-GB" dirty="0">
                <a:latin typeface="Times New Roman" panose="02020603050405020304" pitchFamily="18" charset="0"/>
                <a:cs typeface="Times New Roman" panose="02020603050405020304" pitchFamily="18" charset="0"/>
              </a:rPr>
              <a:t>• Formation of male and female gametocytes, resulting in male and female gametes respectively.</a:t>
            </a:r>
            <a:endParaRPr lang="ar-IQ"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196233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sp>
        <p:nvSpPr>
          <p:cNvPr id="3" name="Content Placeholder 2"/>
          <p:cNvSpPr>
            <a:spLocks noGrp="1"/>
          </p:cNvSpPr>
          <p:nvPr>
            <p:ph idx="1"/>
          </p:nvPr>
        </p:nvSpPr>
        <p:spPr/>
        <p:txBody>
          <a:bodyPr/>
          <a:lstStyle/>
          <a:p>
            <a:pPr marL="0" indent="0" algn="l">
              <a:buNone/>
            </a:pPr>
            <a:r>
              <a:rPr lang="en-US" dirty="0" smtClean="0">
                <a:latin typeface="Times New Roman" panose="02020603050405020304" pitchFamily="18" charset="0"/>
                <a:cs typeface="Times New Roman" panose="02020603050405020304" pitchFamily="18" charset="0"/>
              </a:rPr>
              <a:t>• </a:t>
            </a:r>
            <a:r>
              <a:rPr lang="en-US" dirty="0">
                <a:solidFill>
                  <a:srgbClr val="FF0000"/>
                </a:solidFill>
                <a:latin typeface="Times New Roman" panose="02020603050405020304" pitchFamily="18" charset="0"/>
                <a:cs typeface="Times New Roman" panose="02020603050405020304" pitchFamily="18" charset="0"/>
              </a:rPr>
              <a:t>Oocysts</a:t>
            </a:r>
            <a:r>
              <a:rPr lang="en-US" dirty="0">
                <a:latin typeface="Times New Roman" panose="02020603050405020304" pitchFamily="18" charset="0"/>
                <a:cs typeface="Times New Roman" panose="02020603050405020304" pitchFamily="18" charset="0"/>
              </a:rPr>
              <a:t> develop after sexual fertilization, exit host cell, and pass out in feces.</a:t>
            </a:r>
          </a:p>
          <a:p>
            <a:pPr marL="0" indent="0" algn="l">
              <a:buNone/>
            </a:pPr>
            <a:r>
              <a:rPr lang="en-US" dirty="0">
                <a:latin typeface="Times New Roman" panose="02020603050405020304" pitchFamily="18" charset="0"/>
                <a:cs typeface="Times New Roman" panose="02020603050405020304" pitchFamily="18" charset="0"/>
              </a:rPr>
              <a:t>•oocyst contains </a:t>
            </a:r>
            <a:r>
              <a:rPr lang="en-US" dirty="0" err="1">
                <a:solidFill>
                  <a:srgbClr val="FF0000"/>
                </a:solidFill>
                <a:latin typeface="Times New Roman" panose="02020603050405020304" pitchFamily="18" charset="0"/>
                <a:cs typeface="Times New Roman" panose="02020603050405020304" pitchFamily="18" charset="0"/>
              </a:rPr>
              <a:t>sporoblast</a:t>
            </a:r>
            <a:r>
              <a:rPr lang="en-US" dirty="0">
                <a:latin typeface="Times New Roman" panose="02020603050405020304" pitchFamily="18" charset="0"/>
                <a:cs typeface="Times New Roman" panose="02020603050405020304" pitchFamily="18" charset="0"/>
              </a:rPr>
              <a:t>, becomes infectious after 3-4 days of development in </a:t>
            </a:r>
            <a:r>
              <a:rPr lang="en-US" dirty="0" smtClean="0">
                <a:latin typeface="Times New Roman" panose="02020603050405020304" pitchFamily="18" charset="0"/>
                <a:cs typeface="Times New Roman" panose="02020603050405020304" pitchFamily="18" charset="0"/>
              </a:rPr>
              <a:t>soil by </a:t>
            </a:r>
            <a:r>
              <a:rPr lang="en-US" dirty="0">
                <a:latin typeface="Times New Roman" panose="02020603050405020304" pitchFamily="18" charset="0"/>
                <a:cs typeface="Times New Roman" panose="02020603050405020304" pitchFamily="18" charset="0"/>
              </a:rPr>
              <a:t>the </a:t>
            </a:r>
            <a:r>
              <a:rPr lang="en-US" dirty="0" err="1">
                <a:latin typeface="Times New Roman" panose="02020603050405020304" pitchFamily="18" charset="0"/>
                <a:cs typeface="Times New Roman" panose="02020603050405020304" pitchFamily="18" charset="0"/>
              </a:rPr>
              <a:t>sporoblast</a:t>
            </a:r>
            <a:r>
              <a:rPr lang="en-US" dirty="0">
                <a:latin typeface="Times New Roman" panose="02020603050405020304" pitchFamily="18" charset="0"/>
                <a:cs typeface="Times New Roman" panose="02020603050405020304" pitchFamily="18" charset="0"/>
              </a:rPr>
              <a:t> divides then become </a:t>
            </a:r>
            <a:r>
              <a:rPr lang="en-US" dirty="0" err="1">
                <a:latin typeface="Times New Roman" panose="02020603050405020304" pitchFamily="18" charset="0"/>
                <a:cs typeface="Times New Roman" panose="02020603050405020304" pitchFamily="18" charset="0"/>
              </a:rPr>
              <a:t>sporocyst</a:t>
            </a:r>
            <a:r>
              <a:rPr lang="en-US" dirty="0">
                <a:latin typeface="Times New Roman" panose="02020603050405020304" pitchFamily="18" charset="0"/>
                <a:cs typeface="Times New Roman" panose="02020603050405020304" pitchFamily="18" charset="0"/>
              </a:rPr>
              <a:t> by acquiring a cyst wall</a:t>
            </a:r>
          </a:p>
          <a:p>
            <a:pPr marL="0" indent="0" algn="l">
              <a:buNone/>
            </a:pPr>
            <a:r>
              <a:rPr lang="en-US" dirty="0">
                <a:latin typeface="Times New Roman" panose="02020603050405020304" pitchFamily="18" charset="0"/>
                <a:cs typeface="Times New Roman" panose="02020603050405020304" pitchFamily="18" charset="0"/>
              </a:rPr>
              <a:t>• Mature oocyst contains </a:t>
            </a:r>
            <a:r>
              <a:rPr lang="en-US" dirty="0">
                <a:solidFill>
                  <a:srgbClr val="FF0000"/>
                </a:solidFill>
                <a:latin typeface="Times New Roman" panose="02020603050405020304" pitchFamily="18" charset="0"/>
                <a:cs typeface="Times New Roman" panose="02020603050405020304" pitchFamily="18" charset="0"/>
              </a:rPr>
              <a:t>eight </a:t>
            </a:r>
            <a:r>
              <a:rPr lang="en-US" dirty="0" err="1">
                <a:solidFill>
                  <a:srgbClr val="FF0000"/>
                </a:solidFill>
                <a:latin typeface="Times New Roman" panose="02020603050405020304" pitchFamily="18" charset="0"/>
                <a:cs typeface="Times New Roman" panose="02020603050405020304" pitchFamily="18" charset="0"/>
              </a:rPr>
              <a:t>sporozoites</a:t>
            </a:r>
            <a:r>
              <a:rPr lang="en-US" dirty="0">
                <a:latin typeface="Times New Roman" panose="02020603050405020304" pitchFamily="18" charset="0"/>
                <a:cs typeface="Times New Roman" panose="02020603050405020304" pitchFamily="18" charset="0"/>
              </a:rPr>
              <a:t>, infective form.</a:t>
            </a:r>
          </a:p>
          <a:p>
            <a:pPr marL="0" indent="0" algn="l">
              <a:buNone/>
            </a:pPr>
            <a:r>
              <a:rPr lang="en-US" dirty="0">
                <a:latin typeface="Times New Roman" panose="02020603050405020304" pitchFamily="18" charset="0"/>
                <a:cs typeface="Times New Roman" panose="02020603050405020304" pitchFamily="18" charset="0"/>
              </a:rPr>
              <a:t>• Infective in moist soil for about one year.</a:t>
            </a:r>
          </a:p>
          <a:p>
            <a:pPr marL="0" indent="0" algn="l">
              <a:buNone/>
            </a:pPr>
            <a:r>
              <a:rPr lang="en-US" dirty="0">
                <a:latin typeface="Times New Roman" panose="02020603050405020304" pitchFamily="18" charset="0"/>
                <a:cs typeface="Times New Roman" panose="02020603050405020304" pitchFamily="18" charset="0"/>
              </a:rPr>
              <a:t>• Repeats cycle in cats or rodents, humans, or birds when ingested.</a:t>
            </a:r>
            <a:endParaRPr lang="ar-IQ"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42113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466344"/>
            <a:ext cx="10972800" cy="5661406"/>
          </a:xfrm>
        </p:spPr>
        <p:txBody>
          <a:bodyPr/>
          <a:lstStyle/>
          <a:p>
            <a:pPr marL="107315" indent="0" algn="l" rtl="0">
              <a:lnSpc>
                <a:spcPct val="107000"/>
              </a:lnSpc>
              <a:spcAft>
                <a:spcPts val="2815"/>
              </a:spcAft>
              <a:buNone/>
            </a:pPr>
            <a:r>
              <a:rPr lang="en-US" sz="3600" b="1" dirty="0" err="1" smtClean="0">
                <a:solidFill>
                  <a:srgbClr val="FF0000"/>
                </a:solidFill>
                <a:latin typeface="Constantia" panose="02030602050306030303" pitchFamily="18" charset="0"/>
                <a:ea typeface="Constantia" panose="02030602050306030303" pitchFamily="18" charset="0"/>
                <a:cs typeface="Constantia" panose="02030602050306030303" pitchFamily="18" charset="0"/>
              </a:rPr>
              <a:t>Exoenteric</a:t>
            </a:r>
            <a:r>
              <a:rPr lang="en-US" sz="3600" b="1" dirty="0" smtClean="0">
                <a:solidFill>
                  <a:srgbClr val="FF0000"/>
                </a:solidFill>
                <a:latin typeface="Constantia" panose="02030602050306030303" pitchFamily="18" charset="0"/>
                <a:ea typeface="Constantia" panose="02030602050306030303" pitchFamily="18" charset="0"/>
                <a:cs typeface="Constantia" panose="02030602050306030303" pitchFamily="18" charset="0"/>
              </a:rPr>
              <a:t> cycle</a:t>
            </a:r>
            <a:endParaRPr lang="en-US" sz="3600" b="1" dirty="0">
              <a:solidFill>
                <a:srgbClr val="FF0000"/>
              </a:solidFill>
              <a:latin typeface="Constantia" panose="02030602050306030303" pitchFamily="18" charset="0"/>
              <a:ea typeface="Constantia" panose="02030602050306030303" pitchFamily="18" charset="0"/>
              <a:cs typeface="Constantia" panose="02030602050306030303" pitchFamily="18" charset="0"/>
            </a:endParaRPr>
          </a:p>
          <a:p>
            <a:pPr marL="336550" indent="0" algn="just" rtl="0">
              <a:lnSpc>
                <a:spcPct val="105000"/>
              </a:lnSpc>
              <a:spcAft>
                <a:spcPts val="430"/>
              </a:spcAft>
              <a:buNone/>
            </a:pPr>
            <a:r>
              <a:rPr lang="en-US" dirty="0">
                <a:solidFill>
                  <a:srgbClr val="000000"/>
                </a:solidFill>
                <a:latin typeface="Constantia" panose="02030602050306030303" pitchFamily="18" charset="0"/>
                <a:ea typeface="Constantia" panose="02030602050306030303" pitchFamily="18" charset="0"/>
                <a:cs typeface="Constantia" panose="02030602050306030303" pitchFamily="18" charset="0"/>
              </a:rPr>
              <a:t>occurs in humans, mice, rats, sheep, cattle, pigs, and certain birds, which are the intermediate hosts. Man acquires infection by:</a:t>
            </a:r>
            <a:endParaRPr lang="en-US" sz="1600" dirty="0">
              <a:solidFill>
                <a:srgbClr val="000000"/>
              </a:solidFill>
              <a:latin typeface="Calibri" panose="020F0502020204030204" pitchFamily="34" charset="0"/>
              <a:ea typeface="Calibri" panose="020F0502020204030204" pitchFamily="34" charset="0"/>
            </a:endParaRPr>
          </a:p>
          <a:p>
            <a:pPr marL="0" indent="0" algn="just" rtl="0">
              <a:lnSpc>
                <a:spcPct val="105000"/>
              </a:lnSpc>
              <a:spcAft>
                <a:spcPts val="430"/>
              </a:spcAft>
              <a:buClr>
                <a:srgbClr val="000000"/>
              </a:buClr>
              <a:buSzPts val="2000"/>
              <a:buNone/>
            </a:pPr>
            <a:r>
              <a:rPr lang="en-US" dirty="0" smtClean="0">
                <a:solidFill>
                  <a:srgbClr val="000000"/>
                </a:solidFill>
                <a:uFill>
                  <a:solidFill>
                    <a:srgbClr val="000000"/>
                  </a:solidFill>
                </a:uFill>
                <a:latin typeface="Constantia" panose="02030602050306030303" pitchFamily="18" charset="0"/>
                <a:ea typeface="Constantia" panose="02030602050306030303" pitchFamily="18" charset="0"/>
                <a:cs typeface="Constantia" panose="02030602050306030303" pitchFamily="18" charset="0"/>
              </a:rPr>
              <a:t>1\ ingestion </a:t>
            </a:r>
            <a:r>
              <a:rPr lang="en-US" dirty="0">
                <a:solidFill>
                  <a:srgbClr val="000000"/>
                </a:solidFill>
                <a:uFill>
                  <a:solidFill>
                    <a:srgbClr val="000000"/>
                  </a:solidFill>
                </a:uFill>
                <a:latin typeface="Constantia" panose="02030602050306030303" pitchFamily="18" charset="0"/>
                <a:ea typeface="Constantia" panose="02030602050306030303" pitchFamily="18" charset="0"/>
                <a:cs typeface="Constantia" panose="02030602050306030303" pitchFamily="18" charset="0"/>
              </a:rPr>
              <a:t>of </a:t>
            </a:r>
            <a:r>
              <a:rPr lang="en-US" dirty="0">
                <a:solidFill>
                  <a:srgbClr val="FF0000"/>
                </a:solidFill>
                <a:uFill>
                  <a:solidFill>
                    <a:srgbClr val="000000"/>
                  </a:solidFill>
                </a:uFill>
                <a:latin typeface="Constantia" panose="02030602050306030303" pitchFamily="18" charset="0"/>
                <a:ea typeface="Constantia" panose="02030602050306030303" pitchFamily="18" charset="0"/>
                <a:cs typeface="Constantia" panose="02030602050306030303" pitchFamily="18" charset="0"/>
              </a:rPr>
              <a:t>food and drinks </a:t>
            </a:r>
            <a:r>
              <a:rPr lang="en-US" dirty="0">
                <a:solidFill>
                  <a:srgbClr val="000000"/>
                </a:solidFill>
                <a:uFill>
                  <a:solidFill>
                    <a:srgbClr val="000000"/>
                  </a:solidFill>
                </a:uFill>
                <a:latin typeface="Constantia" panose="02030602050306030303" pitchFamily="18" charset="0"/>
                <a:ea typeface="Constantia" panose="02030602050306030303" pitchFamily="18" charset="0"/>
                <a:cs typeface="Constantia" panose="02030602050306030303" pitchFamily="18" charset="0"/>
              </a:rPr>
              <a:t>contaminated with cat’s feces containing </a:t>
            </a:r>
            <a:r>
              <a:rPr lang="en-US" dirty="0" err="1">
                <a:solidFill>
                  <a:srgbClr val="FF0000"/>
                </a:solidFill>
                <a:uFill>
                  <a:solidFill>
                    <a:srgbClr val="000000"/>
                  </a:solidFill>
                </a:uFill>
                <a:latin typeface="Constantia" panose="02030602050306030303" pitchFamily="18" charset="0"/>
                <a:ea typeface="Constantia" panose="02030602050306030303" pitchFamily="18" charset="0"/>
                <a:cs typeface="Constantia" panose="02030602050306030303" pitchFamily="18" charset="0"/>
              </a:rPr>
              <a:t>sporulated</a:t>
            </a:r>
            <a:r>
              <a:rPr lang="en-US" dirty="0">
                <a:solidFill>
                  <a:srgbClr val="FF0000"/>
                </a:solidFill>
                <a:uFill>
                  <a:solidFill>
                    <a:srgbClr val="000000"/>
                  </a:solidFill>
                </a:uFill>
                <a:latin typeface="Constantia" panose="02030602050306030303" pitchFamily="18" charset="0"/>
                <a:ea typeface="Constantia" panose="02030602050306030303" pitchFamily="18" charset="0"/>
                <a:cs typeface="Constantia" panose="02030602050306030303" pitchFamily="18" charset="0"/>
              </a:rPr>
              <a:t> oocysts</a:t>
            </a:r>
            <a:r>
              <a:rPr lang="en-US" dirty="0" smtClean="0">
                <a:solidFill>
                  <a:srgbClr val="000000"/>
                </a:solidFill>
                <a:uFill>
                  <a:solidFill>
                    <a:srgbClr val="000000"/>
                  </a:solidFill>
                </a:uFill>
                <a:latin typeface="Constantia" panose="02030602050306030303" pitchFamily="18" charset="0"/>
                <a:ea typeface="Constantia" panose="02030602050306030303" pitchFamily="18" charset="0"/>
                <a:cs typeface="Constantia" panose="02030602050306030303" pitchFamily="18" charset="0"/>
              </a:rPr>
              <a:t>.</a:t>
            </a:r>
            <a:r>
              <a:rPr lang="en-US" dirty="0">
                <a:solidFill>
                  <a:srgbClr val="000000"/>
                </a:solidFill>
                <a:uFill>
                  <a:solidFill>
                    <a:srgbClr val="000000"/>
                  </a:solidFill>
                </a:uFill>
                <a:latin typeface="Constantia" panose="02030602050306030303" pitchFamily="18" charset="0"/>
                <a:ea typeface="Constantia" panose="02030602050306030303" pitchFamily="18" charset="0"/>
                <a:cs typeface="Constantia" panose="02030602050306030303" pitchFamily="18" charset="0"/>
              </a:rPr>
              <a:t> In the duodenum the oocysts release </a:t>
            </a:r>
            <a:r>
              <a:rPr lang="en-US" dirty="0" err="1">
                <a:solidFill>
                  <a:srgbClr val="000000"/>
                </a:solidFill>
                <a:uFill>
                  <a:solidFill>
                    <a:srgbClr val="000000"/>
                  </a:solidFill>
                </a:uFill>
                <a:latin typeface="Constantia" panose="02030602050306030303" pitchFamily="18" charset="0"/>
                <a:ea typeface="Constantia" panose="02030602050306030303" pitchFamily="18" charset="0"/>
                <a:cs typeface="Constantia" panose="02030602050306030303" pitchFamily="18" charset="0"/>
              </a:rPr>
              <a:t>sporozoites</a:t>
            </a:r>
            <a:r>
              <a:rPr lang="en-US" dirty="0">
                <a:solidFill>
                  <a:srgbClr val="000000"/>
                </a:solidFill>
                <a:uFill>
                  <a:solidFill>
                    <a:srgbClr val="000000"/>
                  </a:solidFill>
                </a:uFill>
                <a:latin typeface="Constantia" panose="02030602050306030303" pitchFamily="18" charset="0"/>
                <a:ea typeface="Constantia" panose="02030602050306030303" pitchFamily="18" charset="0"/>
                <a:cs typeface="Constantia" panose="02030602050306030303" pitchFamily="18" charset="0"/>
              </a:rPr>
              <a:t>,</a:t>
            </a:r>
            <a:endParaRPr lang="en-US" sz="1600" dirty="0">
              <a:solidFill>
                <a:srgbClr val="000000"/>
              </a:solidFill>
              <a:uFill>
                <a:solidFill>
                  <a:srgbClr val="000000"/>
                </a:solidFill>
              </a:uFill>
              <a:latin typeface="Constantia" panose="02030602050306030303" pitchFamily="18" charset="0"/>
              <a:ea typeface="Constantia" panose="02030602050306030303" pitchFamily="18" charset="0"/>
              <a:cs typeface="Constantia" panose="02030602050306030303" pitchFamily="18" charset="0"/>
            </a:endParaRPr>
          </a:p>
          <a:p>
            <a:pPr marL="0" indent="0" algn="just" rtl="0">
              <a:lnSpc>
                <a:spcPct val="105000"/>
              </a:lnSpc>
              <a:spcAft>
                <a:spcPts val="430"/>
              </a:spcAft>
              <a:buClr>
                <a:srgbClr val="000000"/>
              </a:buClr>
              <a:buSzPts val="2000"/>
              <a:buNone/>
            </a:pPr>
            <a:r>
              <a:rPr lang="en-US" dirty="0" smtClean="0">
                <a:solidFill>
                  <a:srgbClr val="000000"/>
                </a:solidFill>
                <a:uFill>
                  <a:solidFill>
                    <a:srgbClr val="000000"/>
                  </a:solidFill>
                </a:uFill>
                <a:latin typeface="Constantia" panose="02030602050306030303" pitchFamily="18" charset="0"/>
                <a:ea typeface="Constantia" panose="02030602050306030303" pitchFamily="18" charset="0"/>
                <a:cs typeface="Constantia" panose="02030602050306030303" pitchFamily="18" charset="0"/>
              </a:rPr>
              <a:t>2\ </a:t>
            </a:r>
            <a:r>
              <a:rPr lang="en-US" dirty="0">
                <a:solidFill>
                  <a:srgbClr val="000000"/>
                </a:solidFill>
                <a:uFill>
                  <a:solidFill>
                    <a:srgbClr val="000000"/>
                  </a:solidFill>
                </a:uFill>
                <a:latin typeface="Constantia" panose="02030602050306030303" pitchFamily="18" charset="0"/>
                <a:ea typeface="Constantia" panose="02030602050306030303" pitchFamily="18" charset="0"/>
                <a:cs typeface="Constantia" panose="02030602050306030303" pitchFamily="18" charset="0"/>
              </a:rPr>
              <a:t>ingestion of undercooked meat containing </a:t>
            </a:r>
            <a:r>
              <a:rPr lang="en-US" dirty="0">
                <a:solidFill>
                  <a:srgbClr val="FF0000"/>
                </a:solidFill>
                <a:uFill>
                  <a:solidFill>
                    <a:srgbClr val="000000"/>
                  </a:solidFill>
                </a:uFill>
                <a:latin typeface="Constantia" panose="02030602050306030303" pitchFamily="18" charset="0"/>
                <a:ea typeface="Constantia" panose="02030602050306030303" pitchFamily="18" charset="0"/>
                <a:cs typeface="Constantia" panose="02030602050306030303" pitchFamily="18" charset="0"/>
              </a:rPr>
              <a:t>tissue cysts</a:t>
            </a:r>
            <a:r>
              <a:rPr lang="en-US" dirty="0">
                <a:solidFill>
                  <a:srgbClr val="000000"/>
                </a:solidFill>
                <a:uFill>
                  <a:solidFill>
                    <a:srgbClr val="000000"/>
                  </a:solidFill>
                </a:uFill>
                <a:latin typeface="Constantia" panose="02030602050306030303" pitchFamily="18" charset="0"/>
                <a:ea typeface="Constantia" panose="02030602050306030303" pitchFamily="18" charset="0"/>
                <a:cs typeface="Constantia" panose="02030602050306030303" pitchFamily="18" charset="0"/>
              </a:rPr>
              <a:t>. T</a:t>
            </a:r>
            <a:r>
              <a:rPr lang="en-US" dirty="0" smtClean="0">
                <a:solidFill>
                  <a:srgbClr val="000000"/>
                </a:solidFill>
                <a:uFill>
                  <a:solidFill>
                    <a:srgbClr val="000000"/>
                  </a:solidFill>
                </a:uFill>
                <a:latin typeface="Constantia" panose="02030602050306030303" pitchFamily="18" charset="0"/>
                <a:ea typeface="Constantia" panose="02030602050306030303" pitchFamily="18" charset="0"/>
                <a:cs typeface="Constantia" panose="02030602050306030303" pitchFamily="18" charset="0"/>
              </a:rPr>
              <a:t>issue </a:t>
            </a:r>
            <a:r>
              <a:rPr lang="en-US" dirty="0">
                <a:solidFill>
                  <a:srgbClr val="000000"/>
                </a:solidFill>
                <a:uFill>
                  <a:solidFill>
                    <a:srgbClr val="000000"/>
                  </a:solidFill>
                </a:uFill>
                <a:latin typeface="Constantia" panose="02030602050306030303" pitchFamily="18" charset="0"/>
                <a:ea typeface="Constantia" panose="02030602050306030303" pitchFamily="18" charset="0"/>
                <a:cs typeface="Constantia" panose="02030602050306030303" pitchFamily="18" charset="0"/>
              </a:rPr>
              <a:t>cysts release </a:t>
            </a:r>
            <a:r>
              <a:rPr lang="en-US" dirty="0" err="1">
                <a:solidFill>
                  <a:srgbClr val="FF0000"/>
                </a:solidFill>
                <a:uFill>
                  <a:solidFill>
                    <a:srgbClr val="000000"/>
                  </a:solidFill>
                </a:uFill>
                <a:latin typeface="Constantia" panose="02030602050306030303" pitchFamily="18" charset="0"/>
                <a:ea typeface="Constantia" panose="02030602050306030303" pitchFamily="18" charset="0"/>
                <a:cs typeface="Constantia" panose="02030602050306030303" pitchFamily="18" charset="0"/>
              </a:rPr>
              <a:t>bradyzoites</a:t>
            </a:r>
            <a:r>
              <a:rPr lang="en-US" dirty="0">
                <a:solidFill>
                  <a:srgbClr val="000000"/>
                </a:solidFill>
                <a:uFill>
                  <a:solidFill>
                    <a:srgbClr val="000000"/>
                  </a:solidFill>
                </a:uFill>
                <a:latin typeface="Constantia" panose="02030602050306030303" pitchFamily="18" charset="0"/>
                <a:ea typeface="Constantia" panose="02030602050306030303" pitchFamily="18" charset="0"/>
                <a:cs typeface="Constantia" panose="02030602050306030303" pitchFamily="18" charset="0"/>
              </a:rPr>
              <a:t>.</a:t>
            </a:r>
            <a:endParaRPr lang="en-US" sz="1600" dirty="0">
              <a:solidFill>
                <a:srgbClr val="000000"/>
              </a:solidFill>
              <a:uFill>
                <a:solidFill>
                  <a:srgbClr val="000000"/>
                </a:solidFill>
              </a:uFill>
              <a:latin typeface="Constantia" panose="02030602050306030303" pitchFamily="18" charset="0"/>
              <a:ea typeface="Constantia" panose="02030602050306030303" pitchFamily="18" charset="0"/>
              <a:cs typeface="Constantia" panose="02030602050306030303" pitchFamily="18" charset="0"/>
            </a:endParaRPr>
          </a:p>
          <a:p>
            <a:pPr marL="0" indent="0" algn="l" rtl="0">
              <a:buNone/>
            </a:pPr>
            <a:endParaRPr lang="ar-IQ" dirty="0"/>
          </a:p>
        </p:txBody>
      </p:sp>
    </p:spTree>
    <p:extLst>
      <p:ext uri="{BB962C8B-B14F-4D97-AF65-F5344CB8AC3E}">
        <p14:creationId xmlns:p14="http://schemas.microsoft.com/office/powerpoint/2010/main" val="41092058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896112"/>
            <a:ext cx="10762488" cy="5231638"/>
          </a:xfrm>
        </p:spPr>
        <p:txBody>
          <a:bodyPr/>
          <a:lstStyle/>
          <a:p>
            <a:pPr marL="336550" marR="249555" indent="0" algn="just" rtl="0">
              <a:lnSpc>
                <a:spcPct val="105000"/>
              </a:lnSpc>
              <a:spcAft>
                <a:spcPts val="430"/>
              </a:spcAft>
              <a:buNone/>
            </a:pPr>
            <a:r>
              <a:rPr lang="en-US" dirty="0" smtClean="0">
                <a:solidFill>
                  <a:srgbClr val="000000"/>
                </a:solidFill>
                <a:latin typeface="Constantia" panose="02030602050306030303" pitchFamily="18" charset="0"/>
                <a:ea typeface="Constantia" panose="02030602050306030303" pitchFamily="18" charset="0"/>
                <a:cs typeface="Constantia" panose="02030602050306030303" pitchFamily="18" charset="0"/>
              </a:rPr>
              <a:t>• </a:t>
            </a:r>
            <a:r>
              <a:rPr lang="en-US" dirty="0">
                <a:solidFill>
                  <a:srgbClr val="000000"/>
                </a:solidFill>
                <a:latin typeface="Constantia" panose="02030602050306030303" pitchFamily="18" charset="0"/>
                <a:ea typeface="Constantia" panose="02030602050306030303" pitchFamily="18" charset="0"/>
                <a:cs typeface="Constantia" panose="02030602050306030303" pitchFamily="18" charset="0"/>
              </a:rPr>
              <a:t>Invades cells, especially macrophages, forming </a:t>
            </a:r>
            <a:r>
              <a:rPr lang="en-US" dirty="0" err="1">
                <a:solidFill>
                  <a:srgbClr val="000000"/>
                </a:solidFill>
                <a:latin typeface="Constantia" panose="02030602050306030303" pitchFamily="18" charset="0"/>
                <a:ea typeface="Constantia" panose="02030602050306030303" pitchFamily="18" charset="0"/>
                <a:cs typeface="Constantia" panose="02030602050306030303" pitchFamily="18" charset="0"/>
              </a:rPr>
              <a:t>tachyzoites</a:t>
            </a:r>
            <a:r>
              <a:rPr lang="en-US" dirty="0">
                <a:solidFill>
                  <a:srgbClr val="000000"/>
                </a:solidFill>
                <a:latin typeface="Constantia" panose="02030602050306030303" pitchFamily="18" charset="0"/>
                <a:ea typeface="Constantia" panose="02030602050306030303" pitchFamily="18" charset="0"/>
                <a:cs typeface="Constantia" panose="02030602050306030303" pitchFamily="18" charset="0"/>
              </a:rPr>
              <a:t>.</a:t>
            </a:r>
          </a:p>
          <a:p>
            <a:pPr marL="336550" marR="249555" indent="0" algn="just" rtl="0">
              <a:lnSpc>
                <a:spcPct val="105000"/>
              </a:lnSpc>
              <a:spcAft>
                <a:spcPts val="430"/>
              </a:spcAft>
              <a:buNone/>
            </a:pPr>
            <a:r>
              <a:rPr lang="en-US" dirty="0">
                <a:solidFill>
                  <a:srgbClr val="000000"/>
                </a:solidFill>
                <a:latin typeface="Constantia" panose="02030602050306030303" pitchFamily="18" charset="0"/>
                <a:ea typeface="Constantia" panose="02030602050306030303" pitchFamily="18" charset="0"/>
                <a:cs typeface="Constantia" panose="02030602050306030303" pitchFamily="18" charset="0"/>
              </a:rPr>
              <a:t>• Multiply, break out, and spread to other organs.</a:t>
            </a:r>
          </a:p>
          <a:p>
            <a:pPr marL="336550" marR="249555" indent="0" algn="just" rtl="0">
              <a:lnSpc>
                <a:spcPct val="105000"/>
              </a:lnSpc>
              <a:spcAft>
                <a:spcPts val="430"/>
              </a:spcAft>
              <a:buNone/>
            </a:pPr>
            <a:r>
              <a:rPr lang="en-US" dirty="0">
                <a:solidFill>
                  <a:srgbClr val="000000"/>
                </a:solidFill>
                <a:latin typeface="Constantia" panose="02030602050306030303" pitchFamily="18" charset="0"/>
                <a:ea typeface="Constantia" panose="02030602050306030303" pitchFamily="18" charset="0"/>
                <a:cs typeface="Constantia" panose="02030602050306030303" pitchFamily="18" charset="0"/>
              </a:rPr>
              <a:t>• they enter into the neural and muscular tissues, such as the brain, eye, and skeletal and cardiac muscles where they multiply slowly (as </a:t>
            </a:r>
            <a:r>
              <a:rPr lang="en-US" dirty="0" err="1">
                <a:solidFill>
                  <a:srgbClr val="000000"/>
                </a:solidFill>
                <a:latin typeface="Constantia" panose="02030602050306030303" pitchFamily="18" charset="0"/>
                <a:ea typeface="Constantia" panose="02030602050306030303" pitchFamily="18" charset="0"/>
                <a:cs typeface="Constantia" panose="02030602050306030303" pitchFamily="18" charset="0"/>
              </a:rPr>
              <a:t>bradyzoites</a:t>
            </a:r>
            <a:r>
              <a:rPr lang="en-US" dirty="0">
                <a:solidFill>
                  <a:srgbClr val="000000"/>
                </a:solidFill>
                <a:latin typeface="Constantia" panose="02030602050306030303" pitchFamily="18" charset="0"/>
                <a:ea typeface="Constantia" panose="02030602050306030303" pitchFamily="18" charset="0"/>
                <a:cs typeface="Constantia" panose="02030602050306030303" pitchFamily="18" charset="0"/>
              </a:rPr>
              <a:t>) to form tissue cysts, initiating chronic stage of the </a:t>
            </a:r>
            <a:r>
              <a:rPr lang="en-US" dirty="0" smtClean="0">
                <a:solidFill>
                  <a:srgbClr val="000000"/>
                </a:solidFill>
                <a:latin typeface="Constantia" panose="02030602050306030303" pitchFamily="18" charset="0"/>
                <a:ea typeface="Constantia" panose="02030602050306030303" pitchFamily="18" charset="0"/>
                <a:cs typeface="Constantia" panose="02030602050306030303" pitchFamily="18" charset="0"/>
              </a:rPr>
              <a:t>disease.</a:t>
            </a:r>
            <a:r>
              <a:rPr lang="en-US" dirty="0" smtClean="0">
                <a:solidFill>
                  <a:srgbClr val="000000"/>
                </a:solidFill>
                <a:latin typeface="Constantia" panose="02030602050306030303" pitchFamily="18" charset="0"/>
                <a:ea typeface="Constantia" panose="02030602050306030303" pitchFamily="18" charset="0"/>
                <a:cs typeface="Constantia" panose="02030602050306030303" pitchFamily="18" charset="0"/>
              </a:rPr>
              <a:t> </a:t>
            </a:r>
            <a:r>
              <a:rPr lang="en-US" dirty="0">
                <a:solidFill>
                  <a:srgbClr val="000000"/>
                </a:solidFill>
                <a:latin typeface="Constantia" panose="02030602050306030303" pitchFamily="18" charset="0"/>
                <a:ea typeface="Constantia" panose="02030602050306030303" pitchFamily="18" charset="0"/>
                <a:cs typeface="Constantia" panose="02030602050306030303" pitchFamily="18" charset="0"/>
              </a:rPr>
              <a:t>Develop in lungs, liver, kidneys</a:t>
            </a:r>
            <a:r>
              <a:rPr lang="en-US" dirty="0" smtClean="0">
                <a:solidFill>
                  <a:srgbClr val="000000"/>
                </a:solidFill>
                <a:latin typeface="Constantia" panose="02030602050306030303" pitchFamily="18" charset="0"/>
                <a:ea typeface="Constantia" panose="02030602050306030303" pitchFamily="18" charset="0"/>
                <a:cs typeface="Constantia" panose="02030602050306030303" pitchFamily="18" charset="0"/>
              </a:rPr>
              <a:t>.</a:t>
            </a:r>
          </a:p>
        </p:txBody>
      </p:sp>
    </p:spTree>
    <p:extLst>
      <p:ext uri="{BB962C8B-B14F-4D97-AF65-F5344CB8AC3E}">
        <p14:creationId xmlns:p14="http://schemas.microsoft.com/office/powerpoint/2010/main" val="24367221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sp>
        <p:nvSpPr>
          <p:cNvPr id="3" name="Content Placeholder 2"/>
          <p:cNvSpPr>
            <a:spLocks noGrp="1"/>
          </p:cNvSpPr>
          <p:nvPr>
            <p:ph idx="1"/>
          </p:nvPr>
        </p:nvSpPr>
        <p:spPr/>
        <p:txBody>
          <a:bodyPr/>
          <a:lstStyle/>
          <a:p>
            <a:pPr marL="336550" marR="249555" lvl="0" indent="0" algn="just" rtl="0">
              <a:lnSpc>
                <a:spcPct val="105000"/>
              </a:lnSpc>
              <a:spcAft>
                <a:spcPts val="430"/>
              </a:spcAft>
              <a:buNone/>
            </a:pPr>
            <a:r>
              <a:rPr lang="en-US" dirty="0">
                <a:solidFill>
                  <a:srgbClr val="000000"/>
                </a:solidFill>
                <a:latin typeface="Constantia" panose="02030602050306030303" pitchFamily="18" charset="0"/>
                <a:ea typeface="Constantia" panose="02030602050306030303" pitchFamily="18" charset="0"/>
                <a:cs typeface="Constantia" panose="02030602050306030303" pitchFamily="18" charset="0"/>
              </a:rPr>
              <a:t>• Infective when ingested by both definitive and intermediate hosts.</a:t>
            </a:r>
          </a:p>
          <a:p>
            <a:pPr marL="336550" marR="249555" lvl="0" indent="0" algn="just" rtl="0">
              <a:lnSpc>
                <a:spcPct val="105000"/>
              </a:lnSpc>
              <a:spcAft>
                <a:spcPts val="430"/>
              </a:spcAft>
              <a:buNone/>
            </a:pPr>
            <a:r>
              <a:rPr lang="en-US" dirty="0">
                <a:solidFill>
                  <a:srgbClr val="000000"/>
                </a:solidFill>
                <a:latin typeface="Constantia" panose="02030602050306030303" pitchFamily="18" charset="0"/>
                <a:ea typeface="Constantia" panose="02030602050306030303" pitchFamily="18" charset="0"/>
                <a:cs typeface="Constantia" panose="02030602050306030303" pitchFamily="18" charset="0"/>
              </a:rPr>
              <a:t>• Acquired through organ transplantation, blood transfusion, </a:t>
            </a:r>
            <a:r>
              <a:rPr lang="en-US" dirty="0" err="1">
                <a:solidFill>
                  <a:srgbClr val="000000"/>
                </a:solidFill>
                <a:latin typeface="Constantia" panose="02030602050306030303" pitchFamily="18" charset="0"/>
                <a:ea typeface="Constantia" panose="02030602050306030303" pitchFamily="18" charset="0"/>
                <a:cs typeface="Constantia" panose="02030602050306030303" pitchFamily="18" charset="0"/>
              </a:rPr>
              <a:t>transplacental</a:t>
            </a:r>
            <a:r>
              <a:rPr lang="en-US" dirty="0">
                <a:solidFill>
                  <a:srgbClr val="000000"/>
                </a:solidFill>
                <a:latin typeface="Constantia" panose="02030602050306030303" pitchFamily="18" charset="0"/>
                <a:ea typeface="Constantia" panose="02030602050306030303" pitchFamily="18" charset="0"/>
                <a:cs typeface="Constantia" panose="02030602050306030303" pitchFamily="18" charset="0"/>
              </a:rPr>
              <a:t> transmission, and </a:t>
            </a:r>
            <a:r>
              <a:rPr lang="en-US" dirty="0" err="1">
                <a:solidFill>
                  <a:srgbClr val="000000"/>
                </a:solidFill>
                <a:latin typeface="Constantia" panose="02030602050306030303" pitchFamily="18" charset="0"/>
                <a:ea typeface="Constantia" panose="02030602050306030303" pitchFamily="18" charset="0"/>
                <a:cs typeface="Constantia" panose="02030602050306030303" pitchFamily="18" charset="0"/>
              </a:rPr>
              <a:t>tachyzoite</a:t>
            </a:r>
            <a:r>
              <a:rPr lang="en-US" dirty="0">
                <a:solidFill>
                  <a:srgbClr val="000000"/>
                </a:solidFill>
                <a:latin typeface="Constantia" panose="02030602050306030303" pitchFamily="18" charset="0"/>
                <a:ea typeface="Constantia" panose="02030602050306030303" pitchFamily="18" charset="0"/>
                <a:cs typeface="Constantia" panose="02030602050306030303" pitchFamily="18" charset="0"/>
              </a:rPr>
              <a:t> accidental neoplasm.</a:t>
            </a:r>
          </a:p>
          <a:p>
            <a:pPr marL="336550" marR="249555" lvl="0" indent="0" algn="just" rtl="0">
              <a:lnSpc>
                <a:spcPct val="105000"/>
              </a:lnSpc>
              <a:spcAft>
                <a:spcPts val="430"/>
              </a:spcAft>
              <a:buNone/>
            </a:pPr>
            <a:r>
              <a:rPr lang="en-US" dirty="0">
                <a:solidFill>
                  <a:srgbClr val="000000"/>
                </a:solidFill>
                <a:latin typeface="Constantia" panose="02030602050306030303" pitchFamily="18" charset="0"/>
                <a:ea typeface="Constantia" panose="02030602050306030303" pitchFamily="18" charset="0"/>
                <a:cs typeface="Constantia" panose="02030602050306030303" pitchFamily="18" charset="0"/>
              </a:rPr>
              <a:t>• Maternal infection estimated at 3-5% during reproductive years.</a:t>
            </a:r>
          </a:p>
          <a:p>
            <a:endParaRPr lang="ar-IQ" dirty="0"/>
          </a:p>
        </p:txBody>
      </p:sp>
    </p:spTree>
    <p:extLst>
      <p:ext uri="{BB962C8B-B14F-4D97-AF65-F5344CB8AC3E}">
        <p14:creationId xmlns:p14="http://schemas.microsoft.com/office/powerpoint/2010/main" val="11464291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8872"/>
            <a:ext cx="11740896" cy="5926582"/>
          </a:xfrm>
        </p:spPr>
        <p:txBody>
          <a:bodyPr/>
          <a:lstStyle/>
          <a:p>
            <a:pPr marL="336550" marR="249555" lvl="0" indent="0" algn="just" rtl="0">
              <a:lnSpc>
                <a:spcPct val="105000"/>
              </a:lnSpc>
              <a:spcAft>
                <a:spcPts val="430"/>
              </a:spcAft>
              <a:buNone/>
            </a:pPr>
            <a:endParaRPr lang="ar-IQ" dirty="0"/>
          </a:p>
        </p:txBody>
      </p:sp>
      <p:pic>
        <p:nvPicPr>
          <p:cNvPr id="4" name="Picture 3"/>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1031933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6720" y="379222"/>
            <a:ext cx="10972800" cy="4953000"/>
          </a:xfrm>
        </p:spPr>
        <p:txBody>
          <a:bodyPr/>
          <a:lstStyle/>
          <a:p>
            <a:pPr marL="0" indent="0" algn="l">
              <a:buNone/>
            </a:pPr>
            <a:r>
              <a:rPr lang="en-GB" dirty="0">
                <a:solidFill>
                  <a:schemeClr val="accent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Diagnosis and Treatment of Toxoplasma</a:t>
            </a:r>
          </a:p>
          <a:p>
            <a:pPr marL="0" indent="0" algn="l">
              <a:buNone/>
            </a:pPr>
            <a:r>
              <a:rPr lang="en-GB" dirty="0">
                <a:latin typeface="Times New Roman" panose="02020603050405020304" pitchFamily="18" charset="0"/>
                <a:cs typeface="Times New Roman" panose="02020603050405020304" pitchFamily="18" charset="0"/>
              </a:rPr>
              <a:t>• Initial diagnosis involves tissue specimen </a:t>
            </a:r>
          </a:p>
          <a:p>
            <a:pPr marL="0" indent="0" algn="l">
              <a:buNone/>
            </a:pPr>
            <a:r>
              <a:rPr lang="en-GB" dirty="0">
                <a:latin typeface="Times New Roman" panose="02020603050405020304" pitchFamily="18" charset="0"/>
                <a:cs typeface="Times New Roman" panose="02020603050405020304" pitchFamily="18" charset="0"/>
              </a:rPr>
              <a:t>• Serologic tests like IgG and IgM used.</a:t>
            </a:r>
          </a:p>
          <a:p>
            <a:pPr marL="0" indent="0" algn="l" rtl="0">
              <a:buNone/>
            </a:pP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T.gondi</a:t>
            </a:r>
            <a:r>
              <a:rPr lang="en-GB" dirty="0">
                <a:latin typeface="Times New Roman" panose="02020603050405020304" pitchFamily="18" charset="0"/>
                <a:cs typeface="Times New Roman" panose="02020603050405020304" pitchFamily="18" charset="0"/>
              </a:rPr>
              <a:t> can be isolated via tissue culture </a:t>
            </a:r>
            <a:r>
              <a:rPr lang="en-GB" dirty="0" smtClean="0">
                <a:latin typeface="Times New Roman" panose="02020603050405020304" pitchFamily="18" charset="0"/>
                <a:cs typeface="Times New Roman" panose="02020603050405020304" pitchFamily="18" charset="0"/>
              </a:rPr>
              <a:t>inoculation.</a:t>
            </a:r>
            <a:r>
              <a:rPr lang="en-GB" dirty="0">
                <a:solidFill>
                  <a:srgbClr val="FF0000"/>
                </a:solidFill>
                <a:latin typeface="Constantia" panose="02030602050306030303" pitchFamily="18" charset="0"/>
              </a:rPr>
              <a:t> </a:t>
            </a:r>
            <a:r>
              <a:rPr lang="en-GB" dirty="0" smtClean="0">
                <a:latin typeface="Constantia" panose="02030602050306030303" pitchFamily="18" charset="0"/>
              </a:rPr>
              <a:t>Toxoplasma</a:t>
            </a:r>
            <a:r>
              <a:rPr lang="ar-IQ" dirty="0" smtClean="0">
                <a:latin typeface="Constantia" panose="02030602050306030303" pitchFamily="18" charset="0"/>
              </a:rPr>
              <a:t> </a:t>
            </a:r>
            <a:r>
              <a:rPr lang="en-GB" dirty="0" smtClean="0">
                <a:latin typeface="Constantia" panose="02030602050306030303" pitchFamily="18" charset="0"/>
              </a:rPr>
              <a:t>antigen</a:t>
            </a:r>
            <a:r>
              <a:rPr lang="ar-IQ" dirty="0" smtClean="0">
                <a:latin typeface="Constantia" panose="02030602050306030303" pitchFamily="18" charset="0"/>
              </a:rPr>
              <a:t> </a:t>
            </a:r>
            <a:r>
              <a:rPr lang="en-GB" dirty="0" smtClean="0">
                <a:latin typeface="Constantia" panose="02030602050306030303" pitchFamily="18" charset="0"/>
              </a:rPr>
              <a:t>detection</a:t>
            </a:r>
            <a:r>
              <a:rPr lang="ar-IQ" dirty="0" smtClean="0">
                <a:latin typeface="Constantia" panose="02030602050306030303" pitchFamily="18" charset="0"/>
              </a:rPr>
              <a:t> </a:t>
            </a:r>
            <a:r>
              <a:rPr lang="en-GB" dirty="0" smtClean="0">
                <a:latin typeface="Constantia" panose="02030602050306030303" pitchFamily="18" charset="0"/>
              </a:rPr>
              <a:t>in</a:t>
            </a:r>
            <a:r>
              <a:rPr lang="ar-IQ" dirty="0" smtClean="0">
                <a:latin typeface="Constantia" panose="02030602050306030303" pitchFamily="18" charset="0"/>
              </a:rPr>
              <a:t> </a:t>
            </a:r>
            <a:r>
              <a:rPr lang="en-GB" dirty="0" smtClean="0">
                <a:latin typeface="Constantia" panose="02030602050306030303" pitchFamily="18" charset="0"/>
              </a:rPr>
              <a:t>blood</a:t>
            </a:r>
            <a:r>
              <a:rPr lang="ar-IQ" dirty="0" smtClean="0">
                <a:latin typeface="Constantia" panose="02030602050306030303" pitchFamily="18" charset="0"/>
              </a:rPr>
              <a:t> </a:t>
            </a:r>
            <a:r>
              <a:rPr lang="en-GB" dirty="0" smtClean="0">
                <a:latin typeface="Constantia" panose="02030602050306030303" pitchFamily="18" charset="0"/>
              </a:rPr>
              <a:t>or</a:t>
            </a:r>
            <a:r>
              <a:rPr lang="ar-IQ" dirty="0" smtClean="0">
                <a:latin typeface="Constantia" panose="02030602050306030303" pitchFamily="18" charset="0"/>
              </a:rPr>
              <a:t> </a:t>
            </a:r>
            <a:r>
              <a:rPr lang="en-GB" dirty="0" smtClean="0">
                <a:latin typeface="Constantia" panose="02030602050306030303" pitchFamily="18" charset="0"/>
              </a:rPr>
              <a:t>CSF</a:t>
            </a:r>
            <a:r>
              <a:rPr lang="ar-IQ" dirty="0" smtClean="0">
                <a:latin typeface="Constantia" panose="02030602050306030303" pitchFamily="18" charset="0"/>
              </a:rPr>
              <a:t> </a:t>
            </a:r>
            <a:r>
              <a:rPr lang="en-GB" dirty="0" smtClean="0">
                <a:latin typeface="Constantia" panose="02030602050306030303" pitchFamily="18" charset="0"/>
              </a:rPr>
              <a:t>may</a:t>
            </a:r>
            <a:r>
              <a:rPr lang="ar-IQ" dirty="0" smtClean="0">
                <a:latin typeface="Constantia" panose="02030602050306030303" pitchFamily="18" charset="0"/>
              </a:rPr>
              <a:t> </a:t>
            </a:r>
            <a:r>
              <a:rPr lang="en-GB" dirty="0" smtClean="0">
                <a:latin typeface="Constantia" panose="02030602050306030303" pitchFamily="18" charset="0"/>
              </a:rPr>
              <a:t>be</a:t>
            </a:r>
            <a:r>
              <a:rPr lang="ar-IQ" dirty="0" smtClean="0">
                <a:latin typeface="Constantia" panose="02030602050306030303" pitchFamily="18" charset="0"/>
              </a:rPr>
              <a:t> </a:t>
            </a:r>
            <a:r>
              <a:rPr lang="en-GB" dirty="0" smtClean="0">
                <a:latin typeface="Constantia" panose="02030602050306030303" pitchFamily="18" charset="0"/>
              </a:rPr>
              <a:t>demonstrated</a:t>
            </a:r>
            <a:r>
              <a:rPr lang="ar-IQ" dirty="0" smtClean="0">
                <a:latin typeface="Constantia" panose="02030602050306030303" pitchFamily="18" charset="0"/>
              </a:rPr>
              <a:t> </a:t>
            </a:r>
            <a:r>
              <a:rPr lang="en-GB" dirty="0" smtClean="0">
                <a:latin typeface="Constantia" panose="02030602050306030303" pitchFamily="18" charset="0"/>
              </a:rPr>
              <a:t>by</a:t>
            </a:r>
            <a:r>
              <a:rPr lang="ar-IQ" dirty="0" smtClean="0">
                <a:latin typeface="Constantia" panose="02030602050306030303" pitchFamily="18" charset="0"/>
              </a:rPr>
              <a:t> </a:t>
            </a:r>
            <a:r>
              <a:rPr lang="en-GB" dirty="0" smtClean="0">
                <a:latin typeface="Constantia" panose="02030602050306030303" pitchFamily="18" charset="0"/>
              </a:rPr>
              <a:t>ELISA</a:t>
            </a:r>
            <a:r>
              <a:rPr lang="en-GB" dirty="0">
                <a:latin typeface="Constantia" panose="02030602050306030303" pitchFamily="18" charset="0"/>
              </a:rPr>
              <a:t>.</a:t>
            </a:r>
            <a:endParaRPr lang="en-GB" dirty="0">
              <a:latin typeface="Times New Roman" panose="02020603050405020304" pitchFamily="18" charset="0"/>
              <a:cs typeface="Times New Roman" panose="02020603050405020304" pitchFamily="18" charset="0"/>
            </a:endParaRPr>
          </a:p>
          <a:p>
            <a:pPr marL="0" indent="0" algn="l">
              <a:buNone/>
            </a:pPr>
            <a:r>
              <a:rPr lang="en-GB" dirty="0">
                <a:latin typeface="Times New Roman" panose="02020603050405020304" pitchFamily="18" charset="0"/>
                <a:cs typeface="Times New Roman" panose="02020603050405020304" pitchFamily="18" charset="0"/>
              </a:rPr>
              <a:t>• ELISA and PCR used for DNA detection</a:t>
            </a:r>
            <a:r>
              <a:rPr lang="en-GB" dirty="0" smtClean="0">
                <a:latin typeface="Times New Roman" panose="02020603050405020304" pitchFamily="18" charset="0"/>
                <a:cs typeface="Times New Roman" panose="02020603050405020304" pitchFamily="18" charset="0"/>
              </a:rPr>
              <a:t>.</a:t>
            </a:r>
            <a:endParaRPr lang="ar-IQ" dirty="0" smtClean="0">
              <a:latin typeface="Times New Roman" panose="02020603050405020304" pitchFamily="18" charset="0"/>
              <a:cs typeface="Times New Roman" panose="02020603050405020304" pitchFamily="18" charset="0"/>
            </a:endParaRPr>
          </a:p>
          <a:p>
            <a:pPr marL="0" indent="0" algn="l" rtl="0">
              <a:buNone/>
            </a:pPr>
            <a:r>
              <a:rPr lang="en-GB" dirty="0" smtClean="0">
                <a:latin typeface="Times New Roman" panose="02020603050405020304" pitchFamily="18" charset="0"/>
                <a:cs typeface="Times New Roman" panose="02020603050405020304" pitchFamily="18" charset="0"/>
              </a:rPr>
              <a:t>Treatment of Toxoplasma </a:t>
            </a:r>
            <a:r>
              <a:rPr lang="en-GB" dirty="0" err="1" smtClean="0">
                <a:latin typeface="Times New Roman" panose="02020603050405020304" pitchFamily="18" charset="0"/>
                <a:cs typeface="Times New Roman" panose="02020603050405020304" pitchFamily="18" charset="0"/>
              </a:rPr>
              <a:t>gondii</a:t>
            </a:r>
            <a:r>
              <a:rPr lang="en-GB" dirty="0" smtClean="0">
                <a:latin typeface="Times New Roman" panose="02020603050405020304" pitchFamily="18" charset="0"/>
                <a:cs typeface="Times New Roman" panose="02020603050405020304" pitchFamily="18" charset="0"/>
              </a:rPr>
              <a:t> by </a:t>
            </a:r>
            <a:r>
              <a:rPr lang="en-GB" dirty="0" err="1" smtClean="0">
                <a:latin typeface="Times New Roman" panose="02020603050405020304" pitchFamily="18" charset="0"/>
                <a:cs typeface="Times New Roman" panose="02020603050405020304" pitchFamily="18" charset="0"/>
              </a:rPr>
              <a:t>pyrimethamine</a:t>
            </a:r>
            <a:r>
              <a:rPr lang="en-GB" dirty="0" smtClean="0">
                <a:latin typeface="Times New Roman" panose="02020603050405020304" pitchFamily="18" charset="0"/>
                <a:cs typeface="Times New Roman" panose="02020603050405020304" pitchFamily="18" charset="0"/>
              </a:rPr>
              <a:t> ,combination with sulfadiazine</a:t>
            </a:r>
            <a:endParaRPr lang="en-GB" dirty="0">
              <a:latin typeface="Times New Roman" panose="02020603050405020304" pitchFamily="18" charset="0"/>
              <a:cs typeface="Times New Roman" panose="02020603050405020304" pitchFamily="18" charset="0"/>
            </a:endParaRPr>
          </a:p>
          <a:p>
            <a:pPr marL="0" indent="0" algn="l" rtl="0">
              <a:buNone/>
            </a:pPr>
            <a:r>
              <a:rPr lang="en-GB" dirty="0" smtClean="0">
                <a:latin typeface="Times New Roman" panose="02020603050405020304" pitchFamily="18" charset="0"/>
                <a:cs typeface="Times New Roman" panose="02020603050405020304" pitchFamily="18" charset="0"/>
              </a:rPr>
              <a:t>For pregnant woman </a:t>
            </a:r>
            <a:r>
              <a:rPr lang="en-GB" dirty="0" err="1" smtClean="0">
                <a:latin typeface="Times New Roman" panose="02020603050405020304" pitchFamily="18" charset="0"/>
                <a:cs typeface="Times New Roman" panose="02020603050405020304" pitchFamily="18" charset="0"/>
              </a:rPr>
              <a:t>spiramycin</a:t>
            </a:r>
            <a:r>
              <a:rPr lang="en-GB" dirty="0" smtClean="0">
                <a:latin typeface="Times New Roman" panose="02020603050405020304" pitchFamily="18" charset="0"/>
                <a:cs typeface="Times New Roman" panose="02020603050405020304" pitchFamily="18" charset="0"/>
              </a:rPr>
              <a:t> is a successful alternative drug for toxoplasmosis</a:t>
            </a:r>
            <a:endParaRPr lang="ar-IQ"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801029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sp>
        <p:nvSpPr>
          <p:cNvPr id="3" name="Content Placeholder 2"/>
          <p:cNvSpPr>
            <a:spLocks noGrp="1"/>
          </p:cNvSpPr>
          <p:nvPr>
            <p:ph idx="1"/>
          </p:nvPr>
        </p:nvSpPr>
        <p:spPr/>
        <p:txBody>
          <a:bodyPr/>
          <a:lstStyle/>
          <a:p>
            <a:pPr marL="0" indent="0" algn="l" rtl="0">
              <a:buNone/>
            </a:pPr>
            <a:r>
              <a:rPr lang="en-US" b="1" dirty="0">
                <a:solidFill>
                  <a:srgbClr val="FF0000"/>
                </a:solidFill>
                <a:latin typeface="Times New Roman" panose="02020603050405020304" pitchFamily="18" charset="0"/>
                <a:cs typeface="Times New Roman" panose="02020603050405020304" pitchFamily="18" charset="0"/>
              </a:rPr>
              <a:t>Toxoplasma </a:t>
            </a:r>
            <a:r>
              <a:rPr lang="en-US" b="1" dirty="0" err="1">
                <a:solidFill>
                  <a:srgbClr val="FF0000"/>
                </a:solidFill>
                <a:latin typeface="Times New Roman" panose="02020603050405020304" pitchFamily="18" charset="0"/>
                <a:cs typeface="Times New Roman" panose="02020603050405020304" pitchFamily="18" charset="0"/>
              </a:rPr>
              <a:t>gondii</a:t>
            </a:r>
            <a:r>
              <a:rPr lang="en-US" b="1" dirty="0">
                <a:solidFill>
                  <a:srgbClr val="FF0000"/>
                </a:solidFill>
                <a:latin typeface="Times New Roman" panose="02020603050405020304" pitchFamily="18" charset="0"/>
                <a:cs typeface="Times New Roman" panose="02020603050405020304" pitchFamily="18" charset="0"/>
              </a:rPr>
              <a:t> Control Measures</a:t>
            </a:r>
          </a:p>
          <a:p>
            <a:pPr marL="0" indent="0" algn="l" rtl="0">
              <a:buNone/>
            </a:pPr>
            <a:r>
              <a:rPr lang="en-US" dirty="0">
                <a:latin typeface="Times New Roman" panose="02020603050405020304" pitchFamily="18" charset="0"/>
                <a:cs typeface="Times New Roman" panose="02020603050405020304" pitchFamily="18" charset="0"/>
              </a:rPr>
              <a:t>• Avoid human contact, especially with pregnant women.</a:t>
            </a:r>
          </a:p>
          <a:p>
            <a:pPr marL="0" indent="0" algn="l" rtl="0">
              <a:buNone/>
            </a:pPr>
            <a:r>
              <a:rPr lang="en-US" dirty="0">
                <a:latin typeface="Times New Roman" panose="02020603050405020304" pitchFamily="18" charset="0"/>
                <a:cs typeface="Times New Roman" panose="02020603050405020304" pitchFamily="18" charset="0"/>
              </a:rPr>
              <a:t>• Handle uncooked and undercooked meat carefully.</a:t>
            </a:r>
          </a:p>
          <a:p>
            <a:pPr marL="0" indent="0" algn="l" rtl="0">
              <a:buNone/>
            </a:pPr>
            <a:r>
              <a:rPr lang="en-US" dirty="0">
                <a:latin typeface="Times New Roman" panose="02020603050405020304" pitchFamily="18" charset="0"/>
                <a:cs typeface="Times New Roman" panose="02020603050405020304" pitchFamily="18" charset="0"/>
              </a:rPr>
              <a:t>• Wear gloves when handling soil.</a:t>
            </a:r>
          </a:p>
          <a:p>
            <a:pPr marL="0" indent="0" algn="l" rtl="0">
              <a:buNone/>
            </a:pPr>
            <a:r>
              <a:rPr lang="en-US" dirty="0">
                <a:latin typeface="Times New Roman" panose="02020603050405020304" pitchFamily="18" charset="0"/>
                <a:cs typeface="Times New Roman" panose="02020603050405020304" pitchFamily="18" charset="0"/>
              </a:rPr>
              <a:t>• Wash hands with soap and water after outdoor activities.</a:t>
            </a:r>
          </a:p>
          <a:p>
            <a:pPr marL="0" indent="0" algn="l" rtl="0">
              <a:buNone/>
            </a:pPr>
            <a:r>
              <a:rPr lang="en-US" dirty="0">
                <a:latin typeface="Times New Roman" panose="02020603050405020304" pitchFamily="18" charset="0"/>
                <a:cs typeface="Times New Roman" panose="02020603050405020304" pitchFamily="18" charset="0"/>
              </a:rPr>
              <a:t>• Wash cutting boards, sinks, knives thoroughly when preparing raw meat.</a:t>
            </a:r>
            <a:endParaRPr lang="ar-IQ"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64660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1488" y="2002536"/>
            <a:ext cx="8820912" cy="1499616"/>
          </a:xfrm>
        </p:spPr>
        <p:txBody>
          <a:bodyPr/>
          <a:lstStyle/>
          <a:p>
            <a:r>
              <a:rPr lang="en-US" sz="9600" dirty="0" smtClean="0">
                <a:solidFill>
                  <a:schemeClr val="accent2"/>
                </a:solidFill>
              </a:rPr>
              <a:t>Thank you </a:t>
            </a:r>
            <a:endParaRPr lang="ar-IQ" sz="9600" dirty="0">
              <a:solidFill>
                <a:schemeClr val="accent2"/>
              </a:solidFill>
            </a:endParaRPr>
          </a:p>
        </p:txBody>
      </p:sp>
      <p:sp>
        <p:nvSpPr>
          <p:cNvPr id="3" name="Content Placeholder 2"/>
          <p:cNvSpPr>
            <a:spLocks noGrp="1"/>
          </p:cNvSpPr>
          <p:nvPr>
            <p:ph idx="1"/>
          </p:nvPr>
        </p:nvSpPr>
        <p:spPr/>
        <p:txBody>
          <a:bodyPr/>
          <a:lstStyle/>
          <a:p>
            <a:endParaRPr lang="ar-IQ"/>
          </a:p>
        </p:txBody>
      </p:sp>
    </p:spTree>
    <p:extLst>
      <p:ext uri="{BB962C8B-B14F-4D97-AF65-F5344CB8AC3E}">
        <p14:creationId xmlns:p14="http://schemas.microsoft.com/office/powerpoint/2010/main" val="3218238172"/>
      </p:ext>
    </p:extLst>
  </p:cSld>
  <p:clrMapOvr>
    <a:masterClrMapping/>
  </p:clrMapOvr>
</p:sld>
</file>

<file path=ppt/theme/theme1.xml><?xml version="1.0" encoding="utf-8"?>
<a:theme xmlns:a="http://schemas.openxmlformats.org/drawingml/2006/main" name="1_Orange Waves">
  <a:themeElements>
    <a:clrScheme name="Orange Waves 13">
      <a:dk1>
        <a:srgbClr val="000000"/>
      </a:dk1>
      <a:lt1>
        <a:srgbClr val="FFFFFF"/>
      </a:lt1>
      <a:dk2>
        <a:srgbClr val="000000"/>
      </a:dk2>
      <a:lt2>
        <a:srgbClr val="969696"/>
      </a:lt2>
      <a:accent1>
        <a:srgbClr val="C73109"/>
      </a:accent1>
      <a:accent2>
        <a:srgbClr val="FF5050"/>
      </a:accent2>
      <a:accent3>
        <a:srgbClr val="FFFFFF"/>
      </a:accent3>
      <a:accent4>
        <a:srgbClr val="000000"/>
      </a:accent4>
      <a:accent5>
        <a:srgbClr val="E0ADAA"/>
      </a:accent5>
      <a:accent6>
        <a:srgbClr val="E74848"/>
      </a:accent6>
      <a:hlink>
        <a:srgbClr val="4D4D4D"/>
      </a:hlink>
      <a:folHlink>
        <a:srgbClr val="777777"/>
      </a:folHlink>
    </a:clrScheme>
    <a:fontScheme name="Orange Waves">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Orange Wav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range Wav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range Wav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range Wav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range Wav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range Wav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range Wav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range Wav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range Wav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range Wav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range Wav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range Wav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Orange Waves 13">
        <a:dk1>
          <a:srgbClr val="000000"/>
        </a:dk1>
        <a:lt1>
          <a:srgbClr val="FFFFFF"/>
        </a:lt1>
        <a:dk2>
          <a:srgbClr val="000000"/>
        </a:dk2>
        <a:lt2>
          <a:srgbClr val="969696"/>
        </a:lt2>
        <a:accent1>
          <a:srgbClr val="C73109"/>
        </a:accent1>
        <a:accent2>
          <a:srgbClr val="FF5050"/>
        </a:accent2>
        <a:accent3>
          <a:srgbClr val="FFFFFF"/>
        </a:accent3>
        <a:accent4>
          <a:srgbClr val="000000"/>
        </a:accent4>
        <a:accent5>
          <a:srgbClr val="E0ADAA"/>
        </a:accent5>
        <a:accent6>
          <a:srgbClr val="E74848"/>
        </a:accent6>
        <a:hlink>
          <a:srgbClr val="4D4D4D"/>
        </a:hlink>
        <a:folHlink>
          <a:srgbClr val="77777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MICRO  محاضره 3كورس 1 مرحله 2</Template>
  <TotalTime>1315</TotalTime>
  <Words>2320</Words>
  <Application>Microsoft Office PowerPoint</Application>
  <PresentationFormat>Widescreen</PresentationFormat>
  <Paragraphs>214</Paragraphs>
  <Slides>44</Slides>
  <Notes>2</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44</vt:i4>
      </vt:variant>
    </vt:vector>
  </HeadingPairs>
  <TitlesOfParts>
    <vt:vector size="50" baseType="lpstr">
      <vt:lpstr>SimSun</vt:lpstr>
      <vt:lpstr>Arial</vt:lpstr>
      <vt:lpstr>Calibri</vt:lpstr>
      <vt:lpstr>Constantia</vt:lpstr>
      <vt:lpstr>Times New Roman</vt:lpstr>
      <vt:lpstr>1_Orange Waves</vt:lpstr>
      <vt:lpstr>Parasitology Lec  4 Sporozoa apicomplqaxia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There are two kinds of Toxoplasma trophozoites (tachyzoites &amp;bradyzoites) </vt:lpstr>
      <vt:lpstr>Tachyzoites</vt:lpstr>
      <vt:lpstr>PowerPoint Presentation</vt:lpstr>
      <vt:lpstr>PowerPoint Presentation</vt:lpstr>
      <vt:lpstr>PowerPoint Presentation</vt:lpstr>
      <vt:lpstr>PowerPoint Presentation</vt:lpstr>
      <vt:lpstr>PowerPoint Presentation</vt:lpstr>
      <vt:lpstr>PowerPoint Presentation</vt:lpstr>
      <vt:lpstr>Life cycle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Parasitology Lec  4 Sporozoa apicomplqaxia </dc:title>
  <dc:creator>Maher</dc:creator>
  <cp:lastModifiedBy>Maher</cp:lastModifiedBy>
  <cp:revision>43</cp:revision>
  <dcterms:created xsi:type="dcterms:W3CDTF">2025-02-09T03:29:33Z</dcterms:created>
  <dcterms:modified xsi:type="dcterms:W3CDTF">2025-02-13T05:21:43Z</dcterms:modified>
</cp:coreProperties>
</file>