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sldIdLst>
    <p:sldId id="294" r:id="rId3"/>
    <p:sldId id="257" r:id="rId4"/>
    <p:sldId id="296" r:id="rId5"/>
    <p:sldId id="297" r:id="rId6"/>
    <p:sldId id="258" r:id="rId7"/>
    <p:sldId id="259" r:id="rId8"/>
    <p:sldId id="260" r:id="rId9"/>
    <p:sldId id="261" r:id="rId10"/>
    <p:sldId id="262" r:id="rId11"/>
    <p:sldId id="263" r:id="rId12"/>
    <p:sldId id="264" r:id="rId13"/>
    <p:sldId id="265" r:id="rId14"/>
    <p:sldId id="266" r:id="rId15"/>
    <p:sldId id="268" r:id="rId16"/>
    <p:sldId id="270" r:id="rId17"/>
    <p:sldId id="271" r:id="rId18"/>
    <p:sldId id="295" r:id="rId19"/>
    <p:sldId id="272" r:id="rId20"/>
    <p:sldId id="273" r:id="rId21"/>
    <p:sldId id="274" r:id="rId22"/>
    <p:sldId id="275" r:id="rId23"/>
    <p:sldId id="293" r:id="rId24"/>
    <p:sldId id="276" r:id="rId25"/>
    <p:sldId id="277" r:id="rId26"/>
    <p:sldId id="278" r:id="rId27"/>
    <p:sldId id="279" r:id="rId28"/>
    <p:sldId id="281" r:id="rId29"/>
    <p:sldId id="282" r:id="rId30"/>
    <p:sldId id="280" r:id="rId31"/>
    <p:sldId id="283" r:id="rId32"/>
    <p:sldId id="287" r:id="rId33"/>
    <p:sldId id="288" r:id="rId34"/>
    <p:sldId id="289" r:id="rId35"/>
    <p:sldId id="290" r:id="rId36"/>
    <p:sldId id="292" r:id="rId37"/>
    <p:sldId id="291" r:id="rId38"/>
    <p:sldId id="285" r:id="rId39"/>
    <p:sldId id="286" r:id="rId40"/>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CC3300"/>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12192000" cy="6597650"/>
          </a:xfrm>
          <a:prstGeom prst="rect">
            <a:avLst/>
          </a:prstGeom>
          <a:noFill/>
          <a:ln w="9525">
            <a:noFill/>
          </a:ln>
        </p:spPr>
      </p:pic>
      <p:sp>
        <p:nvSpPr>
          <p:cNvPr id="2051" name="Rectangle 3"/>
          <p:cNvSpPr>
            <a:spLocks noGrp="1" noChangeArrowheads="1"/>
          </p:cNvSpPr>
          <p:nvPr>
            <p:ph type="ctrTitle"/>
          </p:nvPr>
        </p:nvSpPr>
        <p:spPr>
          <a:xfrm>
            <a:off x="624418" y="620714"/>
            <a:ext cx="10943167" cy="1082675"/>
          </a:xfrm>
        </p:spPr>
        <p:txBody>
          <a:bodyPr/>
          <a:lstStyle>
            <a:lvl1pPr>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626534" y="1843089"/>
            <a:ext cx="10949517" cy="981075"/>
          </a:xfrm>
        </p:spPr>
        <p:txBody>
          <a:bodyPr/>
          <a:lstStyle>
            <a:lvl1pPr marL="0" indent="0">
              <a:buFontTx/>
              <a:buNone/>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C8A7FB1E-A851-44A5-8423-8E8480C3BD4A}" type="datetimeFigureOut">
              <a:rPr lang="ar-IQ" smtClean="0"/>
              <a:t>25/08/1446</a:t>
            </a:fld>
            <a:endParaRPr lang="ar-IQ"/>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ar-IQ"/>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29B6FBB8-8751-41A3-A4F1-FC7939E31CB2}" type="slidenum">
              <a:rPr lang="ar-IQ" smtClean="0"/>
              <a:t>‹#›</a:t>
            </a:fld>
            <a:endParaRPr lang="ar-IQ"/>
          </a:p>
        </p:txBody>
      </p:sp>
    </p:spTree>
    <p:extLst>
      <p:ext uri="{BB962C8B-B14F-4D97-AF65-F5344CB8AC3E}">
        <p14:creationId xmlns:p14="http://schemas.microsoft.com/office/powerpoint/2010/main" val="2352171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A7FB1E-A851-44A5-8423-8E8480C3BD4A}" type="datetimeFigureOut">
              <a:rPr lang="ar-IQ" smtClean="0"/>
              <a:t>25/08/1446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3561747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A7FB1E-A851-44A5-8423-8E8480C3BD4A}" type="datetimeFigureOut">
              <a:rPr lang="ar-IQ" smtClean="0"/>
              <a:t>25/08/1446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1773616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A7FB1E-A851-44A5-8423-8E8480C3BD4A}" type="datetimeFigureOut">
              <a:rPr lang="ar-IQ" smtClean="0"/>
              <a:t>25/08/1446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94116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A7FB1E-A851-44A5-8423-8E8480C3BD4A}" type="datetimeFigureOut">
              <a:rPr lang="ar-IQ" smtClean="0"/>
              <a:t>25/08/1446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1915404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A7FB1E-A851-44A5-8423-8E8480C3BD4A}" type="datetimeFigureOut">
              <a:rPr lang="ar-IQ" smtClean="0"/>
              <a:t>25/08/1446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376308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A7FB1E-A851-44A5-8423-8E8480C3BD4A}" type="datetimeFigureOut">
              <a:rPr lang="ar-IQ" smtClean="0"/>
              <a:t>25/08/1446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774418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A7FB1E-A851-44A5-8423-8E8480C3BD4A}" type="datetimeFigureOut">
              <a:rPr lang="ar-IQ" smtClean="0"/>
              <a:t>25/08/1446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4076672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A7FB1E-A851-44A5-8423-8E8480C3BD4A}" type="datetimeFigureOut">
              <a:rPr lang="ar-IQ" smtClean="0"/>
              <a:t>25/08/1446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873084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A7FB1E-A851-44A5-8423-8E8480C3BD4A}" type="datetimeFigureOut">
              <a:rPr lang="ar-IQ" smtClean="0"/>
              <a:t>25/08/1446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1042405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A7FB1E-A851-44A5-8423-8E8480C3BD4A}" type="datetimeFigureOut">
              <a:rPr lang="ar-IQ" smtClean="0"/>
              <a:t>25/08/1446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9B6FBB8-8751-41A3-A4F1-FC7939E31CB2}" type="slidenum">
              <a:rPr lang="ar-IQ" smtClean="0"/>
              <a:t>‹#›</a:t>
            </a:fld>
            <a:endParaRPr lang="ar-IQ"/>
          </a:p>
        </p:txBody>
      </p:sp>
    </p:spTree>
    <p:extLst>
      <p:ext uri="{BB962C8B-B14F-4D97-AF65-F5344CB8AC3E}">
        <p14:creationId xmlns:p14="http://schemas.microsoft.com/office/powerpoint/2010/main" val="473630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12192000" cy="6597650"/>
          </a:xfrm>
          <a:prstGeom prst="rect">
            <a:avLst/>
          </a:prstGeom>
          <a:noFill/>
          <a:ln w="9525">
            <a:noFill/>
          </a:ln>
        </p:spPr>
      </p:pic>
      <p:sp>
        <p:nvSpPr>
          <p:cNvPr id="2051" name="Rectangle 3"/>
          <p:cNvSpPr>
            <a:spLocks noGrp="1" noChangeArrowheads="1"/>
          </p:cNvSpPr>
          <p:nvPr>
            <p:ph type="ctrTitle"/>
          </p:nvPr>
        </p:nvSpPr>
        <p:spPr>
          <a:xfrm>
            <a:off x="624418" y="620714"/>
            <a:ext cx="10943167" cy="1082675"/>
          </a:xfrm>
        </p:spPr>
        <p:txBody>
          <a:bodyPr/>
          <a:lstStyle>
            <a:lvl1pPr>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626534" y="1843089"/>
            <a:ext cx="10949517" cy="981075"/>
          </a:xfrm>
        </p:spPr>
        <p:txBody>
          <a:bodyPr/>
          <a:lstStyle>
            <a:lvl1pPr marL="0" indent="0">
              <a:buFontTx/>
              <a:buNone/>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ar-IQ">
              <a:solidFill>
                <a:srgbClr val="000000"/>
              </a:solidFill>
            </a:endParaRPr>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290102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5" name="Footer Placeholder 4"/>
          <p:cNvSpPr>
            <a:spLocks noGrp="1"/>
          </p:cNvSpPr>
          <p:nvPr>
            <p:ph type="ftr" sz="quarter" idx="11"/>
          </p:nvPr>
        </p:nvSpPr>
        <p:spPr/>
        <p:txBody>
          <a:bodyPr/>
          <a:lstStyle/>
          <a:p>
            <a:endParaRPr lang="ar-IQ">
              <a:solidFill>
                <a:srgbClr val="000000"/>
              </a:solidFill>
            </a:endParaRPr>
          </a:p>
        </p:txBody>
      </p:sp>
      <p:sp>
        <p:nvSpPr>
          <p:cNvPr id="6" name="Slide Number Placeholder 5"/>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229495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5" name="Footer Placeholder 4"/>
          <p:cNvSpPr>
            <a:spLocks noGrp="1"/>
          </p:cNvSpPr>
          <p:nvPr>
            <p:ph type="ftr" sz="quarter" idx="11"/>
          </p:nvPr>
        </p:nvSpPr>
        <p:spPr/>
        <p:txBody>
          <a:bodyPr/>
          <a:lstStyle/>
          <a:p>
            <a:endParaRPr lang="ar-IQ">
              <a:solidFill>
                <a:srgbClr val="000000"/>
              </a:solidFill>
            </a:endParaRPr>
          </a:p>
        </p:txBody>
      </p:sp>
      <p:sp>
        <p:nvSpPr>
          <p:cNvPr id="6" name="Slide Number Placeholder 5"/>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451838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6" name="Footer Placeholder 5"/>
          <p:cNvSpPr>
            <a:spLocks noGrp="1"/>
          </p:cNvSpPr>
          <p:nvPr>
            <p:ph type="ftr" sz="quarter" idx="11"/>
          </p:nvPr>
        </p:nvSpPr>
        <p:spPr/>
        <p:txBody>
          <a:bodyPr/>
          <a:lstStyle/>
          <a:p>
            <a:endParaRPr lang="ar-IQ">
              <a:solidFill>
                <a:srgbClr val="000000"/>
              </a:solidFill>
            </a:endParaRPr>
          </a:p>
        </p:txBody>
      </p:sp>
      <p:sp>
        <p:nvSpPr>
          <p:cNvPr id="7" name="Slide Number Placeholder 6"/>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4205901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8" name="Footer Placeholder 7"/>
          <p:cNvSpPr>
            <a:spLocks noGrp="1"/>
          </p:cNvSpPr>
          <p:nvPr>
            <p:ph type="ftr" sz="quarter" idx="11"/>
          </p:nvPr>
        </p:nvSpPr>
        <p:spPr/>
        <p:txBody>
          <a:bodyPr/>
          <a:lstStyle/>
          <a:p>
            <a:endParaRPr lang="ar-IQ">
              <a:solidFill>
                <a:srgbClr val="000000"/>
              </a:solidFill>
            </a:endParaRPr>
          </a:p>
        </p:txBody>
      </p:sp>
      <p:sp>
        <p:nvSpPr>
          <p:cNvPr id="9" name="Slide Number Placeholder 8"/>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868209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4" name="Footer Placeholder 3"/>
          <p:cNvSpPr>
            <a:spLocks noGrp="1"/>
          </p:cNvSpPr>
          <p:nvPr>
            <p:ph type="ftr" sz="quarter" idx="11"/>
          </p:nvPr>
        </p:nvSpPr>
        <p:spPr/>
        <p:txBody>
          <a:bodyPr/>
          <a:lstStyle/>
          <a:p>
            <a:endParaRPr lang="ar-IQ">
              <a:solidFill>
                <a:srgbClr val="000000"/>
              </a:solidFill>
            </a:endParaRPr>
          </a:p>
        </p:txBody>
      </p:sp>
      <p:sp>
        <p:nvSpPr>
          <p:cNvPr id="5" name="Slide Number Placeholder 4"/>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37154761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3" name="Footer Placeholder 2"/>
          <p:cNvSpPr>
            <a:spLocks noGrp="1"/>
          </p:cNvSpPr>
          <p:nvPr>
            <p:ph type="ftr" sz="quarter" idx="11"/>
          </p:nvPr>
        </p:nvSpPr>
        <p:spPr/>
        <p:txBody>
          <a:bodyPr/>
          <a:lstStyle/>
          <a:p>
            <a:endParaRPr lang="ar-IQ">
              <a:solidFill>
                <a:srgbClr val="000000"/>
              </a:solidFill>
            </a:endParaRPr>
          </a:p>
        </p:txBody>
      </p:sp>
      <p:sp>
        <p:nvSpPr>
          <p:cNvPr id="4" name="Slide Number Placeholder 3"/>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29224667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6" name="Footer Placeholder 5"/>
          <p:cNvSpPr>
            <a:spLocks noGrp="1"/>
          </p:cNvSpPr>
          <p:nvPr>
            <p:ph type="ftr" sz="quarter" idx="11"/>
          </p:nvPr>
        </p:nvSpPr>
        <p:spPr/>
        <p:txBody>
          <a:bodyPr/>
          <a:lstStyle/>
          <a:p>
            <a:endParaRPr lang="ar-IQ">
              <a:solidFill>
                <a:srgbClr val="000000"/>
              </a:solidFill>
            </a:endParaRPr>
          </a:p>
        </p:txBody>
      </p:sp>
      <p:sp>
        <p:nvSpPr>
          <p:cNvPr id="7" name="Slide Number Placeholder 6"/>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822455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6" name="Footer Placeholder 5"/>
          <p:cNvSpPr>
            <a:spLocks noGrp="1"/>
          </p:cNvSpPr>
          <p:nvPr>
            <p:ph type="ftr" sz="quarter" idx="11"/>
          </p:nvPr>
        </p:nvSpPr>
        <p:spPr/>
        <p:txBody>
          <a:bodyPr/>
          <a:lstStyle/>
          <a:p>
            <a:endParaRPr lang="ar-IQ">
              <a:solidFill>
                <a:srgbClr val="000000"/>
              </a:solidFill>
            </a:endParaRPr>
          </a:p>
        </p:txBody>
      </p:sp>
      <p:sp>
        <p:nvSpPr>
          <p:cNvPr id="7" name="Slide Number Placeholder 6"/>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170000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5" name="Footer Placeholder 4"/>
          <p:cNvSpPr>
            <a:spLocks noGrp="1"/>
          </p:cNvSpPr>
          <p:nvPr>
            <p:ph type="ftr" sz="quarter" idx="11"/>
          </p:nvPr>
        </p:nvSpPr>
        <p:spPr/>
        <p:txBody>
          <a:bodyPr/>
          <a:lstStyle/>
          <a:p>
            <a:endParaRPr lang="ar-IQ">
              <a:solidFill>
                <a:srgbClr val="000000"/>
              </a:solidFill>
            </a:endParaRPr>
          </a:p>
        </p:txBody>
      </p:sp>
      <p:sp>
        <p:nvSpPr>
          <p:cNvPr id="6" name="Slide Number Placeholder 5"/>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2009546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5" name="Footer Placeholder 4"/>
          <p:cNvSpPr>
            <a:spLocks noGrp="1"/>
          </p:cNvSpPr>
          <p:nvPr>
            <p:ph type="ftr" sz="quarter" idx="11"/>
          </p:nvPr>
        </p:nvSpPr>
        <p:spPr/>
        <p:txBody>
          <a:bodyPr/>
          <a:lstStyle/>
          <a:p>
            <a:endParaRPr lang="ar-IQ">
              <a:solidFill>
                <a:srgbClr val="000000"/>
              </a:solidFill>
            </a:endParaRPr>
          </a:p>
        </p:txBody>
      </p:sp>
      <p:sp>
        <p:nvSpPr>
          <p:cNvPr id="6" name="Slide Number Placeholder 5"/>
          <p:cNvSpPr>
            <a:spLocks noGrp="1"/>
          </p:cNvSpPr>
          <p:nvPr>
            <p:ph type="sldNum" sz="quarter" idx="12"/>
          </p:nvPr>
        </p:nvSpPr>
        <p:spPr/>
        <p:txBody>
          <a:body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50772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1"/>
            <a:ext cx="10972800" cy="582613"/>
          </a:xfrm>
          <a:prstGeom prst="rect">
            <a:avLst/>
          </a:prstGeom>
          <a:noFill/>
          <a:ln w="9525">
            <a:noFill/>
          </a:ln>
        </p:spPr>
        <p:txBody>
          <a:bodyPr anchor="ctr" anchorCtr="0"/>
          <a:lstStyle/>
          <a:p>
            <a:pPr lvl="0"/>
            <a:r>
              <a:rPr lang="en-US" altLang="zh-CN" smtClean="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C8A7FB1E-A851-44A5-8423-8E8480C3BD4A}" type="datetimeFigureOut">
              <a:rPr lang="ar-IQ" smtClean="0"/>
              <a:t>25/08/1446</a:t>
            </a:fld>
            <a:endParaRPr lang="ar-IQ"/>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ar-IQ"/>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29B6FBB8-8751-41A3-A4F1-FC7939E31CB2}" type="slidenum">
              <a:rPr lang="ar-IQ" smtClean="0"/>
              <a:t>‹#›</a:t>
            </a:fld>
            <a:endParaRPr lang="ar-IQ"/>
          </a:p>
        </p:txBody>
      </p:sp>
    </p:spTree>
    <p:extLst>
      <p:ext uri="{BB962C8B-B14F-4D97-AF65-F5344CB8AC3E}">
        <p14:creationId xmlns:p14="http://schemas.microsoft.com/office/powerpoint/2010/main" val="1367568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fontAlgn="base" hangingPunct="1">
        <a:spcBef>
          <a:spcPct val="0"/>
        </a:spcBef>
        <a:spcAft>
          <a:spcPct val="0"/>
        </a:spcAft>
        <a:defRPr sz="3600" kern="1200">
          <a:solidFill>
            <a:schemeClr val="tx1"/>
          </a:solidFill>
          <a:latin typeface="+mj-lt"/>
          <a:ea typeface="+mj-ea"/>
          <a:cs typeface="+mj-cs"/>
        </a:defRPr>
      </a:lvl1pPr>
      <a:lvl2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r" rtl="1"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r" rtl="1"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r" rtl="1"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r" rtl="1"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1"/>
            <a:ext cx="10972800" cy="582613"/>
          </a:xfrm>
          <a:prstGeom prst="rect">
            <a:avLst/>
          </a:prstGeom>
          <a:noFill/>
          <a:ln w="9525">
            <a:noFill/>
          </a:ln>
        </p:spPr>
        <p:txBody>
          <a:bodyPr anchor="ctr" anchorCtr="0"/>
          <a:lstStyle/>
          <a:p>
            <a:pPr lvl="0"/>
            <a:r>
              <a:rPr lang="en-US" altLang="zh-CN" smtClean="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70793145-2A07-4402-837F-10B9110A9DAE}" type="datetimeFigureOut">
              <a:rPr lang="ar-IQ" smtClean="0">
                <a:solidFill>
                  <a:srgbClr val="000000"/>
                </a:solidFill>
              </a:rPr>
              <a:pPr/>
              <a:t>25/08/1446</a:t>
            </a:fld>
            <a:endParaRPr lang="ar-IQ">
              <a:solidFill>
                <a:srgbClr val="000000"/>
              </a:solidFill>
            </a:endParaRPr>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ar-IQ">
              <a:solidFill>
                <a:srgbClr val="000000"/>
              </a:solidFill>
            </a:endParaRPr>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07029177-8B02-47FC-BB57-3CFBCB1C60B8}" type="slidenum">
              <a:rPr lang="ar-IQ" smtClean="0">
                <a:solidFill>
                  <a:srgbClr val="000000"/>
                </a:solidFill>
              </a:rPr>
              <a:pPr/>
              <a:t>‹#›</a:t>
            </a:fld>
            <a:endParaRPr lang="ar-IQ">
              <a:solidFill>
                <a:srgbClr val="000000"/>
              </a:solidFill>
            </a:endParaRPr>
          </a:p>
        </p:txBody>
      </p:sp>
    </p:spTree>
    <p:extLst>
      <p:ext uri="{BB962C8B-B14F-4D97-AF65-F5344CB8AC3E}">
        <p14:creationId xmlns:p14="http://schemas.microsoft.com/office/powerpoint/2010/main" val="24886585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fontAlgn="base" hangingPunct="1">
        <a:spcBef>
          <a:spcPct val="0"/>
        </a:spcBef>
        <a:spcAft>
          <a:spcPct val="0"/>
        </a:spcAft>
        <a:defRPr sz="3600" kern="1200">
          <a:solidFill>
            <a:schemeClr val="tx1"/>
          </a:solidFill>
          <a:latin typeface="+mj-lt"/>
          <a:ea typeface="+mj-ea"/>
          <a:cs typeface="+mj-cs"/>
        </a:defRPr>
      </a:lvl1pPr>
      <a:lvl2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1" eaLnBrk="1" fontAlgn="base" hangingPunct="1">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r" rtl="1"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r" rtl="1"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r" rtl="1"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r" rtl="1"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4418" y="1536192"/>
            <a:ext cx="10943167" cy="1078992"/>
          </a:xfrm>
        </p:spPr>
        <p:txBody>
          <a:bodyPr/>
          <a:lstStyle/>
          <a:p>
            <a:pPr algn="ctr" rtl="0"/>
            <a:r>
              <a:rPr lang="en-GB" sz="9600"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GB" sz="9600"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GB" sz="9600"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Parasitology</a:t>
            </a:r>
            <a:r>
              <a:rPr lang="en-GB" sz="96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GB" sz="96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200" dirty="0" err="1">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Lec</a:t>
            </a:r>
            <a:r>
              <a:rPr lang="en-US" sz="32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a:t>
            </a:r>
            <a:r>
              <a:rPr lang="en-US" sz="320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3200" smtClean="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GB" sz="5400" b="1" i="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Nematodes </a:t>
            </a:r>
            <a:r>
              <a:rPr lang="en-GB" sz="5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(roundworms</a:t>
            </a:r>
            <a:r>
              <a:rPr lang="en-GB" sz="5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en-GB" sz="5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GB" sz="5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part III</a:t>
            </a:r>
            <a:r>
              <a:rPr lang="en-GB" sz="5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GB" sz="5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ar-IQ" sz="5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605272" y="4718304"/>
            <a:ext cx="5970779" cy="1335024"/>
          </a:xfrm>
        </p:spPr>
        <p:txBody>
          <a:bodyPr/>
          <a:lstStyle/>
          <a:p>
            <a:pPr lvl="0" algn="l" rtl="0"/>
            <a:r>
              <a:rPr lang="en-GB"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By </a:t>
            </a:r>
            <a:r>
              <a:rPr lang="en-GB" b="1" dirty="0" err="1">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a:t>
            </a:r>
            <a:r>
              <a:rPr lang="en-GB"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MAYSAM ALI AMEEN </a:t>
            </a:r>
            <a:endParaRPr lang="ar-IQ" b="1"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ar-IQ" dirty="0"/>
          </a:p>
        </p:txBody>
      </p:sp>
    </p:spTree>
    <p:extLst>
      <p:ext uri="{BB962C8B-B14F-4D97-AF65-F5344CB8AC3E}">
        <p14:creationId xmlns:p14="http://schemas.microsoft.com/office/powerpoint/2010/main" val="1710609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768096"/>
            <a:ext cx="10972800" cy="5359654"/>
          </a:xfrm>
        </p:spPr>
        <p:txBody>
          <a:bodyPr/>
          <a:lstStyle/>
          <a:p>
            <a:pPr marL="0" lvl="0" indent="0" algn="l" rtl="0">
              <a:lnSpc>
                <a:spcPct val="107000"/>
              </a:lnSpc>
              <a:spcAft>
                <a:spcPts val="615"/>
              </a:spcAft>
              <a:buClr>
                <a:srgbClr val="0BD0D9"/>
              </a:buClr>
              <a:buSzPts val="2300"/>
              <a:buNone/>
            </a:pPr>
            <a:r>
              <a:rPr lang="en-US" sz="6000" u="sng"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Nematodes (roundworms)</a:t>
            </a:r>
            <a:endParaRPr lang="en-US" sz="3600" dirty="0">
              <a:solidFill>
                <a:srgbClr val="000000"/>
              </a:solidFill>
              <a:uFill>
                <a:solidFill>
                  <a:srgbClr val="000000"/>
                </a:solidFill>
              </a:uFill>
              <a:latin typeface="Times New Roman" panose="02020603050405020304" pitchFamily="18" charset="0"/>
              <a:ea typeface="Wingdings 2" panose="05020102010507070707" pitchFamily="18" charset="2"/>
              <a:cs typeface="Times New Roman" panose="02020603050405020304" pitchFamily="18" charset="0"/>
            </a:endParaRPr>
          </a:p>
          <a:p>
            <a:pPr marL="0" lvl="0" indent="0" algn="l">
              <a:lnSpc>
                <a:spcPct val="107000"/>
              </a:lnSpc>
              <a:spcAft>
                <a:spcPts val="400"/>
              </a:spcAft>
              <a:buClr>
                <a:srgbClr val="0BD0D9"/>
              </a:buClr>
              <a:buSzPts val="2300"/>
              <a:buNone/>
            </a:pP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1.Ascaris </a:t>
            </a:r>
            <a:r>
              <a:rPr lang="en-US" dirty="0" err="1">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lumbricoides</a:t>
            </a: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 (Giant roundworms)</a:t>
            </a:r>
            <a:endParaRPr lang="en-US" sz="1400" dirty="0">
              <a:solidFill>
                <a:srgbClr val="000000"/>
              </a:solidFill>
              <a:uFill>
                <a:solidFill>
                  <a:srgbClr val="000000"/>
                </a:solidFill>
              </a:uFill>
              <a:latin typeface="Times New Roman" panose="02020603050405020304" pitchFamily="18" charset="0"/>
              <a:ea typeface="Wingdings 2" panose="05020102010507070707" pitchFamily="18" charset="2"/>
              <a:cs typeface="Times New Roman" panose="02020603050405020304" pitchFamily="18" charset="0"/>
            </a:endParaRPr>
          </a:p>
          <a:p>
            <a:pPr marL="0" lvl="0" indent="0" algn="l">
              <a:lnSpc>
                <a:spcPct val="107000"/>
              </a:lnSpc>
              <a:spcAft>
                <a:spcPts val="400"/>
              </a:spcAft>
              <a:buClr>
                <a:srgbClr val="0BD0D9"/>
              </a:buClr>
              <a:buSzPts val="2300"/>
              <a:buNone/>
            </a:pP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2.Enterobes (pinworm)</a:t>
            </a:r>
            <a:endParaRPr lang="en-US" sz="1400" dirty="0">
              <a:solidFill>
                <a:srgbClr val="000000"/>
              </a:solidFill>
              <a:uFill>
                <a:solidFill>
                  <a:srgbClr val="000000"/>
                </a:solidFill>
              </a:uFill>
              <a:latin typeface="Times New Roman" panose="02020603050405020304" pitchFamily="18" charset="0"/>
              <a:ea typeface="Wingdings 2" panose="05020102010507070707" pitchFamily="18" charset="2"/>
              <a:cs typeface="Times New Roman" panose="02020603050405020304" pitchFamily="18" charset="0"/>
            </a:endParaRPr>
          </a:p>
          <a:p>
            <a:pPr marL="0" lvl="0" indent="0" algn="l">
              <a:lnSpc>
                <a:spcPct val="107000"/>
              </a:lnSpc>
              <a:spcAft>
                <a:spcPts val="400"/>
              </a:spcAft>
              <a:buClr>
                <a:srgbClr val="0BD0D9"/>
              </a:buClr>
              <a:buSzPts val="2300"/>
              <a:buNone/>
            </a:pP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3. </a:t>
            </a:r>
            <a:r>
              <a:rPr lang="en-US" dirty="0" err="1">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Trichuris</a:t>
            </a: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 </a:t>
            </a:r>
            <a:r>
              <a:rPr lang="en-US" dirty="0" err="1">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trichiura</a:t>
            </a: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 (Whipworm)</a:t>
            </a:r>
            <a:endParaRPr lang="en-US" sz="1400" dirty="0">
              <a:solidFill>
                <a:srgbClr val="000000"/>
              </a:solidFill>
              <a:uFill>
                <a:solidFill>
                  <a:srgbClr val="000000"/>
                </a:solidFill>
              </a:uFill>
              <a:latin typeface="Times New Roman" panose="02020603050405020304" pitchFamily="18" charset="0"/>
              <a:ea typeface="Wingdings 2" panose="05020102010507070707" pitchFamily="18" charset="2"/>
              <a:cs typeface="Times New Roman" panose="02020603050405020304" pitchFamily="18" charset="0"/>
            </a:endParaRPr>
          </a:p>
          <a:p>
            <a:pPr marL="0" lvl="0" indent="0" algn="l">
              <a:lnSpc>
                <a:spcPct val="107000"/>
              </a:lnSpc>
              <a:spcAft>
                <a:spcPts val="400"/>
              </a:spcAft>
              <a:buClr>
                <a:srgbClr val="0BD0D9"/>
              </a:buClr>
              <a:buSzPts val="2300"/>
              <a:buNone/>
            </a:pP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4.Anchylostoma (Hook worm)</a:t>
            </a:r>
            <a:endParaRPr lang="en-US" sz="1400" dirty="0">
              <a:solidFill>
                <a:srgbClr val="000000"/>
              </a:solidFill>
              <a:uFill>
                <a:solidFill>
                  <a:srgbClr val="000000"/>
                </a:solidFill>
              </a:uFill>
              <a:latin typeface="Times New Roman" panose="02020603050405020304" pitchFamily="18" charset="0"/>
              <a:ea typeface="Wingdings 2" panose="05020102010507070707" pitchFamily="18" charset="2"/>
              <a:cs typeface="Times New Roman" panose="02020603050405020304" pitchFamily="18" charset="0"/>
            </a:endParaRPr>
          </a:p>
          <a:p>
            <a:pPr marL="0" lvl="0" indent="0" algn="l">
              <a:lnSpc>
                <a:spcPct val="107000"/>
              </a:lnSpc>
              <a:spcAft>
                <a:spcPts val="400"/>
              </a:spcAft>
              <a:buClr>
                <a:srgbClr val="0BD0D9"/>
              </a:buClr>
              <a:buSzPts val="2300"/>
              <a:buNone/>
            </a:pPr>
            <a:r>
              <a:rPr lang="en-US" dirty="0">
                <a:solidFill>
                  <a:srgbClr val="000000"/>
                </a:solidFill>
                <a:uFill>
                  <a:solidFill>
                    <a:srgbClr val="000000"/>
                  </a:solidFill>
                </a:uFill>
                <a:latin typeface="Times New Roman" panose="02020603050405020304" pitchFamily="18" charset="0"/>
                <a:ea typeface="Constantia" panose="02030602050306030303" pitchFamily="18" charset="0"/>
                <a:cs typeface="Times New Roman" panose="02020603050405020304" pitchFamily="18" charset="0"/>
              </a:rPr>
              <a:t>5.Necatoramericanus Associated with Nocturnal Pruritus.</a:t>
            </a:r>
            <a:endParaRPr lang="en-US" sz="1400" dirty="0">
              <a:solidFill>
                <a:srgbClr val="000000"/>
              </a:solidFill>
              <a:uFill>
                <a:solidFill>
                  <a:srgbClr val="000000"/>
                </a:solidFill>
              </a:uFill>
              <a:latin typeface="Times New Roman" panose="02020603050405020304" pitchFamily="18" charset="0"/>
              <a:ea typeface="Wingdings 2" panose="05020102010507070707" pitchFamily="18" charset="2"/>
              <a:cs typeface="Times New Roman" panose="02020603050405020304" pitchFamily="18" charset="0"/>
            </a:endParaRPr>
          </a:p>
          <a:p>
            <a:pPr marL="0" indent="0" algn="l" rtl="0">
              <a:buNone/>
            </a:pPr>
            <a:endParaRPr lang="ar-IQ" dirty="0"/>
          </a:p>
        </p:txBody>
      </p:sp>
    </p:spTree>
    <p:extLst>
      <p:ext uri="{BB962C8B-B14F-4D97-AF65-F5344CB8AC3E}">
        <p14:creationId xmlns:p14="http://schemas.microsoft.com/office/powerpoint/2010/main" val="4023212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768" y="210312"/>
            <a:ext cx="11152632" cy="5917438"/>
          </a:xfrm>
        </p:spPr>
        <p:txBody>
          <a:bodyPr/>
          <a:lstStyle/>
          <a:p>
            <a:pPr marL="0" indent="0" algn="l" rtl="0">
              <a:buNone/>
            </a:pPr>
            <a:r>
              <a:rPr lang="en-US" dirty="0">
                <a:latin typeface="Times New Roman" panose="02020603050405020304" pitchFamily="18" charset="0"/>
                <a:cs typeface="Times New Roman" panose="02020603050405020304" pitchFamily="18" charset="0"/>
              </a:rPr>
              <a:t>Nematodes Overview</a:t>
            </a:r>
          </a:p>
          <a:p>
            <a:pPr marL="0" indent="0" algn="l" rtl="0">
              <a:buNone/>
            </a:pPr>
            <a:r>
              <a:rPr lang="en-US" dirty="0">
                <a:latin typeface="Times New Roman" panose="02020603050405020304" pitchFamily="18" charset="0"/>
                <a:cs typeface="Times New Roman" panose="02020603050405020304" pitchFamily="18" charset="0"/>
              </a:rPr>
              <a:t>• Elongated, non-segmented worms with tapered ends.</a:t>
            </a:r>
          </a:p>
          <a:p>
            <a:pPr marL="0" indent="0" algn="l" rtl="0">
              <a:buNone/>
            </a:pPr>
            <a:r>
              <a:rPr lang="en-US" dirty="0">
                <a:latin typeface="Times New Roman" panose="02020603050405020304" pitchFamily="18" charset="0"/>
                <a:cs typeface="Times New Roman" panose="02020603050405020304" pitchFamily="18" charset="0"/>
              </a:rPr>
              <a:t>• Dioecious (bisexual) with complete digestive </a:t>
            </a:r>
            <a:r>
              <a:rPr lang="en-US" dirty="0" err="1">
                <a:latin typeface="Times New Roman" panose="02020603050405020304" pitchFamily="18" charset="0"/>
                <a:cs typeface="Times New Roman" panose="02020603050405020304" pitchFamily="18" charset="0"/>
              </a:rPr>
              <a:t>system.including</a:t>
            </a:r>
            <a:r>
              <a:rPr lang="en-US" dirty="0">
                <a:latin typeface="Times New Roman" panose="02020603050405020304" pitchFamily="18" charset="0"/>
                <a:cs typeface="Times New Roman" panose="02020603050405020304" pitchFamily="18" charset="0"/>
              </a:rPr>
              <a:t> a mouth, </a:t>
            </a:r>
            <a:r>
              <a:rPr lang="en-US" dirty="0" smtClean="0">
                <a:latin typeface="Times New Roman" panose="02020603050405020304" pitchFamily="18" charset="0"/>
                <a:cs typeface="Times New Roman" panose="02020603050405020304" pitchFamily="18" charset="0"/>
              </a:rPr>
              <a:t>an intestine </a:t>
            </a:r>
            <a:r>
              <a:rPr lang="en-US" dirty="0">
                <a:latin typeface="Times New Roman" panose="02020603050405020304" pitchFamily="18" charset="0"/>
                <a:cs typeface="Times New Roman" panose="02020603050405020304" pitchFamily="18" charset="0"/>
              </a:rPr>
              <a:t>that spans most of the body length, and an anus. </a:t>
            </a:r>
          </a:p>
          <a:p>
            <a:pPr marL="0" indent="0" algn="l" rtl="0">
              <a:buNone/>
            </a:pPr>
            <a:r>
              <a:rPr lang="en-US" dirty="0">
                <a:latin typeface="Times New Roman" panose="02020603050405020304" pitchFamily="18" charset="0"/>
                <a:cs typeface="Times New Roman" panose="02020603050405020304" pitchFamily="18" charset="0"/>
              </a:rPr>
              <a:t>• Protected by a </a:t>
            </a:r>
            <a:r>
              <a:rPr lang="en-US" dirty="0" smtClean="0">
                <a:latin typeface="Times New Roman" panose="02020603050405020304" pitchFamily="18" charset="0"/>
                <a:cs typeface="Times New Roman" panose="02020603050405020304" pitchFamily="18" charset="0"/>
              </a:rPr>
              <a:t>tough non-cellular </a:t>
            </a:r>
            <a:r>
              <a:rPr lang="en-US" dirty="0">
                <a:latin typeface="Times New Roman" panose="02020603050405020304" pitchFamily="18" charset="0"/>
                <a:cs typeface="Times New Roman" panose="02020603050405020304" pitchFamily="18" charset="0"/>
              </a:rPr>
              <a:t>cuticle.</a:t>
            </a:r>
          </a:p>
          <a:p>
            <a:pPr marL="0" indent="0" algn="l" rtl="0">
              <a:buNone/>
            </a:pPr>
            <a:r>
              <a:rPr lang="en-US" dirty="0">
                <a:latin typeface="Times New Roman" panose="02020603050405020304" pitchFamily="18" charset="0"/>
                <a:cs typeface="Times New Roman" panose="02020603050405020304" pitchFamily="18" charset="0"/>
              </a:rPr>
              <a:t>• Have separate, distinct sexes.</a:t>
            </a:r>
          </a:p>
          <a:p>
            <a:pPr marL="0" indent="0" algn="l" rtl="0">
              <a:buNone/>
            </a:pPr>
            <a:r>
              <a:rPr lang="en-US" dirty="0">
                <a:latin typeface="Times New Roman" panose="02020603050405020304" pitchFamily="18" charset="0"/>
                <a:cs typeface="Times New Roman" panose="02020603050405020304" pitchFamily="18" charset="0"/>
              </a:rPr>
              <a:t>• Invade liver, kidneys, intestines, subcutaneous tissue, or eyes.</a:t>
            </a:r>
          </a:p>
          <a:p>
            <a:pPr marL="0" indent="0" algn="l" rtl="0">
              <a:buNone/>
            </a:pPr>
            <a:r>
              <a:rPr lang="en-US" dirty="0">
                <a:latin typeface="Times New Roman" panose="02020603050405020304" pitchFamily="18" charset="0"/>
                <a:cs typeface="Times New Roman" panose="02020603050405020304" pitchFamily="18" charset="0"/>
              </a:rPr>
              <a:t>• Humans are the sole hosts</a:t>
            </a:r>
            <a:r>
              <a:rPr lang="en-US"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3245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lvl="0" indent="0" algn="l" rtl="0">
              <a:buNone/>
            </a:pPr>
            <a:r>
              <a:rPr lang="en-US"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mode of transmission</a:t>
            </a:r>
            <a:r>
              <a:rPr lang="en-US" dirty="0">
                <a:solidFill>
                  <a:srgbClr val="000000"/>
                </a:solidFill>
                <a:latin typeface="Times New Roman" panose="02020603050405020304" pitchFamily="18" charset="0"/>
                <a:cs typeface="Times New Roman" panose="02020603050405020304" pitchFamily="18" charset="0"/>
              </a:rPr>
              <a:t> of </a:t>
            </a:r>
            <a:r>
              <a:rPr lang="en-US" dirty="0">
                <a:solidFill>
                  <a:srgbClr val="CC00CC"/>
                </a:solidFill>
                <a:latin typeface="Times New Roman" panose="02020603050405020304" pitchFamily="18" charset="0"/>
                <a:cs typeface="Times New Roman" panose="02020603050405020304" pitchFamily="18" charset="0"/>
              </a:rPr>
              <a:t>All types of Nematodes </a:t>
            </a:r>
            <a:r>
              <a:rPr lang="en-US" b="1" dirty="0">
                <a:solidFill>
                  <a:srgbClr val="000000"/>
                </a:solidFill>
                <a:latin typeface="Times New Roman" panose="02020603050405020304" pitchFamily="18" charset="0"/>
                <a:cs typeface="Times New Roman" panose="02020603050405020304" pitchFamily="18" charset="0"/>
              </a:rPr>
              <a:t>except</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CC3300"/>
                </a:solidFill>
                <a:latin typeface="Times New Roman" panose="02020603050405020304" pitchFamily="18" charset="0"/>
                <a:cs typeface="Times New Roman" panose="02020603050405020304" pitchFamily="18" charset="0"/>
              </a:rPr>
              <a:t>Anchylostoma</a:t>
            </a:r>
            <a:r>
              <a:rPr lang="en-US" dirty="0">
                <a:solidFill>
                  <a:srgbClr val="CC33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by ingestion of contaminated soil, food &amp; water </a:t>
            </a:r>
            <a:r>
              <a:rPr lang="en-US" dirty="0" err="1" smtClean="0">
                <a:solidFill>
                  <a:srgbClr val="000000"/>
                </a:solidFill>
                <a:latin typeface="Times New Roman" panose="02020603050405020304" pitchFamily="18" charset="0"/>
                <a:cs typeface="Times New Roman" panose="02020603050405020304" pitchFamily="18" charset="0"/>
              </a:rPr>
              <a:t>Anchylostoma</a:t>
            </a:r>
            <a:r>
              <a:rPr lang="en-US" dirty="0" smtClean="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by skin penetration </a:t>
            </a:r>
            <a:endParaRPr lang="en-US" dirty="0" smtClean="0">
              <a:solidFill>
                <a:srgbClr val="000000"/>
              </a:solidFill>
              <a:latin typeface="Times New Roman" panose="02020603050405020304" pitchFamily="18" charset="0"/>
              <a:cs typeface="Times New Roman" panose="02020603050405020304" pitchFamily="18" charset="0"/>
            </a:endParaRPr>
          </a:p>
          <a:p>
            <a:pPr marL="0" lvl="0" indent="0" algn="l" rtl="0">
              <a:buNone/>
            </a:pPr>
            <a:r>
              <a:rPr lang="en-US" dirty="0" smtClean="0">
                <a:solidFill>
                  <a:srgbClr val="000000"/>
                </a:solidFill>
                <a:latin typeface="Times New Roman" panose="02020603050405020304" pitchFamily="18" charset="0"/>
                <a:cs typeface="Times New Roman" panose="02020603050405020304" pitchFamily="18" charset="0"/>
              </a:rPr>
              <a:t> </a:t>
            </a:r>
            <a:r>
              <a:rPr lang="en-US" b="1" dirty="0">
                <a:solidFill>
                  <a:schemeClr val="accent2"/>
                </a:solidFill>
                <a:latin typeface="Times New Roman" panose="02020603050405020304" pitchFamily="18" charset="0"/>
                <a:cs typeface="Times New Roman" panose="02020603050405020304" pitchFamily="18" charset="0"/>
              </a:rPr>
              <a:t>The infective stages and diagnostic stages </a:t>
            </a:r>
            <a:r>
              <a:rPr lang="en-US" dirty="0">
                <a:solidFill>
                  <a:srgbClr val="000000"/>
                </a:solidFill>
                <a:latin typeface="Times New Roman" panose="02020603050405020304" pitchFamily="18" charset="0"/>
                <a:cs typeface="Times New Roman" panose="02020603050405020304" pitchFamily="18" charset="0"/>
              </a:rPr>
              <a:t>of All types of Nematodes are </a:t>
            </a:r>
            <a:r>
              <a:rPr lang="en-US" dirty="0">
                <a:solidFill>
                  <a:srgbClr val="66FF66"/>
                </a:solidFill>
                <a:latin typeface="Times New Roman" panose="02020603050405020304" pitchFamily="18" charset="0"/>
                <a:cs typeface="Times New Roman" panose="02020603050405020304" pitchFamily="18" charset="0"/>
              </a:rPr>
              <a:t>eggs</a:t>
            </a:r>
            <a:r>
              <a:rPr lang="en-US" dirty="0">
                <a:solidFill>
                  <a:srgbClr val="000000"/>
                </a:solidFill>
                <a:latin typeface="Times New Roman" panose="02020603050405020304" pitchFamily="18" charset="0"/>
                <a:cs typeface="Times New Roman" panose="02020603050405020304" pitchFamily="18" charset="0"/>
              </a:rPr>
              <a:t> except </a:t>
            </a:r>
            <a:r>
              <a:rPr lang="en-US" dirty="0" err="1">
                <a:solidFill>
                  <a:srgbClr val="000000"/>
                </a:solidFill>
                <a:latin typeface="Times New Roman" panose="02020603050405020304" pitchFamily="18" charset="0"/>
                <a:cs typeface="Times New Roman" panose="02020603050405020304" pitchFamily="18" charset="0"/>
              </a:rPr>
              <a:t>Anchylostoma</a:t>
            </a:r>
            <a:r>
              <a:rPr lang="en-US" dirty="0">
                <a:solidFill>
                  <a:srgbClr val="000000"/>
                </a:solidFill>
                <a:latin typeface="Times New Roman" panose="02020603050405020304" pitchFamily="18" charset="0"/>
                <a:cs typeface="Times New Roman" panose="02020603050405020304" pitchFamily="18" charset="0"/>
              </a:rPr>
              <a:t> The infective stages is </a:t>
            </a:r>
            <a:r>
              <a:rPr lang="en-US" dirty="0">
                <a:solidFill>
                  <a:srgbClr val="66FF66"/>
                </a:solidFill>
                <a:latin typeface="Times New Roman" panose="02020603050405020304" pitchFamily="18" charset="0"/>
                <a:cs typeface="Times New Roman" panose="02020603050405020304" pitchFamily="18" charset="0"/>
              </a:rPr>
              <a:t>larvae</a:t>
            </a:r>
            <a:endParaRPr lang="ar-IQ" dirty="0">
              <a:solidFill>
                <a:srgbClr val="66FF6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5177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 y="301752"/>
            <a:ext cx="11262360" cy="5825998"/>
          </a:xfrm>
        </p:spPr>
        <p:txBody>
          <a:bodyPr/>
          <a:lstStyle/>
          <a:p>
            <a:pPr marL="0" indent="0" algn="l" rtl="0">
              <a:buNone/>
            </a:pPr>
            <a:r>
              <a:rPr lang="en-US" sz="3600" b="1" u="sng"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sz="3600" b="1" u="sng" dirty="0" err="1"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Ascaris</a:t>
            </a:r>
            <a:r>
              <a:rPr lang="en-US" sz="3600" b="1" u="sng"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b="1" u="sng" dirty="0" err="1">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lumbricoides</a:t>
            </a:r>
            <a:r>
              <a:rPr lang="en-US" sz="3600" b="1" u="sng"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giant </a:t>
            </a:r>
            <a:r>
              <a:rPr lang="en-US" sz="3600" b="1" u="sng"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roundworms:</a:t>
            </a:r>
            <a:r>
              <a:rPr lang="en-US" u="sng"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cause </a:t>
            </a:r>
            <a:r>
              <a:rPr lang="en-US" b="1" dirty="0">
                <a:latin typeface="Times New Roman" panose="02020603050405020304" pitchFamily="18" charset="0"/>
                <a:cs typeface="Times New Roman" panose="02020603050405020304" pitchFamily="18" charset="0"/>
              </a:rPr>
              <a:t>Loeffler's</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syndrome</a:t>
            </a:r>
            <a:r>
              <a:rPr lang="en-US" dirty="0">
                <a:latin typeface="Times New Roman" panose="02020603050405020304" pitchFamily="18" charset="0"/>
                <a:cs typeface="Times New Roman" panose="02020603050405020304" pitchFamily="18" charset="0"/>
              </a:rPr>
              <a:t> or ascariasis, a serious disease worldwide. It is transmitted through soil containing egg,  Larva grow in the</a:t>
            </a:r>
          </a:p>
          <a:p>
            <a:pPr marL="0" indent="0" algn="l" rtl="0">
              <a:buNone/>
            </a:pPr>
            <a:r>
              <a:rPr lang="en-US" dirty="0" smtClean="0">
                <a:latin typeface="Times New Roman" panose="02020603050405020304" pitchFamily="18" charset="0"/>
                <a:cs typeface="Times New Roman" panose="02020603050405020304" pitchFamily="18" charset="0"/>
              </a:rPr>
              <a:t>Intestine , causing </a:t>
            </a:r>
            <a:r>
              <a:rPr lang="en-US" dirty="0">
                <a:latin typeface="Times New Roman" panose="02020603050405020304" pitchFamily="18" charset="0"/>
                <a:cs typeface="Times New Roman" panose="02020603050405020304" pitchFamily="18" charset="0"/>
              </a:rPr>
              <a:t>intestine obstruction, blood and lung damage, and being the sole host</a:t>
            </a:r>
            <a:r>
              <a:rPr lang="en-US" dirty="0" smtClean="0">
                <a:latin typeface="Times New Roman" panose="02020603050405020304" pitchFamily="18" charset="0"/>
                <a:cs typeface="Times New Roman" panose="02020603050405020304" pitchFamily="18" charset="0"/>
              </a:rPr>
              <a:t>.</a:t>
            </a:r>
          </a:p>
          <a:p>
            <a:pPr marL="0" indent="0" algn="l" rtl="0">
              <a:buNone/>
            </a:pPr>
            <a:r>
              <a:rPr lang="en-GB" b="1" dirty="0" smtClean="0">
                <a:solidFill>
                  <a:schemeClr val="accent2">
                    <a:lumMod val="75000"/>
                  </a:schemeClr>
                </a:solidFill>
                <a:latin typeface="Times New Roman" panose="02020603050405020304" pitchFamily="18" charset="0"/>
                <a:cs typeface="Times New Roman" panose="02020603050405020304" pitchFamily="18" charset="0"/>
              </a:rPr>
              <a:t>Adult</a:t>
            </a:r>
            <a:endParaRPr lang="en-GB" dirty="0">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White with pink tint. Fine striations are visible on the cuticle</a:t>
            </a:r>
          </a:p>
          <a:p>
            <a:pPr marL="0" indent="0" algn="l" rtl="0">
              <a:buNone/>
            </a:pPr>
            <a:r>
              <a:rPr lang="en-GB" dirty="0">
                <a:latin typeface="Times New Roman" panose="02020603050405020304" pitchFamily="18" charset="0"/>
                <a:cs typeface="Times New Roman" panose="02020603050405020304" pitchFamily="18" charset="0"/>
              </a:rPr>
              <a:t>• Largest known intestinal nematodes. </a:t>
            </a:r>
          </a:p>
          <a:p>
            <a:pPr marL="0" indent="0" algn="l" rtl="0">
              <a:buNone/>
            </a:pPr>
            <a:r>
              <a:rPr lang="en-GB" dirty="0">
                <a:latin typeface="Times New Roman" panose="02020603050405020304" pitchFamily="18" charset="0"/>
                <a:cs typeface="Times New Roman" panose="02020603050405020304" pitchFamily="18" charset="0"/>
              </a:rPr>
              <a:t>• Males are characteristically slender, prominent incurved tail. reaching 30 cm in length</a:t>
            </a:r>
          </a:p>
          <a:p>
            <a:pPr marL="0" indent="0" algn="l" rtl="0">
              <a:buNone/>
            </a:pPr>
            <a:r>
              <a:rPr lang="en-GB" dirty="0">
                <a:latin typeface="Times New Roman" panose="02020603050405020304" pitchFamily="18" charset="0"/>
                <a:cs typeface="Times New Roman" panose="02020603050405020304" pitchFamily="18" charset="0"/>
              </a:rPr>
              <a:t>• Females measure 22-35 cm, resembling pencil lead thickness.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7252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182880" y="73152"/>
            <a:ext cx="11887200" cy="6675120"/>
          </a:xfrm>
          <a:prstGeom prst="rect">
            <a:avLst/>
          </a:prstGeom>
        </p:spPr>
      </p:pic>
    </p:spTree>
    <p:extLst>
      <p:ext uri="{BB962C8B-B14F-4D97-AF65-F5344CB8AC3E}">
        <p14:creationId xmlns:p14="http://schemas.microsoft.com/office/powerpoint/2010/main" val="82141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dirty="0">
              <a:latin typeface="Times New Roman" panose="02020603050405020304" pitchFamily="18" charset="0"/>
              <a:cs typeface="Times New Roman" panose="02020603050405020304" pitchFamily="18" charset="0"/>
            </a:endParaRPr>
          </a:p>
        </p:txBody>
      </p:sp>
      <p:graphicFrame>
        <p:nvGraphicFramePr>
          <p:cNvPr id="103" name="Content Placeholder 102"/>
          <p:cNvGraphicFramePr>
            <a:graphicFrameLocks noGrp="1"/>
          </p:cNvGraphicFramePr>
          <p:nvPr>
            <p:ph idx="1"/>
            <p:extLst>
              <p:ext uri="{D42A27DB-BD31-4B8C-83A1-F6EECF244321}">
                <p14:modId xmlns:p14="http://schemas.microsoft.com/office/powerpoint/2010/main" val="277933243"/>
              </p:ext>
            </p:extLst>
          </p:nvPr>
        </p:nvGraphicFramePr>
        <p:xfrm>
          <a:off x="97537" y="18288"/>
          <a:ext cx="11996926" cy="6748271"/>
        </p:xfrm>
        <a:graphic>
          <a:graphicData uri="http://schemas.openxmlformats.org/drawingml/2006/table">
            <a:tbl>
              <a:tblPr rtl="1" firstRow="1" bandRow="1">
                <a:tableStyleId>{616DA210-FB5B-4158-B5E0-FEB733F419BA}</a:tableStyleId>
              </a:tblPr>
              <a:tblGrid>
                <a:gridCol w="5425269"/>
                <a:gridCol w="4378885"/>
                <a:gridCol w="2192772"/>
              </a:tblGrid>
              <a:tr h="1162202">
                <a:tc>
                  <a:txBody>
                    <a:bodyPr/>
                    <a:lstStyle/>
                    <a:p>
                      <a:pPr algn="ctr" rtl="1"/>
                      <a:r>
                        <a:rPr lang="en-GB" sz="3600" dirty="0" err="1" smtClean="0">
                          <a:latin typeface="Times New Roman" panose="02020603050405020304" pitchFamily="18" charset="0"/>
                          <a:cs typeface="Times New Roman" panose="02020603050405020304" pitchFamily="18" charset="0"/>
                        </a:rPr>
                        <a:t>Nonfertilized</a:t>
                      </a:r>
                      <a:r>
                        <a:rPr lang="en-GB" sz="3600" dirty="0" smtClean="0">
                          <a:latin typeface="Times New Roman" panose="02020603050405020304" pitchFamily="18" charset="0"/>
                          <a:cs typeface="Times New Roman" panose="02020603050405020304" pitchFamily="18" charset="0"/>
                        </a:rPr>
                        <a:t> egg</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kumimoji="0" lang="en-US" sz="360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Fertilized egg</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endParaRPr lang="ar-IQ" sz="2800" b="1" dirty="0">
                        <a:latin typeface="Times New Roman" panose="02020603050405020304" pitchFamily="18" charset="0"/>
                        <a:cs typeface="Times New Roman" panose="02020603050405020304" pitchFamily="18" charset="0"/>
                      </a:endParaRPr>
                    </a:p>
                  </a:txBody>
                  <a:tcPr/>
                </a:tc>
              </a:tr>
              <a:tr h="1162202">
                <a:tc>
                  <a:txBody>
                    <a:bodyPr/>
                    <a:lstStyle/>
                    <a:p>
                      <a:pPr algn="ctr" rtl="1"/>
                      <a:r>
                        <a:rPr lang="en-US" sz="3200" dirty="0" smtClean="0">
                          <a:latin typeface="Times New Roman" panose="02020603050405020304" pitchFamily="18" charset="0"/>
                          <a:cs typeface="Times New Roman" panose="02020603050405020304" pitchFamily="18" charset="0"/>
                        </a:rPr>
                        <a:t>85 to 95 </a:t>
                      </a:r>
                      <a:r>
                        <a:rPr lang="en-US" sz="3200" dirty="0" err="1" smtClean="0">
                          <a:latin typeface="Times New Roman" panose="02020603050405020304" pitchFamily="18" charset="0"/>
                          <a:cs typeface="Times New Roman" panose="02020603050405020304" pitchFamily="18" charset="0"/>
                        </a:rPr>
                        <a:t>μm</a:t>
                      </a:r>
                      <a:r>
                        <a:rPr lang="en-US" sz="3200" dirty="0" smtClean="0">
                          <a:latin typeface="Times New Roman" panose="02020603050405020304" pitchFamily="18" charset="0"/>
                          <a:cs typeface="Times New Roman" panose="02020603050405020304" pitchFamily="18" charset="0"/>
                        </a:rPr>
                        <a:t> by 38 to 45 </a:t>
                      </a:r>
                      <a:r>
                        <a:rPr lang="en-US" sz="3200" dirty="0" err="1" smtClean="0">
                          <a:latin typeface="Times New Roman" panose="02020603050405020304" pitchFamily="18" charset="0"/>
                          <a:cs typeface="Times New Roman" panose="02020603050405020304" pitchFamily="18" charset="0"/>
                        </a:rPr>
                        <a:t>μm</a:t>
                      </a:r>
                      <a:r>
                        <a:rPr lang="en-US" sz="3200" dirty="0" smtClean="0">
                          <a:latin typeface="Times New Roman" panose="02020603050405020304" pitchFamily="18" charset="0"/>
                          <a:cs typeface="Times New Roman" panose="02020603050405020304" pitchFamily="18" charset="0"/>
                        </a:rPr>
                        <a:t> size variations possible</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3200" dirty="0" smtClean="0">
                          <a:latin typeface="Times New Roman" panose="02020603050405020304" pitchFamily="18" charset="0"/>
                          <a:cs typeface="Times New Roman" panose="02020603050405020304" pitchFamily="18" charset="0"/>
                        </a:rPr>
                        <a:t>40 to 75 </a:t>
                      </a:r>
                      <a:r>
                        <a:rPr lang="en-US" sz="3200" dirty="0" err="1" smtClean="0">
                          <a:latin typeface="Times New Roman" panose="02020603050405020304" pitchFamily="18" charset="0"/>
                          <a:cs typeface="Times New Roman" panose="02020603050405020304" pitchFamily="18" charset="0"/>
                        </a:rPr>
                        <a:t>μm</a:t>
                      </a:r>
                      <a:r>
                        <a:rPr lang="en-US" sz="3200" dirty="0" smtClean="0">
                          <a:latin typeface="Times New Roman" panose="02020603050405020304" pitchFamily="18" charset="0"/>
                          <a:cs typeface="Times New Roman" panose="02020603050405020304" pitchFamily="18" charset="0"/>
                        </a:rPr>
                        <a:t> by 30 to 50</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2800" dirty="0" smtClean="0">
                          <a:latin typeface="Times New Roman" panose="02020603050405020304" pitchFamily="18" charset="0"/>
                          <a:cs typeface="Times New Roman" panose="02020603050405020304" pitchFamily="18" charset="0"/>
                        </a:rPr>
                        <a:t>Size</a:t>
                      </a:r>
                      <a:endParaRPr lang="ar-IQ" sz="2800" b="1" dirty="0">
                        <a:latin typeface="Times New Roman" panose="02020603050405020304" pitchFamily="18" charset="0"/>
                        <a:cs typeface="Times New Roman" panose="02020603050405020304" pitchFamily="18" charset="0"/>
                      </a:endParaRPr>
                    </a:p>
                  </a:txBody>
                  <a:tcPr/>
                </a:tc>
              </a:tr>
              <a:tr h="1162202">
                <a:tc>
                  <a:txBody>
                    <a:bodyPr/>
                    <a:lstStyle/>
                    <a:p>
                      <a:pPr algn="ctr" rtl="1"/>
                      <a:r>
                        <a:rPr lang="en-US" sz="3200" dirty="0" smtClean="0">
                          <a:latin typeface="Times New Roman" panose="02020603050405020304" pitchFamily="18" charset="0"/>
                          <a:cs typeface="Times New Roman" panose="02020603050405020304" pitchFamily="18" charset="0"/>
                        </a:rPr>
                        <a:t>Various</a:t>
                      </a:r>
                      <a:r>
                        <a:rPr lang="en-US" sz="3200" baseline="0" dirty="0" smtClean="0">
                          <a:latin typeface="Times New Roman" panose="02020603050405020304" pitchFamily="18" charset="0"/>
                          <a:cs typeface="Times New Roman" panose="02020603050405020304" pitchFamily="18" charset="0"/>
                        </a:rPr>
                        <a:t> </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3200" dirty="0" smtClean="0">
                          <a:latin typeface="Times New Roman" panose="02020603050405020304" pitchFamily="18" charset="0"/>
                          <a:cs typeface="Times New Roman" panose="02020603050405020304" pitchFamily="18" charset="0"/>
                        </a:rPr>
                        <a:t>Rounder than </a:t>
                      </a:r>
                      <a:r>
                        <a:rPr lang="en-US" sz="3200" dirty="0" err="1" smtClean="0">
                          <a:latin typeface="Times New Roman" panose="02020603050405020304" pitchFamily="18" charset="0"/>
                          <a:cs typeface="Times New Roman" panose="02020603050405020304" pitchFamily="18" charset="0"/>
                        </a:rPr>
                        <a:t>nonfertilized</a:t>
                      </a:r>
                      <a:r>
                        <a:rPr lang="en-US" sz="3200" dirty="0" smtClean="0">
                          <a:latin typeface="Times New Roman" panose="02020603050405020304" pitchFamily="18" charset="0"/>
                          <a:cs typeface="Times New Roman" panose="02020603050405020304" pitchFamily="18" charset="0"/>
                        </a:rPr>
                        <a:t> version</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2800" dirty="0" smtClean="0">
                          <a:latin typeface="Times New Roman" panose="02020603050405020304" pitchFamily="18" charset="0"/>
                          <a:cs typeface="Times New Roman" panose="02020603050405020304" pitchFamily="18" charset="0"/>
                        </a:rPr>
                        <a:t>Shape</a:t>
                      </a:r>
                      <a:endParaRPr lang="ar-IQ" sz="2800" b="1" dirty="0">
                        <a:latin typeface="Times New Roman" panose="02020603050405020304" pitchFamily="18" charset="0"/>
                        <a:cs typeface="Times New Roman" panose="02020603050405020304" pitchFamily="18" charset="0"/>
                      </a:endParaRPr>
                    </a:p>
                  </a:txBody>
                  <a:tcPr/>
                </a:tc>
              </a:tr>
              <a:tr h="1162202">
                <a:tc>
                  <a:txBody>
                    <a:bodyPr/>
                    <a:lstStyle/>
                    <a:p>
                      <a:pPr algn="ctr" rtl="1"/>
                      <a:r>
                        <a:rPr lang="en-US" sz="3200" dirty="0" err="1" smtClean="0">
                          <a:latin typeface="Times New Roman" panose="02020603050405020304" pitchFamily="18" charset="0"/>
                          <a:cs typeface="Times New Roman" panose="02020603050405020304" pitchFamily="18" charset="0"/>
                        </a:rPr>
                        <a:t>Unembryonated</a:t>
                      </a:r>
                      <a:r>
                        <a:rPr lang="en-US" sz="3200" dirty="0" smtClean="0">
                          <a:latin typeface="Times New Roman" panose="02020603050405020304" pitchFamily="18" charset="0"/>
                          <a:cs typeface="Times New Roman" panose="02020603050405020304" pitchFamily="18" charset="0"/>
                        </a:rPr>
                        <a:t> ; amorphous mass of protoplasm</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3200" dirty="0" smtClean="0">
                          <a:latin typeface="Times New Roman" panose="02020603050405020304" pitchFamily="18" charset="0"/>
                          <a:cs typeface="Times New Roman" panose="02020603050405020304" pitchFamily="18" charset="0"/>
                        </a:rPr>
                        <a:t>Undeveloped unicellular embryo</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2800" dirty="0" smtClean="0">
                          <a:latin typeface="Times New Roman" panose="02020603050405020304" pitchFamily="18" charset="0"/>
                          <a:cs typeface="Times New Roman" panose="02020603050405020304" pitchFamily="18" charset="0"/>
                        </a:rPr>
                        <a:t>Embryo</a:t>
                      </a:r>
                      <a:endParaRPr lang="ar-IQ" sz="2800" b="1" dirty="0">
                        <a:latin typeface="Times New Roman" panose="02020603050405020304" pitchFamily="18" charset="0"/>
                        <a:cs typeface="Times New Roman" panose="02020603050405020304" pitchFamily="18" charset="0"/>
                      </a:endParaRPr>
                    </a:p>
                  </a:txBody>
                  <a:tcPr/>
                </a:tc>
              </a:tr>
              <a:tr h="637337">
                <a:tc>
                  <a:txBody>
                    <a:bodyPr/>
                    <a:lstStyle/>
                    <a:p>
                      <a:pPr algn="ctr" rtl="1"/>
                      <a:r>
                        <a:rPr lang="en-US" sz="3200" dirty="0" smtClean="0">
                          <a:latin typeface="Times New Roman" panose="02020603050405020304" pitchFamily="18" charset="0"/>
                          <a:cs typeface="Times New Roman" panose="02020603050405020304" pitchFamily="18" charset="0"/>
                        </a:rPr>
                        <a:t>Thin</a:t>
                      </a:r>
                      <a:r>
                        <a:rPr lang="en-US" sz="3200" baseline="0" dirty="0" smtClean="0">
                          <a:latin typeface="Times New Roman" panose="02020603050405020304" pitchFamily="18" charset="0"/>
                          <a:cs typeface="Times New Roman" panose="02020603050405020304" pitchFamily="18" charset="0"/>
                        </a:rPr>
                        <a:t> </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3200" dirty="0" smtClean="0">
                          <a:latin typeface="Times New Roman" panose="02020603050405020304" pitchFamily="18" charset="0"/>
                          <a:cs typeface="Times New Roman" panose="02020603050405020304" pitchFamily="18" charset="0"/>
                        </a:rPr>
                        <a:t>Thick , chitin</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2800" dirty="0" smtClean="0">
                          <a:latin typeface="Times New Roman" panose="02020603050405020304" pitchFamily="18" charset="0"/>
                          <a:cs typeface="Times New Roman" panose="02020603050405020304" pitchFamily="18" charset="0"/>
                        </a:rPr>
                        <a:t>Shell</a:t>
                      </a:r>
                      <a:endParaRPr lang="ar-IQ" sz="2800" b="1" dirty="0">
                        <a:latin typeface="Times New Roman" panose="02020603050405020304" pitchFamily="18" charset="0"/>
                        <a:cs typeface="Times New Roman" panose="02020603050405020304" pitchFamily="18" charset="0"/>
                      </a:endParaRPr>
                    </a:p>
                  </a:txBody>
                  <a:tcPr/>
                </a:tc>
              </a:tr>
              <a:tr h="146212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GB" sz="320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Usually corticated</a:t>
                      </a:r>
                      <a:endParaRPr kumimoji="0" lang="ar-IQ"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rtl="1"/>
                      <a:r>
                        <a:rPr lang="en-US" sz="3200" dirty="0" smtClean="0">
                          <a:latin typeface="Times New Roman" panose="02020603050405020304" pitchFamily="18" charset="0"/>
                          <a:cs typeface="Times New Roman" panose="02020603050405020304" pitchFamily="18" charset="0"/>
                        </a:rPr>
                        <a:t>My be corticated or decorticated </a:t>
                      </a:r>
                      <a:endParaRPr lang="ar-IQ" sz="3200" b="0" dirty="0">
                        <a:latin typeface="Times New Roman" panose="02020603050405020304" pitchFamily="18" charset="0"/>
                        <a:cs typeface="Times New Roman" panose="02020603050405020304" pitchFamily="18" charset="0"/>
                      </a:endParaRPr>
                    </a:p>
                  </a:txBody>
                  <a:tcPr/>
                </a:tc>
                <a:tc>
                  <a:txBody>
                    <a:bodyPr/>
                    <a:lstStyle/>
                    <a:p>
                      <a:pPr algn="ctr" rtl="1"/>
                      <a:r>
                        <a:rPr lang="en-US" sz="2800" dirty="0" smtClean="0">
                          <a:latin typeface="Times New Roman" panose="02020603050405020304" pitchFamily="18" charset="0"/>
                          <a:cs typeface="Times New Roman" panose="02020603050405020304" pitchFamily="18" charset="0"/>
                        </a:rPr>
                        <a:t>Other features</a:t>
                      </a:r>
                      <a:endParaRPr lang="ar-IQ" sz="2800" b="1"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620150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752" y="137160"/>
            <a:ext cx="11890248" cy="5990590"/>
          </a:xfrm>
        </p:spPr>
        <p:txBody>
          <a:bodyPr/>
          <a:lstStyle/>
          <a:p>
            <a:pPr marL="0" indent="0" algn="l" rtl="0">
              <a:buNone/>
            </a:pPr>
            <a:r>
              <a:rPr lang="en-GB" sz="3600" b="1" dirty="0">
                <a:solidFill>
                  <a:srgbClr val="FF0000"/>
                </a:solidFill>
                <a:latin typeface="Times New Roman" panose="02020603050405020304" pitchFamily="18" charset="0"/>
                <a:cs typeface="Times New Roman" panose="02020603050405020304" pitchFamily="18" charset="0"/>
              </a:rPr>
              <a:t>A. </a:t>
            </a:r>
            <a:r>
              <a:rPr lang="en-GB" sz="3600" b="1" dirty="0" err="1">
                <a:solidFill>
                  <a:srgbClr val="FF0000"/>
                </a:solidFill>
                <a:latin typeface="Times New Roman" panose="02020603050405020304" pitchFamily="18" charset="0"/>
                <a:cs typeface="Times New Roman" panose="02020603050405020304" pitchFamily="18" charset="0"/>
              </a:rPr>
              <a:t>Lumbricoides</a:t>
            </a:r>
            <a:r>
              <a:rPr lang="en-GB" sz="3600" b="1" dirty="0">
                <a:solidFill>
                  <a:srgbClr val="FF0000"/>
                </a:solidFill>
                <a:latin typeface="Times New Roman" panose="02020603050405020304" pitchFamily="18" charset="0"/>
                <a:cs typeface="Times New Roman" panose="02020603050405020304" pitchFamily="18" charset="0"/>
              </a:rPr>
              <a:t> Life </a:t>
            </a:r>
            <a:r>
              <a:rPr lang="en-GB" sz="3600" b="1" dirty="0" smtClean="0">
                <a:solidFill>
                  <a:srgbClr val="FF0000"/>
                </a:solidFill>
                <a:latin typeface="Times New Roman" panose="02020603050405020304" pitchFamily="18" charset="0"/>
                <a:cs typeface="Times New Roman" panose="02020603050405020304" pitchFamily="18" charset="0"/>
              </a:rPr>
              <a:t>Cycle :</a:t>
            </a:r>
            <a:endParaRPr lang="en-GB" sz="3600" b="1" dirty="0">
              <a:solidFill>
                <a:srgbClr val="FF0000"/>
              </a:solidFill>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Infection begins with ingestion of infected </a:t>
            </a:r>
            <a:r>
              <a:rPr lang="en-GB" dirty="0">
                <a:solidFill>
                  <a:srgbClr val="FF0000"/>
                </a:solidFill>
                <a:latin typeface="Times New Roman" panose="02020603050405020304" pitchFamily="18" charset="0"/>
                <a:cs typeface="Times New Roman" panose="02020603050405020304" pitchFamily="18" charset="0"/>
              </a:rPr>
              <a:t>eggs</a:t>
            </a:r>
            <a:r>
              <a:rPr lang="en-GB" dirty="0">
                <a:latin typeface="Times New Roman" panose="02020603050405020304" pitchFamily="18" charset="0"/>
                <a:cs typeface="Times New Roman" panose="02020603050405020304" pitchFamily="18" charset="0"/>
              </a:rPr>
              <a:t> containing viable larvae.</a:t>
            </a:r>
          </a:p>
          <a:p>
            <a:pPr marL="0" indent="0" algn="l" rtl="0">
              <a:buNone/>
            </a:pPr>
            <a:r>
              <a:rPr lang="en-GB" dirty="0">
                <a:latin typeface="Times New Roman" panose="02020603050405020304" pitchFamily="18" charset="0"/>
                <a:cs typeface="Times New Roman" panose="02020603050405020304" pitchFamily="18" charset="0"/>
              </a:rPr>
              <a:t>• </a:t>
            </a:r>
            <a:r>
              <a:rPr lang="en-GB" dirty="0">
                <a:solidFill>
                  <a:srgbClr val="FF0000"/>
                </a:solidFill>
                <a:latin typeface="Times New Roman" panose="02020603050405020304" pitchFamily="18" charset="0"/>
                <a:cs typeface="Times New Roman" panose="02020603050405020304" pitchFamily="18" charset="0"/>
              </a:rPr>
              <a:t>Larvae</a:t>
            </a:r>
            <a:r>
              <a:rPr lang="en-GB" dirty="0">
                <a:latin typeface="Times New Roman" panose="02020603050405020304" pitchFamily="18" charset="0"/>
                <a:cs typeface="Times New Roman" panose="02020603050405020304" pitchFamily="18" charset="0"/>
              </a:rPr>
              <a:t> emerge from eggs inside the small </a:t>
            </a:r>
            <a:r>
              <a:rPr lang="en-GB" dirty="0" smtClean="0">
                <a:latin typeface="Times New Roman" panose="02020603050405020304" pitchFamily="18" charset="0"/>
                <a:cs typeface="Times New Roman" panose="02020603050405020304" pitchFamily="18" charset="0"/>
              </a:rPr>
              <a:t>intestine entering </a:t>
            </a:r>
            <a:r>
              <a:rPr lang="en-GB" dirty="0">
                <a:latin typeface="Times New Roman" panose="02020603050405020304" pitchFamily="18" charset="0"/>
                <a:cs typeface="Times New Roman" panose="02020603050405020304" pitchFamily="18" charset="0"/>
              </a:rPr>
              <a:t>blood via intestinal wall penetration. Complete a liver-lung migration</a:t>
            </a:r>
          </a:p>
          <a:p>
            <a:pPr marL="0" indent="0" algn="l" rtl="0">
              <a:buNone/>
            </a:pPr>
            <a:r>
              <a:rPr lang="en-GB" dirty="0">
                <a:latin typeface="Times New Roman" panose="02020603050405020304" pitchFamily="18" charset="0"/>
                <a:cs typeface="Times New Roman" panose="02020603050405020304" pitchFamily="18" charset="0"/>
              </a:rPr>
              <a:t>• </a:t>
            </a:r>
            <a:r>
              <a:rPr lang="en-GB" dirty="0">
                <a:solidFill>
                  <a:srgbClr val="00B0F0"/>
                </a:solidFill>
                <a:latin typeface="Times New Roman" panose="02020603050405020304" pitchFamily="18" charset="0"/>
                <a:cs typeface="Times New Roman" panose="02020603050405020304" pitchFamily="18" charset="0"/>
              </a:rPr>
              <a:t>Liver</a:t>
            </a:r>
            <a:r>
              <a:rPr lang="en-GB" dirty="0">
                <a:solidFill>
                  <a:srgbClr val="FF0000"/>
                </a:solidFill>
                <a:latin typeface="Times New Roman" panose="02020603050405020304" pitchFamily="18" charset="0"/>
                <a:cs typeface="Times New Roman" panose="02020603050405020304" pitchFamily="18" charset="0"/>
              </a:rPr>
              <a:t> is the first "stop</a:t>
            </a:r>
            <a:r>
              <a:rPr lang="en-GB" dirty="0">
                <a:latin typeface="Times New Roman" panose="02020603050405020304" pitchFamily="18" charset="0"/>
                <a:cs typeface="Times New Roman" panose="02020603050405020304" pitchFamily="18" charset="0"/>
              </a:rPr>
              <a:t>" on the journey.</a:t>
            </a:r>
          </a:p>
          <a:p>
            <a:pPr marL="0" indent="0" algn="l" rtl="0">
              <a:buNone/>
            </a:pPr>
            <a:r>
              <a:rPr lang="en-GB" dirty="0">
                <a:latin typeface="Times New Roman" panose="02020603050405020304" pitchFamily="18" charset="0"/>
                <a:cs typeface="Times New Roman" panose="02020603050405020304" pitchFamily="18" charset="0"/>
              </a:rPr>
              <a:t>• Larvae continue via blood stream to </a:t>
            </a:r>
            <a:r>
              <a:rPr lang="en-GB" dirty="0">
                <a:solidFill>
                  <a:srgbClr val="00B0F0"/>
                </a:solidFill>
                <a:latin typeface="Times New Roman" panose="02020603050405020304" pitchFamily="18" charset="0"/>
                <a:cs typeface="Times New Roman" panose="02020603050405020304" pitchFamily="18" charset="0"/>
              </a:rPr>
              <a:t>lung</a:t>
            </a:r>
            <a:r>
              <a:rPr lang="en-GB" dirty="0" smtClean="0">
                <a:latin typeface="Times New Roman" panose="02020603050405020304" pitchFamily="18" charset="0"/>
                <a:cs typeface="Times New Roman" panose="02020603050405020304" pitchFamily="18" charset="0"/>
              </a:rPr>
              <a:t>.</a:t>
            </a:r>
          </a:p>
          <a:p>
            <a:pPr marL="0" lvl="0" indent="0" algn="l" rtl="0">
              <a:buNone/>
            </a:pPr>
            <a:r>
              <a:rPr lang="en-US" dirty="0">
                <a:solidFill>
                  <a:srgbClr val="000000"/>
                </a:solidFill>
                <a:latin typeface="Times New Roman" panose="02020603050405020304" pitchFamily="18" charset="0"/>
                <a:cs typeface="Times New Roman" panose="02020603050405020304" pitchFamily="18" charset="0"/>
              </a:rPr>
              <a:t>• Lung larvae burrow into </a:t>
            </a:r>
            <a:r>
              <a:rPr lang="en-US" dirty="0">
                <a:solidFill>
                  <a:srgbClr val="00B0F0"/>
                </a:solidFill>
                <a:latin typeface="Times New Roman" panose="02020603050405020304" pitchFamily="18" charset="0"/>
                <a:cs typeface="Times New Roman" panose="02020603050405020304" pitchFamily="18" charset="0"/>
              </a:rPr>
              <a:t>alveoli</a:t>
            </a:r>
            <a:r>
              <a:rPr lang="en-US" dirty="0">
                <a:solidFill>
                  <a:srgbClr val="000000"/>
                </a:solidFill>
                <a:latin typeface="Times New Roman" panose="02020603050405020304" pitchFamily="18" charset="0"/>
                <a:cs typeface="Times New Roman" panose="02020603050405020304" pitchFamily="18" charset="0"/>
              </a:rPr>
              <a:t> through </a:t>
            </a:r>
            <a:r>
              <a:rPr lang="en-US" dirty="0" smtClean="0">
                <a:solidFill>
                  <a:srgbClr val="000000"/>
                </a:solidFill>
                <a:latin typeface="Times New Roman" panose="02020603050405020304" pitchFamily="18" charset="0"/>
                <a:cs typeface="Times New Roman" panose="02020603050405020304" pitchFamily="18" charset="0"/>
              </a:rPr>
              <a:t>the capillaries</a:t>
            </a:r>
          </a:p>
          <a:p>
            <a:pPr marL="0" lvl="0" indent="0" algn="l" rtl="0">
              <a:buNone/>
            </a:pPr>
            <a:r>
              <a:rPr lang="en-US" dirty="0" smtClean="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 </a:t>
            </a:r>
            <a:r>
              <a:rPr lang="en-US" dirty="0" smtClean="0">
                <a:solidFill>
                  <a:srgbClr val="000000"/>
                </a:solidFill>
                <a:latin typeface="Times New Roman" panose="02020603050405020304" pitchFamily="18" charset="0"/>
                <a:cs typeface="Times New Roman" panose="02020603050405020304" pitchFamily="18" charset="0"/>
              </a:rPr>
              <a:t>migrate </a:t>
            </a:r>
            <a:r>
              <a:rPr lang="en-US" dirty="0">
                <a:solidFill>
                  <a:srgbClr val="000000"/>
                </a:solidFill>
                <a:latin typeface="Times New Roman" panose="02020603050405020304" pitchFamily="18" charset="0"/>
                <a:cs typeface="Times New Roman" panose="02020603050405020304" pitchFamily="18" charset="0"/>
              </a:rPr>
              <a:t>to </a:t>
            </a:r>
            <a:r>
              <a:rPr lang="en-US" dirty="0">
                <a:solidFill>
                  <a:srgbClr val="00B0F0"/>
                </a:solidFill>
                <a:latin typeface="Times New Roman" panose="02020603050405020304" pitchFamily="18" charset="0"/>
                <a:cs typeface="Times New Roman" panose="02020603050405020304" pitchFamily="18" charset="0"/>
              </a:rPr>
              <a:t>bronchioles</a:t>
            </a:r>
            <a:r>
              <a:rPr lang="en-US" dirty="0">
                <a:solidFill>
                  <a:srgbClr val="000000"/>
                </a:solidFill>
                <a:latin typeface="Times New Roman" panose="02020603050405020304" pitchFamily="18" charset="0"/>
                <a:cs typeface="Times New Roman" panose="02020603050405020304" pitchFamily="18" charset="0"/>
              </a:rPr>
              <a:t>, and then </a:t>
            </a:r>
            <a:r>
              <a:rPr lang="en-US" dirty="0">
                <a:solidFill>
                  <a:srgbClr val="00B0F0"/>
                </a:solidFill>
                <a:latin typeface="Times New Roman" panose="02020603050405020304" pitchFamily="18" charset="0"/>
                <a:cs typeface="Times New Roman" panose="02020603050405020304" pitchFamily="18" charset="0"/>
              </a:rPr>
              <a:t>pharynx</a:t>
            </a:r>
            <a:r>
              <a:rPr lang="en-US" dirty="0">
                <a:solidFill>
                  <a:srgbClr val="000000"/>
                </a:solidFill>
                <a:latin typeface="Times New Roman" panose="02020603050405020304" pitchFamily="18" charset="0"/>
                <a:cs typeface="Times New Roman" panose="02020603050405020304" pitchFamily="18" charset="0"/>
              </a:rPr>
              <a:t> through coughing where they are then swallowed and returned </a:t>
            </a:r>
            <a:r>
              <a:rPr lang="en-US" dirty="0" smtClean="0">
                <a:solidFill>
                  <a:srgbClr val="000000"/>
                </a:solidFill>
                <a:latin typeface="Times New Roman" panose="02020603050405020304" pitchFamily="18" charset="0"/>
                <a:cs typeface="Times New Roman" panose="02020603050405020304" pitchFamily="18" charset="0"/>
              </a:rPr>
              <a:t>to the </a:t>
            </a:r>
            <a:r>
              <a:rPr lang="en-US" dirty="0">
                <a:solidFill>
                  <a:srgbClr val="00B0F0"/>
                </a:solidFill>
                <a:latin typeface="Times New Roman" panose="02020603050405020304" pitchFamily="18" charset="0"/>
                <a:cs typeface="Times New Roman" panose="02020603050405020304" pitchFamily="18" charset="0"/>
              </a:rPr>
              <a:t>intestine</a:t>
            </a:r>
            <a:r>
              <a:rPr lang="en-US" dirty="0" smtClean="0">
                <a:solidFill>
                  <a:srgbClr val="000000"/>
                </a:solidFill>
                <a:latin typeface="Times New Roman" panose="02020603050405020304" pitchFamily="18" charset="0"/>
                <a:cs typeface="Times New Roman" panose="02020603050405020304" pitchFamily="18" charset="0"/>
              </a:rPr>
              <a:t>.</a:t>
            </a:r>
          </a:p>
          <a:p>
            <a:pPr marL="0" lvl="0" indent="0" algn="l" rtl="0">
              <a:buNone/>
            </a:pPr>
            <a:r>
              <a:rPr lang="en-US" dirty="0">
                <a:solidFill>
                  <a:srgbClr val="000000"/>
                </a:solidFill>
                <a:latin typeface="Times New Roman" panose="02020603050405020304" pitchFamily="18" charset="0"/>
                <a:cs typeface="Times New Roman" panose="02020603050405020304" pitchFamily="18" charset="0"/>
              </a:rPr>
              <a:t>• Adult worms multiply and pass undeveloped eggs in feces. (up to </a:t>
            </a:r>
            <a:r>
              <a:rPr lang="en-US" b="1" dirty="0">
                <a:latin typeface="Times New Roman" panose="02020603050405020304" pitchFamily="18" charset="0"/>
                <a:cs typeface="Times New Roman" panose="02020603050405020304" pitchFamily="18" charset="0"/>
              </a:rPr>
              <a:t>250,000 </a:t>
            </a:r>
            <a:r>
              <a:rPr lang="en-US" dirty="0">
                <a:solidFill>
                  <a:srgbClr val="000000"/>
                </a:solidFill>
                <a:latin typeface="Times New Roman" panose="02020603050405020304" pitchFamily="18" charset="0"/>
                <a:cs typeface="Times New Roman" panose="02020603050405020304" pitchFamily="18" charset="0"/>
              </a:rPr>
              <a:t>per day) </a:t>
            </a:r>
          </a:p>
          <a:p>
            <a:pPr marL="0" lvl="0" indent="0" algn="l" rtl="0">
              <a:buNone/>
            </a:pPr>
            <a:endParaRPr lang="en-US" dirty="0">
              <a:solidFill>
                <a:srgbClr val="000000"/>
              </a:solidFill>
              <a:latin typeface="Times New Roman" panose="02020603050405020304" pitchFamily="18" charset="0"/>
              <a:cs typeface="Times New Roman" panose="02020603050405020304" pitchFamily="18" charset="0"/>
            </a:endParaRPr>
          </a:p>
          <a:p>
            <a:pPr marL="0" indent="0" algn="l" rtl="0">
              <a:buNone/>
            </a:pP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7226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1752"/>
            <a:ext cx="10972800" cy="5825998"/>
          </a:xfrm>
        </p:spPr>
        <p:txBody>
          <a:bodyPr/>
          <a:lstStyle/>
          <a:p>
            <a:pPr marL="0" indent="0" algn="l" rtl="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Small intestine is the normal habitat of </a:t>
            </a:r>
            <a:r>
              <a:rPr lang="en-US" dirty="0" err="1">
                <a:latin typeface="Times New Roman" panose="02020603050405020304" pitchFamily="18" charset="0"/>
                <a:cs typeface="Times New Roman" panose="02020603050405020304" pitchFamily="18" charset="0"/>
              </a:rPr>
              <a:t>Ascaris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lumbricoides</a:t>
            </a:r>
            <a:r>
              <a:rPr lang="en-US" dirty="0" smtClean="0">
                <a:latin typeface="Times New Roman" panose="02020603050405020304" pitchFamily="18" charset="0"/>
                <a:cs typeface="Times New Roman" panose="02020603050405020304" pitchFamily="18" charset="0"/>
              </a:rPr>
              <a:t>.</a:t>
            </a:r>
          </a:p>
          <a:p>
            <a:pPr marL="0" indent="0" algn="l" rtl="0">
              <a:buNone/>
            </a:pPr>
            <a:r>
              <a:rPr lang="en-US" dirty="0">
                <a:latin typeface="Times New Roman" panose="02020603050405020304" pitchFamily="18" charset="0"/>
                <a:cs typeface="Times New Roman" panose="02020603050405020304" pitchFamily="18" charset="0"/>
              </a:rPr>
              <a:t>The </a:t>
            </a:r>
            <a:r>
              <a:rPr lang="en-US" dirty="0">
                <a:solidFill>
                  <a:srgbClr val="CC00CC"/>
                </a:solidFill>
                <a:latin typeface="Times New Roman" panose="02020603050405020304" pitchFamily="18" charset="0"/>
                <a:cs typeface="Times New Roman" panose="02020603050405020304" pitchFamily="18" charset="0"/>
              </a:rPr>
              <a:t>size</a:t>
            </a:r>
            <a:r>
              <a:rPr lang="en-US" dirty="0">
                <a:latin typeface="Times New Roman" panose="02020603050405020304" pitchFamily="18" charset="0"/>
                <a:cs typeface="Times New Roman" panose="02020603050405020304" pitchFamily="18" charset="0"/>
              </a:rPr>
              <a:t> of fertilized eggs in </a:t>
            </a:r>
            <a:r>
              <a:rPr lang="en-US" dirty="0" err="1">
                <a:latin typeface="Times New Roman" panose="02020603050405020304" pitchFamily="18" charset="0"/>
                <a:cs typeface="Times New Roman" panose="02020603050405020304" pitchFamily="18" charset="0"/>
              </a:rPr>
              <a:t>Ascaris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lumbricoides</a:t>
            </a:r>
            <a:r>
              <a:rPr lang="en-US" dirty="0">
                <a:latin typeface="Times New Roman" panose="02020603050405020304" pitchFamily="18" charset="0"/>
                <a:cs typeface="Times New Roman" panose="02020603050405020304" pitchFamily="18" charset="0"/>
              </a:rPr>
              <a:t> is the main distinguishing feature, while </a:t>
            </a:r>
            <a:r>
              <a:rPr lang="en-US" dirty="0">
                <a:solidFill>
                  <a:srgbClr val="CC00CC"/>
                </a:solidFill>
                <a:latin typeface="Times New Roman" panose="02020603050405020304" pitchFamily="18" charset="0"/>
                <a:cs typeface="Times New Roman" panose="02020603050405020304" pitchFamily="18" charset="0"/>
              </a:rPr>
              <a:t>unfertilized eggs are characterized by the second stage larvae</a:t>
            </a:r>
            <a:r>
              <a:rPr lang="en-US" dirty="0">
                <a:latin typeface="Times New Roman" panose="02020603050405020304" pitchFamily="18" charset="0"/>
                <a:cs typeface="Times New Roman" panose="02020603050405020304" pitchFamily="18" charset="0"/>
              </a:rPr>
              <a:t>, known as </a:t>
            </a:r>
            <a:r>
              <a:rPr lang="en-US" dirty="0" err="1">
                <a:latin typeface="Times New Roman" panose="02020603050405020304" pitchFamily="18" charset="0"/>
                <a:cs typeface="Times New Roman" panose="02020603050405020304" pitchFamily="18" charset="0"/>
              </a:rPr>
              <a:t>Rhabtitiform</a:t>
            </a:r>
            <a:r>
              <a:rPr lang="en-US" dirty="0">
                <a:latin typeface="Times New Roman" panose="02020603050405020304" pitchFamily="18" charset="0"/>
                <a:cs typeface="Times New Roman" panose="02020603050405020304" pitchFamily="18" charset="0"/>
              </a:rPr>
              <a:t> larvae</a:t>
            </a:r>
            <a:r>
              <a:rPr lang="en-US" dirty="0" smtClean="0">
                <a:latin typeface="Times New Roman" panose="02020603050405020304" pitchFamily="18" charset="0"/>
                <a:cs typeface="Times New Roman" panose="02020603050405020304" pitchFamily="18" charset="0"/>
              </a:rPr>
              <a:t>.</a:t>
            </a:r>
          </a:p>
          <a:p>
            <a:pPr marL="0" indent="0" algn="l" rtl="0">
              <a:buNone/>
            </a:pPr>
            <a:r>
              <a:rPr lang="en-US" dirty="0" smtClean="0">
                <a:latin typeface="Times New Roman" panose="02020603050405020304" pitchFamily="18" charset="0"/>
                <a:cs typeface="Times New Roman" panose="02020603050405020304" pitchFamily="18" charset="0"/>
              </a:rPr>
              <a:t>ingestion </a:t>
            </a:r>
            <a:r>
              <a:rPr lang="en-US" dirty="0">
                <a:latin typeface="Times New Roman" panose="02020603050405020304" pitchFamily="18" charset="0"/>
                <a:cs typeface="Times New Roman" panose="02020603050405020304" pitchFamily="18" charset="0"/>
              </a:rPr>
              <a:t>of infective stages (</a:t>
            </a:r>
            <a:r>
              <a:rPr lang="en-US" dirty="0">
                <a:solidFill>
                  <a:srgbClr val="92D050"/>
                </a:solidFill>
                <a:latin typeface="Times New Roman" panose="02020603050405020304" pitchFamily="18" charset="0"/>
                <a:cs typeface="Times New Roman" panose="02020603050405020304" pitchFamily="18" charset="0"/>
              </a:rPr>
              <a:t>egg</a:t>
            </a:r>
            <a:r>
              <a:rPr lang="en-US" dirty="0">
                <a:latin typeface="Times New Roman" panose="02020603050405020304" pitchFamily="18" charset="0"/>
                <a:cs typeface="Times New Roman" panose="02020603050405020304" pitchFamily="18" charset="0"/>
              </a:rPr>
              <a:t>)_____in small </a:t>
            </a:r>
            <a:r>
              <a:rPr lang="en-US" dirty="0">
                <a:solidFill>
                  <a:srgbClr val="FF0000"/>
                </a:solidFill>
                <a:latin typeface="Times New Roman" panose="02020603050405020304" pitchFamily="18" charset="0"/>
                <a:cs typeface="Times New Roman" panose="02020603050405020304" pitchFamily="18" charset="0"/>
              </a:rPr>
              <a:t>intestine</a:t>
            </a:r>
            <a:r>
              <a:rPr lang="en-US" dirty="0">
                <a:latin typeface="Times New Roman" panose="02020603050405020304" pitchFamily="18" charset="0"/>
                <a:cs typeface="Times New Roman" panose="02020603050405020304" pitchFamily="18" charset="0"/>
              </a:rPr>
              <a:t> convert to </a:t>
            </a:r>
            <a:r>
              <a:rPr lang="en-US" dirty="0">
                <a:solidFill>
                  <a:srgbClr val="92D050"/>
                </a:solidFill>
                <a:latin typeface="Times New Roman" panose="02020603050405020304" pitchFamily="18" charset="0"/>
                <a:cs typeface="Times New Roman" panose="02020603050405020304" pitchFamily="18" charset="0"/>
              </a:rPr>
              <a:t>larva</a:t>
            </a:r>
            <a:r>
              <a:rPr lang="en-US" dirty="0">
                <a:latin typeface="Times New Roman" panose="02020603050405020304" pitchFamily="18" charset="0"/>
                <a:cs typeface="Times New Roman" panose="02020603050405020304" pitchFamily="18" charset="0"/>
              </a:rPr>
              <a:t> ______penetration the intestinal wall ______ in to </a:t>
            </a:r>
            <a:r>
              <a:rPr lang="en-US" dirty="0">
                <a:solidFill>
                  <a:srgbClr val="FF0000"/>
                </a:solidFill>
                <a:latin typeface="Times New Roman" panose="02020603050405020304" pitchFamily="18" charset="0"/>
                <a:cs typeface="Times New Roman" panose="02020603050405020304" pitchFamily="18" charset="0"/>
              </a:rPr>
              <a:t>blood</a:t>
            </a:r>
            <a:r>
              <a:rPr lang="en-US" dirty="0">
                <a:latin typeface="Times New Roman" panose="02020603050405020304" pitchFamily="18" charset="0"/>
                <a:cs typeface="Times New Roman" panose="02020603050405020304" pitchFamily="18" charset="0"/>
              </a:rPr>
              <a:t> ______</a:t>
            </a:r>
            <a:r>
              <a:rPr lang="en-US" dirty="0">
                <a:solidFill>
                  <a:srgbClr val="FF0000"/>
                </a:solidFill>
                <a:latin typeface="Times New Roman" panose="02020603050405020304" pitchFamily="18" charset="0"/>
                <a:cs typeface="Times New Roman" panose="02020603050405020304" pitchFamily="18" charset="0"/>
              </a:rPr>
              <a:t>liver</a:t>
            </a:r>
            <a:r>
              <a:rPr lang="en-US" dirty="0">
                <a:latin typeface="Times New Roman" panose="02020603050405020304" pitchFamily="18" charset="0"/>
                <a:cs typeface="Times New Roman" panose="02020603050405020304" pitchFamily="18" charset="0"/>
              </a:rPr>
              <a:t> (the first “stop” on this journey) ______ in to blood ______</a:t>
            </a:r>
            <a:r>
              <a:rPr lang="en-US" dirty="0">
                <a:solidFill>
                  <a:srgbClr val="FF0000"/>
                </a:solidFill>
                <a:latin typeface="Times New Roman" panose="02020603050405020304" pitchFamily="18" charset="0"/>
                <a:cs typeface="Times New Roman" panose="02020603050405020304" pitchFamily="18" charset="0"/>
              </a:rPr>
              <a:t>lung</a:t>
            </a:r>
            <a:r>
              <a:rPr lang="en-US" dirty="0">
                <a:latin typeface="Times New Roman" panose="02020603050405020304" pitchFamily="18" charset="0"/>
                <a:cs typeface="Times New Roman" panose="02020603050405020304" pitchFamily="18" charset="0"/>
              </a:rPr>
              <a:t> (the </a:t>
            </a:r>
            <a:r>
              <a:rPr lang="en-US" dirty="0" err="1">
                <a:latin typeface="Times New Roman" panose="02020603050405020304" pitchFamily="18" charset="0"/>
                <a:cs typeface="Times New Roman" panose="02020603050405020304" pitchFamily="18" charset="0"/>
              </a:rPr>
              <a:t>second“stop</a:t>
            </a:r>
            <a:r>
              <a:rPr lang="en-US" dirty="0">
                <a:latin typeface="Times New Roman" panose="02020603050405020304" pitchFamily="18" charset="0"/>
                <a:cs typeface="Times New Roman" panose="02020603050405020304" pitchFamily="18" charset="0"/>
              </a:rPr>
              <a:t>” on this journey) _____ into the </a:t>
            </a:r>
            <a:r>
              <a:rPr lang="en-US" dirty="0">
                <a:solidFill>
                  <a:srgbClr val="FF0000"/>
                </a:solidFill>
                <a:latin typeface="Times New Roman" panose="02020603050405020304" pitchFamily="18" charset="0"/>
                <a:cs typeface="Times New Roman" panose="02020603050405020304" pitchFamily="18" charset="0"/>
              </a:rPr>
              <a:t>alveoli</a:t>
            </a:r>
            <a:r>
              <a:rPr lang="en-US" dirty="0">
                <a:latin typeface="Times New Roman" panose="02020603050405020304" pitchFamily="18" charset="0"/>
                <a:cs typeface="Times New Roman" panose="02020603050405020304" pitchFamily="18" charset="0"/>
              </a:rPr>
              <a:t> ______into the </a:t>
            </a:r>
            <a:r>
              <a:rPr lang="en-US" dirty="0">
                <a:solidFill>
                  <a:srgbClr val="FF0000"/>
                </a:solidFill>
                <a:latin typeface="Times New Roman" panose="02020603050405020304" pitchFamily="18" charset="0"/>
                <a:cs typeface="Times New Roman" panose="02020603050405020304" pitchFamily="18" charset="0"/>
              </a:rPr>
              <a:t>bronchioles</a:t>
            </a:r>
            <a:r>
              <a:rPr lang="en-US" dirty="0">
                <a:latin typeface="Times New Roman" panose="02020603050405020304" pitchFamily="18" charset="0"/>
                <a:cs typeface="Times New Roman" panose="02020603050405020304" pitchFamily="18" charset="0"/>
              </a:rPr>
              <a:t> ______the larvae are transferred through coughing into the </a:t>
            </a:r>
            <a:r>
              <a:rPr lang="en-US" dirty="0">
                <a:solidFill>
                  <a:srgbClr val="FF0000"/>
                </a:solidFill>
                <a:latin typeface="Times New Roman" panose="02020603050405020304" pitchFamily="18" charset="0"/>
                <a:cs typeface="Times New Roman" panose="02020603050405020304" pitchFamily="18" charset="0"/>
              </a:rPr>
              <a:t>pharynx</a:t>
            </a:r>
            <a:r>
              <a:rPr lang="en-US" dirty="0">
                <a:latin typeface="Times New Roman" panose="02020603050405020304" pitchFamily="18" charset="0"/>
                <a:cs typeface="Times New Roman" panose="02020603050405020304" pitchFamily="18" charset="0"/>
              </a:rPr>
              <a:t> ______then swallowed ______returned to the </a:t>
            </a:r>
            <a:r>
              <a:rPr lang="en-US" dirty="0">
                <a:solidFill>
                  <a:srgbClr val="FF0000"/>
                </a:solidFill>
                <a:latin typeface="Times New Roman" panose="02020603050405020304" pitchFamily="18" charset="0"/>
                <a:cs typeface="Times New Roman" panose="02020603050405020304" pitchFamily="18" charset="0"/>
              </a:rPr>
              <a:t>intestine</a:t>
            </a:r>
            <a:r>
              <a:rPr lang="en-US" dirty="0">
                <a:latin typeface="Times New Roman" panose="02020603050405020304" pitchFamily="18" charset="0"/>
                <a:cs typeface="Times New Roman" panose="02020603050405020304" pitchFamily="18" charset="0"/>
              </a:rPr>
              <a:t>_____adult worms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9589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75488"/>
            <a:ext cx="5553456" cy="5652262"/>
          </a:xfrm>
        </p:spPr>
        <p:txBody>
          <a:bodyPr/>
          <a:lstStyle/>
          <a:p>
            <a:pPr marL="0" indent="0" algn="l" rtl="0">
              <a:buNone/>
            </a:pPr>
            <a:r>
              <a:rPr lang="en-US" dirty="0">
                <a:solidFill>
                  <a:schemeClr val="accent2">
                    <a:lumMod val="75000"/>
                  </a:schemeClr>
                </a:solidFill>
                <a:latin typeface="Times New Roman" panose="02020603050405020304" pitchFamily="18" charset="0"/>
                <a:cs typeface="Times New Roman" panose="02020603050405020304" pitchFamily="18" charset="0"/>
              </a:rPr>
              <a:t>Control of </a:t>
            </a:r>
            <a:r>
              <a:rPr lang="en-US" dirty="0" err="1">
                <a:solidFill>
                  <a:schemeClr val="accent2">
                    <a:lumMod val="75000"/>
                  </a:schemeClr>
                </a:solidFill>
                <a:latin typeface="Times New Roman" panose="02020603050405020304" pitchFamily="18" charset="0"/>
                <a:cs typeface="Times New Roman" panose="02020603050405020304" pitchFamily="18" charset="0"/>
              </a:rPr>
              <a:t>Ascaris</a:t>
            </a:r>
            <a:r>
              <a:rPr lang="en-US" dirty="0">
                <a:solidFill>
                  <a:schemeClr val="accent2">
                    <a:lumMod val="75000"/>
                  </a:schemeClr>
                </a:solidFill>
                <a:latin typeface="Times New Roman" panose="02020603050405020304" pitchFamily="18" charset="0"/>
                <a:cs typeface="Times New Roman" panose="02020603050405020304" pitchFamily="18" charset="0"/>
              </a:rPr>
              <a:t> </a:t>
            </a:r>
            <a:r>
              <a:rPr lang="en-US" dirty="0" err="1">
                <a:solidFill>
                  <a:schemeClr val="accent2">
                    <a:lumMod val="75000"/>
                  </a:schemeClr>
                </a:solidFill>
                <a:latin typeface="Times New Roman" panose="02020603050405020304" pitchFamily="18" charset="0"/>
                <a:cs typeface="Times New Roman" panose="02020603050405020304" pitchFamily="18" charset="0"/>
              </a:rPr>
              <a:t>Lumbricoides</a:t>
            </a:r>
            <a:r>
              <a:rPr lang="en-US" dirty="0">
                <a:solidFill>
                  <a:schemeClr val="accent2">
                    <a:lumMod val="75000"/>
                  </a:schemeClr>
                </a:solidFill>
                <a:latin typeface="Times New Roman" panose="02020603050405020304" pitchFamily="18" charset="0"/>
                <a:cs typeface="Times New Roman" panose="02020603050405020304" pitchFamily="18" charset="0"/>
              </a:rPr>
              <a:t>:</a:t>
            </a:r>
          </a:p>
          <a:p>
            <a:pPr marL="0" indent="0" algn="l" rtl="0">
              <a:buNone/>
            </a:pPr>
            <a:r>
              <a:rPr lang="en-US" dirty="0">
                <a:latin typeface="Times New Roman" panose="02020603050405020304" pitchFamily="18" charset="0"/>
                <a:cs typeface="Times New Roman" panose="02020603050405020304" pitchFamily="18" charset="0"/>
              </a:rPr>
              <a:t>• Avoid contaminated food and water.</a:t>
            </a:r>
          </a:p>
          <a:p>
            <a:pPr marL="0" indent="0" algn="l" rtl="0">
              <a:buNone/>
            </a:pPr>
            <a:r>
              <a:rPr lang="en-US" dirty="0">
                <a:latin typeface="Times New Roman" panose="02020603050405020304" pitchFamily="18" charset="0"/>
                <a:cs typeface="Times New Roman" panose="02020603050405020304" pitchFamily="18" charset="0"/>
              </a:rPr>
              <a:t>• Treat </a:t>
            </a:r>
            <a:r>
              <a:rPr lang="en-US" dirty="0">
                <a:solidFill>
                  <a:srgbClr val="CC00CC"/>
                </a:solidFill>
                <a:latin typeface="Times New Roman" panose="02020603050405020304" pitchFamily="18" charset="0"/>
                <a:cs typeface="Times New Roman" panose="02020603050405020304" pitchFamily="18" charset="0"/>
              </a:rPr>
              <a:t>Nematodes</a:t>
            </a:r>
            <a:r>
              <a:rPr lang="en-US" dirty="0">
                <a:latin typeface="Times New Roman" panose="02020603050405020304" pitchFamily="18" charset="0"/>
                <a:cs typeface="Times New Roman" panose="02020603050405020304" pitchFamily="18" charset="0"/>
              </a:rPr>
              <a:t> with </a:t>
            </a:r>
            <a:r>
              <a:rPr lang="en-US" dirty="0" err="1">
                <a:latin typeface="Times New Roman" panose="02020603050405020304" pitchFamily="18" charset="0"/>
                <a:cs typeface="Times New Roman" panose="02020603050405020304" pitchFamily="18" charset="0"/>
              </a:rPr>
              <a:t>mebendazole</a:t>
            </a:r>
            <a:r>
              <a:rPr lang="en-US" dirty="0">
                <a:latin typeface="Times New Roman" panose="02020603050405020304" pitchFamily="18" charset="0"/>
                <a:cs typeface="Times New Roman" panose="02020603050405020304" pitchFamily="18" charset="0"/>
              </a:rPr>
              <a:t>.</a:t>
            </a:r>
          </a:p>
          <a:p>
            <a:pPr marL="0" indent="0" algn="l" rtl="0">
              <a:buNone/>
            </a:pPr>
            <a:r>
              <a:rPr lang="en-US" dirty="0">
                <a:latin typeface="Times New Roman" panose="02020603050405020304" pitchFamily="18" charset="0"/>
                <a:cs typeface="Times New Roman" panose="02020603050405020304" pitchFamily="18" charset="0"/>
              </a:rPr>
              <a:t>• Treat </a:t>
            </a:r>
            <a:r>
              <a:rPr lang="en-US" dirty="0" err="1" smtClean="0">
                <a:solidFill>
                  <a:srgbClr val="CC00CC"/>
                </a:solidFill>
                <a:latin typeface="Times New Roman" panose="02020603050405020304" pitchFamily="18" charset="0"/>
                <a:cs typeface="Times New Roman" panose="02020603050405020304" pitchFamily="18" charset="0"/>
              </a:rPr>
              <a:t>Ascaris</a:t>
            </a:r>
            <a:r>
              <a:rPr lang="en-US" dirty="0" smtClean="0">
                <a:solidFill>
                  <a:srgbClr val="CC00CC"/>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with </a:t>
            </a:r>
            <a:r>
              <a:rPr lang="en-US" dirty="0" err="1">
                <a:latin typeface="Times New Roman" panose="02020603050405020304" pitchFamily="18" charset="0"/>
                <a:cs typeface="Times New Roman" panose="02020603050405020304" pitchFamily="18" charset="0"/>
              </a:rPr>
              <a:t>albendazole</a:t>
            </a:r>
            <a:r>
              <a:rPr lang="en-US" dirty="0">
                <a:latin typeface="Times New Roman" panose="02020603050405020304" pitchFamily="18" charset="0"/>
                <a:cs typeface="Times New Roman" panose="02020603050405020304" pitchFamily="18" charset="0"/>
              </a:rPr>
              <a:t> and </a:t>
            </a:r>
            <a:r>
              <a:rPr lang="en-US" dirty="0" err="1">
                <a:latin typeface="Times New Roman" panose="02020603050405020304" pitchFamily="18" charset="0"/>
                <a:cs typeface="Times New Roman" panose="02020603050405020304" pitchFamily="18" charset="0"/>
              </a:rPr>
              <a:t>mebendazole</a:t>
            </a:r>
            <a:r>
              <a:rPr lang="en-US" dirty="0">
                <a:latin typeface="Times New Roman" panose="02020603050405020304" pitchFamily="18" charset="0"/>
                <a:cs typeface="Times New Roman" panose="02020603050405020304" pitchFamily="18" charset="0"/>
              </a:rPr>
              <a:t>.</a:t>
            </a:r>
            <a:endParaRPr lang="ar-IQ"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571263" y="475488"/>
            <a:ext cx="5194242" cy="5852667"/>
          </a:xfrm>
          <a:prstGeom prst="rect">
            <a:avLst/>
          </a:prstGeom>
        </p:spPr>
      </p:pic>
    </p:spTree>
    <p:extLst>
      <p:ext uri="{BB962C8B-B14F-4D97-AF65-F5344CB8AC3E}">
        <p14:creationId xmlns:p14="http://schemas.microsoft.com/office/powerpoint/2010/main" val="484189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12064"/>
            <a:ext cx="10972800" cy="5615686"/>
          </a:xfrm>
        </p:spPr>
        <p:txBody>
          <a:bodyPr/>
          <a:lstStyle/>
          <a:p>
            <a:pPr marL="0" indent="0" algn="l" rtl="0">
              <a:buNone/>
            </a:pPr>
            <a:r>
              <a:rPr lang="en-US" dirty="0" err="1">
                <a:latin typeface="Times New Roman" panose="02020603050405020304" pitchFamily="18" charset="0"/>
                <a:cs typeface="Times New Roman" panose="02020603050405020304" pitchFamily="18" charset="0"/>
              </a:rPr>
              <a:t>Symtomatic</a:t>
            </a:r>
            <a:r>
              <a:rPr lang="en-US" dirty="0">
                <a:latin typeface="Times New Roman" panose="02020603050405020304" pitchFamily="18" charset="0"/>
                <a:cs typeface="Times New Roman" panose="02020603050405020304" pitchFamily="18" charset="0"/>
              </a:rPr>
              <a:t> Ascariasis Infection</a:t>
            </a:r>
          </a:p>
          <a:p>
            <a:pPr marL="0" indent="0" algn="l" rtl="0">
              <a:buNone/>
            </a:pPr>
            <a:r>
              <a:rPr lang="en-US" dirty="0">
                <a:latin typeface="Times New Roman" panose="02020603050405020304" pitchFamily="18" charset="0"/>
                <a:cs typeface="Times New Roman" panose="02020603050405020304" pitchFamily="18" charset="0"/>
              </a:rPr>
              <a:t>• Patients who develop </a:t>
            </a:r>
            <a:r>
              <a:rPr lang="en-US" dirty="0" err="1">
                <a:latin typeface="Times New Roman" panose="02020603050405020304" pitchFamily="18" charset="0"/>
                <a:cs typeface="Times New Roman" panose="02020603050405020304" pitchFamily="18" charset="0"/>
              </a:rPr>
              <a:t>symtomatic</a:t>
            </a:r>
            <a:r>
              <a:rPr lang="en-US" dirty="0">
                <a:latin typeface="Times New Roman" panose="02020603050405020304" pitchFamily="18" charset="0"/>
                <a:cs typeface="Times New Roman" panose="02020603050405020304" pitchFamily="18" charset="0"/>
              </a:rPr>
              <a:t> </a:t>
            </a:r>
          </a:p>
          <a:p>
            <a:pPr marL="0" indent="0" algn="l" rtl="0">
              <a:buNone/>
            </a:pPr>
            <a:r>
              <a:rPr lang="en-US" dirty="0">
                <a:latin typeface="Times New Roman" panose="02020603050405020304" pitchFamily="18" charset="0"/>
                <a:cs typeface="Times New Roman" panose="02020603050405020304" pitchFamily="18" charset="0"/>
              </a:rPr>
              <a:t>can be infected with single worms.</a:t>
            </a:r>
          </a:p>
          <a:p>
            <a:pPr marL="0" indent="0" algn="l" rtl="0">
              <a:buNone/>
            </a:pPr>
            <a:r>
              <a:rPr lang="en-US" dirty="0">
                <a:latin typeface="Times New Roman" panose="02020603050405020304" pitchFamily="18" charset="0"/>
                <a:cs typeface="Times New Roman" panose="02020603050405020304" pitchFamily="18" charset="0"/>
              </a:rPr>
              <a:t>• Worms may cause tissue damage during migration.</a:t>
            </a:r>
          </a:p>
          <a:p>
            <a:pPr marL="0" indent="0" algn="l" rtl="0">
              <a:buNone/>
            </a:pPr>
            <a:r>
              <a:rPr lang="en-US" dirty="0">
                <a:latin typeface="Times New Roman" panose="02020603050405020304" pitchFamily="18" charset="0"/>
                <a:cs typeface="Times New Roman" panose="02020603050405020304" pitchFamily="18" charset="0"/>
              </a:rPr>
              <a:t>• Secondary bacterial infection may occur after worm perforation.</a:t>
            </a:r>
          </a:p>
          <a:p>
            <a:pPr marL="0" indent="0" algn="l" rtl="0">
              <a:buNone/>
            </a:pPr>
            <a:r>
              <a:rPr lang="en-US" dirty="0">
                <a:latin typeface="Times New Roman" panose="02020603050405020304" pitchFamily="18" charset="0"/>
                <a:cs typeface="Times New Roman" panose="02020603050405020304" pitchFamily="18" charset="0"/>
              </a:rPr>
              <a:t>• Infected patients with many worms </a:t>
            </a:r>
          </a:p>
          <a:p>
            <a:pPr marL="0" indent="0" algn="l" rtl="0">
              <a:buNone/>
            </a:pPr>
            <a:r>
              <a:rPr lang="en-US" dirty="0">
                <a:latin typeface="Times New Roman" panose="02020603050405020304" pitchFamily="18" charset="0"/>
                <a:cs typeface="Times New Roman" panose="02020603050405020304" pitchFamily="18" charset="0"/>
              </a:rPr>
              <a:t>may experience abdominal pain, vomiting, fever, and distention</a:t>
            </a:r>
            <a:r>
              <a:rPr lang="en-US" dirty="0" smtClean="0">
                <a:latin typeface="Times New Roman" panose="02020603050405020304" pitchFamily="18" charset="0"/>
                <a:cs typeface="Times New Roman" panose="02020603050405020304" pitchFamily="18" charset="0"/>
              </a:rPr>
              <a:t>.</a:t>
            </a:r>
          </a:p>
          <a:p>
            <a:pPr marL="0" indent="0" algn="l" rtl="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Worms can entangle themselves into a mass that </a:t>
            </a:r>
          </a:p>
          <a:p>
            <a:pPr marL="0" indent="0" algn="l" rtl="0">
              <a:buNone/>
            </a:pPr>
            <a:r>
              <a:rPr lang="en-US" dirty="0">
                <a:latin typeface="Times New Roman" panose="02020603050405020304" pitchFamily="18" charset="0"/>
                <a:cs typeface="Times New Roman" panose="02020603050405020304" pitchFamily="18" charset="0"/>
              </a:rPr>
              <a:t>obstruct intestine, appendix, liver, or bile duct</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2158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2064" y="630936"/>
            <a:ext cx="11070336" cy="5496814"/>
          </a:xfrm>
        </p:spPr>
        <p:txBody>
          <a:bodyPr/>
          <a:lstStyle/>
          <a:p>
            <a:pPr marL="0" indent="0" algn="l" rtl="0">
              <a:buNone/>
            </a:pPr>
            <a:r>
              <a:rPr lang="en-US" dirty="0">
                <a:solidFill>
                  <a:srgbClr val="000000"/>
                </a:solidFill>
                <a:latin typeface="Times New Roman" panose="02020603050405020304" pitchFamily="18" charset="0"/>
                <a:cs typeface="Times New Roman" panose="02020603050405020304" pitchFamily="18" charset="0"/>
              </a:rPr>
              <a:t>•intestinal </a:t>
            </a:r>
            <a:r>
              <a:rPr lang="en-US" dirty="0" smtClean="0">
                <a:solidFill>
                  <a:srgbClr val="000000"/>
                </a:solidFill>
                <a:latin typeface="Times New Roman" panose="02020603050405020304" pitchFamily="18" charset="0"/>
                <a:cs typeface="Times New Roman" panose="02020603050405020304" pitchFamily="18" charset="0"/>
              </a:rPr>
              <a:t>Complications </a:t>
            </a:r>
            <a:r>
              <a:rPr lang="en-US" dirty="0">
                <a:solidFill>
                  <a:srgbClr val="000000"/>
                </a:solidFill>
                <a:latin typeface="Times New Roman" panose="02020603050405020304" pitchFamily="18" charset="0"/>
                <a:cs typeface="Times New Roman" panose="02020603050405020304" pitchFamily="18" charset="0"/>
              </a:rPr>
              <a:t>can lead to death.</a:t>
            </a:r>
          </a:p>
          <a:p>
            <a:pPr marL="0" indent="0" algn="l" rtl="0">
              <a:buNone/>
            </a:pPr>
            <a:r>
              <a:rPr lang="en-US" dirty="0">
                <a:solidFill>
                  <a:srgbClr val="000000"/>
                </a:solidFill>
                <a:latin typeface="Times New Roman" panose="02020603050405020304" pitchFamily="18" charset="0"/>
                <a:cs typeface="Times New Roman" panose="02020603050405020304" pitchFamily="18" charset="0"/>
              </a:rPr>
              <a:t>• Worms can exit through anus, mouth, or nose.</a:t>
            </a:r>
          </a:p>
          <a:p>
            <a:pPr marL="0" indent="0" algn="l" rtl="0">
              <a:buNone/>
            </a:pPr>
            <a:r>
              <a:rPr lang="en-US" dirty="0">
                <a:solidFill>
                  <a:srgbClr val="000000"/>
                </a:solidFill>
                <a:latin typeface="Times New Roman" panose="02020603050405020304" pitchFamily="18" charset="0"/>
                <a:cs typeface="Times New Roman" panose="02020603050405020304" pitchFamily="18" charset="0"/>
              </a:rPr>
              <a:t>• Infected children may develop protein malnutrition.</a:t>
            </a:r>
            <a:endParaRPr lang="ar-IQ" dirty="0">
              <a:solidFill>
                <a:srgbClr val="000000"/>
              </a:solidFill>
              <a:latin typeface="Times New Roman" panose="02020603050405020304" pitchFamily="18" charset="0"/>
              <a:cs typeface="Times New Roman" panose="02020603050405020304" pitchFamily="18" charset="0"/>
            </a:endParaRPr>
          </a:p>
          <a:p>
            <a:pPr marL="0" indent="0" algn="l" rtl="0">
              <a:buNone/>
            </a:pPr>
            <a:r>
              <a:rPr lang="en-GB" b="1" dirty="0" smtClean="0">
                <a:solidFill>
                  <a:schemeClr val="accent2">
                    <a:lumMod val="75000"/>
                  </a:schemeClr>
                </a:solidFill>
                <a:latin typeface="Times New Roman" panose="02020603050405020304" pitchFamily="18" charset="0"/>
                <a:cs typeface="Times New Roman" panose="02020603050405020304" pitchFamily="18" charset="0"/>
              </a:rPr>
              <a:t>Diagnosis</a:t>
            </a:r>
            <a:endParaRPr lang="en-GB" b="1" dirty="0">
              <a:solidFill>
                <a:schemeClr val="accent2">
                  <a:lumMod val="75000"/>
                </a:schemeClr>
              </a:solidFill>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Macroscopic examination of adults in stool, throat, mouth, nose.</a:t>
            </a:r>
          </a:p>
          <a:p>
            <a:pPr marL="0" indent="0" algn="l" rtl="0">
              <a:buNone/>
            </a:pPr>
            <a:r>
              <a:rPr lang="en-GB" dirty="0">
                <a:latin typeface="Times New Roman" panose="02020603050405020304" pitchFamily="18" charset="0"/>
                <a:cs typeface="Times New Roman" panose="02020603050405020304" pitchFamily="18" charset="0"/>
              </a:rPr>
              <a:t>• Detection of larva stage in sputum and eggs in </a:t>
            </a:r>
            <a:r>
              <a:rPr lang="en-GB" dirty="0" err="1">
                <a:latin typeface="Times New Roman" panose="02020603050405020304" pitchFamily="18" charset="0"/>
                <a:cs typeface="Times New Roman" panose="02020603050405020304" pitchFamily="18" charset="0"/>
              </a:rPr>
              <a:t>feces</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Egg in stool, with heavy protective </a:t>
            </a:r>
            <a:r>
              <a:rPr lang="en-GB" dirty="0" err="1">
                <a:latin typeface="Times New Roman" panose="02020603050405020304" pitchFamily="18" charset="0"/>
                <a:cs typeface="Times New Roman" panose="02020603050405020304" pitchFamily="18" charset="0"/>
              </a:rPr>
              <a:t>tuberculated</a:t>
            </a:r>
            <a:r>
              <a:rPr lang="en-GB" dirty="0">
                <a:latin typeface="Times New Roman" panose="02020603050405020304" pitchFamily="18" charset="0"/>
                <a:cs typeface="Times New Roman" panose="02020603050405020304" pitchFamily="18" charset="0"/>
              </a:rPr>
              <a:t> shell, common specimen source.</a:t>
            </a:r>
          </a:p>
          <a:p>
            <a:pPr marL="0" indent="0" algn="l" rtl="0">
              <a:buNone/>
            </a:pPr>
            <a:r>
              <a:rPr lang="en-GB" b="1" dirty="0">
                <a:solidFill>
                  <a:schemeClr val="accent2">
                    <a:lumMod val="75000"/>
                  </a:schemeClr>
                </a:solidFill>
                <a:latin typeface="Times New Roman" panose="02020603050405020304" pitchFamily="18" charset="0"/>
                <a:cs typeface="Times New Roman" panose="02020603050405020304" pitchFamily="18" charset="0"/>
              </a:rPr>
              <a:t>Treated</a:t>
            </a:r>
            <a:r>
              <a:rPr lang="en-GB" dirty="0">
                <a:latin typeface="Times New Roman" panose="02020603050405020304" pitchFamily="18" charset="0"/>
                <a:cs typeface="Times New Roman" panose="02020603050405020304" pitchFamily="18" charset="0"/>
              </a:rPr>
              <a:t> with </a:t>
            </a:r>
            <a:r>
              <a:rPr lang="en-GB" dirty="0" err="1">
                <a:latin typeface="Times New Roman" panose="02020603050405020304" pitchFamily="18" charset="0"/>
                <a:cs typeface="Times New Roman" panose="02020603050405020304" pitchFamily="18" charset="0"/>
              </a:rPr>
              <a:t>mebendazole</a:t>
            </a:r>
            <a:r>
              <a:rPr lang="en-GB" dirty="0">
                <a:latin typeface="Times New Roman" panose="02020603050405020304" pitchFamily="18" charset="0"/>
                <a:cs typeface="Times New Roman" panose="02020603050405020304" pitchFamily="18" charset="0"/>
              </a:rPr>
              <a:t>.</a:t>
            </a:r>
          </a:p>
          <a:p>
            <a:pPr marL="0" indent="0" algn="l" rtl="0">
              <a:buNone/>
            </a:pP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0601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328" y="192024"/>
            <a:ext cx="11244072" cy="5935726"/>
          </a:xfrm>
        </p:spPr>
        <p:txBody>
          <a:bodyPr/>
          <a:lstStyle/>
          <a:p>
            <a:pPr marL="0" indent="0" algn="just" rtl="0">
              <a:lnSpc>
                <a:spcPct val="107000"/>
              </a:lnSpc>
              <a:spcAft>
                <a:spcPts val="15"/>
              </a:spcAft>
              <a:buNone/>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Pathogenicity: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pathogenicity can be caused </a:t>
            </a:r>
            <a:r>
              <a:rPr lang="en-US"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by</a:t>
            </a:r>
            <a:endParaRPr lang="en-US" sz="1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l" rtl="0">
              <a:buNone/>
            </a:pPr>
            <a:r>
              <a:rPr lang="en-US" dirty="0" smtClean="0">
                <a:solidFill>
                  <a:srgbClr val="CC00CC"/>
                </a:solidFill>
                <a:latin typeface="Times New Roman" panose="02020603050405020304" pitchFamily="18" charset="0"/>
                <a:cs typeface="Times New Roman" panose="02020603050405020304" pitchFamily="18" charset="0"/>
              </a:rPr>
              <a:t>1\Larvae </a:t>
            </a:r>
            <a:r>
              <a:rPr lang="en-US" dirty="0">
                <a:solidFill>
                  <a:srgbClr val="CC00CC"/>
                </a:solidFill>
                <a:latin typeface="Times New Roman" panose="02020603050405020304" pitchFamily="18" charset="0"/>
                <a:cs typeface="Times New Roman" panose="02020603050405020304" pitchFamily="18" charset="0"/>
              </a:rPr>
              <a:t>Migration </a:t>
            </a:r>
            <a:r>
              <a:rPr lang="en-US" dirty="0" smtClean="0">
                <a:solidFill>
                  <a:srgbClr val="CC00CC"/>
                </a:solidFill>
                <a:latin typeface="Times New Roman" panose="02020603050405020304" pitchFamily="18" charset="0"/>
                <a:cs typeface="Times New Roman" panose="02020603050405020304" pitchFamily="18" charset="0"/>
              </a:rPr>
              <a:t>:</a:t>
            </a:r>
            <a:endParaRPr lang="en-US" dirty="0">
              <a:solidFill>
                <a:srgbClr val="CC00CC"/>
              </a:solidFill>
              <a:latin typeface="Times New Roman" panose="02020603050405020304" pitchFamily="18" charset="0"/>
              <a:cs typeface="Times New Roman" panose="02020603050405020304" pitchFamily="18" charset="0"/>
            </a:endParaRPr>
          </a:p>
          <a:p>
            <a:pPr marL="0" indent="0" algn="l" rtl="0">
              <a:buNone/>
            </a:pPr>
            <a:r>
              <a:rPr lang="en-US" dirty="0">
                <a:latin typeface="Times New Roman" panose="02020603050405020304" pitchFamily="18" charset="0"/>
                <a:cs typeface="Times New Roman" panose="02020603050405020304" pitchFamily="18" charset="0"/>
              </a:rPr>
              <a:t>• Pathogenic effects due to allergic reactions, not larvae presence.</a:t>
            </a:r>
          </a:p>
          <a:p>
            <a:pPr marL="0" indent="0" algn="l" rtl="0">
              <a:buNone/>
            </a:pPr>
            <a:r>
              <a:rPr lang="en-US" dirty="0">
                <a:latin typeface="Times New Roman" panose="02020603050405020304" pitchFamily="18" charset="0"/>
                <a:cs typeface="Times New Roman" panose="02020603050405020304" pitchFamily="18" charset="0"/>
              </a:rPr>
              <a:t>• Initial exposure usually asymptomatic, except when the larval load is very heavy </a:t>
            </a:r>
            <a:r>
              <a:rPr lang="en-US" dirty="0" smtClean="0">
                <a:latin typeface="Times New Roman" panose="02020603050405020304" pitchFamily="18" charset="0"/>
                <a:cs typeface="Times New Roman" panose="02020603050405020304" pitchFamily="18" charset="0"/>
              </a:rPr>
              <a:t>.But </a:t>
            </a:r>
            <a:r>
              <a:rPr lang="en-US" dirty="0">
                <a:latin typeface="Times New Roman" panose="02020603050405020304" pitchFamily="18" charset="0"/>
                <a:cs typeface="Times New Roman" panose="02020603050405020304" pitchFamily="18" charset="0"/>
              </a:rPr>
              <a:t>when reinfection occurs subsequently there may be intense cellular reaction</a:t>
            </a:r>
            <a:r>
              <a:rPr lang="en-US" dirty="0" smtClean="0">
                <a:latin typeface="Times New Roman" panose="02020603050405020304" pitchFamily="18" charset="0"/>
                <a:cs typeface="Times New Roman" panose="02020603050405020304" pitchFamily="18" charset="0"/>
              </a:rPr>
              <a:t>.</a:t>
            </a:r>
          </a:p>
          <a:p>
            <a:pPr marL="0" indent="0" algn="l" rtl="0">
              <a:buNone/>
            </a:pPr>
            <a:r>
              <a:rPr lang="en-GB" dirty="0" smtClean="0">
                <a:solidFill>
                  <a:schemeClr val="accent2">
                    <a:lumMod val="75000"/>
                  </a:schemeClr>
                </a:solidFill>
                <a:latin typeface="Times New Roman" panose="02020603050405020304" pitchFamily="18" charset="0"/>
                <a:cs typeface="Times New Roman" panose="02020603050405020304" pitchFamily="18" charset="0"/>
              </a:rPr>
              <a:t>in lung </a:t>
            </a:r>
            <a:r>
              <a:rPr lang="en-GB" dirty="0" err="1" smtClean="0">
                <a:solidFill>
                  <a:schemeClr val="accent2">
                    <a:lumMod val="75000"/>
                  </a:schemeClr>
                </a:solidFill>
                <a:latin typeface="Times New Roman" panose="02020603050405020304" pitchFamily="18" charset="0"/>
                <a:cs typeface="Times New Roman" panose="02020603050405020304" pitchFamily="18" charset="0"/>
              </a:rPr>
              <a:t>Ascaris</a:t>
            </a:r>
            <a:r>
              <a:rPr lang="en-GB" dirty="0" smtClean="0">
                <a:solidFill>
                  <a:schemeClr val="accent2">
                    <a:lumMod val="75000"/>
                  </a:schemeClr>
                </a:solidFill>
                <a:latin typeface="Times New Roman" panose="02020603050405020304" pitchFamily="18" charset="0"/>
                <a:cs typeface="Times New Roman" panose="02020603050405020304" pitchFamily="18" charset="0"/>
              </a:rPr>
              <a:t> </a:t>
            </a:r>
            <a:r>
              <a:rPr lang="en-GB" dirty="0">
                <a:solidFill>
                  <a:schemeClr val="accent2">
                    <a:lumMod val="75000"/>
                  </a:schemeClr>
                </a:solidFill>
                <a:latin typeface="Times New Roman" panose="02020603050405020304" pitchFamily="18" charset="0"/>
                <a:cs typeface="Times New Roman" panose="02020603050405020304" pitchFamily="18" charset="0"/>
              </a:rPr>
              <a:t>Pneumonitis (</a:t>
            </a:r>
            <a:r>
              <a:rPr lang="en-GB" dirty="0" err="1">
                <a:solidFill>
                  <a:schemeClr val="accent2">
                    <a:lumMod val="75000"/>
                  </a:schemeClr>
                </a:solidFill>
                <a:latin typeface="Times New Roman" panose="02020603050405020304" pitchFamily="18" charset="0"/>
                <a:cs typeface="Times New Roman" panose="02020603050405020304" pitchFamily="18" charset="0"/>
              </a:rPr>
              <a:t>Loefflers</a:t>
            </a:r>
            <a:r>
              <a:rPr lang="en-GB" dirty="0">
                <a:solidFill>
                  <a:schemeClr val="accent2">
                    <a:lumMod val="75000"/>
                  </a:schemeClr>
                </a:solidFill>
                <a:latin typeface="Times New Roman" panose="02020603050405020304" pitchFamily="18" charset="0"/>
                <a:cs typeface="Times New Roman" panose="02020603050405020304" pitchFamily="18" charset="0"/>
              </a:rPr>
              <a:t> Pneumonitis)</a:t>
            </a:r>
          </a:p>
          <a:p>
            <a:pPr marL="0" indent="0" algn="l" rtl="0">
              <a:buNone/>
            </a:pPr>
            <a:r>
              <a:rPr lang="en-GB" dirty="0">
                <a:latin typeface="Times New Roman" panose="02020603050405020304" pitchFamily="18" charset="0"/>
                <a:cs typeface="Times New Roman" panose="02020603050405020304" pitchFamily="18" charset="0"/>
              </a:rPr>
              <a:t>• Lung capillaries destroyed by larva , causing </a:t>
            </a:r>
            <a:r>
              <a:rPr lang="en-GB" dirty="0" err="1">
                <a:latin typeface="Times New Roman" panose="02020603050405020304" pitchFamily="18" charset="0"/>
                <a:cs typeface="Times New Roman" panose="02020603050405020304" pitchFamily="18" charset="0"/>
              </a:rPr>
              <a:t>hemorrhage</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Heavy infections cause blood pools blocking air sacs.</a:t>
            </a:r>
          </a:p>
          <a:p>
            <a:pPr marL="0" indent="0" algn="l" rtl="0">
              <a:buNone/>
            </a:pPr>
            <a:r>
              <a:rPr lang="en-GB" dirty="0">
                <a:latin typeface="Times New Roman" panose="02020603050405020304" pitchFamily="18" charset="0"/>
                <a:cs typeface="Times New Roman" panose="02020603050405020304" pitchFamily="18" charset="0"/>
              </a:rPr>
              <a:t>• Migration of white blood cells causes congestion.</a:t>
            </a:r>
          </a:p>
          <a:p>
            <a:pPr marL="0" indent="0" algn="l" rtl="0">
              <a:buNone/>
            </a:pPr>
            <a:r>
              <a:rPr lang="en-GB" dirty="0">
                <a:latin typeface="Times New Roman" panose="02020603050405020304" pitchFamily="18" charset="0"/>
                <a:cs typeface="Times New Roman" panose="02020603050405020304" pitchFamily="18" charset="0"/>
              </a:rPr>
              <a:t>• Lung tissue destroyed, bacteria infections occur, potentially fatal.</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216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12648"/>
            <a:ext cx="10972800" cy="5515102"/>
          </a:xfrm>
        </p:spPr>
        <p:txBody>
          <a:bodyPr/>
          <a:lstStyle/>
          <a:p>
            <a:pPr marL="0" indent="0" algn="l" rtl="0">
              <a:buNone/>
            </a:pPr>
            <a:r>
              <a:rPr lang="en-US" dirty="0">
                <a:solidFill>
                  <a:srgbClr val="CC00CC"/>
                </a:solidFill>
                <a:latin typeface="Times New Roman" panose="02020603050405020304" pitchFamily="18" charset="0"/>
                <a:cs typeface="Times New Roman" panose="02020603050405020304" pitchFamily="18" charset="0"/>
              </a:rPr>
              <a:t>Adult Worm Overcrowding</a:t>
            </a:r>
          </a:p>
          <a:p>
            <a:pPr marL="0" indent="0" algn="l" rtl="0">
              <a:buNone/>
            </a:pPr>
            <a:r>
              <a:rPr lang="en-US" dirty="0">
                <a:latin typeface="Times New Roman" panose="02020603050405020304" pitchFamily="18" charset="0"/>
                <a:cs typeface="Times New Roman" panose="02020603050405020304" pitchFamily="18" charset="0"/>
              </a:rPr>
              <a:t>• Leads to wandering.</a:t>
            </a:r>
          </a:p>
          <a:p>
            <a:pPr marL="0" indent="0" algn="l" rtl="0">
              <a:buNone/>
            </a:pPr>
            <a:r>
              <a:rPr lang="en-US" dirty="0">
                <a:latin typeface="Times New Roman" panose="02020603050405020304" pitchFamily="18" charset="0"/>
                <a:cs typeface="Times New Roman" panose="02020603050405020304" pitchFamily="18" charset="0"/>
              </a:rPr>
              <a:t>• Migrates to stomach, causing acid irritation.</a:t>
            </a:r>
          </a:p>
          <a:p>
            <a:pPr marL="0" indent="0" algn="l" rtl="0">
              <a:buNone/>
            </a:pPr>
            <a:r>
              <a:rPr lang="en-US" dirty="0">
                <a:latin typeface="Times New Roman" panose="02020603050405020304" pitchFamily="18" charset="0"/>
                <a:cs typeface="Times New Roman" panose="02020603050405020304" pitchFamily="18" charset="0"/>
              </a:rPr>
              <a:t>• Penetration into intestine can cause fatal peritonitis.</a:t>
            </a:r>
          </a:p>
          <a:p>
            <a:pPr marL="0" indent="0" algn="l" rtl="0">
              <a:buNone/>
            </a:pPr>
            <a:r>
              <a:rPr lang="en-US" dirty="0">
                <a:latin typeface="Times New Roman" panose="02020603050405020304" pitchFamily="18" charset="0"/>
                <a:cs typeface="Times New Roman" panose="02020603050405020304" pitchFamily="18" charset="0"/>
              </a:rPr>
              <a:t>• Migrates to lung, causing extensive damage and death.</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4559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12648"/>
            <a:ext cx="10972800" cy="365760"/>
          </a:xfrm>
        </p:spPr>
        <p:txBody>
          <a:bodyPr/>
          <a:lstStyle/>
          <a:p>
            <a:pPr marL="76200">
              <a:lnSpc>
                <a:spcPct val="107000"/>
              </a:lnSpc>
              <a:spcAft>
                <a:spcPts val="10"/>
              </a:spcAft>
            </a:pPr>
            <a:r>
              <a:rPr lang="en-US" sz="4400" b="1" dirty="0" smtClean="0">
                <a:solidFill>
                  <a:schemeClr val="accent2">
                    <a:lumMod val="50000"/>
                  </a:schemeClr>
                </a:solidFill>
                <a:effectLst>
                  <a:outerShdw blurRad="38100" dist="38100" dir="2700000" algn="tl">
                    <a:srgbClr val="000000">
                      <a:alpha val="43137"/>
                    </a:srgbClr>
                  </a:outerShdw>
                </a:effectLst>
                <a:latin typeface="Constantia" panose="02030602050306030303" pitchFamily="18" charset="0"/>
                <a:ea typeface="Constantia" panose="02030602050306030303" pitchFamily="18" charset="0"/>
                <a:cs typeface="Constantia" panose="02030602050306030303" pitchFamily="18" charset="0"/>
              </a:rPr>
              <a:t>2\</a:t>
            </a:r>
            <a:r>
              <a:rPr lang="en-US" sz="4400" dirty="0">
                <a:solidFill>
                  <a:srgbClr val="000000"/>
                </a:solidFill>
                <a:latin typeface="Times New Roman" panose="02020603050405020304" pitchFamily="18" charset="0"/>
                <a:cs typeface="Times New Roman" panose="02020603050405020304" pitchFamily="18" charset="0"/>
              </a:rPr>
              <a:t> </a:t>
            </a:r>
            <a:r>
              <a:rPr lang="en-US" sz="4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Enterbius </a:t>
            </a:r>
            <a:r>
              <a:rPr lang="en-US" sz="4400" b="1" dirty="0" err="1">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vermicularis</a:t>
            </a:r>
            <a:r>
              <a:rPr lang="en-US" sz="4400" b="1" dirty="0" smtClean="0">
                <a:solidFill>
                  <a:schemeClr val="accent1">
                    <a:lumMod val="75000"/>
                  </a:schemeClr>
                </a:solidFill>
                <a:effectLst>
                  <a:outerShdw blurRad="38100" dist="38100" dir="2700000" algn="tl">
                    <a:srgbClr val="000000">
                      <a:alpha val="43137"/>
                    </a:srgbClr>
                  </a:outerShdw>
                </a:effectLst>
                <a:latin typeface="Constantia" panose="02030602050306030303" pitchFamily="18" charset="0"/>
                <a:ea typeface="Constantia" panose="02030602050306030303" pitchFamily="18" charset="0"/>
                <a:cs typeface="Constantia" panose="02030602050306030303" pitchFamily="18" charset="0"/>
              </a:rPr>
              <a:t> </a:t>
            </a:r>
            <a:r>
              <a:rPr lang="en-US" sz="4400" b="1" dirty="0" smtClean="0">
                <a:solidFill>
                  <a:schemeClr val="accent2">
                    <a:lumMod val="50000"/>
                  </a:schemeClr>
                </a:solidFill>
                <a:effectLst>
                  <a:outerShdw blurRad="38100" dist="38100" dir="2700000" algn="tl">
                    <a:srgbClr val="000000">
                      <a:alpha val="43137"/>
                    </a:srgbClr>
                  </a:outerShdw>
                </a:effectLst>
                <a:latin typeface="Constantia" panose="02030602050306030303" pitchFamily="18" charset="0"/>
                <a:ea typeface="Constantia" panose="02030602050306030303" pitchFamily="18" charset="0"/>
                <a:cs typeface="Constantia" panose="02030602050306030303" pitchFamily="18" charset="0"/>
              </a:rPr>
              <a:t>(pinworm</a:t>
            </a:r>
            <a:r>
              <a:rPr lang="en-US" sz="4400" b="1" dirty="0">
                <a:solidFill>
                  <a:schemeClr val="accent2">
                    <a:lumMod val="50000"/>
                  </a:schemeClr>
                </a:solidFill>
                <a:effectLst>
                  <a:outerShdw blurRad="38100" dist="38100" dir="2700000" algn="tl">
                    <a:srgbClr val="000000">
                      <a:alpha val="43137"/>
                    </a:srgbClr>
                  </a:outerShdw>
                </a:effectLst>
                <a:latin typeface="Constantia" panose="02030602050306030303" pitchFamily="18" charset="0"/>
                <a:ea typeface="Constantia" panose="02030602050306030303" pitchFamily="18" charset="0"/>
                <a:cs typeface="Constantia" panose="02030602050306030303" pitchFamily="18" charset="0"/>
              </a:rPr>
              <a:t>)</a:t>
            </a:r>
            <a:br>
              <a:rPr lang="en-US" sz="4400" b="1" dirty="0">
                <a:solidFill>
                  <a:schemeClr val="accent2">
                    <a:lumMod val="50000"/>
                  </a:schemeClr>
                </a:solidFill>
                <a:effectLst>
                  <a:outerShdw blurRad="38100" dist="38100" dir="2700000" algn="tl">
                    <a:srgbClr val="000000">
                      <a:alpha val="43137"/>
                    </a:srgbClr>
                  </a:outerShdw>
                </a:effectLst>
                <a:latin typeface="Constantia" panose="02030602050306030303" pitchFamily="18" charset="0"/>
                <a:ea typeface="Constantia" panose="02030602050306030303" pitchFamily="18" charset="0"/>
                <a:cs typeface="Constantia" panose="02030602050306030303" pitchFamily="18" charset="0"/>
              </a:rPr>
            </a:br>
            <a:endParaRPr lang="ar-IQ" sz="4400" dirty="0">
              <a:solidFill>
                <a:schemeClr val="accent2">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56616" y="612648"/>
            <a:ext cx="11640312" cy="5515102"/>
          </a:xfrm>
        </p:spPr>
        <p:txBody>
          <a:bodyPr/>
          <a:lstStyle/>
          <a:p>
            <a:pPr marL="0" lvl="0" indent="0" algn="l">
              <a:buNone/>
            </a:pPr>
            <a:r>
              <a:rPr lang="en-US" b="1" dirty="0">
                <a:solidFill>
                  <a:srgbClr val="FF0000"/>
                </a:solidFill>
                <a:latin typeface="Times New Roman" panose="02020603050405020304" pitchFamily="18" charset="0"/>
                <a:cs typeface="Times New Roman" panose="02020603050405020304" pitchFamily="18" charset="0"/>
              </a:rPr>
              <a:t>Enterobies</a:t>
            </a:r>
            <a:r>
              <a:rPr lang="en-US" dirty="0">
                <a:solidFill>
                  <a:srgbClr val="000000"/>
                </a:solidFill>
                <a:latin typeface="Times New Roman" panose="02020603050405020304" pitchFamily="18" charset="0"/>
                <a:cs typeface="Times New Roman" panose="02020603050405020304" pitchFamily="18" charset="0"/>
              </a:rPr>
              <a:t> </a:t>
            </a:r>
            <a:r>
              <a:rPr lang="en-US" dirty="0" smtClean="0">
                <a:solidFill>
                  <a:srgbClr val="000000"/>
                </a:solidFill>
                <a:latin typeface="Times New Roman" panose="02020603050405020304" pitchFamily="18" charset="0"/>
                <a:cs typeface="Times New Roman" panose="02020603050405020304" pitchFamily="18" charset="0"/>
              </a:rPr>
              <a:t>caused by it . </a:t>
            </a:r>
            <a:r>
              <a:rPr lang="en-US" dirty="0">
                <a:solidFill>
                  <a:srgbClr val="000000"/>
                </a:solidFill>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ommon </a:t>
            </a:r>
            <a:r>
              <a:rPr lang="en-US" dirty="0">
                <a:latin typeface="Times New Roman" panose="02020603050405020304" pitchFamily="18" charset="0"/>
                <a:cs typeface="Times New Roman" panose="02020603050405020304" pitchFamily="18" charset="0"/>
              </a:rPr>
              <a:t>Nematode Infection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oxyuris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or </a:t>
            </a:r>
            <a:r>
              <a:rPr lang="en-US" dirty="0" smtClean="0">
                <a:latin typeface="Times New Roman" panose="02020603050405020304" pitchFamily="18" charset="0"/>
                <a:cs typeface="Times New Roman" panose="02020603050405020304" pitchFamily="18" charset="0"/>
              </a:rPr>
              <a:t>Seat worm)</a:t>
            </a:r>
          </a:p>
          <a:p>
            <a:pPr marL="0" lvl="0" indent="0" algn="l">
              <a:buNone/>
            </a:pPr>
            <a:r>
              <a:rPr lang="en-US" dirty="0" smtClean="0">
                <a:latin typeface="Times New Roman" panose="02020603050405020304" pitchFamily="18" charset="0"/>
                <a:cs typeface="Times New Roman" panose="02020603050405020304" pitchFamily="18" charset="0"/>
              </a:rPr>
              <a:t>• Causes </a:t>
            </a:r>
            <a:r>
              <a:rPr lang="en-US" dirty="0">
                <a:latin typeface="Times New Roman" panose="02020603050405020304" pitchFamily="18" charset="0"/>
                <a:cs typeface="Times New Roman" panose="02020603050405020304" pitchFamily="18" charset="0"/>
              </a:rPr>
              <a:t>anal itching.</a:t>
            </a:r>
          </a:p>
          <a:p>
            <a:pPr marL="0" indent="0" algn="l">
              <a:buNone/>
            </a:pPr>
            <a:r>
              <a:rPr lang="en-US" dirty="0">
                <a:latin typeface="Times New Roman" panose="02020603050405020304" pitchFamily="18" charset="0"/>
                <a:cs typeface="Times New Roman" panose="02020603050405020304" pitchFamily="18" charset="0"/>
              </a:rPr>
              <a:t>• White worms visible in stool or perianal region.</a:t>
            </a:r>
          </a:p>
          <a:p>
            <a:pPr marL="0" indent="0" algn="l">
              <a:buNone/>
            </a:pPr>
            <a:r>
              <a:rPr lang="en-US" dirty="0">
                <a:latin typeface="Times New Roman" panose="02020603050405020304" pitchFamily="18" charset="0"/>
                <a:cs typeface="Times New Roman" panose="02020603050405020304" pitchFamily="18" charset="0"/>
              </a:rPr>
              <a:t>• Male and female mate in small intestine ileum</a:t>
            </a:r>
            <a:r>
              <a:rPr lang="en-US" dirty="0" smtClean="0">
                <a:latin typeface="Times New Roman" panose="02020603050405020304" pitchFamily="18" charset="0"/>
                <a:cs typeface="Times New Roman" panose="02020603050405020304" pitchFamily="18" charset="0"/>
              </a:rPr>
              <a:t>.</a:t>
            </a:r>
          </a:p>
          <a:p>
            <a:pPr marL="0" indent="0" algn="l">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Adult female and egg found in stool</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Plano-</a:t>
            </a:r>
            <a:r>
              <a:rPr lang="en-GB" dirty="0" err="1">
                <a:latin typeface="Times New Roman" panose="02020603050405020304" pitchFamily="18" charset="0"/>
                <a:cs typeface="Times New Roman" panose="02020603050405020304" pitchFamily="18" charset="0"/>
              </a:rPr>
              <a:t>covex</a:t>
            </a:r>
            <a:r>
              <a:rPr lang="en-GB" dirty="0">
                <a:latin typeface="Times New Roman" panose="02020603050405020304" pitchFamily="18" charset="0"/>
                <a:cs typeface="Times New Roman" panose="02020603050405020304" pitchFamily="18" charset="0"/>
              </a:rPr>
              <a:t> D-shaped ovum, flattening on side, thin </a:t>
            </a:r>
            <a:r>
              <a:rPr lang="en-GB" dirty="0" smtClean="0">
                <a:latin typeface="Times New Roman" panose="02020603050405020304" pitchFamily="18" charset="0"/>
                <a:cs typeface="Times New Roman" panose="02020603050405020304" pitchFamily="18" charset="0"/>
              </a:rPr>
              <a:t>shell. Deposited </a:t>
            </a:r>
            <a:r>
              <a:rPr lang="en-GB" dirty="0">
                <a:latin typeface="Times New Roman" panose="02020603050405020304" pitchFamily="18" charset="0"/>
                <a:cs typeface="Times New Roman" panose="02020603050405020304" pitchFamily="18" charset="0"/>
              </a:rPr>
              <a:t>on perianal skin)</a:t>
            </a:r>
          </a:p>
          <a:p>
            <a:pPr marL="0" indent="0" algn="l">
              <a:buNone/>
            </a:pPr>
            <a:r>
              <a:rPr lang="en-GB" dirty="0">
                <a:latin typeface="Times New Roman" panose="02020603050405020304" pitchFamily="18" charset="0"/>
                <a:cs typeface="Times New Roman" panose="02020603050405020304" pitchFamily="18" charset="0"/>
              </a:rPr>
              <a:t>• Egg found in dirt under nails and household dust.</a:t>
            </a:r>
          </a:p>
          <a:p>
            <a:pPr marL="0" indent="0" algn="l">
              <a:buNone/>
            </a:pPr>
            <a:r>
              <a:rPr lang="en-GB" dirty="0">
                <a:latin typeface="Times New Roman" panose="02020603050405020304" pitchFamily="18" charset="0"/>
                <a:cs typeface="Times New Roman" panose="02020603050405020304" pitchFamily="18" charset="0"/>
              </a:rPr>
              <a:t>• Egg remains viable for </a:t>
            </a:r>
            <a:r>
              <a:rPr lang="en-GB" dirty="0">
                <a:solidFill>
                  <a:srgbClr val="FF0000"/>
                </a:solidFill>
                <a:latin typeface="Times New Roman" panose="02020603050405020304" pitchFamily="18" charset="0"/>
                <a:cs typeface="Times New Roman" panose="02020603050405020304" pitchFamily="18" charset="0"/>
              </a:rPr>
              <a:t>2 weeks </a:t>
            </a:r>
            <a:r>
              <a:rPr lang="en-GB" dirty="0">
                <a:latin typeface="Times New Roman" panose="02020603050405020304" pitchFamily="18" charset="0"/>
                <a:cs typeface="Times New Roman" panose="02020603050405020304" pitchFamily="18" charset="0"/>
              </a:rPr>
              <a:t>under cool, moist conditions.</a:t>
            </a:r>
          </a:p>
          <a:p>
            <a:pPr marL="0" indent="0" algn="l">
              <a:buNone/>
            </a:pPr>
            <a:r>
              <a:rPr lang="en-GB" dirty="0">
                <a:latin typeface="Times New Roman" panose="02020603050405020304" pitchFamily="18" charset="0"/>
                <a:cs typeface="Times New Roman" panose="02020603050405020304" pitchFamily="18" charset="0"/>
              </a:rPr>
              <a:t>• Transmission via ingesting.</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929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 y="246888"/>
            <a:ext cx="11216640" cy="5880862"/>
          </a:xfrm>
        </p:spPr>
        <p:txBody>
          <a:bodyPr/>
          <a:lstStyle/>
          <a:p>
            <a:pPr marL="0" indent="0" algn="l" rtl="0">
              <a:buNone/>
            </a:pPr>
            <a:r>
              <a:rPr lang="en-US" dirty="0">
                <a:solidFill>
                  <a:schemeClr val="accent1"/>
                </a:solidFill>
                <a:latin typeface="Times New Roman" panose="02020603050405020304" pitchFamily="18" charset="0"/>
                <a:cs typeface="Times New Roman" panose="02020603050405020304" pitchFamily="18" charset="0"/>
              </a:rPr>
              <a:t>Clinical features of Enterobiasis: </a:t>
            </a:r>
            <a:endParaRPr lang="en-US" dirty="0" smtClean="0">
              <a:solidFill>
                <a:schemeClr val="accent1"/>
              </a:solidFill>
              <a:latin typeface="Times New Roman" panose="02020603050405020304" pitchFamily="18" charset="0"/>
              <a:cs typeface="Times New Roman" panose="02020603050405020304" pitchFamily="18" charset="0"/>
            </a:endParaRPr>
          </a:p>
          <a:p>
            <a:pPr marL="0" indent="0" algn="l" rtl="0">
              <a:buNone/>
            </a:pPr>
            <a:r>
              <a:rPr lang="en-US" dirty="0" smtClean="0">
                <a:latin typeface="Times New Roman" panose="02020603050405020304" pitchFamily="18" charset="0"/>
                <a:cs typeface="Times New Roman" panose="02020603050405020304" pitchFamily="18" charset="0"/>
              </a:rPr>
              <a:t>About </a:t>
            </a:r>
            <a:r>
              <a:rPr lang="en-US" dirty="0" smtClean="0">
                <a:solidFill>
                  <a:schemeClr val="accent2"/>
                </a:solidFill>
                <a:latin typeface="Times New Roman" panose="02020603050405020304" pitchFamily="18" charset="0"/>
                <a:cs typeface="Times New Roman" panose="02020603050405020304" pitchFamily="18" charset="0"/>
              </a:rPr>
              <a:t>1\3</a:t>
            </a:r>
            <a:r>
              <a:rPr lang="en-US" dirty="0" smtClean="0">
                <a:latin typeface="Times New Roman" panose="02020603050405020304" pitchFamily="18" charset="0"/>
                <a:cs typeface="Times New Roman" panose="02020603050405020304" pitchFamily="18" charset="0"/>
              </a:rPr>
              <a:t> infection </a:t>
            </a:r>
            <a:r>
              <a:rPr lang="en-US" dirty="0">
                <a:latin typeface="Times New Roman" panose="02020603050405020304" pitchFamily="18" charset="0"/>
                <a:cs typeface="Times New Roman" panose="02020603050405020304" pitchFamily="18" charset="0"/>
              </a:rPr>
              <a:t>are </a:t>
            </a:r>
            <a:r>
              <a:rPr lang="en-US" dirty="0" smtClean="0">
                <a:latin typeface="Times New Roman" panose="02020603050405020304" pitchFamily="18" charset="0"/>
                <a:cs typeface="Times New Roman" panose="02020603050405020304" pitchFamily="18" charset="0"/>
              </a:rPr>
              <a:t>asymptomatic.</a:t>
            </a:r>
          </a:p>
          <a:p>
            <a:pPr marL="0" indent="0" algn="l" rtl="0">
              <a:buNone/>
            </a:pPr>
            <a:r>
              <a:rPr lang="en-US" dirty="0" smtClean="0">
                <a:solidFill>
                  <a:schemeClr val="accent2"/>
                </a:solidFill>
                <a:latin typeface="Times New Roman" panose="02020603050405020304" pitchFamily="18" charset="0"/>
                <a:cs typeface="Times New Roman" panose="02020603050405020304" pitchFamily="18" charset="0"/>
              </a:rPr>
              <a:t> </a:t>
            </a:r>
            <a:r>
              <a:rPr lang="en-US" u="sng" dirty="0">
                <a:solidFill>
                  <a:schemeClr val="accent2"/>
                </a:solidFill>
                <a:latin typeface="Times New Roman" panose="02020603050405020304" pitchFamily="18" charset="0"/>
                <a:cs typeface="Times New Roman" panose="02020603050405020304" pitchFamily="18" charset="0"/>
              </a:rPr>
              <a:t>External autoinfection from anus to mouth</a:t>
            </a:r>
            <a:r>
              <a:rPr lang="en-US" dirty="0">
                <a:latin typeface="Times New Roman" panose="02020603050405020304" pitchFamily="18" charset="0"/>
                <a:cs typeface="Times New Roman" panose="02020603050405020304" pitchFamily="18" charset="0"/>
              </a:rPr>
              <a:t>: when female lay eggs on the perianal </a:t>
            </a:r>
            <a:r>
              <a:rPr lang="en-US" dirty="0" smtClean="0">
                <a:latin typeface="Times New Roman" panose="02020603050405020304" pitchFamily="18" charset="0"/>
                <a:cs typeface="Times New Roman" panose="02020603050405020304" pitchFamily="18" charset="0"/>
              </a:rPr>
              <a:t>area carried </a:t>
            </a:r>
            <a:r>
              <a:rPr lang="en-US" dirty="0">
                <a:latin typeface="Times New Roman" panose="02020603050405020304" pitchFamily="18" charset="0"/>
                <a:cs typeface="Times New Roman" panose="02020603050405020304" pitchFamily="18" charset="0"/>
              </a:rPr>
              <a:t>with fingers leads to the deposition of eggs under nails. </a:t>
            </a:r>
            <a:endParaRPr lang="en-US" dirty="0" smtClean="0">
              <a:latin typeface="Times New Roman" panose="02020603050405020304" pitchFamily="18" charset="0"/>
              <a:cs typeface="Times New Roman" panose="02020603050405020304" pitchFamily="18" charset="0"/>
            </a:endParaRPr>
          </a:p>
          <a:p>
            <a:pPr marL="0" indent="0" algn="l" rtl="0">
              <a:buNone/>
            </a:pPr>
            <a:r>
              <a:rPr lang="en-US" u="sng" dirty="0">
                <a:solidFill>
                  <a:schemeClr val="accent2">
                    <a:lumMod val="75000"/>
                  </a:schemeClr>
                </a:solidFill>
                <a:latin typeface="Times New Roman" panose="02020603050405020304" pitchFamily="18" charset="0"/>
                <a:cs typeface="Times New Roman" panose="02020603050405020304" pitchFamily="18" charset="0"/>
              </a:rPr>
              <a:t>Internal Autoinfection from Anus to </a:t>
            </a:r>
            <a:r>
              <a:rPr lang="en-US" u="sng" dirty="0" smtClean="0">
                <a:solidFill>
                  <a:schemeClr val="accent2">
                    <a:lumMod val="75000"/>
                  </a:schemeClr>
                </a:solidFill>
                <a:latin typeface="Times New Roman" panose="02020603050405020304" pitchFamily="18" charset="0"/>
                <a:cs typeface="Times New Roman" panose="02020603050405020304" pitchFamily="18" charset="0"/>
              </a:rPr>
              <a:t>Colon:</a:t>
            </a:r>
            <a:endParaRPr lang="en-US" u="sng" dirty="0">
              <a:solidFill>
                <a:schemeClr val="accent2">
                  <a:lumMod val="75000"/>
                </a:schemeClr>
              </a:solidFill>
              <a:latin typeface="Times New Roman" panose="02020603050405020304" pitchFamily="18" charset="0"/>
              <a:cs typeface="Times New Roman" panose="02020603050405020304" pitchFamily="18" charset="0"/>
            </a:endParaRPr>
          </a:p>
          <a:p>
            <a:pPr marL="0" indent="0" algn="l" rtl="0">
              <a:buNone/>
            </a:pPr>
            <a:r>
              <a:rPr lang="en-US" dirty="0">
                <a:latin typeface="Times New Roman" panose="02020603050405020304" pitchFamily="18" charset="0"/>
                <a:cs typeface="Times New Roman" panose="02020603050405020304" pitchFamily="18" charset="0"/>
              </a:rPr>
              <a:t>• Eggs hatch into larvae, migrate through anus, and develop into worms in colon.</a:t>
            </a:r>
          </a:p>
          <a:p>
            <a:pPr marL="0" indent="0" algn="l" rtl="0">
              <a:buNone/>
            </a:pPr>
            <a:r>
              <a:rPr lang="en-US" dirty="0">
                <a:latin typeface="Times New Roman" panose="02020603050405020304" pitchFamily="18" charset="0"/>
                <a:cs typeface="Times New Roman" panose="02020603050405020304" pitchFamily="18" charset="0"/>
              </a:rPr>
              <a:t>• Most common in children, especially females.</a:t>
            </a:r>
          </a:p>
          <a:p>
            <a:pPr marL="0" indent="0" algn="l" rtl="0">
              <a:buNone/>
            </a:pPr>
            <a:r>
              <a:rPr lang="en-US" dirty="0">
                <a:latin typeface="Times New Roman" panose="02020603050405020304" pitchFamily="18" charset="0"/>
                <a:cs typeface="Times New Roman" panose="02020603050405020304" pitchFamily="18" charset="0"/>
              </a:rPr>
              <a:t>• Females crawl out of anus to lay eggs, causing scratching and itching</a:t>
            </a:r>
            <a:r>
              <a:rPr lang="en-US" dirty="0" smtClean="0">
                <a:latin typeface="Times New Roman" panose="02020603050405020304" pitchFamily="18" charset="0"/>
                <a:cs typeface="Times New Roman" panose="02020603050405020304" pitchFamily="18" charset="0"/>
              </a:rPr>
              <a:t>.</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4608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84632"/>
            <a:ext cx="10972800" cy="5643118"/>
          </a:xfrm>
        </p:spPr>
        <p:txBody>
          <a:bodyPr/>
          <a:lstStyle/>
          <a:p>
            <a:pPr marL="0" lvl="0" indent="0" algn="l" rtl="0">
              <a:buNone/>
            </a:pPr>
            <a:r>
              <a:rPr lang="en-US" dirty="0" smtClean="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Worm crawls into </a:t>
            </a:r>
            <a:r>
              <a:rPr lang="en-US" dirty="0">
                <a:solidFill>
                  <a:schemeClr val="accent2">
                    <a:lumMod val="75000"/>
                  </a:schemeClr>
                </a:solidFill>
                <a:latin typeface="Times New Roman" panose="02020603050405020304" pitchFamily="18" charset="0"/>
                <a:cs typeface="Times New Roman" panose="02020603050405020304" pitchFamily="18" charset="0"/>
              </a:rPr>
              <a:t>vulva</a:t>
            </a:r>
            <a:r>
              <a:rPr lang="en-US" dirty="0">
                <a:solidFill>
                  <a:srgbClr val="000000"/>
                </a:solidFill>
                <a:latin typeface="Times New Roman" panose="02020603050405020304" pitchFamily="18" charset="0"/>
                <a:cs typeface="Times New Roman" panose="02020603050405020304" pitchFamily="18" charset="0"/>
              </a:rPr>
              <a:t> and </a:t>
            </a:r>
            <a:r>
              <a:rPr lang="en-US" dirty="0">
                <a:solidFill>
                  <a:schemeClr val="accent2">
                    <a:lumMod val="75000"/>
                  </a:schemeClr>
                </a:solidFill>
                <a:latin typeface="Times New Roman" panose="02020603050405020304" pitchFamily="18" charset="0"/>
                <a:cs typeface="Times New Roman" panose="02020603050405020304" pitchFamily="18" charset="0"/>
              </a:rPr>
              <a:t>vagina</a:t>
            </a:r>
            <a:r>
              <a:rPr lang="en-US" dirty="0">
                <a:solidFill>
                  <a:srgbClr val="000000"/>
                </a:solidFill>
                <a:latin typeface="Times New Roman" panose="02020603050405020304" pitchFamily="18" charset="0"/>
                <a:cs typeface="Times New Roman" panose="02020603050405020304" pitchFamily="18" charset="0"/>
              </a:rPr>
              <a:t>, causing irritation and mucous discharge.</a:t>
            </a:r>
          </a:p>
          <a:p>
            <a:pPr marL="0" lvl="0" indent="0" algn="l" rtl="0">
              <a:buNone/>
            </a:pPr>
            <a:r>
              <a:rPr lang="en-US" dirty="0">
                <a:solidFill>
                  <a:srgbClr val="000000"/>
                </a:solidFill>
                <a:latin typeface="Times New Roman" panose="02020603050405020304" pitchFamily="18" charset="0"/>
                <a:cs typeface="Times New Roman" panose="02020603050405020304" pitchFamily="18" charset="0"/>
              </a:rPr>
              <a:t>• May migrate to </a:t>
            </a:r>
            <a:r>
              <a:rPr lang="en-US" dirty="0">
                <a:solidFill>
                  <a:schemeClr val="accent2">
                    <a:lumMod val="75000"/>
                  </a:schemeClr>
                </a:solidFill>
                <a:latin typeface="Times New Roman" panose="02020603050405020304" pitchFamily="18" charset="0"/>
                <a:cs typeface="Times New Roman" panose="02020603050405020304" pitchFamily="18" charset="0"/>
              </a:rPr>
              <a:t>uterus</a:t>
            </a:r>
            <a:r>
              <a:rPr lang="en-US" dirty="0">
                <a:solidFill>
                  <a:srgbClr val="000000"/>
                </a:solidFill>
                <a:latin typeface="Times New Roman" panose="02020603050405020304" pitchFamily="18" charset="0"/>
                <a:cs typeface="Times New Roman" panose="02020603050405020304" pitchFamily="18" charset="0"/>
              </a:rPr>
              <a:t> and </a:t>
            </a:r>
            <a:r>
              <a:rPr lang="en-US" dirty="0">
                <a:solidFill>
                  <a:schemeClr val="accent2">
                    <a:lumMod val="75000"/>
                  </a:schemeClr>
                </a:solidFill>
                <a:latin typeface="Times New Roman" panose="02020603050405020304" pitchFamily="18" charset="0"/>
                <a:cs typeface="Times New Roman" panose="02020603050405020304" pitchFamily="18" charset="0"/>
              </a:rPr>
              <a:t>fallopian tubes,</a:t>
            </a:r>
            <a:r>
              <a:rPr lang="en-US" dirty="0">
                <a:solidFill>
                  <a:srgbClr val="000000"/>
                </a:solidFill>
                <a:latin typeface="Times New Roman" panose="02020603050405020304" pitchFamily="18" charset="0"/>
                <a:cs typeface="Times New Roman" panose="02020603050405020304" pitchFamily="18" charset="0"/>
              </a:rPr>
              <a:t> leading to sleeping disturbances</a:t>
            </a:r>
            <a:r>
              <a:rPr lang="en-US" dirty="0" smtClean="0">
                <a:solidFill>
                  <a:srgbClr val="000000"/>
                </a:solidFill>
                <a:latin typeface="Times New Roman" panose="02020603050405020304" pitchFamily="18" charset="0"/>
                <a:cs typeface="Times New Roman" panose="02020603050405020304" pitchFamily="18" charset="0"/>
              </a:rPr>
              <a:t>.</a:t>
            </a:r>
          </a:p>
          <a:p>
            <a:pPr marL="0" lvl="0" indent="0" algn="l" rtl="0">
              <a:buNone/>
            </a:pPr>
            <a:r>
              <a:rPr lang="en-GB" dirty="0">
                <a:solidFill>
                  <a:schemeClr val="accent2">
                    <a:lumMod val="75000"/>
                  </a:schemeClr>
                </a:solidFill>
                <a:latin typeface="Times New Roman" panose="02020603050405020304" pitchFamily="18" charset="0"/>
                <a:cs typeface="Times New Roman" panose="02020603050405020304" pitchFamily="18" charset="0"/>
              </a:rPr>
              <a:t>Treatment = </a:t>
            </a:r>
            <a:r>
              <a:rPr lang="en-GB" dirty="0" err="1">
                <a:solidFill>
                  <a:schemeClr val="accent2">
                    <a:lumMod val="75000"/>
                  </a:schemeClr>
                </a:solidFill>
                <a:latin typeface="Times New Roman" panose="02020603050405020304" pitchFamily="18" charset="0"/>
                <a:cs typeface="Times New Roman" panose="02020603050405020304" pitchFamily="18" charset="0"/>
              </a:rPr>
              <a:t>mebendazole</a:t>
            </a:r>
            <a:endParaRPr lang="ar-IQ" dirty="0">
              <a:solidFill>
                <a:schemeClr val="accent2">
                  <a:lumMod val="75000"/>
                </a:schemeClr>
              </a:solidFill>
              <a:latin typeface="Times New Roman" panose="02020603050405020304" pitchFamily="18" charset="0"/>
              <a:cs typeface="Times New Roman" panose="02020603050405020304" pitchFamily="18" charset="0"/>
            </a:endParaRPr>
          </a:p>
          <a:p>
            <a:endParaRPr lang="ar-IQ" dirty="0"/>
          </a:p>
        </p:txBody>
      </p:sp>
      <p:pic>
        <p:nvPicPr>
          <p:cNvPr id="4" name="Picture 3"/>
          <p:cNvPicPr>
            <a:picLocks noChangeAspect="1"/>
          </p:cNvPicPr>
          <p:nvPr/>
        </p:nvPicPr>
        <p:blipFill>
          <a:blip r:embed="rId2"/>
          <a:stretch>
            <a:fillRect/>
          </a:stretch>
        </p:blipFill>
        <p:spPr>
          <a:xfrm>
            <a:off x="5431536" y="2935224"/>
            <a:ext cx="6304026" cy="3780917"/>
          </a:xfrm>
          <a:prstGeom prst="rect">
            <a:avLst/>
          </a:prstGeom>
        </p:spPr>
      </p:pic>
    </p:spTree>
    <p:extLst>
      <p:ext uri="{BB962C8B-B14F-4D97-AF65-F5344CB8AC3E}">
        <p14:creationId xmlns:p14="http://schemas.microsoft.com/office/powerpoint/2010/main" val="296955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896" y="420624"/>
            <a:ext cx="11271504" cy="5707126"/>
          </a:xfrm>
        </p:spPr>
        <p:txBody>
          <a:bodyPr/>
          <a:lstStyle/>
          <a:p>
            <a:pPr marL="0" indent="0" algn="l" rtl="0">
              <a:buNone/>
            </a:pPr>
            <a:r>
              <a:rPr lang="en-US" sz="36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 </a:t>
            </a:r>
            <a:r>
              <a:rPr lang="en-US" sz="3600"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vermicularis</a:t>
            </a:r>
            <a:r>
              <a:rPr lang="en-US" sz="36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Life Cycle </a:t>
            </a:r>
          </a:p>
          <a:p>
            <a:pPr marL="0" indent="0" algn="l" rtl="0">
              <a:buNone/>
            </a:pPr>
            <a:r>
              <a:rPr lang="en-US" dirty="0" smtClean="0">
                <a:latin typeface="Times New Roman" panose="02020603050405020304" pitchFamily="18" charset="0"/>
                <a:cs typeface="Times New Roman" panose="02020603050405020304" pitchFamily="18" charset="0"/>
              </a:rPr>
              <a:t>• Monoxenous worm, passes entire life cycle in human host . It has no intermediate host</a:t>
            </a:r>
          </a:p>
          <a:p>
            <a:pPr marL="0" indent="0" algn="l" rtl="0">
              <a:buNone/>
            </a:pPr>
            <a:r>
              <a:rPr lang="en-US" dirty="0" smtClean="0">
                <a:latin typeface="Times New Roman" panose="02020603050405020304" pitchFamily="18" charset="0"/>
                <a:cs typeface="Times New Roman" panose="02020603050405020304" pitchFamily="18" charset="0"/>
              </a:rPr>
              <a:t>• Male rarely seen seldom dies after mating and passed in feces.</a:t>
            </a:r>
          </a:p>
          <a:p>
            <a:pPr marL="0" indent="0" algn="l" rtl="0">
              <a:buNone/>
            </a:pPr>
            <a:r>
              <a:rPr lang="en-US" dirty="0" smtClean="0">
                <a:latin typeface="Times New Roman" panose="02020603050405020304" pitchFamily="18" charset="0"/>
                <a:cs typeface="Times New Roman" panose="02020603050405020304" pitchFamily="18" charset="0"/>
              </a:rPr>
              <a:t>• The gravid female migrates down the colon to the rectum at night and crawls about on the perineal skin to lay its sticky eggs. </a:t>
            </a:r>
          </a:p>
          <a:p>
            <a:pPr marL="0" indent="0" algn="l" rtl="0">
              <a:buNone/>
            </a:pPr>
            <a:r>
              <a:rPr lang="en-US" dirty="0" smtClean="0">
                <a:latin typeface="Times New Roman" panose="02020603050405020304" pitchFamily="18" charset="0"/>
                <a:cs typeface="Times New Roman" panose="02020603050405020304" pitchFamily="18" charset="0"/>
              </a:rPr>
              <a:t>• Retains in anal canal and come out again to lay more eggs</a:t>
            </a:r>
            <a:r>
              <a:rPr lang="en-US" dirty="0" smtClean="0"/>
              <a:t>.</a:t>
            </a:r>
            <a:endParaRPr lang="ar-IQ" dirty="0"/>
          </a:p>
        </p:txBody>
      </p:sp>
    </p:spTree>
    <p:extLst>
      <p:ext uri="{BB962C8B-B14F-4D97-AF65-F5344CB8AC3E}">
        <p14:creationId xmlns:p14="http://schemas.microsoft.com/office/powerpoint/2010/main" val="830649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indent="0" algn="l" rtl="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Single worm lays 5000-17,000 eggs.</a:t>
            </a:r>
          </a:p>
          <a:p>
            <a:pPr marL="0" indent="0" algn="l" rtl="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worm dies or gets crushed by the host during </a:t>
            </a:r>
            <a:r>
              <a:rPr lang="en-US" dirty="0" smtClean="0">
                <a:latin typeface="Times New Roman" panose="02020603050405020304" pitchFamily="18" charset="0"/>
                <a:cs typeface="Times New Roman" panose="02020603050405020304" pitchFamily="18" charset="0"/>
              </a:rPr>
              <a:t>scratching, eggs </a:t>
            </a:r>
            <a:r>
              <a:rPr lang="en-US" dirty="0">
                <a:latin typeface="Times New Roman" panose="02020603050405020304" pitchFamily="18" charset="0"/>
                <a:cs typeface="Times New Roman" panose="02020603050405020304" pitchFamily="18" charset="0"/>
              </a:rPr>
              <a:t>are rarely found in feces.</a:t>
            </a:r>
          </a:p>
          <a:p>
            <a:pPr marL="0" indent="0" algn="l" rtl="0">
              <a:buNone/>
            </a:pPr>
            <a:r>
              <a:rPr lang="en-US" dirty="0">
                <a:latin typeface="Times New Roman" panose="02020603050405020304" pitchFamily="18" charset="0"/>
                <a:cs typeface="Times New Roman" panose="02020603050405020304" pitchFamily="18" charset="0"/>
              </a:rPr>
              <a:t>•When eggs containing infective larvae are swallowed,</a:t>
            </a:r>
          </a:p>
          <a:p>
            <a:pPr marL="0" indent="0" algn="l" rtl="0">
              <a:buNone/>
            </a:pPr>
            <a:r>
              <a:rPr lang="en-US" dirty="0">
                <a:latin typeface="Times New Roman" panose="02020603050405020304" pitchFamily="18" charset="0"/>
                <a:cs typeface="Times New Roman" panose="02020603050405020304" pitchFamily="18" charset="0"/>
              </a:rPr>
              <a:t> Infective larvae hatch in intestine.</a:t>
            </a:r>
          </a:p>
          <a:p>
            <a:pPr marL="0" indent="0" algn="l" rtl="0">
              <a:buNone/>
            </a:pPr>
            <a:r>
              <a:rPr lang="en-US" dirty="0">
                <a:latin typeface="Times New Roman" panose="02020603050405020304" pitchFamily="18" charset="0"/>
                <a:cs typeface="Times New Roman" panose="02020603050405020304" pitchFamily="18" charset="0"/>
              </a:rPr>
              <a:t>• larvae </a:t>
            </a:r>
            <a:r>
              <a:rPr lang="en-US" dirty="0" err="1">
                <a:latin typeface="Times New Roman" panose="02020603050405020304" pitchFamily="18" charset="0"/>
                <a:cs typeface="Times New Roman" panose="02020603050405020304" pitchFamily="18" charset="0"/>
              </a:rPr>
              <a:t>moult</a:t>
            </a:r>
            <a:r>
              <a:rPr lang="en-US" dirty="0">
                <a:latin typeface="Times New Roman" panose="02020603050405020304" pitchFamily="18" charset="0"/>
                <a:cs typeface="Times New Roman" panose="02020603050405020304" pitchFamily="18" charset="0"/>
              </a:rPr>
              <a:t> in ileum, enter caecum, mature into adults.</a:t>
            </a:r>
          </a:p>
          <a:p>
            <a:pPr marL="0" indent="0" algn="l" rtl="0">
              <a:buNone/>
            </a:pPr>
            <a:r>
              <a:rPr lang="en-US" dirty="0">
                <a:latin typeface="Times New Roman" panose="02020603050405020304" pitchFamily="18" charset="0"/>
                <a:cs typeface="Times New Roman" panose="02020603050405020304" pitchFamily="18" charset="0"/>
              </a:rPr>
              <a:t>• Development of gravid female takes 2 weeks to 2 months.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1244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609600" y="82296"/>
            <a:ext cx="10972800" cy="6537960"/>
          </a:xfrm>
          <a:prstGeom prst="rect">
            <a:avLst/>
          </a:prstGeom>
        </p:spPr>
      </p:pic>
    </p:spTree>
    <p:extLst>
      <p:ext uri="{BB962C8B-B14F-4D97-AF65-F5344CB8AC3E}">
        <p14:creationId xmlns:p14="http://schemas.microsoft.com/office/powerpoint/2010/main" val="2259704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192" y="448056"/>
            <a:ext cx="11189208" cy="5679694"/>
          </a:xfrm>
        </p:spPr>
        <p:txBody>
          <a:bodyPr/>
          <a:lstStyle/>
          <a:p>
            <a:pPr marL="0" indent="0" algn="l" rtl="0">
              <a:buNone/>
            </a:pPr>
            <a:r>
              <a:rPr lang="en-GB" sz="4000" b="1"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a:t>
            </a:r>
            <a:r>
              <a:rPr lang="en-GB" sz="4000" b="1" dirty="0" err="1"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Trichuris</a:t>
            </a:r>
            <a:r>
              <a:rPr lang="en-GB" sz="4000" b="1"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4000" b="1" dirty="0" err="1">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trichiura</a:t>
            </a:r>
            <a:r>
              <a:rPr lang="en-GB" sz="4000" b="1"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(Whip Worm) </a:t>
            </a:r>
            <a:r>
              <a:rPr lang="en-GB" sz="4000" b="1"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GB" sz="4000" b="1"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a:t>
            </a:r>
            <a:r>
              <a:rPr lang="en-GB" dirty="0">
                <a:solidFill>
                  <a:schemeClr val="accent2">
                    <a:lumMod val="75000"/>
                  </a:schemeClr>
                </a:solidFill>
                <a:latin typeface="Times New Roman" panose="02020603050405020304" pitchFamily="18" charset="0"/>
                <a:cs typeface="Times New Roman" panose="02020603050405020304" pitchFamily="18" charset="0"/>
              </a:rPr>
              <a:t>Morphology</a:t>
            </a:r>
            <a:r>
              <a:rPr lang="en-GB" dirty="0">
                <a:latin typeface="Times New Roman" panose="02020603050405020304" pitchFamily="18" charset="0"/>
                <a:cs typeface="Times New Roman" panose="02020603050405020304" pitchFamily="18" charset="0"/>
              </a:rPr>
              <a:t>: Flesh-</a:t>
            </a:r>
            <a:r>
              <a:rPr lang="en-GB" dirty="0" err="1">
                <a:latin typeface="Times New Roman" panose="02020603050405020304" pitchFamily="18" charset="0"/>
                <a:cs typeface="Times New Roman" panose="02020603050405020304" pitchFamily="18" charset="0"/>
              </a:rPr>
              <a:t>colored</a:t>
            </a:r>
            <a:r>
              <a:rPr lang="en-GB" dirty="0">
                <a:latin typeface="Times New Roman" panose="02020603050405020304" pitchFamily="18" charset="0"/>
                <a:cs typeface="Times New Roman" panose="02020603050405020304" pitchFamily="18" charset="0"/>
              </a:rPr>
              <a:t> worm The name </a:t>
            </a:r>
            <a:r>
              <a:rPr lang="en-GB" dirty="0" err="1">
                <a:latin typeface="Times New Roman" panose="02020603050405020304" pitchFamily="18" charset="0"/>
                <a:cs typeface="Times New Roman" panose="02020603050405020304" pitchFamily="18" charset="0"/>
              </a:rPr>
              <a:t>Trichuris</a:t>
            </a:r>
            <a:r>
              <a:rPr lang="en-GB" dirty="0">
                <a:latin typeface="Times New Roman" panose="02020603050405020304" pitchFamily="18" charset="0"/>
                <a:cs typeface="Times New Roman" panose="02020603050405020304" pitchFamily="18" charset="0"/>
              </a:rPr>
              <a:t> means a </a:t>
            </a:r>
            <a:r>
              <a:rPr lang="en-GB" dirty="0" err="1">
                <a:latin typeface="Times New Roman" panose="02020603050405020304" pitchFamily="18" charset="0"/>
                <a:cs typeface="Times New Roman" panose="02020603050405020304" pitchFamily="18" charset="0"/>
              </a:rPr>
              <a:t>hairlike</a:t>
            </a:r>
            <a:r>
              <a:rPr lang="en-GB" dirty="0">
                <a:latin typeface="Times New Roman" panose="02020603050405020304" pitchFamily="18" charset="0"/>
                <a:cs typeface="Times New Roman" panose="02020603050405020304" pitchFamily="18" charset="0"/>
              </a:rPr>
              <a:t> tail (Greek </a:t>
            </a:r>
            <a:r>
              <a:rPr lang="en-GB" dirty="0" err="1">
                <a:latin typeface="Times New Roman" panose="02020603050405020304" pitchFamily="18" charset="0"/>
                <a:cs typeface="Times New Roman" panose="02020603050405020304" pitchFamily="18" charset="0"/>
              </a:rPr>
              <a:t>trichos</a:t>
            </a:r>
            <a:r>
              <a:rPr lang="en-GB" dirty="0">
                <a:latin typeface="Times New Roman" panose="02020603050405020304" pitchFamily="18" charset="0"/>
                <a:cs typeface="Times New Roman" panose="02020603050405020304" pitchFamily="18" charset="0"/>
              </a:rPr>
              <a:t>—hair, </a:t>
            </a:r>
            <a:r>
              <a:rPr lang="en-GB" dirty="0" err="1">
                <a:latin typeface="Times New Roman" panose="02020603050405020304" pitchFamily="18" charset="0"/>
                <a:cs typeface="Times New Roman" panose="02020603050405020304" pitchFamily="18" charset="0"/>
              </a:rPr>
              <a:t>oura</a:t>
            </a:r>
            <a:r>
              <a:rPr lang="en-GB" dirty="0">
                <a:latin typeface="Times New Roman" panose="02020603050405020304" pitchFamily="18" charset="0"/>
                <a:cs typeface="Times New Roman" panose="02020603050405020304" pitchFamily="18" charset="0"/>
              </a:rPr>
              <a:t>—tail).</a:t>
            </a:r>
          </a:p>
          <a:p>
            <a:pPr marL="0" indent="0" algn="l" rtl="0">
              <a:buNone/>
            </a:pPr>
            <a:r>
              <a:rPr lang="en-GB" dirty="0">
                <a:latin typeface="Times New Roman" panose="02020603050405020304" pitchFamily="18" charset="0"/>
                <a:cs typeface="Times New Roman" panose="02020603050405020304" pitchFamily="18" charset="0"/>
              </a:rPr>
              <a:t>• </a:t>
            </a:r>
            <a:r>
              <a:rPr lang="en-GB" dirty="0">
                <a:solidFill>
                  <a:schemeClr val="accent2">
                    <a:lumMod val="75000"/>
                  </a:schemeClr>
                </a:solidFill>
                <a:latin typeface="Times New Roman" panose="02020603050405020304" pitchFamily="18" charset="0"/>
                <a:cs typeface="Times New Roman" panose="02020603050405020304" pitchFamily="18" charset="0"/>
              </a:rPr>
              <a:t>Infection</a:t>
            </a:r>
            <a:r>
              <a:rPr lang="en-GB" dirty="0">
                <a:latin typeface="Times New Roman" panose="02020603050405020304" pitchFamily="18" charset="0"/>
                <a:cs typeface="Times New Roman" panose="02020603050405020304" pitchFamily="18" charset="0"/>
              </a:rPr>
              <a:t>: Asymptomatic, found on rectal mucosa.</a:t>
            </a:r>
          </a:p>
          <a:p>
            <a:pPr marL="0" indent="0" algn="l" rtl="0">
              <a:buNone/>
            </a:pPr>
            <a:r>
              <a:rPr lang="en-GB" dirty="0">
                <a:latin typeface="Times New Roman" panose="02020603050405020304" pitchFamily="18" charset="0"/>
                <a:cs typeface="Times New Roman" panose="02020603050405020304" pitchFamily="18" charset="0"/>
              </a:rPr>
              <a:t>• </a:t>
            </a:r>
            <a:r>
              <a:rPr lang="en-GB" dirty="0">
                <a:solidFill>
                  <a:schemeClr val="accent2">
                    <a:lumMod val="75000"/>
                  </a:schemeClr>
                </a:solidFill>
                <a:latin typeface="Times New Roman" panose="02020603050405020304" pitchFamily="18" charset="0"/>
                <a:cs typeface="Times New Roman" panose="02020603050405020304" pitchFamily="18" charset="0"/>
              </a:rPr>
              <a:t>Causes</a:t>
            </a:r>
            <a:r>
              <a:rPr lang="en-GB" dirty="0">
                <a:latin typeface="Times New Roman" panose="02020603050405020304" pitchFamily="18" charset="0"/>
                <a:cs typeface="Times New Roman" panose="02020603050405020304" pitchFamily="18" charset="0"/>
              </a:rPr>
              <a:t>: Abdominal pain, dysentery, </a:t>
            </a:r>
            <a:r>
              <a:rPr lang="en-GB" dirty="0" err="1">
                <a:latin typeface="Times New Roman" panose="02020603050405020304" pitchFamily="18" charset="0"/>
                <a:cs typeface="Times New Roman" panose="02020603050405020304" pitchFamily="18" charset="0"/>
              </a:rPr>
              <a:t>diarrhea</a:t>
            </a:r>
            <a:r>
              <a:rPr lang="en-GB" dirty="0">
                <a:latin typeface="Times New Roman" panose="02020603050405020304" pitchFamily="18" charset="0"/>
                <a:cs typeface="Times New Roman" panose="02020603050405020304" pitchFamily="18" charset="0"/>
              </a:rPr>
              <a:t>, rectal prolapse.</a:t>
            </a:r>
          </a:p>
          <a:p>
            <a:pPr marL="0" indent="0" algn="l" rtl="0">
              <a:buNone/>
            </a:pPr>
            <a:r>
              <a:rPr lang="en-GB" dirty="0">
                <a:latin typeface="Times New Roman" panose="02020603050405020304" pitchFamily="18" charset="0"/>
                <a:cs typeface="Times New Roman" panose="02020603050405020304" pitchFamily="18" charset="0"/>
              </a:rPr>
              <a:t>• </a:t>
            </a:r>
            <a:r>
              <a:rPr lang="en-GB" dirty="0">
                <a:solidFill>
                  <a:schemeClr val="accent2">
                    <a:lumMod val="75000"/>
                  </a:schemeClr>
                </a:solidFill>
                <a:latin typeface="Times New Roman" panose="02020603050405020304" pitchFamily="18" charset="0"/>
                <a:cs typeface="Times New Roman" panose="02020603050405020304" pitchFamily="18" charset="0"/>
              </a:rPr>
              <a:t>Transmission</a:t>
            </a:r>
            <a:r>
              <a:rPr lang="en-GB" dirty="0">
                <a:latin typeface="Times New Roman" panose="02020603050405020304" pitchFamily="18" charset="0"/>
                <a:cs typeface="Times New Roman" panose="02020603050405020304" pitchFamily="18" charset="0"/>
              </a:rPr>
              <a:t>: Disease transmitted by ingesting the </a:t>
            </a:r>
            <a:r>
              <a:rPr lang="en-GB" dirty="0">
                <a:solidFill>
                  <a:schemeClr val="accent2">
                    <a:lumMod val="75000"/>
                  </a:schemeClr>
                </a:solidFill>
                <a:latin typeface="Times New Roman" panose="02020603050405020304" pitchFamily="18" charset="0"/>
                <a:cs typeface="Times New Roman" panose="02020603050405020304" pitchFamily="18" charset="0"/>
              </a:rPr>
              <a:t>egg</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a:t>
            </a:r>
            <a:r>
              <a:rPr lang="en-GB" dirty="0">
                <a:solidFill>
                  <a:schemeClr val="accent2">
                    <a:lumMod val="75000"/>
                  </a:schemeClr>
                </a:solidFill>
                <a:latin typeface="Times New Roman" panose="02020603050405020304" pitchFamily="18" charset="0"/>
                <a:cs typeface="Times New Roman" panose="02020603050405020304" pitchFamily="18" charset="0"/>
              </a:rPr>
              <a:t>Diagnosis</a:t>
            </a:r>
            <a:r>
              <a:rPr lang="en-GB" dirty="0">
                <a:latin typeface="Times New Roman" panose="02020603050405020304" pitchFamily="18" charset="0"/>
                <a:cs typeface="Times New Roman" panose="02020603050405020304" pitchFamily="18" charset="0"/>
              </a:rPr>
              <a:t>: Egg in stool</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barrel-shaped with bipolar or double plug or 2 cell stage Undeveloped cell, </a:t>
            </a:r>
            <a:r>
              <a:rPr lang="en-GB" dirty="0" err="1">
                <a:latin typeface="Times New Roman" panose="02020603050405020304" pitchFamily="18" charset="0"/>
                <a:cs typeface="Times New Roman" panose="02020603050405020304" pitchFamily="18" charset="0"/>
              </a:rPr>
              <a:t>embryonated</a:t>
            </a:r>
            <a:r>
              <a:rPr lang="en-GB" dirty="0">
                <a:latin typeface="Times New Roman" panose="02020603050405020304" pitchFamily="18" charset="0"/>
                <a:cs typeface="Times New Roman" panose="02020603050405020304" pitchFamily="18" charset="0"/>
              </a:rPr>
              <a:t>, American foot ball </a:t>
            </a:r>
            <a:r>
              <a:rPr lang="en-GB" dirty="0" smtClean="0">
                <a:latin typeface="Times New Roman" panose="02020603050405020304" pitchFamily="18" charset="0"/>
                <a:cs typeface="Times New Roman" panose="02020603050405020304" pitchFamily="18" charset="0"/>
              </a:rPr>
              <a:t>shape).</a:t>
            </a:r>
            <a:endParaRPr lang="en-GB" dirty="0">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a:t>
            </a:r>
            <a:r>
              <a:rPr lang="en-GB" dirty="0">
                <a:solidFill>
                  <a:schemeClr val="accent2">
                    <a:lumMod val="75000"/>
                  </a:schemeClr>
                </a:solidFill>
                <a:latin typeface="Times New Roman" panose="02020603050405020304" pitchFamily="18" charset="0"/>
                <a:cs typeface="Times New Roman" panose="02020603050405020304" pitchFamily="18" charset="0"/>
              </a:rPr>
              <a:t>Habitat</a:t>
            </a:r>
            <a:r>
              <a:rPr lang="en-GB" dirty="0">
                <a:latin typeface="Times New Roman" panose="02020603050405020304" pitchFamily="18" charset="0"/>
                <a:cs typeface="Times New Roman" panose="02020603050405020304" pitchFamily="18" charset="0"/>
              </a:rPr>
              <a:t>: Adult cecum, appendix, colon, rectum.</a:t>
            </a:r>
          </a:p>
          <a:p>
            <a:pPr marL="0" indent="0" algn="l" rtl="0">
              <a:buNone/>
            </a:pPr>
            <a:endParaRPr lang="en-GB" dirty="0">
              <a:latin typeface="Times New Roman" panose="02020603050405020304" pitchFamily="18" charset="0"/>
              <a:cs typeface="Times New Roman" panose="02020603050405020304" pitchFamily="18" charset="0"/>
            </a:endParaRPr>
          </a:p>
          <a:p>
            <a:pPr marL="0" indent="0" algn="l" rtl="0">
              <a:buNone/>
            </a:pP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1218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dirty="0"/>
          </a:p>
        </p:txBody>
      </p:sp>
      <p:pic>
        <p:nvPicPr>
          <p:cNvPr id="4" name="Content Placeholder 3"/>
          <p:cNvPicPr>
            <a:picLocks noGrp="1" noChangeAspect="1"/>
          </p:cNvPicPr>
          <p:nvPr>
            <p:ph idx="1"/>
          </p:nvPr>
        </p:nvPicPr>
        <p:blipFill>
          <a:blip r:embed="rId2"/>
          <a:stretch>
            <a:fillRect/>
          </a:stretch>
        </p:blipFill>
        <p:spPr>
          <a:xfrm>
            <a:off x="7205410" y="350292"/>
            <a:ext cx="2441509" cy="3020659"/>
          </a:xfrm>
          <a:prstGeom prst="rect">
            <a:avLst/>
          </a:prstGeom>
        </p:spPr>
      </p:pic>
      <p:pic>
        <p:nvPicPr>
          <p:cNvPr id="5" name="Picture 4"/>
          <p:cNvPicPr>
            <a:picLocks noChangeAspect="1"/>
          </p:cNvPicPr>
          <p:nvPr/>
        </p:nvPicPr>
        <p:blipFill>
          <a:blip r:embed="rId3"/>
          <a:stretch>
            <a:fillRect/>
          </a:stretch>
        </p:blipFill>
        <p:spPr>
          <a:xfrm>
            <a:off x="3872255" y="350292"/>
            <a:ext cx="2223745" cy="3106140"/>
          </a:xfrm>
          <a:prstGeom prst="rect">
            <a:avLst/>
          </a:prstGeom>
        </p:spPr>
      </p:pic>
      <p:pic>
        <p:nvPicPr>
          <p:cNvPr id="6" name="Picture 5"/>
          <p:cNvPicPr>
            <a:picLocks noChangeAspect="1"/>
          </p:cNvPicPr>
          <p:nvPr/>
        </p:nvPicPr>
        <p:blipFill>
          <a:blip r:embed="rId4"/>
          <a:stretch>
            <a:fillRect/>
          </a:stretch>
        </p:blipFill>
        <p:spPr>
          <a:xfrm>
            <a:off x="124851" y="481806"/>
            <a:ext cx="3377301" cy="2489993"/>
          </a:xfrm>
          <a:prstGeom prst="rect">
            <a:avLst/>
          </a:prstGeom>
        </p:spPr>
      </p:pic>
      <p:sp>
        <p:nvSpPr>
          <p:cNvPr id="7" name="Rectangle 6"/>
          <p:cNvSpPr/>
          <p:nvPr/>
        </p:nvSpPr>
        <p:spPr bwMode="auto">
          <a:xfrm>
            <a:off x="859536" y="3785616"/>
            <a:ext cx="1773936" cy="694944"/>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1"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en-US" sz="2800" b="1" i="0" u="none" strike="noStrike" cap="none" normalizeH="0" baseline="0" dirty="0" smtClean="0">
                <a:ln>
                  <a:noFill/>
                </a:ln>
                <a:solidFill>
                  <a:schemeClr val="accent1"/>
                </a:solidFill>
                <a:effectLst/>
                <a:latin typeface="Arial" panose="020B0604020202020204" pitchFamily="34" charset="0"/>
                <a:ea typeface="SimSun" panose="02010600030101010101" pitchFamily="2" charset="-122"/>
              </a:rPr>
              <a:t>egg</a:t>
            </a:r>
            <a:endParaRPr kumimoji="0" lang="ar-IQ" sz="1800" b="1" i="0" u="none" strike="noStrike" cap="none" normalizeH="0" baseline="0" dirty="0" smtClean="0">
              <a:ln>
                <a:noFill/>
              </a:ln>
              <a:solidFill>
                <a:schemeClr val="accent1"/>
              </a:solidFill>
              <a:effectLst/>
              <a:latin typeface="Arial" panose="020B0604020202020204" pitchFamily="34" charset="0"/>
              <a:ea typeface="SimSun" panose="02010600030101010101" pitchFamily="2" charset="-122"/>
            </a:endParaRPr>
          </a:p>
        </p:txBody>
      </p:sp>
      <p:sp>
        <p:nvSpPr>
          <p:cNvPr id="8" name="Rectangle 7"/>
          <p:cNvSpPr/>
          <p:nvPr/>
        </p:nvSpPr>
        <p:spPr bwMode="auto">
          <a:xfrm>
            <a:off x="3872255" y="3877056"/>
            <a:ext cx="1934185" cy="603504"/>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1"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dirty="0" smtClean="0">
                <a:ln>
                  <a:noFill/>
                </a:ln>
                <a:solidFill>
                  <a:schemeClr val="accent1"/>
                </a:solidFill>
                <a:effectLst/>
                <a:latin typeface="Arial" panose="020B0604020202020204" pitchFamily="34" charset="0"/>
                <a:ea typeface="SimSun" panose="02010600030101010101" pitchFamily="2" charset="-122"/>
              </a:rPr>
              <a:t>female</a:t>
            </a:r>
            <a:endParaRPr kumimoji="0" lang="ar-IQ" sz="1800" b="1" i="0" u="none" strike="noStrike" cap="none" normalizeH="0" baseline="0" dirty="0" smtClean="0">
              <a:ln>
                <a:noFill/>
              </a:ln>
              <a:solidFill>
                <a:schemeClr val="accent1"/>
              </a:solidFill>
              <a:effectLst/>
              <a:latin typeface="Arial" panose="020B0604020202020204" pitchFamily="34" charset="0"/>
              <a:ea typeface="SimSun" panose="02010600030101010101" pitchFamily="2" charset="-122"/>
            </a:endParaRPr>
          </a:p>
        </p:txBody>
      </p:sp>
      <p:sp>
        <p:nvSpPr>
          <p:cNvPr id="9" name="Rectangle 8"/>
          <p:cNvSpPr/>
          <p:nvPr/>
        </p:nvSpPr>
        <p:spPr bwMode="auto">
          <a:xfrm>
            <a:off x="7205410" y="3616223"/>
            <a:ext cx="2139758" cy="864337"/>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1"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dirty="0" smtClean="0">
                <a:ln>
                  <a:noFill/>
                </a:ln>
                <a:solidFill>
                  <a:schemeClr val="accent1"/>
                </a:solidFill>
                <a:effectLst/>
                <a:latin typeface="Arial" panose="020B0604020202020204" pitchFamily="34" charset="0"/>
                <a:ea typeface="SimSun" panose="02010600030101010101" pitchFamily="2" charset="-122"/>
              </a:rPr>
              <a:t>mail</a:t>
            </a:r>
            <a:endParaRPr kumimoji="0" lang="ar-IQ" sz="1800" b="1" i="0" u="none" strike="noStrike" cap="none" normalizeH="0" baseline="0" dirty="0" smtClean="0">
              <a:ln>
                <a:noFill/>
              </a:ln>
              <a:solidFill>
                <a:schemeClr val="accent1"/>
              </a:solidFill>
              <a:effectLst/>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1864014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744" y="256032"/>
            <a:ext cx="11344656" cy="5871718"/>
          </a:xfrm>
        </p:spPr>
        <p:txBody>
          <a:bodyPr/>
          <a:lstStyle/>
          <a:p>
            <a:pPr marL="0" indent="0" algn="l" rtl="0">
              <a:buNone/>
            </a:pPr>
            <a:r>
              <a:rPr lang="en-GB" b="1" dirty="0" smtClean="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Life cycle :</a:t>
            </a:r>
            <a:endParaRPr lang="en-GB" b="1"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Egg develops in soil and infects humans.</a:t>
            </a:r>
          </a:p>
          <a:p>
            <a:pPr marL="0" indent="0" algn="l" rtl="0">
              <a:buNone/>
            </a:pP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Similar</a:t>
            </a:r>
            <a:r>
              <a:rPr lang="en-GB" dirty="0">
                <a:solidFill>
                  <a:srgbClr val="000000"/>
                </a:solidFill>
                <a:latin typeface="Times New Roman" panose="02020603050405020304" pitchFamily="18" charset="0"/>
                <a:cs typeface="Times New Roman" panose="02020603050405020304" pitchFamily="18" charset="0"/>
              </a:rPr>
              <a:t> morphologically</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worms infect pigs and monkeys.</a:t>
            </a:r>
          </a:p>
          <a:p>
            <a:pPr marL="0" indent="0" algn="l" rtl="0">
              <a:buNone/>
            </a:pPr>
            <a:r>
              <a:rPr lang="en-GB" dirty="0">
                <a:latin typeface="Times New Roman" panose="02020603050405020304" pitchFamily="18" charset="0"/>
                <a:cs typeface="Times New Roman" panose="02020603050405020304" pitchFamily="18" charset="0"/>
              </a:rPr>
              <a:t>• Humans are </a:t>
            </a:r>
            <a:r>
              <a:rPr lang="en-GB" dirty="0" smtClean="0">
                <a:latin typeface="Times New Roman" panose="02020603050405020304" pitchFamily="18" charset="0"/>
                <a:cs typeface="Times New Roman" panose="02020603050405020304" pitchFamily="18" charset="0"/>
              </a:rPr>
              <a:t>the only </a:t>
            </a:r>
            <a:r>
              <a:rPr lang="en-GB" dirty="0">
                <a:latin typeface="Times New Roman" panose="02020603050405020304" pitchFamily="18" charset="0"/>
                <a:cs typeface="Times New Roman" panose="02020603050405020304" pitchFamily="18" charset="0"/>
              </a:rPr>
              <a:t>natural host for T. </a:t>
            </a:r>
            <a:r>
              <a:rPr lang="en-GB" dirty="0" err="1">
                <a:latin typeface="Times New Roman" panose="02020603050405020304" pitchFamily="18" charset="0"/>
                <a:cs typeface="Times New Roman" panose="02020603050405020304" pitchFamily="18" charset="0"/>
              </a:rPr>
              <a:t>trichiura</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attached </a:t>
            </a:r>
            <a:r>
              <a:rPr lang="en-GB" dirty="0">
                <a:latin typeface="Times New Roman" panose="02020603050405020304" pitchFamily="18" charset="0"/>
                <a:cs typeface="Times New Roman" panose="02020603050405020304" pitchFamily="18" charset="0"/>
              </a:rPr>
              <a:t>to caecum wall and appendix.</a:t>
            </a:r>
          </a:p>
          <a:p>
            <a:pPr marL="0" indent="0" algn="l" rtl="0">
              <a:buNone/>
            </a:pPr>
            <a:r>
              <a:rPr lang="en-GB" dirty="0">
                <a:latin typeface="Times New Roman" panose="02020603050405020304" pitchFamily="18" charset="0"/>
                <a:cs typeface="Times New Roman" panose="02020603050405020304" pitchFamily="18" charset="0"/>
              </a:rPr>
              <a:t>• Fertile female lays 5000 eggs daily.</a:t>
            </a:r>
          </a:p>
          <a:p>
            <a:pPr marL="0" indent="0" algn="l" rtl="0">
              <a:buNone/>
            </a:pPr>
            <a:r>
              <a:rPr lang="en-GB" dirty="0">
                <a:latin typeface="Times New Roman" panose="02020603050405020304" pitchFamily="18" charset="0"/>
                <a:cs typeface="Times New Roman" panose="02020603050405020304" pitchFamily="18" charset="0"/>
              </a:rPr>
              <a:t>• Egg passed in </a:t>
            </a:r>
            <a:r>
              <a:rPr lang="en-GB" dirty="0" err="1">
                <a:latin typeface="Times New Roman" panose="02020603050405020304" pitchFamily="18" charset="0"/>
                <a:cs typeface="Times New Roman" panose="02020603050405020304" pitchFamily="18" charset="0"/>
              </a:rPr>
              <a:t>feces</a:t>
            </a:r>
            <a:r>
              <a:rPr lang="en-GB" dirty="0">
                <a:latin typeface="Times New Roman" panose="02020603050405020304" pitchFamily="18" charset="0"/>
                <a:cs typeface="Times New Roman" panose="02020603050405020304" pitchFamily="18" charset="0"/>
              </a:rPr>
              <a:t> contains unsegmented ovum, not infective for humans.</a:t>
            </a:r>
          </a:p>
          <a:p>
            <a:pPr marL="0" indent="0" algn="l" rtl="0">
              <a:buNone/>
            </a:pPr>
            <a:r>
              <a:rPr lang="en-GB" dirty="0">
                <a:latin typeface="Times New Roman" panose="02020603050405020304" pitchFamily="18" charset="0"/>
                <a:cs typeface="Times New Roman" panose="02020603050405020304" pitchFamily="18" charset="0"/>
              </a:rPr>
              <a:t>• Egg develops in soil under warm, moist, shady conditions.</a:t>
            </a:r>
          </a:p>
          <a:p>
            <a:pPr marL="0" indent="0" algn="l" rtl="0">
              <a:buNone/>
            </a:pP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Infective </a:t>
            </a:r>
            <a:r>
              <a:rPr lang="en-GB" dirty="0" err="1" smtClean="0">
                <a:latin typeface="Times New Roman" panose="02020603050405020304" pitchFamily="18" charset="0"/>
                <a:cs typeface="Times New Roman" panose="02020603050405020304" pitchFamily="18" charset="0"/>
              </a:rPr>
              <a:t>rhabditiform</a:t>
            </a:r>
            <a:r>
              <a:rPr lang="en-GB" dirty="0" smtClean="0">
                <a:latin typeface="Times New Roman" panose="02020603050405020304" pitchFamily="18" charset="0"/>
                <a:cs typeface="Times New Roman" panose="02020603050405020304" pitchFamily="18" charset="0"/>
              </a:rPr>
              <a:t> larva </a:t>
            </a:r>
            <a:r>
              <a:rPr lang="en-GB" dirty="0">
                <a:latin typeface="Times New Roman" panose="02020603050405020304" pitchFamily="18" charset="0"/>
                <a:cs typeface="Times New Roman" panose="02020603050405020304" pitchFamily="18" charset="0"/>
              </a:rPr>
              <a:t>develops within egg in 3-4 weeks.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2747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indent="0" algn="l">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Eggs containing infective larvae swallowed in food or water.</a:t>
            </a:r>
          </a:p>
          <a:p>
            <a:pPr marL="0" indent="0" algn="l">
              <a:buNone/>
            </a:pPr>
            <a:r>
              <a:rPr lang="en-US" dirty="0">
                <a:latin typeface="Times New Roman" panose="02020603050405020304" pitchFamily="18" charset="0"/>
                <a:cs typeface="Times New Roman" panose="02020603050405020304" pitchFamily="18" charset="0"/>
              </a:rPr>
              <a:t>• Eggs hatch in small intestine.</a:t>
            </a:r>
          </a:p>
          <a:p>
            <a:pPr marL="0" indent="0" algn="l">
              <a:buNone/>
            </a:pPr>
            <a:r>
              <a:rPr lang="en-US" dirty="0">
                <a:latin typeface="Times New Roman" panose="02020603050405020304" pitchFamily="18" charset="0"/>
                <a:cs typeface="Times New Roman" panose="02020603050405020304" pitchFamily="18" charset="0"/>
              </a:rPr>
              <a:t>• Adults mature in 2-3 months, embedded on caecal wall with the</a:t>
            </a:r>
          </a:p>
          <a:p>
            <a:pPr marL="0" indent="0" algn="l">
              <a:buNone/>
            </a:pPr>
            <a:r>
              <a:rPr lang="en-US" dirty="0" smtClean="0">
                <a:latin typeface="Times New Roman" panose="02020603050405020304" pitchFamily="18" charset="0"/>
                <a:cs typeface="Times New Roman" panose="02020603050405020304" pitchFamily="18" charset="0"/>
              </a:rPr>
              <a:t>thread-like </a:t>
            </a:r>
            <a:r>
              <a:rPr lang="en-US" dirty="0">
                <a:latin typeface="Times New Roman" panose="02020603050405020304" pitchFamily="18" charset="0"/>
                <a:cs typeface="Times New Roman" panose="02020603050405020304" pitchFamily="18" charset="0"/>
              </a:rPr>
              <a:t>anterior portion and thick posterior </a:t>
            </a:r>
            <a:r>
              <a:rPr lang="en-US" dirty="0" smtClean="0">
                <a:latin typeface="Times New Roman" panose="02020603050405020304" pitchFamily="18" charset="0"/>
                <a:cs typeface="Times New Roman" panose="02020603050405020304" pitchFamily="18" charset="0"/>
              </a:rPr>
              <a:t>end.</a:t>
            </a:r>
            <a:endParaRPr lang="en-US" dirty="0">
              <a:latin typeface="Times New Roman" panose="02020603050405020304" pitchFamily="18" charset="0"/>
              <a:cs typeface="Times New Roman" panose="02020603050405020304" pitchFamily="18" charset="0"/>
            </a:endParaRPr>
          </a:p>
          <a:p>
            <a:pPr marL="0" indent="0" algn="l">
              <a:buNone/>
            </a:pPr>
            <a:r>
              <a:rPr lang="en-US" dirty="0">
                <a:latin typeface="Times New Roman" panose="02020603050405020304" pitchFamily="18" charset="0"/>
                <a:cs typeface="Times New Roman" panose="02020603050405020304" pitchFamily="18" charset="0"/>
              </a:rPr>
              <a:t>• Eggs appear in feces 3 months post-infection</a:t>
            </a:r>
            <a:r>
              <a:rPr lang="en-US" dirty="0" smtClean="0">
                <a:latin typeface="Times New Roman" panose="02020603050405020304" pitchFamily="18" charset="0"/>
                <a:cs typeface="Times New Roman" panose="02020603050405020304" pitchFamily="18" charset="0"/>
              </a:rPr>
              <a:t>.</a:t>
            </a:r>
          </a:p>
          <a:p>
            <a:pPr marL="0" indent="0" algn="l">
              <a:buNone/>
            </a:pPr>
            <a:r>
              <a:rPr lang="en-US" dirty="0">
                <a:solidFill>
                  <a:schemeClr val="accent2">
                    <a:lumMod val="75000"/>
                  </a:schemeClr>
                </a:solidFill>
                <a:latin typeface="Times New Roman" panose="02020603050405020304" pitchFamily="18" charset="0"/>
                <a:cs typeface="Times New Roman" panose="02020603050405020304" pitchFamily="18" charset="0"/>
              </a:rPr>
              <a:t>The entire life cycle can be passed in one host, from the ingested infective egg to the development of the adults and the release of their eggs in </a:t>
            </a:r>
            <a:r>
              <a:rPr lang="en-US" dirty="0" err="1">
                <a:solidFill>
                  <a:schemeClr val="accent2">
                    <a:lumMod val="75000"/>
                  </a:schemeClr>
                </a:solidFill>
                <a:latin typeface="Times New Roman" panose="02020603050405020304" pitchFamily="18" charset="0"/>
                <a:cs typeface="Times New Roman" panose="02020603050405020304" pitchFamily="18" charset="0"/>
              </a:rPr>
              <a:t>faeces</a:t>
            </a:r>
            <a:r>
              <a:rPr lang="en-US" dirty="0">
                <a:solidFill>
                  <a:schemeClr val="accent2">
                    <a:lumMod val="75000"/>
                  </a:schemeClr>
                </a:solidFill>
                <a:latin typeface="Times New Roman" panose="02020603050405020304" pitchFamily="18" charset="0"/>
                <a:cs typeface="Times New Roman" panose="02020603050405020304" pitchFamily="18" charset="0"/>
              </a:rPr>
              <a:t>.</a:t>
            </a:r>
            <a:endParaRPr lang="ar-IQ"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3962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420624" y="190501"/>
            <a:ext cx="11161776" cy="6420358"/>
          </a:xfrm>
          <a:prstGeom prst="rect">
            <a:avLst/>
          </a:prstGeom>
        </p:spPr>
      </p:pic>
    </p:spTree>
    <p:extLst>
      <p:ext uri="{BB962C8B-B14F-4D97-AF65-F5344CB8AC3E}">
        <p14:creationId xmlns:p14="http://schemas.microsoft.com/office/powerpoint/2010/main" val="3047767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256" y="173736"/>
            <a:ext cx="11405616" cy="5121910"/>
          </a:xfrm>
        </p:spPr>
        <p:txBody>
          <a:bodyPr/>
          <a:lstStyle/>
          <a:p>
            <a:pPr marL="0" indent="0" algn="l">
              <a:lnSpc>
                <a:spcPct val="107000"/>
              </a:lnSpc>
              <a:spcAft>
                <a:spcPts val="755"/>
              </a:spcAft>
              <a:buNone/>
            </a:pPr>
            <a:r>
              <a:rPr lang="en-US" sz="36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Constantia" panose="02030602050306030303" pitchFamily="18" charset="0"/>
              </a:rPr>
              <a:t>Pathogenesis and Clinical </a:t>
            </a:r>
            <a:r>
              <a:rPr lang="en-US" sz="36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Constantia" panose="02030602050306030303" pitchFamily="18" charset="0"/>
              </a:rPr>
              <a:t>Features</a:t>
            </a:r>
            <a:endParaRPr lang="en-US" sz="3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l" rtl="0">
              <a:buNone/>
            </a:pPr>
            <a:r>
              <a:rPr lang="en-US" dirty="0" smtClean="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Trichuriasis</a:t>
            </a:r>
            <a:r>
              <a:rPr lang="en-US" dirty="0">
                <a:latin typeface="Times New Roman" panose="02020603050405020304" pitchFamily="18" charset="0"/>
                <a:cs typeface="Times New Roman" panose="02020603050405020304" pitchFamily="18" charset="0"/>
              </a:rPr>
              <a:t> or </a:t>
            </a:r>
            <a:r>
              <a:rPr lang="en-US" dirty="0" err="1">
                <a:latin typeface="Times New Roman" panose="02020603050405020304" pitchFamily="18" charset="0"/>
                <a:cs typeface="Times New Roman" panose="02020603050405020304" pitchFamily="18" charset="0"/>
              </a:rPr>
              <a:t>Trichocephaliasis</a:t>
            </a:r>
            <a:r>
              <a:rPr lang="en-US" dirty="0">
                <a:latin typeface="Times New Roman" panose="02020603050405020304" pitchFamily="18" charset="0"/>
                <a:cs typeface="Times New Roman" panose="02020603050405020304" pitchFamily="18" charset="0"/>
              </a:rPr>
              <a:t>"</a:t>
            </a:r>
          </a:p>
          <a:p>
            <a:pPr marL="0" indent="0" algn="l" rtl="0">
              <a:buNone/>
            </a:pPr>
            <a:r>
              <a:rPr lang="en-US" dirty="0">
                <a:latin typeface="Times New Roman" panose="02020603050405020304" pitchFamily="18" charset="0"/>
                <a:cs typeface="Times New Roman" panose="02020603050405020304" pitchFamily="18" charset="0"/>
              </a:rPr>
              <a:t>• Asymptomatic except in heavy worm loads.</a:t>
            </a:r>
          </a:p>
          <a:p>
            <a:pPr marL="0" indent="0" algn="l" rtl="0">
              <a:buNone/>
            </a:pPr>
            <a:r>
              <a:rPr lang="en-US" dirty="0">
                <a:latin typeface="Times New Roman" panose="02020603050405020304" pitchFamily="18" charset="0"/>
                <a:cs typeface="Times New Roman" panose="02020603050405020304" pitchFamily="18" charset="0"/>
              </a:rPr>
              <a:t>• Caused by mechanical effects or allergic reactions.</a:t>
            </a:r>
          </a:p>
          <a:p>
            <a:pPr marL="0" indent="0" algn="l" rtl="0">
              <a:buNone/>
            </a:pPr>
            <a:r>
              <a:rPr lang="en-US" dirty="0">
                <a:latin typeface="Times New Roman" panose="02020603050405020304" pitchFamily="18" charset="0"/>
                <a:cs typeface="Times New Roman" panose="02020603050405020304" pitchFamily="18" charset="0"/>
              </a:rPr>
              <a:t>• Blood loss: 0.005 ml per worm per day.</a:t>
            </a:r>
          </a:p>
          <a:p>
            <a:pPr marL="0" indent="0" algn="l" rtl="0">
              <a:buNone/>
            </a:pPr>
            <a:r>
              <a:rPr lang="en-US" dirty="0">
                <a:latin typeface="Times New Roman" panose="02020603050405020304" pitchFamily="18" charset="0"/>
                <a:cs typeface="Times New Roman" panose="02020603050405020304" pitchFamily="18" charset="0"/>
              </a:rPr>
              <a:t>• May lead to anemia and malnutrition over time</a:t>
            </a:r>
            <a:r>
              <a:rPr lang="en-US" dirty="0" smtClean="0">
                <a:latin typeface="Times New Roman" panose="02020603050405020304" pitchFamily="18" charset="0"/>
                <a:cs typeface="Times New Roman" panose="02020603050405020304" pitchFamily="18" charset="0"/>
              </a:rPr>
              <a:t>.</a:t>
            </a:r>
          </a:p>
          <a:p>
            <a:pPr marL="0" indent="0" algn="l" rtl="0">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by masses </a:t>
            </a:r>
            <a:r>
              <a:rPr lang="en-GB" dirty="0" smtClean="0">
                <a:latin typeface="Times New Roman" panose="02020603050405020304" pitchFamily="18" charset="0"/>
                <a:cs typeface="Times New Roman" panose="02020603050405020304" pitchFamily="18" charset="0"/>
              </a:rPr>
              <a:t>of whipworms  Mechanical </a:t>
            </a:r>
            <a:r>
              <a:rPr lang="en-GB" dirty="0">
                <a:latin typeface="Times New Roman" panose="02020603050405020304" pitchFamily="18" charset="0"/>
                <a:cs typeface="Times New Roman" panose="02020603050405020304" pitchFamily="18" charset="0"/>
              </a:rPr>
              <a:t>blockage of </a:t>
            </a:r>
            <a:r>
              <a:rPr lang="en-GB" dirty="0" err="1">
                <a:latin typeface="Times New Roman" panose="02020603050405020304" pitchFamily="18" charset="0"/>
                <a:cs typeface="Times New Roman" panose="02020603050405020304" pitchFamily="18" charset="0"/>
              </a:rPr>
              <a:t>appendiceal</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lumen lead to acute </a:t>
            </a:r>
            <a:r>
              <a:rPr lang="en-GB" dirty="0" err="1" smtClean="0">
                <a:latin typeface="Times New Roman" panose="02020603050405020304" pitchFamily="18" charset="0"/>
                <a:cs typeface="Times New Roman" panose="02020603050405020304" pitchFamily="18" charset="0"/>
              </a:rPr>
              <a:t>appendisite</a:t>
            </a:r>
            <a:r>
              <a:rPr lang="en-GB"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a:p>
            <a:pPr marL="0" indent="0" algn="l" rtl="0">
              <a:buNone/>
            </a:pPr>
            <a:r>
              <a:rPr lang="en-GB" dirty="0">
                <a:latin typeface="Times New Roman" panose="02020603050405020304" pitchFamily="18" charset="0"/>
                <a:cs typeface="Times New Roman" panose="02020603050405020304" pitchFamily="18" charset="0"/>
              </a:rPr>
              <a:t>• Symptoms: Mucus </a:t>
            </a:r>
            <a:r>
              <a:rPr lang="en-GB" dirty="0" err="1">
                <a:latin typeface="Times New Roman" panose="02020603050405020304" pitchFamily="18" charset="0"/>
                <a:cs typeface="Times New Roman" panose="02020603050405020304" pitchFamily="18" charset="0"/>
              </a:rPr>
              <a:t>diarrhea</a:t>
            </a:r>
            <a:r>
              <a:rPr lang="en-GB" dirty="0">
                <a:latin typeface="Times New Roman" panose="02020603050405020304" pitchFamily="18" charset="0"/>
                <a:cs typeface="Times New Roman" panose="02020603050405020304" pitchFamily="18" charset="0"/>
              </a:rPr>
              <a:t>, chronic dysentery, abdominal pain.</a:t>
            </a:r>
          </a:p>
          <a:p>
            <a:pPr marL="0" indent="0" algn="l" rtl="0">
              <a:buNone/>
            </a:pPr>
            <a:r>
              <a:rPr lang="en-GB" dirty="0">
                <a:latin typeface="Times New Roman" panose="02020603050405020304" pitchFamily="18" charset="0"/>
                <a:cs typeface="Times New Roman" panose="02020603050405020304" pitchFamily="18" charset="0"/>
              </a:rPr>
              <a:t>• Rectal prolapse risk in young children.</a:t>
            </a:r>
          </a:p>
          <a:p>
            <a:pPr marL="0" indent="0" algn="l" rtl="0">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Mebendazole</a:t>
            </a:r>
            <a:r>
              <a:rPr lang="en-GB" dirty="0">
                <a:latin typeface="Times New Roman" panose="02020603050405020304" pitchFamily="18" charset="0"/>
                <a:cs typeface="Times New Roman" panose="02020603050405020304" pitchFamily="18" charset="0"/>
              </a:rPr>
              <a:t> treatment recommended.</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2699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2024"/>
            <a:ext cx="10972800" cy="5935726"/>
          </a:xfrm>
        </p:spPr>
        <p:txBody>
          <a:bodyPr/>
          <a:lstStyle/>
          <a:p>
            <a:pPr marL="0" indent="0" algn="l">
              <a:buNone/>
            </a:pPr>
            <a:r>
              <a:rPr lang="en-GB" sz="4000" b="1" dirty="0"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5&amp;6\ </a:t>
            </a:r>
            <a:r>
              <a:rPr lang="en-GB" sz="4000" b="1" dirty="0" err="1"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Anchylostoma</a:t>
            </a:r>
            <a:r>
              <a:rPr lang="en-GB" sz="4000" b="1" dirty="0"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40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&amp; </a:t>
            </a:r>
            <a:r>
              <a:rPr lang="en-GB" sz="40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Necator</a:t>
            </a:r>
            <a:r>
              <a:rPr lang="en-GB" sz="40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American Disease </a:t>
            </a:r>
            <a:endParaRPr lang="en-GB" sz="4000" b="1" dirty="0"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l">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Caused by </a:t>
            </a:r>
            <a:r>
              <a:rPr lang="en-GB" dirty="0" err="1">
                <a:latin typeface="Times New Roman" panose="02020603050405020304" pitchFamily="18" charset="0"/>
                <a:cs typeface="Times New Roman" panose="02020603050405020304" pitchFamily="18" charset="0"/>
              </a:rPr>
              <a:t>Anchylostoma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duodenale</a:t>
            </a:r>
            <a:r>
              <a:rPr lang="en-GB" dirty="0">
                <a:latin typeface="Times New Roman" panose="02020603050405020304" pitchFamily="18" charset="0"/>
                <a:cs typeface="Times New Roman" panose="02020603050405020304" pitchFamily="18" charset="0"/>
              </a:rPr>
              <a:t>.</a:t>
            </a:r>
          </a:p>
          <a:p>
            <a:pPr marL="0" indent="0" algn="l">
              <a:buNone/>
            </a:pPr>
            <a:r>
              <a:rPr lang="en-GB" dirty="0">
                <a:latin typeface="Times New Roman" panose="02020603050405020304" pitchFamily="18" charset="0"/>
                <a:cs typeface="Times New Roman" panose="02020603050405020304" pitchFamily="18" charset="0"/>
              </a:rPr>
              <a:t>• The worm attaches to the intestinal mucosa, </a:t>
            </a:r>
            <a:r>
              <a:rPr lang="en-GB" dirty="0" smtClean="0">
                <a:latin typeface="Times New Roman" panose="02020603050405020304" pitchFamily="18" charset="0"/>
                <a:cs typeface="Times New Roman" panose="02020603050405020304" pitchFamily="18" charset="0"/>
              </a:rPr>
              <a:t>Causes </a:t>
            </a:r>
            <a:r>
              <a:rPr lang="en-GB" dirty="0">
                <a:latin typeface="Times New Roman" panose="02020603050405020304" pitchFamily="18" charset="0"/>
                <a:cs typeface="Times New Roman" panose="02020603050405020304" pitchFamily="18" charset="0"/>
              </a:rPr>
              <a:t>anorexia, ulcer-like symptoms, and chronic intestinal blood loss.</a:t>
            </a:r>
          </a:p>
          <a:p>
            <a:pPr marL="0" indent="0" algn="l">
              <a:buNone/>
            </a:pPr>
            <a:r>
              <a:rPr lang="en-GB" dirty="0">
                <a:latin typeface="Times New Roman" panose="02020603050405020304" pitchFamily="18" charset="0"/>
                <a:cs typeface="Times New Roman" panose="02020603050405020304" pitchFamily="18" charset="0"/>
              </a:rPr>
              <a:t>• Leads to Iron deficiency </a:t>
            </a:r>
            <a:r>
              <a:rPr lang="en-GB" dirty="0" err="1">
                <a:latin typeface="Times New Roman" panose="02020603050405020304" pitchFamily="18" charset="0"/>
                <a:cs typeface="Times New Roman" panose="02020603050405020304" pitchFamily="18" charset="0"/>
              </a:rPr>
              <a:t>anemia</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Transmitted through skin penetration by Filariform larvae in soil</a:t>
            </a:r>
            <a:r>
              <a:rPr lang="en-GB" dirty="0" smtClean="0">
                <a:latin typeface="Times New Roman" panose="02020603050405020304" pitchFamily="18" charset="0"/>
                <a:cs typeface="Times New Roman" panose="02020603050405020304" pitchFamily="18" charset="0"/>
              </a:rPr>
              <a:t>.</a:t>
            </a:r>
          </a:p>
          <a:p>
            <a:pPr marL="0" indent="0" algn="l" rtl="0">
              <a:buNone/>
            </a:pPr>
            <a:r>
              <a:rPr lang="en-US"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Morphology</a:t>
            </a:r>
          </a:p>
          <a:p>
            <a:pPr marL="0" indent="0" algn="l" rtl="0">
              <a:buNone/>
            </a:pPr>
            <a:r>
              <a:rPr lang="en-US" dirty="0" smtClean="0">
                <a:solidFill>
                  <a:schemeClr val="accent2">
                    <a:lumMod val="75000"/>
                  </a:schemeClr>
                </a:solidFill>
                <a:latin typeface="Times New Roman" panose="02020603050405020304" pitchFamily="18" charset="0"/>
                <a:cs typeface="Times New Roman" panose="02020603050405020304" pitchFamily="18" charset="0"/>
              </a:rPr>
              <a:t>Adult </a:t>
            </a:r>
            <a:r>
              <a:rPr lang="en-US" dirty="0" err="1" smtClean="0">
                <a:solidFill>
                  <a:schemeClr val="accent2">
                    <a:lumMod val="75000"/>
                  </a:schemeClr>
                </a:solidFill>
                <a:latin typeface="Times New Roman" panose="02020603050405020304" pitchFamily="18" charset="0"/>
                <a:cs typeface="Times New Roman" panose="02020603050405020304" pitchFamily="18" charset="0"/>
              </a:rPr>
              <a:t>woorm</a:t>
            </a:r>
            <a:r>
              <a:rPr lang="en-US"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Stout </a:t>
            </a:r>
            <a:r>
              <a:rPr lang="en-US" dirty="0">
                <a:latin typeface="Times New Roman" panose="02020603050405020304" pitchFamily="18" charset="0"/>
                <a:cs typeface="Times New Roman" panose="02020603050405020304" pitchFamily="18" charset="0"/>
              </a:rPr>
              <a:t>cylindrical worms, pale pink or greyish white, may appear reddish brown due to ingested blood</a:t>
            </a:r>
            <a:r>
              <a:rPr lang="en-US"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65258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29768"/>
            <a:ext cx="11268456" cy="5697982"/>
          </a:xfrm>
        </p:spPr>
        <p:txBody>
          <a:bodyPr/>
          <a:lstStyle/>
          <a:p>
            <a:pPr marL="0" lvl="0" indent="0" algn="l" rtl="0">
              <a:buNone/>
            </a:pPr>
            <a:r>
              <a:rPr lang="en-US" dirty="0">
                <a:solidFill>
                  <a:srgbClr val="FF5050">
                    <a:lumMod val="75000"/>
                  </a:srgbClr>
                </a:solidFill>
                <a:latin typeface="Times New Roman" panose="02020603050405020304" pitchFamily="18" charset="0"/>
                <a:cs typeface="Times New Roman" panose="02020603050405020304" pitchFamily="18" charset="0"/>
              </a:rPr>
              <a:t>egg</a:t>
            </a:r>
            <a:r>
              <a:rPr lang="en-US" dirty="0">
                <a:solidFill>
                  <a:srgbClr val="000000"/>
                </a:solidFill>
                <a:latin typeface="Times New Roman" panose="02020603050405020304" pitchFamily="18" charset="0"/>
                <a:cs typeface="Times New Roman" panose="02020603050405020304" pitchFamily="18" charset="0"/>
              </a:rPr>
              <a:t> in stool (thin shall, 4-8 cell </a:t>
            </a:r>
            <a:r>
              <a:rPr lang="en-US" dirty="0" smtClean="0">
                <a:solidFill>
                  <a:srgbClr val="000000"/>
                </a:solidFill>
                <a:latin typeface="Times New Roman" panose="02020603050405020304" pitchFamily="18" charset="0"/>
                <a:cs typeface="Times New Roman" panose="02020603050405020304" pitchFamily="18" charset="0"/>
              </a:rPr>
              <a:t>stage) they are </a:t>
            </a:r>
            <a:r>
              <a:rPr lang="en-US" dirty="0">
                <a:solidFill>
                  <a:srgbClr val="000000"/>
                </a:solidFill>
                <a:latin typeface="Times New Roman" panose="02020603050405020304" pitchFamily="18" charset="0"/>
                <a:cs typeface="Times New Roman" panose="02020603050405020304" pitchFamily="18" charset="0"/>
              </a:rPr>
              <a:t>oval. When released by the adult worm in the intestine, </a:t>
            </a:r>
            <a:r>
              <a:rPr lang="en-US" dirty="0" smtClean="0">
                <a:solidFill>
                  <a:srgbClr val="000000"/>
                </a:solidFill>
                <a:latin typeface="Times New Roman" panose="02020603050405020304" pitchFamily="18" charset="0"/>
                <a:cs typeface="Times New Roman" panose="02020603050405020304" pitchFamily="18" charset="0"/>
              </a:rPr>
              <a:t>contains </a:t>
            </a:r>
            <a:r>
              <a:rPr lang="en-US" dirty="0">
                <a:solidFill>
                  <a:srgbClr val="000000"/>
                </a:solidFill>
                <a:latin typeface="Times New Roman" panose="02020603050405020304" pitchFamily="18" charset="0"/>
                <a:cs typeface="Times New Roman" panose="02020603050405020304" pitchFamily="18" charset="0"/>
              </a:rPr>
              <a:t>an unsegmented </a:t>
            </a:r>
            <a:r>
              <a:rPr lang="en-US" dirty="0" smtClean="0">
                <a:solidFill>
                  <a:srgbClr val="000000"/>
                </a:solidFill>
                <a:latin typeface="Times New Roman" panose="02020603050405020304" pitchFamily="18" charset="0"/>
                <a:cs typeface="Times New Roman" panose="02020603050405020304" pitchFamily="18" charset="0"/>
              </a:rPr>
              <a:t>ovum</a:t>
            </a:r>
            <a:endParaRPr lang="en-US" dirty="0" smtClean="0">
              <a:solidFill>
                <a:schemeClr val="accent2">
                  <a:lumMod val="75000"/>
                </a:schemeClr>
              </a:solidFill>
              <a:latin typeface="Times New Roman" panose="02020603050405020304" pitchFamily="18" charset="0"/>
              <a:cs typeface="Times New Roman" panose="02020603050405020304" pitchFamily="18" charset="0"/>
            </a:endParaRPr>
          </a:p>
          <a:p>
            <a:pPr marL="0" lvl="0" indent="0" algn="l" rtl="0">
              <a:buNone/>
            </a:pPr>
            <a:r>
              <a:rPr lang="en-US" dirty="0" smtClean="0">
                <a:solidFill>
                  <a:schemeClr val="accent2">
                    <a:lumMod val="75000"/>
                  </a:schemeClr>
                </a:solidFill>
                <a:latin typeface="Times New Roman" panose="02020603050405020304" pitchFamily="18" charset="0"/>
                <a:cs typeface="Times New Roman" panose="02020603050405020304" pitchFamily="18" charset="0"/>
              </a:rPr>
              <a:t>Reservoir </a:t>
            </a:r>
            <a:r>
              <a:rPr lang="en-US" dirty="0">
                <a:solidFill>
                  <a:schemeClr val="accent2">
                    <a:lumMod val="75000"/>
                  </a:schemeClr>
                </a:solidFill>
                <a:latin typeface="Times New Roman" panose="02020603050405020304" pitchFamily="18" charset="0"/>
                <a:cs typeface="Times New Roman" panose="02020603050405020304" pitchFamily="18" charset="0"/>
              </a:rPr>
              <a:t>host</a:t>
            </a:r>
            <a:r>
              <a:rPr lang="en-US" dirty="0">
                <a:solidFill>
                  <a:srgbClr val="000000"/>
                </a:solidFill>
                <a:latin typeface="Times New Roman" panose="02020603050405020304" pitchFamily="18" charset="0"/>
                <a:cs typeface="Times New Roman" panose="02020603050405020304" pitchFamily="18" charset="0"/>
              </a:rPr>
              <a:t>: </a:t>
            </a:r>
            <a:r>
              <a:rPr lang="en-US" dirty="0" smtClean="0">
                <a:solidFill>
                  <a:srgbClr val="000000"/>
                </a:solidFill>
                <a:latin typeface="Times New Roman" panose="02020603050405020304" pitchFamily="18" charset="0"/>
                <a:cs typeface="Times New Roman" panose="02020603050405020304" pitchFamily="18" charset="0"/>
              </a:rPr>
              <a:t>dogs</a:t>
            </a:r>
          </a:p>
          <a:p>
            <a:pPr marL="0" lvl="0" indent="0" algn="l" rtl="0">
              <a:buNone/>
            </a:pPr>
            <a:r>
              <a:rPr lang="en-US" dirty="0" smtClean="0">
                <a:solidFill>
                  <a:schemeClr val="accent2">
                    <a:lumMod val="75000"/>
                  </a:schemeClr>
                </a:solidFill>
                <a:latin typeface="Times New Roman" panose="02020603050405020304" pitchFamily="18" charset="0"/>
                <a:cs typeface="Times New Roman" panose="02020603050405020304" pitchFamily="18" charset="0"/>
              </a:rPr>
              <a:t>Habbit</a:t>
            </a:r>
            <a:r>
              <a:rPr lang="en-US" dirty="0" smtClean="0">
                <a:solidFill>
                  <a:srgbClr val="000000"/>
                </a:solidFill>
                <a:latin typeface="Times New Roman" panose="02020603050405020304" pitchFamily="18" charset="0"/>
                <a:cs typeface="Times New Roman" panose="02020603050405020304" pitchFamily="18" charset="0"/>
              </a:rPr>
              <a:t> :Adult </a:t>
            </a:r>
            <a:r>
              <a:rPr lang="en-US" dirty="0">
                <a:solidFill>
                  <a:srgbClr val="000000"/>
                </a:solidFill>
                <a:latin typeface="Times New Roman" panose="02020603050405020304" pitchFamily="18" charset="0"/>
                <a:cs typeface="Times New Roman" panose="02020603050405020304" pitchFamily="18" charset="0"/>
              </a:rPr>
              <a:t>worms reside primarily in the jejunum of infected individuals, with less frequent presence in the duodenum and ileum</a:t>
            </a:r>
            <a:r>
              <a:rPr lang="en-US" dirty="0" smtClean="0">
                <a:solidFill>
                  <a:srgbClr val="000000"/>
                </a:solidFill>
                <a:latin typeface="Times New Roman" panose="02020603050405020304" pitchFamily="18" charset="0"/>
                <a:cs typeface="Times New Roman" panose="02020603050405020304" pitchFamily="18" charset="0"/>
              </a:rPr>
              <a:t>.</a:t>
            </a:r>
          </a:p>
          <a:p>
            <a:pPr marL="0" lvl="0" indent="0" algn="l" rtl="0">
              <a:buNone/>
            </a:pPr>
            <a:r>
              <a:rPr lang="en-GB" dirty="0" smtClean="0">
                <a:solidFill>
                  <a:schemeClr val="accent2">
                    <a:lumMod val="75000"/>
                  </a:schemeClr>
                </a:solidFill>
                <a:latin typeface="Times New Roman" panose="02020603050405020304" pitchFamily="18" charset="0"/>
                <a:cs typeface="Times New Roman" panose="02020603050405020304" pitchFamily="18" charset="0"/>
              </a:rPr>
              <a:t>Transmission:</a:t>
            </a:r>
          </a:p>
          <a:p>
            <a:pPr marL="0" lvl="0" indent="0" algn="l" rtl="0">
              <a:buNone/>
            </a:pPr>
            <a:r>
              <a:rPr lang="en-US" dirty="0" smtClean="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Bacteria penetrate skin and subcutaneous tissue when barefooted.</a:t>
            </a:r>
          </a:p>
          <a:p>
            <a:pPr marL="0" lvl="0" indent="0" algn="l" rtl="0">
              <a:buNone/>
            </a:pPr>
            <a:r>
              <a:rPr lang="en-US" dirty="0">
                <a:solidFill>
                  <a:srgbClr val="000000"/>
                </a:solidFill>
                <a:latin typeface="Times New Roman" panose="02020603050405020304" pitchFamily="18" charset="0"/>
                <a:cs typeface="Times New Roman" panose="02020603050405020304" pitchFamily="18" charset="0"/>
              </a:rPr>
              <a:t>• Common entry sites: skin between toes.</a:t>
            </a:r>
          </a:p>
          <a:p>
            <a:pPr marL="0" lvl="0" indent="0" algn="l" rtl="0">
              <a:buNone/>
            </a:pPr>
            <a:r>
              <a:rPr lang="en-US" dirty="0">
                <a:solidFill>
                  <a:srgbClr val="000000"/>
                </a:solidFill>
                <a:latin typeface="Times New Roman" panose="02020603050405020304" pitchFamily="18" charset="0"/>
                <a:cs typeface="Times New Roman" panose="02020603050405020304" pitchFamily="18" charset="0"/>
              </a:rPr>
              <a:t>• Rarely through oral route, possibly from contaminated vegetables or fruits.</a:t>
            </a:r>
          </a:p>
          <a:p>
            <a:endParaRPr lang="ar-IQ" dirty="0"/>
          </a:p>
        </p:txBody>
      </p:sp>
    </p:spTree>
    <p:extLst>
      <p:ext uri="{BB962C8B-B14F-4D97-AF65-F5344CB8AC3E}">
        <p14:creationId xmlns:p14="http://schemas.microsoft.com/office/powerpoint/2010/main" val="2992495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5851" y="773114"/>
            <a:ext cx="1828959" cy="1737511"/>
          </a:xfrm>
          <a:prstGeom prst="rect">
            <a:avLst/>
          </a:prstGeom>
        </p:spPr>
      </p:pic>
      <p:sp>
        <p:nvSpPr>
          <p:cNvPr id="2" name="Title 1"/>
          <p:cNvSpPr>
            <a:spLocks noGrp="1"/>
          </p:cNvSpPr>
          <p:nvPr>
            <p:ph type="title"/>
          </p:nvPr>
        </p:nvSpPr>
        <p:spPr/>
        <p:txBody>
          <a:bodyPr/>
          <a:lstStyle/>
          <a:p>
            <a:endParaRPr lang="ar-IQ" dirty="0"/>
          </a:p>
        </p:txBody>
      </p:sp>
      <p:pic>
        <p:nvPicPr>
          <p:cNvPr id="5" name="Content Placeholder 4"/>
          <p:cNvPicPr>
            <a:picLocks noGrp="1" noChangeAspect="1"/>
          </p:cNvPicPr>
          <p:nvPr>
            <p:ph idx="1"/>
          </p:nvPr>
        </p:nvPicPr>
        <p:blipFill>
          <a:blip r:embed="rId3"/>
          <a:stretch>
            <a:fillRect/>
          </a:stretch>
        </p:blipFill>
        <p:spPr>
          <a:xfrm>
            <a:off x="3099729" y="0"/>
            <a:ext cx="2005758" cy="2743438"/>
          </a:xfrm>
          <a:prstGeom prst="rect">
            <a:avLst/>
          </a:prstGeom>
        </p:spPr>
      </p:pic>
      <p:pic>
        <p:nvPicPr>
          <p:cNvPr id="6" name="Picture 5"/>
          <p:cNvPicPr>
            <a:picLocks noChangeAspect="1"/>
          </p:cNvPicPr>
          <p:nvPr/>
        </p:nvPicPr>
        <p:blipFill>
          <a:blip r:embed="rId4"/>
          <a:stretch>
            <a:fillRect/>
          </a:stretch>
        </p:blipFill>
        <p:spPr>
          <a:xfrm>
            <a:off x="7510182" y="126493"/>
            <a:ext cx="2072820" cy="2511770"/>
          </a:xfrm>
          <a:prstGeom prst="rect">
            <a:avLst/>
          </a:prstGeom>
        </p:spPr>
      </p:pic>
      <p:pic>
        <p:nvPicPr>
          <p:cNvPr id="7" name="Picture 6"/>
          <p:cNvPicPr>
            <a:picLocks noChangeAspect="1"/>
          </p:cNvPicPr>
          <p:nvPr/>
        </p:nvPicPr>
        <p:blipFill>
          <a:blip r:embed="rId5"/>
          <a:stretch>
            <a:fillRect/>
          </a:stretch>
        </p:blipFill>
        <p:spPr>
          <a:xfrm>
            <a:off x="5751576" y="3187890"/>
            <a:ext cx="6379775" cy="3670110"/>
          </a:xfrm>
          <a:prstGeom prst="rect">
            <a:avLst/>
          </a:prstGeom>
        </p:spPr>
      </p:pic>
      <p:sp>
        <p:nvSpPr>
          <p:cNvPr id="8" name="Rectangle 7"/>
          <p:cNvSpPr/>
          <p:nvPr/>
        </p:nvSpPr>
        <p:spPr bwMode="auto">
          <a:xfrm>
            <a:off x="870294" y="2878354"/>
            <a:ext cx="886968" cy="429768"/>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rPr>
              <a:t>egg</a:t>
            </a:r>
            <a:endParaRPr kumimoji="0" lang="ar-IQ"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endParaRPr>
          </a:p>
        </p:txBody>
      </p:sp>
      <p:sp>
        <p:nvSpPr>
          <p:cNvPr id="9" name="Rectangle 8"/>
          <p:cNvSpPr/>
          <p:nvPr/>
        </p:nvSpPr>
        <p:spPr bwMode="auto">
          <a:xfrm>
            <a:off x="3456432" y="3072384"/>
            <a:ext cx="1426464" cy="384048"/>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rPr>
              <a:t>larva</a:t>
            </a:r>
            <a:endParaRPr kumimoji="0" lang="ar-IQ"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endParaRPr>
          </a:p>
        </p:txBody>
      </p:sp>
      <p:sp>
        <p:nvSpPr>
          <p:cNvPr id="10" name="Rectangle 9"/>
          <p:cNvSpPr/>
          <p:nvPr/>
        </p:nvSpPr>
        <p:spPr bwMode="auto">
          <a:xfrm>
            <a:off x="10241280" y="2267712"/>
            <a:ext cx="1341120" cy="475726"/>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rPr>
              <a:t>Adult warm </a:t>
            </a:r>
            <a:endParaRPr kumimoji="0" lang="ar-IQ" sz="1800" b="0" i="0" u="none" strike="noStrike" cap="none" normalizeH="0" baseline="0" dirty="0" smtClean="0">
              <a:ln>
                <a:noFill/>
              </a:ln>
              <a:solidFill>
                <a:schemeClr val="tx1"/>
              </a:solidFill>
              <a:effectLst/>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719401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080" y="374904"/>
            <a:ext cx="11247120" cy="5752846"/>
          </a:xfrm>
        </p:spPr>
        <p:txBody>
          <a:bodyPr/>
          <a:lstStyle/>
          <a:p>
            <a:pPr marL="0" indent="0" algn="l" rtl="0">
              <a:buNone/>
            </a:pPr>
            <a:r>
              <a:rPr lang="en-US"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Life Cycle of Infectious </a:t>
            </a:r>
            <a:r>
              <a:rPr lang="en-US" sz="36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Bacteria</a:t>
            </a:r>
            <a:endParaRPr lang="en-US"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l">
              <a:buNone/>
            </a:pPr>
            <a:r>
              <a:rPr lang="en-US" dirty="0">
                <a:latin typeface="Times New Roman" panose="02020603050405020304" pitchFamily="18" charset="0"/>
                <a:cs typeface="Times New Roman" panose="02020603050405020304" pitchFamily="18" charset="0"/>
              </a:rPr>
              <a:t>• Humans are the only natural hosts.</a:t>
            </a:r>
          </a:p>
          <a:p>
            <a:pPr marL="0" indent="0" algn="l">
              <a:buNone/>
            </a:pPr>
            <a:r>
              <a:rPr lang="en-US" dirty="0">
                <a:latin typeface="Times New Roman" panose="02020603050405020304" pitchFamily="18" charset="0"/>
                <a:cs typeface="Times New Roman" panose="02020603050405020304" pitchFamily="18" charset="0"/>
              </a:rPr>
              <a:t>•fresh </a:t>
            </a:r>
            <a:r>
              <a:rPr lang="en-US" dirty="0">
                <a:solidFill>
                  <a:srgbClr val="FF0000"/>
                </a:solidFill>
                <a:latin typeface="Times New Roman" panose="02020603050405020304" pitchFamily="18" charset="0"/>
                <a:cs typeface="Times New Roman" panose="02020603050405020304" pitchFamily="18" charset="0"/>
              </a:rPr>
              <a:t>Eggs</a:t>
            </a:r>
            <a:r>
              <a:rPr lang="en-US" dirty="0">
                <a:latin typeface="Times New Roman" panose="02020603050405020304" pitchFamily="18" charset="0"/>
                <a:cs typeface="Times New Roman" panose="02020603050405020304" pitchFamily="18" charset="0"/>
              </a:rPr>
              <a:t> from feces are not infective.</a:t>
            </a:r>
          </a:p>
          <a:p>
            <a:pPr marL="0" indent="0" algn="l">
              <a:buNone/>
            </a:pPr>
            <a:r>
              <a:rPr lang="en-US" dirty="0">
                <a:latin typeface="Times New Roman" panose="02020603050405020304" pitchFamily="18" charset="0"/>
                <a:cs typeface="Times New Roman" panose="02020603050405020304" pitchFamily="18" charset="0"/>
              </a:rPr>
              <a:t>• the embryo develop </a:t>
            </a:r>
            <a:r>
              <a:rPr lang="en-US" dirty="0">
                <a:solidFill>
                  <a:srgbClr val="FF0000"/>
                </a:solidFill>
                <a:latin typeface="Times New Roman" panose="02020603050405020304" pitchFamily="18" charset="0"/>
                <a:cs typeface="Times New Roman" panose="02020603050405020304" pitchFamily="18" charset="0"/>
              </a:rPr>
              <a:t>inside egg into  rhabditiform </a:t>
            </a:r>
            <a:r>
              <a:rPr lang="en-US" dirty="0">
                <a:latin typeface="Times New Roman" panose="02020603050405020304" pitchFamily="18" charset="0"/>
                <a:cs typeface="Times New Roman" panose="02020603050405020304" pitchFamily="18" charset="0"/>
              </a:rPr>
              <a:t>larvae.</a:t>
            </a:r>
          </a:p>
          <a:p>
            <a:pPr marL="0" indent="0" algn="l">
              <a:buNone/>
            </a:pPr>
            <a:r>
              <a:rPr lang="en-US" dirty="0">
                <a:latin typeface="Times New Roman" panose="02020603050405020304" pitchFamily="18" charset="0"/>
                <a:cs typeface="Times New Roman" panose="02020603050405020304" pitchFamily="18" charset="0"/>
              </a:rPr>
              <a:t>• Rhabditiform larva hatches out of egg in 2 days.</a:t>
            </a:r>
          </a:p>
          <a:p>
            <a:pPr marL="0" indent="0" algn="l">
              <a:buNone/>
            </a:pPr>
            <a:r>
              <a:rPr lang="en-US" dirty="0">
                <a:latin typeface="Times New Roman" panose="02020603050405020304" pitchFamily="18" charset="0"/>
                <a:cs typeface="Times New Roman" panose="02020603050405020304" pitchFamily="18" charset="0"/>
              </a:rPr>
              <a:t>It feeds on bacteria and other organic matter in the soil, </a:t>
            </a:r>
          </a:p>
          <a:p>
            <a:pPr marL="0" indent="0" algn="l">
              <a:buNone/>
            </a:pPr>
            <a:r>
              <a:rPr lang="en-US" dirty="0">
                <a:latin typeface="Times New Roman" panose="02020603050405020304" pitchFamily="18" charset="0"/>
                <a:cs typeface="Times New Roman" panose="02020603050405020304" pitchFamily="18" charset="0"/>
              </a:rPr>
              <a:t>• Grows and moults </a:t>
            </a:r>
            <a:r>
              <a:rPr lang="en-US" dirty="0" smtClean="0">
                <a:latin typeface="Times New Roman" panose="02020603050405020304" pitchFamily="18" charset="0"/>
                <a:cs typeface="Times New Roman" panose="02020603050405020304" pitchFamily="18" charset="0"/>
              </a:rPr>
              <a:t>twice in 3rd </a:t>
            </a:r>
            <a:r>
              <a:rPr lang="en-US" dirty="0">
                <a:latin typeface="Times New Roman" panose="02020603050405020304" pitchFamily="18" charset="0"/>
                <a:cs typeface="Times New Roman" panose="02020603050405020304" pitchFamily="18" charset="0"/>
              </a:rPr>
              <a:t>and 5th days after hatching </a:t>
            </a:r>
          </a:p>
          <a:p>
            <a:pPr marL="0" indent="0" algn="l">
              <a:buNone/>
            </a:pPr>
            <a:r>
              <a:rPr lang="en-US" dirty="0">
                <a:latin typeface="Times New Roman" panose="02020603050405020304" pitchFamily="18" charset="0"/>
                <a:cs typeface="Times New Roman" panose="02020603050405020304" pitchFamily="18" charset="0"/>
              </a:rPr>
              <a:t>, becoming infective form </a:t>
            </a:r>
            <a:r>
              <a:rPr lang="en-US" dirty="0">
                <a:solidFill>
                  <a:srgbClr val="FF0000"/>
                </a:solidFill>
                <a:latin typeface="Times New Roman" panose="02020603050405020304" pitchFamily="18" charset="0"/>
                <a:cs typeface="Times New Roman" panose="02020603050405020304" pitchFamily="18" charset="0"/>
              </a:rPr>
              <a:t>filariform</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larva with </a:t>
            </a:r>
            <a:r>
              <a:rPr lang="en-US" dirty="0">
                <a:latin typeface="Times New Roman" panose="02020603050405020304" pitchFamily="18" charset="0"/>
                <a:cs typeface="Times New Roman" panose="02020603050405020304" pitchFamily="18" charset="0"/>
              </a:rPr>
              <a:t>a sharp </a:t>
            </a:r>
            <a:r>
              <a:rPr lang="en-US" dirty="0" smtClean="0">
                <a:latin typeface="Times New Roman" panose="02020603050405020304" pitchFamily="18" charset="0"/>
                <a:cs typeface="Times New Roman" panose="02020603050405020304" pitchFamily="18" charset="0"/>
              </a:rPr>
              <a:t>pointed tail.</a:t>
            </a:r>
            <a:endParaRPr lang="en-US" dirty="0">
              <a:latin typeface="Times New Roman" panose="02020603050405020304" pitchFamily="18" charset="0"/>
              <a:cs typeface="Times New Roman" panose="02020603050405020304" pitchFamily="18" charset="0"/>
            </a:endParaRPr>
          </a:p>
          <a:p>
            <a:pPr marL="0" indent="0" algn="l">
              <a:buNone/>
            </a:pPr>
            <a:r>
              <a:rPr lang="en-US" dirty="0">
                <a:latin typeface="Times New Roman" panose="02020603050405020304" pitchFamily="18" charset="0"/>
                <a:cs typeface="Times New Roman" panose="02020603050405020304" pitchFamily="18" charset="0"/>
              </a:rPr>
              <a:t>• Filariform larvae are non-feeding and live in soil, grass, or vegetation for 5 weeks waiting the host </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7322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40" y="594360"/>
            <a:ext cx="11033760" cy="5533390"/>
          </a:xfrm>
        </p:spPr>
        <p:txBody>
          <a:bodyPr/>
          <a:lstStyle/>
          <a:p>
            <a:pPr marL="0" lvl="0" indent="0" algn="l">
              <a:buNone/>
            </a:pPr>
            <a:r>
              <a:rPr lang="en-US" dirty="0">
                <a:solidFill>
                  <a:srgbClr val="000000"/>
                </a:solidFill>
                <a:latin typeface="Times New Roman" panose="02020603050405020304" pitchFamily="18" charset="0"/>
                <a:cs typeface="Times New Roman" panose="02020603050405020304" pitchFamily="18" charset="0"/>
              </a:rPr>
              <a:t>• They penetrate skin when barefooted on soil containing filariform larvae</a:t>
            </a:r>
            <a:r>
              <a:rPr lang="en-US" dirty="0" smtClean="0">
                <a:solidFill>
                  <a:srgbClr val="000000"/>
                </a:solidFill>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0" indent="0" algn="l" rtl="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Larvae enter venues in subcutaneous tissue and circulate to right heart and lungs.</a:t>
            </a:r>
          </a:p>
          <a:p>
            <a:pPr marL="0" indent="0" algn="l" rtl="0">
              <a:buNone/>
            </a:pPr>
            <a:r>
              <a:rPr lang="en-US" dirty="0">
                <a:latin typeface="Times New Roman" panose="02020603050405020304" pitchFamily="18" charset="0"/>
                <a:cs typeface="Times New Roman" panose="02020603050405020304" pitchFamily="18" charset="0"/>
              </a:rPr>
              <a:t>• In lungs, they break out of capillaries to reach alveoli.</a:t>
            </a:r>
          </a:p>
          <a:p>
            <a:pPr marL="0" indent="0" algn="l" rtl="0">
              <a:buNone/>
            </a:pPr>
            <a:r>
              <a:rPr lang="en-US" dirty="0">
                <a:latin typeface="Times New Roman" panose="02020603050405020304" pitchFamily="18" charset="0"/>
                <a:cs typeface="Times New Roman" panose="02020603050405020304" pitchFamily="18" charset="0"/>
              </a:rPr>
              <a:t>• They migrate up the respiratory tract to the epiglottis They crawl over the epiglottis to the pharynx and are swallowed.</a:t>
            </a:r>
          </a:p>
          <a:p>
            <a:pPr marL="0" indent="0" algn="l" rtl="0">
              <a:buNone/>
            </a:pPr>
            <a:r>
              <a:rPr lang="en-US" dirty="0">
                <a:latin typeface="Times New Roman" panose="02020603050405020304" pitchFamily="18" charset="0"/>
                <a:cs typeface="Times New Roman" panose="02020603050405020304" pitchFamily="18" charset="0"/>
              </a:rPr>
              <a:t>• During migration or reaching the jejunum, they </a:t>
            </a:r>
            <a:r>
              <a:rPr lang="en-US" dirty="0" err="1">
                <a:latin typeface="Times New Roman" panose="02020603050405020304" pitchFamily="18" charset="0"/>
                <a:cs typeface="Times New Roman" panose="02020603050405020304" pitchFamily="18" charset="0"/>
              </a:rPr>
              <a:t>moult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 develop </a:t>
            </a:r>
            <a:r>
              <a:rPr lang="en-US" dirty="0">
                <a:latin typeface="Times New Roman" panose="02020603050405020304" pitchFamily="18" charset="0"/>
                <a:cs typeface="Times New Roman" panose="02020603050405020304" pitchFamily="18" charset="0"/>
              </a:rPr>
              <a:t>a temporary buccal </a:t>
            </a:r>
            <a:r>
              <a:rPr lang="en-US" dirty="0" err="1">
                <a:latin typeface="Times New Roman" panose="02020603050405020304" pitchFamily="18" charset="0"/>
                <a:cs typeface="Times New Roman" panose="02020603050405020304" pitchFamily="18" charset="0"/>
              </a:rPr>
              <a:t>capsuleby</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which they </a:t>
            </a:r>
            <a:r>
              <a:rPr lang="en-US" dirty="0">
                <a:latin typeface="Times New Roman" panose="02020603050405020304" pitchFamily="18" charset="0"/>
                <a:cs typeface="Times New Roman" panose="02020603050405020304" pitchFamily="18" charset="0"/>
              </a:rPr>
              <a:t>get attached to the gut mucosa</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9095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lvl="0" indent="0" algn="l" rtl="0">
              <a:buNone/>
            </a:pPr>
            <a:r>
              <a:rPr lang="en-US" dirty="0" smtClean="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They feed, grow, undergo a fourth </a:t>
            </a:r>
            <a:r>
              <a:rPr lang="en-US" dirty="0" err="1">
                <a:solidFill>
                  <a:srgbClr val="000000"/>
                </a:solidFill>
                <a:latin typeface="Times New Roman" panose="02020603050405020304" pitchFamily="18" charset="0"/>
                <a:cs typeface="Times New Roman" panose="02020603050405020304" pitchFamily="18" charset="0"/>
              </a:rPr>
              <a:t>moulting</a:t>
            </a:r>
            <a:r>
              <a:rPr lang="en-US" dirty="0">
                <a:solidFill>
                  <a:srgbClr val="000000"/>
                </a:solidFill>
                <a:latin typeface="Times New Roman" panose="02020603050405020304" pitchFamily="18" charset="0"/>
                <a:cs typeface="Times New Roman" panose="02020603050405020304" pitchFamily="18" charset="0"/>
              </a:rPr>
              <a:t>, and grow into adults.</a:t>
            </a:r>
          </a:p>
          <a:p>
            <a:pPr marL="0" lvl="0" indent="0" algn="l" rtl="0">
              <a:buNone/>
            </a:pPr>
            <a:r>
              <a:rPr lang="en-US" dirty="0">
                <a:solidFill>
                  <a:srgbClr val="000000"/>
                </a:solidFill>
                <a:latin typeface="Times New Roman" panose="02020603050405020304" pitchFamily="18" charset="0"/>
                <a:cs typeface="Times New Roman" panose="02020603050405020304" pitchFamily="18" charset="0"/>
              </a:rPr>
              <a:t>• Adult worms mature sexually and start laying eggs within 6 weeks to 6 months</a:t>
            </a:r>
            <a:r>
              <a:rPr lang="en-US" dirty="0" smtClean="0">
                <a:solidFill>
                  <a:srgbClr val="000000"/>
                </a:solidFill>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0" indent="0" algn="l">
              <a:buNone/>
            </a:pPr>
            <a:r>
              <a:rPr lang="en-US" dirty="0" smtClean="0">
                <a:latin typeface="Times New Roman" panose="02020603050405020304" pitchFamily="18" charset="0"/>
                <a:cs typeface="Times New Roman" panose="02020603050405020304" pitchFamily="18" charset="0"/>
              </a:rPr>
              <a:t>Rarely </a:t>
            </a:r>
            <a:r>
              <a:rPr lang="en-US" dirty="0">
                <a:latin typeface="Times New Roman" panose="02020603050405020304" pitchFamily="18" charset="0"/>
                <a:cs typeface="Times New Roman" panose="02020603050405020304" pitchFamily="18" charset="0"/>
              </a:rPr>
              <a:t>infection may take place by the oral route, the filariform larvae being carried on contaminated vegetables or fruits. The larvae may penetrate the buccal mucosa to reach the venous circulation and complete their migration via the lungs and causes Anemia </a:t>
            </a:r>
            <a:r>
              <a:rPr lang="en-US" dirty="0"/>
              <a:t>.</a:t>
            </a:r>
            <a:endParaRPr lang="ar-IQ" dirty="0"/>
          </a:p>
        </p:txBody>
      </p:sp>
    </p:spTree>
    <p:extLst>
      <p:ext uri="{BB962C8B-B14F-4D97-AF65-F5344CB8AC3E}">
        <p14:creationId xmlns:p14="http://schemas.microsoft.com/office/powerpoint/2010/main" val="797366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indent="0" algn="l">
              <a:buNone/>
            </a:pPr>
            <a:r>
              <a:rPr lang="en-US" dirty="0">
                <a:solidFill>
                  <a:srgbClr val="FF0000"/>
                </a:solidFill>
                <a:latin typeface="Times New Roman" panose="02020603050405020304" pitchFamily="18" charset="0"/>
                <a:cs typeface="Times New Roman" panose="02020603050405020304" pitchFamily="18" charset="0"/>
              </a:rPr>
              <a:t>Hookworm Infection Complications</a:t>
            </a:r>
          </a:p>
          <a:p>
            <a:pPr marL="0" indent="0" algn="l">
              <a:buNone/>
            </a:pPr>
            <a:r>
              <a:rPr lang="en-US" dirty="0">
                <a:latin typeface="Times New Roman" panose="02020603050405020304" pitchFamily="18" charset="0"/>
                <a:cs typeface="Times New Roman" panose="02020603050405020304" pitchFamily="18" charset="0"/>
              </a:rPr>
              <a:t>• Long-term hookworm infections can lead to severe anemia, a condition characterized by low red blood cell count.</a:t>
            </a:r>
          </a:p>
          <a:p>
            <a:pPr marL="0" indent="0" algn="l">
              <a:buNone/>
            </a:pPr>
            <a:r>
              <a:rPr lang="en-US" dirty="0">
                <a:latin typeface="Times New Roman" panose="02020603050405020304" pitchFamily="18" charset="0"/>
                <a:cs typeface="Times New Roman" panose="02020603050405020304" pitchFamily="18" charset="0"/>
              </a:rPr>
              <a:t>• Complications include nutritional deficiencies and ascites, a condition caused by serious protein loss and fluid buildup in the abdomen.</a:t>
            </a:r>
          </a:p>
          <a:p>
            <a:pPr marL="0" indent="0" algn="l">
              <a:buNone/>
            </a:pPr>
            <a:r>
              <a:rPr lang="en-US" dirty="0">
                <a:latin typeface="Times New Roman" panose="02020603050405020304" pitchFamily="18" charset="0"/>
                <a:cs typeface="Times New Roman" panose="02020603050405020304" pitchFamily="18" charset="0"/>
              </a:rPr>
              <a:t>• Frequent hookworm infections can cause slow growth and mental development in children due to loss of iron and protein.</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6781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indent="0" algn="l">
              <a:buNone/>
            </a:pPr>
            <a:r>
              <a:rPr lang="en-US" dirty="0">
                <a:solidFill>
                  <a:srgbClr val="FF0000"/>
                </a:solidFill>
                <a:latin typeface="Times New Roman" panose="02020603050405020304" pitchFamily="18" charset="0"/>
                <a:cs typeface="Times New Roman" panose="02020603050405020304" pitchFamily="18" charset="0"/>
              </a:rPr>
              <a:t>Laboratory Diagnosis</a:t>
            </a:r>
          </a:p>
          <a:p>
            <a:pPr marL="0" indent="0" algn="l">
              <a:buNone/>
            </a:pPr>
            <a:r>
              <a:rPr lang="en-US" dirty="0">
                <a:latin typeface="Times New Roman" panose="02020603050405020304" pitchFamily="18" charset="0"/>
                <a:cs typeface="Times New Roman" panose="02020603050405020304" pitchFamily="18" charset="0"/>
              </a:rPr>
              <a:t>• Demonstrates </a:t>
            </a:r>
            <a:r>
              <a:rPr lang="en-US" dirty="0">
                <a:solidFill>
                  <a:srgbClr val="FF0000"/>
                </a:solidFill>
                <a:latin typeface="Times New Roman" panose="02020603050405020304" pitchFamily="18" charset="0"/>
                <a:cs typeface="Times New Roman" panose="02020603050405020304" pitchFamily="18" charset="0"/>
              </a:rPr>
              <a:t>eggs</a:t>
            </a:r>
            <a:r>
              <a:rPr lang="en-US" dirty="0">
                <a:latin typeface="Times New Roman" panose="02020603050405020304" pitchFamily="18" charset="0"/>
                <a:cs typeface="Times New Roman" panose="02020603050405020304" pitchFamily="18" charset="0"/>
              </a:rPr>
              <a:t> in feces via direct microscopy or concentration methods.</a:t>
            </a:r>
          </a:p>
          <a:p>
            <a:pPr marL="0" indent="0" algn="l">
              <a:buNone/>
            </a:pPr>
            <a:r>
              <a:rPr lang="en-US" dirty="0">
                <a:latin typeface="Times New Roman" panose="02020603050405020304" pitchFamily="18" charset="0"/>
                <a:cs typeface="Times New Roman" panose="02020603050405020304" pitchFamily="18" charset="0"/>
              </a:rPr>
              <a:t>• Eggs may hatch and </a:t>
            </a:r>
            <a:r>
              <a:rPr lang="en-US" dirty="0">
                <a:solidFill>
                  <a:srgbClr val="FF0000"/>
                </a:solidFill>
                <a:latin typeface="Times New Roman" panose="02020603050405020304" pitchFamily="18" charset="0"/>
                <a:cs typeface="Times New Roman" panose="02020603050405020304" pitchFamily="18" charset="0"/>
              </a:rPr>
              <a:t>rhabditiform </a:t>
            </a:r>
            <a:r>
              <a:rPr lang="en-US" dirty="0">
                <a:latin typeface="Times New Roman" panose="02020603050405020304" pitchFamily="18" charset="0"/>
                <a:cs typeface="Times New Roman" panose="02020603050405020304" pitchFamily="18" charset="0"/>
              </a:rPr>
              <a:t>larvae present in stool samples 24 hours or </a:t>
            </a:r>
            <a:r>
              <a:rPr lang="en-US" dirty="0" smtClean="0">
                <a:latin typeface="Times New Roman" panose="02020603050405020304" pitchFamily="18" charset="0"/>
                <a:cs typeface="Times New Roman" panose="02020603050405020304" pitchFamily="18" charset="0"/>
              </a:rPr>
              <a:t>more.</a:t>
            </a:r>
          </a:p>
        </p:txBody>
      </p:sp>
    </p:spTree>
    <p:extLst>
      <p:ext uri="{BB962C8B-B14F-4D97-AF65-F5344CB8AC3E}">
        <p14:creationId xmlns:p14="http://schemas.microsoft.com/office/powerpoint/2010/main" val="3189663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4" name="Content Placeholder 3"/>
          <p:cNvPicPr>
            <a:picLocks noGrp="1" noChangeAspect="1"/>
          </p:cNvPicPr>
          <p:nvPr>
            <p:ph idx="1"/>
          </p:nvPr>
        </p:nvPicPr>
        <p:blipFill>
          <a:blip r:embed="rId2"/>
          <a:stretch>
            <a:fillRect/>
          </a:stretch>
        </p:blipFill>
        <p:spPr>
          <a:xfrm>
            <a:off x="100584" y="64008"/>
            <a:ext cx="12091416" cy="6793992"/>
          </a:xfrm>
          <a:prstGeom prst="rect">
            <a:avLst/>
          </a:prstGeom>
        </p:spPr>
      </p:pic>
    </p:spTree>
    <p:extLst>
      <p:ext uri="{BB962C8B-B14F-4D97-AF65-F5344CB8AC3E}">
        <p14:creationId xmlns:p14="http://schemas.microsoft.com/office/powerpoint/2010/main" val="2169743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marL="0" lvl="0" indent="0" algn="l">
              <a:buNone/>
            </a:pPr>
            <a:r>
              <a:rPr lang="en-US" dirty="0">
                <a:solidFill>
                  <a:srgbClr val="000000"/>
                </a:solidFill>
                <a:latin typeface="Times New Roman" panose="02020603050405020304" pitchFamily="18" charset="0"/>
                <a:cs typeface="Times New Roman" panose="02020603050405020304" pitchFamily="18" charset="0"/>
              </a:rPr>
              <a:t>filariform </a:t>
            </a:r>
            <a:r>
              <a:rPr lang="en-US" dirty="0">
                <a:solidFill>
                  <a:srgbClr val="0070C0"/>
                </a:solidFill>
                <a:latin typeface="Times New Roman" panose="02020603050405020304" pitchFamily="18" charset="0"/>
                <a:cs typeface="Times New Roman" panose="02020603050405020304" pitchFamily="18" charset="0"/>
              </a:rPr>
              <a:t>larvae (infective stages ) </a:t>
            </a:r>
            <a:r>
              <a:rPr lang="en-US" dirty="0">
                <a:solidFill>
                  <a:srgbClr val="000000"/>
                </a:solidFill>
                <a:latin typeface="Times New Roman" panose="02020603050405020304" pitchFamily="18" charset="0"/>
                <a:cs typeface="Times New Roman" panose="02020603050405020304" pitchFamily="18" charset="0"/>
              </a:rPr>
              <a:t>penetration the skin</a:t>
            </a:r>
            <a:endParaRPr lang="ar-IQ" dirty="0">
              <a:solidFill>
                <a:srgbClr val="000000"/>
              </a:solidFill>
              <a:latin typeface="Times New Roman" panose="02020603050405020304" pitchFamily="18" charset="0"/>
              <a:cs typeface="Times New Roman" panose="02020603050405020304" pitchFamily="18" charset="0"/>
            </a:endParaRPr>
          </a:p>
          <a:p>
            <a:pPr marL="0" indent="0" algn="just" rtl="0">
              <a:buNone/>
            </a:pPr>
            <a:endParaRPr lang="en-US" dirty="0" smtClean="0">
              <a:latin typeface="Times New Roman" panose="02020603050405020304" pitchFamily="18" charset="0"/>
              <a:cs typeface="Times New Roman" panose="02020603050405020304" pitchFamily="18" charset="0"/>
            </a:endParaRPr>
          </a:p>
          <a:p>
            <a:pPr marL="0" indent="0" algn="just" rtl="0">
              <a:buNone/>
            </a:pPr>
            <a:r>
              <a:rPr lang="en-US" dirty="0" smtClean="0">
                <a:latin typeface="Times New Roman" panose="02020603050405020304" pitchFamily="18" charset="0"/>
                <a:cs typeface="Times New Roman" panose="02020603050405020304" pitchFamily="18" charset="0"/>
              </a:rPr>
              <a:t>_____ </a:t>
            </a:r>
            <a:r>
              <a:rPr lang="en-US" dirty="0">
                <a:solidFill>
                  <a:srgbClr val="FF0000"/>
                </a:solidFill>
                <a:latin typeface="Times New Roman" panose="02020603050405020304" pitchFamily="18" charset="0"/>
                <a:cs typeface="Times New Roman" panose="02020603050405020304" pitchFamily="18" charset="0"/>
              </a:rPr>
              <a:t>blood</a:t>
            </a:r>
            <a:r>
              <a:rPr lang="en-US" dirty="0">
                <a:latin typeface="Times New Roman" panose="02020603050405020304" pitchFamily="18" charset="0"/>
                <a:cs typeface="Times New Roman" panose="02020603050405020304" pitchFamily="18" charset="0"/>
              </a:rPr>
              <a:t> _____</a:t>
            </a:r>
            <a:r>
              <a:rPr lang="en-US" dirty="0">
                <a:solidFill>
                  <a:srgbClr val="FF0000"/>
                </a:solidFill>
                <a:latin typeface="Times New Roman" panose="02020603050405020304" pitchFamily="18" charset="0"/>
                <a:cs typeface="Times New Roman" panose="02020603050405020304" pitchFamily="18" charset="0"/>
              </a:rPr>
              <a:t>heart</a:t>
            </a:r>
            <a:r>
              <a:rPr lang="en-US" dirty="0">
                <a:latin typeface="Times New Roman" panose="02020603050405020304" pitchFamily="18" charset="0"/>
                <a:cs typeface="Times New Roman" panose="02020603050405020304" pitchFamily="18" charset="0"/>
              </a:rPr>
              <a:t> _____ </a:t>
            </a:r>
            <a:r>
              <a:rPr lang="en-US" dirty="0">
                <a:solidFill>
                  <a:srgbClr val="FF0000"/>
                </a:solidFill>
                <a:latin typeface="Times New Roman" panose="02020603050405020304" pitchFamily="18" charset="0"/>
                <a:cs typeface="Times New Roman" panose="02020603050405020304" pitchFamily="18" charset="0"/>
              </a:rPr>
              <a:t>lung</a:t>
            </a:r>
            <a:r>
              <a:rPr lang="en-US" dirty="0">
                <a:latin typeface="Times New Roman" panose="02020603050405020304" pitchFamily="18" charset="0"/>
                <a:cs typeface="Times New Roman" panose="02020603050405020304" pitchFamily="18" charset="0"/>
              </a:rPr>
              <a:t> _____ into the </a:t>
            </a:r>
            <a:r>
              <a:rPr lang="en-US" dirty="0">
                <a:solidFill>
                  <a:srgbClr val="FF0000"/>
                </a:solidFill>
                <a:latin typeface="Times New Roman" panose="02020603050405020304" pitchFamily="18" charset="0"/>
                <a:cs typeface="Times New Roman" panose="02020603050405020304" pitchFamily="18" charset="0"/>
              </a:rPr>
              <a:t>alveoli</a:t>
            </a:r>
          </a:p>
          <a:p>
            <a:pPr marL="0" indent="0" algn="just" rtl="0">
              <a:buNone/>
            </a:pPr>
            <a:r>
              <a:rPr lang="en-US" dirty="0">
                <a:latin typeface="Times New Roman" panose="02020603050405020304" pitchFamily="18" charset="0"/>
                <a:cs typeface="Times New Roman" panose="02020603050405020304" pitchFamily="18" charset="0"/>
              </a:rPr>
              <a:t>______into the </a:t>
            </a:r>
            <a:r>
              <a:rPr lang="en-US" dirty="0">
                <a:solidFill>
                  <a:srgbClr val="FF0000"/>
                </a:solidFill>
                <a:latin typeface="Times New Roman" panose="02020603050405020304" pitchFamily="18" charset="0"/>
                <a:cs typeface="Times New Roman" panose="02020603050405020304" pitchFamily="18" charset="0"/>
              </a:rPr>
              <a:t>bronchioles</a:t>
            </a:r>
            <a:r>
              <a:rPr lang="en-US" dirty="0">
                <a:latin typeface="Times New Roman" panose="02020603050405020304" pitchFamily="18" charset="0"/>
                <a:cs typeface="Times New Roman" panose="02020603050405020304" pitchFamily="18" charset="0"/>
              </a:rPr>
              <a:t> ______the larvae are </a:t>
            </a:r>
            <a:r>
              <a:rPr lang="en-US" dirty="0" smtClean="0">
                <a:latin typeface="Times New Roman" panose="02020603050405020304" pitchFamily="18" charset="0"/>
                <a:cs typeface="Times New Roman" panose="02020603050405020304" pitchFamily="18" charset="0"/>
              </a:rPr>
              <a:t>transferred through </a:t>
            </a:r>
            <a:r>
              <a:rPr lang="en-US" dirty="0">
                <a:latin typeface="Times New Roman" panose="02020603050405020304" pitchFamily="18" charset="0"/>
                <a:cs typeface="Times New Roman" panose="02020603050405020304" pitchFamily="18" charset="0"/>
              </a:rPr>
              <a:t>coughing into the </a:t>
            </a:r>
            <a:r>
              <a:rPr lang="en-US" dirty="0">
                <a:solidFill>
                  <a:srgbClr val="FF0000"/>
                </a:solidFill>
                <a:latin typeface="Times New Roman" panose="02020603050405020304" pitchFamily="18" charset="0"/>
                <a:cs typeface="Times New Roman" panose="02020603050405020304" pitchFamily="18" charset="0"/>
              </a:rPr>
              <a:t>pharynx</a:t>
            </a:r>
            <a:r>
              <a:rPr lang="en-US" dirty="0">
                <a:latin typeface="Times New Roman" panose="02020603050405020304" pitchFamily="18" charset="0"/>
                <a:cs typeface="Times New Roman" panose="02020603050405020304" pitchFamily="18" charset="0"/>
              </a:rPr>
              <a:t> ______then </a:t>
            </a:r>
            <a:r>
              <a:rPr lang="en-US" dirty="0" err="1" smtClean="0">
                <a:latin typeface="Times New Roman" panose="02020603050405020304" pitchFamily="18" charset="0"/>
                <a:cs typeface="Times New Roman" panose="02020603050405020304" pitchFamily="18" charset="0"/>
              </a:rPr>
              <a:t>swallowed______</a:t>
            </a:r>
            <a:r>
              <a:rPr lang="en-US" dirty="0" err="1">
                <a:latin typeface="Times New Roman" panose="02020603050405020304" pitchFamily="18" charset="0"/>
                <a:cs typeface="Times New Roman" panose="02020603050405020304" pitchFamily="18" charset="0"/>
              </a:rPr>
              <a:t>returned</a:t>
            </a:r>
            <a:r>
              <a:rPr lang="en-US" dirty="0">
                <a:latin typeface="Times New Roman" panose="02020603050405020304" pitchFamily="18" charset="0"/>
                <a:cs typeface="Times New Roman" panose="02020603050405020304" pitchFamily="18" charset="0"/>
              </a:rPr>
              <a:t> to the </a:t>
            </a:r>
            <a:r>
              <a:rPr lang="en-US" dirty="0" err="1">
                <a:solidFill>
                  <a:srgbClr val="FF0000"/>
                </a:solidFill>
                <a:latin typeface="Times New Roman" panose="02020603050405020304" pitchFamily="18" charset="0"/>
                <a:cs typeface="Times New Roman" panose="02020603050405020304" pitchFamily="18" charset="0"/>
              </a:rPr>
              <a:t>intestine</a:t>
            </a:r>
            <a:r>
              <a:rPr lang="en-US" dirty="0" err="1">
                <a:latin typeface="Times New Roman" panose="02020603050405020304" pitchFamily="18" charset="0"/>
                <a:cs typeface="Times New Roman" panose="02020603050405020304" pitchFamily="18" charset="0"/>
              </a:rPr>
              <a:t>_____adult</a:t>
            </a:r>
            <a:r>
              <a:rPr lang="en-US" dirty="0">
                <a:latin typeface="Times New Roman" panose="02020603050405020304" pitchFamily="18" charset="0"/>
                <a:cs typeface="Times New Roman" panose="02020603050405020304" pitchFamily="18" charset="0"/>
              </a:rPr>
              <a:t> worms</a:t>
            </a:r>
          </a:p>
          <a:p>
            <a:pPr marL="0" indent="0" algn="just" rtl="0">
              <a:buNone/>
            </a:pPr>
            <a:r>
              <a:rPr lang="en-US" dirty="0">
                <a:solidFill>
                  <a:srgbClr val="0070C0"/>
                </a:solidFill>
                <a:latin typeface="Times New Roman" panose="02020603050405020304" pitchFamily="18" charset="0"/>
                <a:cs typeface="Times New Roman" panose="02020603050405020304" pitchFamily="18" charset="0"/>
              </a:rPr>
              <a:t>eggs</a:t>
            </a:r>
            <a:r>
              <a:rPr lang="en-US" dirty="0">
                <a:latin typeface="Times New Roman" panose="02020603050405020304" pitchFamily="18" charset="0"/>
                <a:cs typeface="Times New Roman" panose="02020603050405020304" pitchFamily="18" charset="0"/>
              </a:rPr>
              <a:t> in the feces is ( </a:t>
            </a:r>
            <a:r>
              <a:rPr lang="en-US" dirty="0">
                <a:solidFill>
                  <a:srgbClr val="0070C0"/>
                </a:solidFill>
                <a:latin typeface="Times New Roman" panose="02020603050405020304" pitchFamily="18" charset="0"/>
                <a:cs typeface="Times New Roman" panose="02020603050405020304" pitchFamily="18" charset="0"/>
              </a:rPr>
              <a:t>diagnostic stage </a:t>
            </a:r>
            <a:r>
              <a:rPr lang="en-US" dirty="0">
                <a:latin typeface="Times New Roman" panose="02020603050405020304" pitchFamily="18" charset="0"/>
                <a:cs typeface="Times New Roman" panose="02020603050405020304" pitchFamily="18" charset="0"/>
              </a:rPr>
              <a:t>)</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1823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462897" y="117952"/>
            <a:ext cx="2647950" cy="1733550"/>
          </a:xfrm>
          <a:prstGeom prst="rect">
            <a:avLst/>
          </a:prstGeom>
        </p:spPr>
      </p:pic>
      <p:sp>
        <p:nvSpPr>
          <p:cNvPr id="2" name="Title 1"/>
          <p:cNvSpPr>
            <a:spLocks noGrp="1"/>
          </p:cNvSpPr>
          <p:nvPr>
            <p:ph type="title"/>
          </p:nvPr>
        </p:nvSpPr>
        <p:spPr/>
        <p:txBody>
          <a:bodyPr/>
          <a:lstStyle/>
          <a:p>
            <a:endParaRPr lang="ar-IQ" dirty="0"/>
          </a:p>
        </p:txBody>
      </p:sp>
      <p:sp>
        <p:nvSpPr>
          <p:cNvPr id="3" name="Content Placeholder 2"/>
          <p:cNvSpPr>
            <a:spLocks noGrp="1"/>
          </p:cNvSpPr>
          <p:nvPr>
            <p:ph idx="1"/>
          </p:nvPr>
        </p:nvSpPr>
        <p:spPr>
          <a:xfrm>
            <a:off x="609600" y="580153"/>
            <a:ext cx="10972800" cy="1464310"/>
          </a:xfrm>
        </p:spPr>
        <p:txBody>
          <a:bodyPr/>
          <a:lstStyle/>
          <a:p>
            <a:pPr marL="0" indent="0" algn="l" rtl="0">
              <a:buNone/>
            </a:pPr>
            <a:r>
              <a:rPr lang="en-GB" b="1" dirty="0">
                <a:latin typeface="Times New Roman" panose="02020603050405020304" pitchFamily="18" charset="0"/>
                <a:cs typeface="Times New Roman" panose="02020603050405020304" pitchFamily="18" charset="0"/>
              </a:rPr>
              <a:t>Wombat Infections </a:t>
            </a:r>
            <a:endParaRPr lang="en-GB" b="1" dirty="0" smtClean="0">
              <a:latin typeface="Times New Roman" panose="02020603050405020304" pitchFamily="18" charset="0"/>
              <a:cs typeface="Times New Roman" panose="02020603050405020304" pitchFamily="18" charset="0"/>
            </a:endParaRPr>
          </a:p>
          <a:p>
            <a:pPr marL="0" indent="0" algn="l" rtl="0">
              <a:buNone/>
            </a:pP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Onchocerca</a:t>
            </a:r>
            <a:r>
              <a:rPr lang="en-GB" dirty="0">
                <a:latin typeface="Times New Roman" panose="02020603050405020304" pitchFamily="18" charset="0"/>
                <a:cs typeface="Times New Roman" panose="02020603050405020304" pitchFamily="18" charset="0"/>
              </a:rPr>
              <a:t> volvulus causes river blindness.</a:t>
            </a:r>
          </a:p>
          <a:p>
            <a:pPr marL="0" indent="0" algn="l" rtl="0">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Wuchereria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bancrofti</a:t>
            </a:r>
            <a:r>
              <a:rPr lang="en-GB" dirty="0">
                <a:latin typeface="Times New Roman" panose="02020603050405020304" pitchFamily="18" charset="0"/>
                <a:cs typeface="Times New Roman" panose="02020603050405020304" pitchFamily="18" charset="0"/>
              </a:rPr>
              <a:t> causes elephantiasis, transmitted by mosquitoes.</a:t>
            </a:r>
          </a:p>
          <a:p>
            <a:pPr marL="0" indent="0" algn="l" rtl="0">
              <a:buNone/>
            </a:pPr>
            <a:r>
              <a:rPr lang="en-GB" dirty="0">
                <a:latin typeface="Times New Roman" panose="02020603050405020304" pitchFamily="18" charset="0"/>
                <a:cs typeface="Times New Roman" panose="02020603050405020304" pitchFamily="18" charset="0"/>
              </a:rPr>
              <a:t>• Chinese liver worm (</a:t>
            </a:r>
            <a:r>
              <a:rPr lang="en-GB" dirty="0" err="1">
                <a:latin typeface="Times New Roman" panose="02020603050405020304" pitchFamily="18" charset="0"/>
                <a:cs typeface="Times New Roman" panose="02020603050405020304" pitchFamily="18" charset="0"/>
              </a:rPr>
              <a:t>Clonorchis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sinensis</a:t>
            </a:r>
            <a:r>
              <a:rPr lang="en-GB" dirty="0">
                <a:latin typeface="Times New Roman" panose="02020603050405020304" pitchFamily="18" charset="0"/>
                <a:cs typeface="Times New Roman" panose="02020603050405020304" pitchFamily="18" charset="0"/>
              </a:rPr>
              <a:t>) infects human's bile duct.</a:t>
            </a:r>
          </a:p>
          <a:p>
            <a:pPr marL="0" indent="0" algn="l" rtl="0">
              <a:buNone/>
            </a:pPr>
            <a:r>
              <a:rPr lang="en-GB" dirty="0">
                <a:latin typeface="Times New Roman" panose="02020603050405020304" pitchFamily="18" charset="0"/>
                <a:cs typeface="Times New Roman" panose="02020603050405020304" pitchFamily="18" charset="0"/>
              </a:rPr>
              <a:t>• Liver fluke causes jaundice (</a:t>
            </a:r>
            <a:r>
              <a:rPr lang="en-GB" dirty="0" err="1">
                <a:latin typeface="Times New Roman" panose="02020603050405020304" pitchFamily="18" charset="0"/>
                <a:cs typeface="Times New Roman" panose="02020603050405020304" pitchFamily="18" charset="0"/>
              </a:rPr>
              <a:t>Fasciola</a:t>
            </a:r>
            <a:r>
              <a:rPr lang="en-GB" dirty="0">
                <a:latin typeface="Times New Roman" panose="02020603050405020304" pitchFamily="18" charset="0"/>
                <a:cs typeface="Times New Roman" panose="02020603050405020304" pitchFamily="18" charset="0"/>
              </a:rPr>
              <a:t> hepatica and </a:t>
            </a:r>
            <a:r>
              <a:rPr lang="en-GB" dirty="0" err="1">
                <a:latin typeface="Times New Roman" panose="02020603050405020304" pitchFamily="18" charset="0"/>
                <a:cs typeface="Times New Roman" panose="02020603050405020304" pitchFamily="18" charset="0"/>
              </a:rPr>
              <a:t>Clonorchis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sinensis</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Babesia</a:t>
            </a:r>
            <a:r>
              <a:rPr lang="en-GB" dirty="0">
                <a:latin typeface="Times New Roman" panose="02020603050405020304" pitchFamily="18" charset="0"/>
                <a:cs typeface="Times New Roman" panose="02020603050405020304" pitchFamily="18" charset="0"/>
              </a:rPr>
              <a:t> like Plasmodium causes </a:t>
            </a:r>
            <a:r>
              <a:rPr lang="en-GB" dirty="0" err="1">
                <a:latin typeface="Times New Roman" panose="02020603050405020304" pitchFamily="18" charset="0"/>
                <a:cs typeface="Times New Roman" panose="02020603050405020304" pitchFamily="18" charset="0"/>
              </a:rPr>
              <a:t>anemia</a:t>
            </a:r>
            <a:r>
              <a:rPr lang="en-GB" dirty="0">
                <a:latin typeface="Times New Roman" panose="02020603050405020304" pitchFamily="18" charset="0"/>
                <a:cs typeface="Times New Roman" panose="02020603050405020304" pitchFamily="18" charset="0"/>
              </a:rPr>
              <a:t>.</a:t>
            </a:r>
          </a:p>
          <a:p>
            <a:pPr marL="0" indent="0" algn="l" rtl="0">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Paragonimus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westermaniis</a:t>
            </a:r>
            <a:r>
              <a:rPr lang="en-GB" dirty="0">
                <a:latin typeface="Times New Roman" panose="02020603050405020304" pitchFamily="18" charset="0"/>
                <a:cs typeface="Times New Roman" panose="02020603050405020304" pitchFamily="18" charset="0"/>
              </a:rPr>
              <a:t> causes Japanese lung fluke.</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9484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4368" y="2084832"/>
            <a:ext cx="8638032" cy="3118104"/>
          </a:xfrm>
        </p:spPr>
        <p:txBody>
          <a:bodyPr/>
          <a:lstStyle/>
          <a:p>
            <a:r>
              <a:rPr lang="en-US" sz="9600" b="1" dirty="0" smtClean="0"/>
              <a:t>Thank you </a:t>
            </a:r>
            <a:endParaRPr lang="ar-IQ" sz="9600" b="1" dirty="0"/>
          </a:p>
        </p:txBody>
      </p:sp>
      <p:sp>
        <p:nvSpPr>
          <p:cNvPr id="3" name="Content Placeholder 2"/>
          <p:cNvSpPr>
            <a:spLocks noGrp="1"/>
          </p:cNvSpPr>
          <p:nvPr>
            <p:ph idx="1"/>
          </p:nvPr>
        </p:nvSpPr>
        <p:spPr/>
        <p:txBody>
          <a:bodyPr/>
          <a:lstStyle/>
          <a:p>
            <a:endParaRPr lang="ar-IQ"/>
          </a:p>
        </p:txBody>
      </p:sp>
    </p:spTree>
    <p:extLst>
      <p:ext uri="{BB962C8B-B14F-4D97-AF65-F5344CB8AC3E}">
        <p14:creationId xmlns:p14="http://schemas.microsoft.com/office/powerpoint/2010/main" val="1885161764"/>
      </p:ext>
    </p:extLst>
  </p:cSld>
  <p:clrMapOvr>
    <a:masterClrMapping/>
  </p:clrMapOvr>
</p:sld>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MICRO  محاضره 5كورس 1 مرحله 2</Template>
  <TotalTime>433</TotalTime>
  <Words>2193</Words>
  <Application>Microsoft Office PowerPoint</Application>
  <PresentationFormat>Widescreen</PresentationFormat>
  <Paragraphs>205</Paragraphs>
  <Slides>38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SimSun</vt:lpstr>
      <vt:lpstr>Arial</vt:lpstr>
      <vt:lpstr>Calibri</vt:lpstr>
      <vt:lpstr>Constantia</vt:lpstr>
      <vt:lpstr>Times New Roman</vt:lpstr>
      <vt:lpstr>Wingdings 2</vt:lpstr>
      <vt:lpstr>Orange Waves</vt:lpstr>
      <vt:lpstr>2_Orange Waves</vt:lpstr>
      <vt:lpstr> Parasitology Lec  7 Nematodes (roundworms) part III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Enterbius vermicularis (pinworm)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Maher</cp:lastModifiedBy>
  <cp:revision>35</cp:revision>
  <dcterms:created xsi:type="dcterms:W3CDTF">2025-02-23T03:57:32Z</dcterms:created>
  <dcterms:modified xsi:type="dcterms:W3CDTF">2025-02-23T19:30:46Z</dcterms:modified>
</cp:coreProperties>
</file>