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68" r:id="rId3"/>
    <p:sldId id="258" r:id="rId4"/>
    <p:sldId id="269" r:id="rId5"/>
    <p:sldId id="259" r:id="rId6"/>
    <p:sldId id="260" r:id="rId7"/>
    <p:sldId id="261" r:id="rId8"/>
    <p:sldId id="262" r:id="rId9"/>
    <p:sldId id="275" r:id="rId10"/>
    <p:sldId id="263" r:id="rId11"/>
    <p:sldId id="264" r:id="rId12"/>
    <p:sldId id="265" r:id="rId13"/>
    <p:sldId id="266" r:id="rId14"/>
    <p:sldId id="267" r:id="rId15"/>
    <p:sldId id="270" r:id="rId16"/>
    <p:sldId id="271" r:id="rId17"/>
    <p:sldId id="274" r:id="rId18"/>
    <p:sldId id="272" r:id="rId19"/>
    <p:sldId id="273" r:id="rId20"/>
    <p:sldId id="276" r:id="rId21"/>
    <p:sldId id="277" r:id="rId22"/>
    <p:sldId id="278" r:id="rId23"/>
    <p:sldId id="280" r:id="rId24"/>
    <p:sldId id="279" r:id="rId25"/>
    <p:sldId id="282" r:id="rId26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>
        <p:scale>
          <a:sx n="94" d="100"/>
          <a:sy n="94" d="100"/>
        </p:scale>
        <p:origin x="24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rcRect b="3795"/>
          <a:stretch>
            <a:fillRect/>
          </a:stretch>
        </p:blipFill>
        <p:spPr>
          <a:xfrm>
            <a:off x="0" y="260350"/>
            <a:ext cx="12192000" cy="659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8" y="620714"/>
            <a:ext cx="10943167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4" y="1843089"/>
            <a:ext cx="10949517" cy="9810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02/08/1446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746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02/08/1446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951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02/08/1446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352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02/08/1446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986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02/08/1446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348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02/08/1446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83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02/08/1446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403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02/08/1446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847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02/08/1446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702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02/08/1446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86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02/08/1446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45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1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70793145-2A07-4402-837F-10B9110A9DAE}" type="datetimeFigureOut">
              <a:rPr lang="ar-IQ" smtClean="0">
                <a:solidFill>
                  <a:srgbClr val="000000"/>
                </a:solidFill>
              </a:rPr>
              <a:pPr/>
              <a:t>02/08/1446</a:t>
            </a:fld>
            <a:endParaRPr lang="ar-IQ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ar-IQ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07029177-8B02-47FC-BB57-3CFBCB1C60B8}" type="slidenum">
              <a:rPr lang="ar-IQ" smtClean="0">
                <a:solidFill>
                  <a:srgbClr val="000000"/>
                </a:solidFill>
              </a:rPr>
              <a:pPr/>
              <a:t>‹#›</a:t>
            </a:fld>
            <a:endParaRPr lang="ar-IQ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628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4418" y="1179576"/>
            <a:ext cx="10943167" cy="978407"/>
          </a:xfrm>
        </p:spPr>
        <p:txBody>
          <a:bodyPr/>
          <a:lstStyle/>
          <a:p>
            <a:pPr algn="ctr"/>
            <a:r>
              <a:rPr lang="en-GB" sz="9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Parasitology</a:t>
            </a:r>
            <a:br>
              <a:rPr lang="en-GB" sz="9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Lec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3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Hemoflagellates </a:t>
            </a:r>
            <a:endParaRPr lang="ar-IQ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05272" y="4718304"/>
            <a:ext cx="5970779" cy="1335024"/>
          </a:xfrm>
        </p:spPr>
        <p:txBody>
          <a:bodyPr/>
          <a:lstStyle/>
          <a:p>
            <a:pPr lvl="0" algn="l" rtl="0"/>
            <a:r>
              <a:rPr lang="en-GB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GB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GB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MAYSAM ALI AMEEN </a:t>
            </a:r>
            <a:endParaRPr lang="ar-IQ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59370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08" y="164592"/>
            <a:ext cx="11567160" cy="5963158"/>
          </a:xfrm>
        </p:spPr>
        <p:txBody>
          <a:bodyPr/>
          <a:lstStyle/>
          <a:p>
            <a:pPr marL="0" indent="0" algn="l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Hemoflagellates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parasites that infect humans and animals, living in their blood, tissues, and guts, and possess a thin hair-like flagellum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belong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family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Trypanosomatidea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have two genera : </a:t>
            </a:r>
            <a:r>
              <a:rPr lang="en-GB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Leishmania </a:t>
            </a:r>
            <a:r>
              <a:rPr lang="en-GB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GB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Trypanosoma</a:t>
            </a:r>
            <a:endParaRPr lang="ar-IQ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ar-IQ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features of these parasites are: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 rtl="0"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family member are Similar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lifecycles between vertebrate and arthropod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hosts.Leishmania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mediated host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Sandfly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Trypanosoma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mediated host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Tse-Tse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514350" indent="-514350" algn="l" rtl="0"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 in the blood and tissues of man and other vertebrate host, and in the gut of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459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11480"/>
            <a:ext cx="10972800" cy="571627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Multiplication in both the vertebrate and invertebrate host is by binary fission. No sexual cycle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4.Haemoflagellates exist in two or more of four morphological stages, which depend on :the shape of the body ,presence of flagellate or absent ,the shape and locate of motile                                                                                                       generator and the presence of waved (undulating) membrane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orabsent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Leishmania=</a:t>
            </a:r>
            <a:r>
              <a:rPr lang="en-US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haveAmastigotes,Promastigote</a:t>
            </a:r>
            <a:endParaRPr lang="en-US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Trypanosoma=</a:t>
            </a:r>
            <a:r>
              <a:rPr lang="en-US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haveAmastigotes,Promastigote,Epimastigotes,Trypomastigotes</a:t>
            </a:r>
            <a:endParaRPr lang="en-US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445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 rtl="0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It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consest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 Nucleus,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kinetoplast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single flagellum.</a:t>
            </a:r>
          </a:p>
          <a:p>
            <a:pPr marL="0" lvl="0" indent="0" algn="l" rtl="0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Kinetoplast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Deeply staining Parabasal body and adjacent dot like blepharoblast they connected by fibrils.</a:t>
            </a:r>
          </a:p>
          <a:p>
            <a:pPr marL="0" lvl="0" indent="0" algn="l" rtl="0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Flagellum arises from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blepharoplast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 rtl="0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 portion of the flagellum which is inside the body of the parasite is called as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axonemes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axial filament.</a:t>
            </a:r>
            <a:endParaRPr lang="ar-IQ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335235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10896"/>
            <a:ext cx="10972800" cy="5816854"/>
          </a:xfrm>
        </p:spPr>
        <p:txBody>
          <a:bodyPr/>
          <a:lstStyle/>
          <a:p>
            <a:pPr marL="0" indent="0" algn="l">
              <a:buNone/>
            </a:pPr>
            <a:r>
              <a:rPr lang="en-GB" b="1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Morphological stages of </a:t>
            </a:r>
            <a:r>
              <a:rPr lang="en-GB" b="1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heamoflagellates</a:t>
            </a:r>
            <a:endParaRPr lang="en-GB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1\ </a:t>
            </a:r>
            <a:r>
              <a:rPr lang="en-GB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Amastigotes </a:t>
            </a:r>
            <a:r>
              <a:rPr lang="en-GB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 </a:t>
            </a:r>
            <a:endParaRPr lang="en-GB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Roundish to oval amastigote, 5 by 3 Mm in size.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Composed of a </a:t>
            </a:r>
            <a:r>
              <a:rPr lang="en-GB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kinetoplast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Large single nucleus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off-center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sometimes towards organism's edge.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Dote-like blepharoplast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gives rise to small axonemes.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Axonemes extend to organism's edge.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Single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parabasal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body adjacent to blepharoplast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>
              <a:buNone/>
            </a:pP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 in the microphage of </a:t>
            </a:r>
            <a:r>
              <a:rPr lang="en-US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humen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9408" y="4361688"/>
            <a:ext cx="3136392" cy="243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211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20" y="379222"/>
            <a:ext cx="10972800" cy="6113018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2\ Promastigotes </a:t>
            </a:r>
            <a:r>
              <a:rPr lang="en-GB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(Leptomonad Stage) 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Spindle body with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single nucleus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Kinetoplast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located anteriorly.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Single free filament extends anteriorly.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Forms parasite lives in vectors and fly gut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3\ </a:t>
            </a:r>
            <a:r>
              <a:rPr lang="en-GB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Epimastigotes</a:t>
            </a:r>
            <a:r>
              <a:rPr lang="en-GB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Crithidial</a:t>
            </a:r>
            <a:r>
              <a:rPr lang="en-GB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Stage) </a:t>
            </a:r>
            <a:endParaRPr lang="en-GB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Spindle body with single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lenucleus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Kinetoplast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located anterior to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thenucleus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Unulating membrane forms into free flagella at anterior end.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040" y="0"/>
            <a:ext cx="4251960" cy="386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55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9456"/>
            <a:ext cx="10972800" cy="5908294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4\ </a:t>
            </a:r>
            <a:r>
              <a:rPr lang="en-GB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Trypomastigotes</a:t>
            </a:r>
            <a:r>
              <a:rPr lang="en-GB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Trypanosomal</a:t>
            </a:r>
            <a:r>
              <a:rPr lang="en-GB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Stage</a:t>
            </a:r>
            <a:r>
              <a:rPr lang="en-GB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Spindle-like body with single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lenucleus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Kinetoplast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located at the end.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Previous free flagellum and long, undulating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membrane.coveringallthebody.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3172968"/>
            <a:ext cx="11814048" cy="368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82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" y="201168"/>
            <a:ext cx="11750040" cy="5926582"/>
          </a:xfrm>
        </p:spPr>
        <p:txBody>
          <a:bodyPr/>
          <a:lstStyle/>
          <a:p>
            <a:pPr marL="0" indent="0" algn="l" rtl="0">
              <a:buNone/>
            </a:pPr>
            <a:r>
              <a:rPr lang="en-GB" sz="5400" b="1" i="1" dirty="0">
                <a:solidFill>
                  <a:srgbClr val="04607A"/>
                </a:solidFill>
                <a:latin typeface="Times New Roman" panose="02020603050405020304" pitchFamily="18" charset="0"/>
              </a:rPr>
              <a:t>Leishmania</a:t>
            </a:r>
            <a:endParaRPr lang="en-GB" sz="5400" dirty="0">
              <a:solidFill>
                <a:srgbClr val="04607A"/>
              </a:solidFill>
              <a:latin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Parasite in human present in amastigote (diagnostic stage for human), </a:t>
            </a:r>
          </a:p>
          <a:p>
            <a:pPr marL="0" indent="0" algn="l" rtl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while in the insect (Sand fly) promastigote (infective stage for human).</a:t>
            </a:r>
          </a:p>
          <a:p>
            <a:pPr marL="0" indent="0" algn="l" rtl="0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Include 4 major species:</a:t>
            </a:r>
          </a:p>
          <a:p>
            <a:pPr marL="0" indent="0" algn="l" rtl="0">
              <a:buNone/>
            </a:pPr>
            <a:r>
              <a:rPr lang="en-GB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Leishmania donovani</a:t>
            </a:r>
            <a:r>
              <a:rPr lang="en-GB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Leishmania tropica</a:t>
            </a:r>
            <a:r>
              <a:rPr lang="en-GB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Leishmania </a:t>
            </a:r>
            <a:r>
              <a:rPr lang="en-GB" b="1" i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braziliensis</a:t>
            </a:r>
            <a:r>
              <a:rPr lang="en-GB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Leishmania Mexicana</a:t>
            </a:r>
            <a:endParaRPr lang="ar-IQ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851" y="2337624"/>
            <a:ext cx="5834378" cy="44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59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690872"/>
            <a:ext cx="10972800" cy="1436878"/>
          </a:xfrm>
        </p:spPr>
        <p:txBody>
          <a:bodyPr/>
          <a:lstStyle/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100557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82296"/>
            <a:ext cx="11280648" cy="6045454"/>
          </a:xfrm>
        </p:spPr>
        <p:txBody>
          <a:bodyPr/>
          <a:lstStyle/>
          <a:p>
            <a:pPr marL="0" indent="0" algn="l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Sand fly as vector and various mammals as reservoirs.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Female flies are vectors due to blood meal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 because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they take blood meals (a requirement for egg maturation). 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Infected sand fly bites human where promastigotes transform into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amastigote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Infected cells die, releasing amastigotes that infect macrophages and reticuloendothelial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cells.</a:t>
            </a:r>
            <a:endParaRPr lang="ar-IQ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Female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sandfly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tsucks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blood from an infected host, it ingests macrophages containing amastigotes</a:t>
            </a:r>
          </a:p>
          <a:p>
            <a:pPr marL="0" indent="0" algn="l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3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744" y="137160"/>
            <a:ext cx="11704320" cy="5990590"/>
          </a:xfrm>
        </p:spPr>
        <p:txBody>
          <a:bodyPr/>
          <a:lstStyle/>
          <a:p>
            <a:pPr marL="0" lvl="0" indent="0" algn="l">
              <a:buNone/>
            </a:pP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Amastigotes differentiate into promastigotes in gut, multiply, and migrate to pharynx.</a:t>
            </a:r>
          </a:p>
          <a:p>
            <a:pPr marL="0" lvl="0" indent="0" algn="l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Cycle takes approximately 10 days</a:t>
            </a: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IQ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Leishmania mediated host (Sand fly), terminal </a:t>
            </a: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host(</a:t>
            </a:r>
            <a:r>
              <a:rPr lang="en-GB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humen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lvl="0" indent="0" algn="l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Parasite in human present in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amastigote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(diagnostic stage </a:t>
            </a: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ar-IQ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human) while 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insect (Sand fly)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promastigote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(infective stage for</a:t>
            </a:r>
          </a:p>
          <a:p>
            <a:pPr marL="0" lvl="0" indent="0" algn="l">
              <a:buNone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human).</a:t>
            </a:r>
            <a:endParaRPr lang="ar-IQ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12" y="3584448"/>
            <a:ext cx="7626096" cy="313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51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83464"/>
            <a:ext cx="12088368" cy="657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489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9728" y="0"/>
            <a:ext cx="12902184" cy="770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79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" y="438912"/>
            <a:ext cx="11262360" cy="5688838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1\ </a:t>
            </a:r>
            <a:r>
              <a:rPr lang="en-GB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L.donovani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causes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visceral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Leishmianiasis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kala-azar dermal leishmaniasis (PKDL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Kalaazar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Dum Dum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fever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Caused by Leishmania donovani in India, East Africa, and China.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Infects macrophages, migrates to spleen, liver, and bone marrow.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Rapid parasite multiplies, enlarges spleen and liver, and may cause jaundice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Majority of patients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minor symptoms.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May resolve spontaneously.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Secondary infection and emaciation can cause death.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Untreated severe disease often fatal due to secondary infection.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331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30352"/>
            <a:ext cx="11314176" cy="5597398"/>
          </a:xfrm>
        </p:spPr>
        <p:txBody>
          <a:bodyPr/>
          <a:lstStyle/>
          <a:p>
            <a:pPr marL="0" indent="0" algn="l">
              <a:buNone/>
            </a:pP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Intermittent fever, weakness, weight loss.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Typical spleen enlargement.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Hyperpigmentation of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skinblack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fever.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Profound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anemia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leukopenia, thrombocytopenia, gastrointestinal bleeding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hepatomegaly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596547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74320"/>
            <a:ext cx="9933432" cy="5853430"/>
          </a:xfrm>
        </p:spPr>
        <p:txBody>
          <a:bodyPr/>
          <a:lstStyle/>
          <a:p>
            <a:pPr marL="0" indent="0" algn="l">
              <a:buNone/>
            </a:pPr>
            <a:r>
              <a:rPr lang="en-GB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L.tropica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Insect Transport and Causes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L.tropica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sand fly, causes tropic sore or Baghdad boil.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Cutaneous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Leishmianiasis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also known as oriental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sore Baghdad boil ,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caused by Leishmania tropica in north and west Africa, Iran, and Iraq.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The cutaneous form of the disease involves ulcerating single or multiple skin sores, often healing spontaneously but leaving unsightly scars.</a:t>
            </a:r>
          </a:p>
          <a:p>
            <a:pPr marL="0" indent="0" algn="l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 Mexico and Guatemala, Leishmania mexicana produces single, rapidly healing lesions.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3184" y="4041648"/>
            <a:ext cx="2274379" cy="235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59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21208"/>
            <a:ext cx="7263384" cy="5606542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Leishmania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braziliensis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Causes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Mucocutaneous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leishmaniasis 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Caused by parasite in Central and South America, particularly Amazon regions.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Attacks mucosal-dermal junctions of nose and mouth, causing multiple lesions.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Spreads into mucosal tissue, obliterating nasal septum and buccal cavity.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Can lead to death from secondary infection.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9288" y="1408176"/>
            <a:ext cx="4172712" cy="544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77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39496"/>
            <a:ext cx="10972800" cy="5276088"/>
          </a:xfrm>
        </p:spPr>
        <p:txBody>
          <a:bodyPr/>
          <a:lstStyle/>
          <a:p>
            <a:pPr marL="76200" algn="l" rtl="0">
              <a:lnSpc>
                <a:spcPct val="107000"/>
              </a:lnSpc>
              <a:spcAft>
                <a:spcPts val="530"/>
              </a:spcAft>
            </a:pP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Diagnosis of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L.donovani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6675" indent="0" algn="l" rtl="0">
              <a:lnSpc>
                <a:spcPct val="110000"/>
              </a:lnSpc>
              <a:spcAft>
                <a:spcPts val="485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1.thick blood film 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amastigot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l" rtl="0">
              <a:lnSpc>
                <a:spcPct val="110000"/>
              </a:lnSpc>
              <a:spcAft>
                <a:spcPts val="485"/>
              </a:spcAft>
              <a:buClr>
                <a:srgbClr val="000000"/>
              </a:buClr>
              <a:buSzPts val="2500"/>
              <a:buFont typeface="+mj-lt"/>
              <a:buAutoNum type="arabicPeriod" startAt="2"/>
            </a:pPr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skin test: is used to measure delayed hypersensitivity.</a:t>
            </a:r>
            <a:endParaRPr lang="en-US" sz="12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rtl="0">
              <a:lnSpc>
                <a:spcPct val="110000"/>
              </a:lnSpc>
              <a:spcAft>
                <a:spcPts val="485"/>
              </a:spcAft>
              <a:buClr>
                <a:srgbClr val="000000"/>
              </a:buClr>
              <a:buSzPts val="2500"/>
              <a:buFont typeface="+mj-lt"/>
              <a:buAutoNum type="arabicPeriod" startAt="2"/>
            </a:pPr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detection of antibody by ELISA.</a:t>
            </a:r>
            <a:endParaRPr lang="en-US" sz="12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rtl="0">
              <a:spcAft>
                <a:spcPts val="4565"/>
              </a:spcAft>
              <a:buClr>
                <a:srgbClr val="000000"/>
              </a:buClr>
              <a:buSzPts val="2500"/>
              <a:buFont typeface="+mj-lt"/>
              <a:buAutoNum type="arabicPeriod" startAt="2"/>
            </a:pPr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be cultured on NNN media (</a:t>
            </a:r>
            <a:r>
              <a:rPr lang="en-US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Novy</a:t>
            </a:r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Macneel</a:t>
            </a:r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Nicolle)</a:t>
            </a:r>
          </a:p>
          <a:p>
            <a:pPr lvl="0" algn="l" rtl="0">
              <a:spcAft>
                <a:spcPts val="4565"/>
              </a:spcAft>
              <a:buClr>
                <a:srgbClr val="000000"/>
              </a:buClr>
              <a:buSzPts val="2500"/>
              <a:buFont typeface="+mj-lt"/>
              <a:buAutoNum type="arabicPeriod" startAt="2"/>
            </a:pPr>
            <a:r>
              <a:rPr lang="en-US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Molecular </a:t>
            </a:r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 (PCR polymerase chain </a:t>
            </a:r>
            <a:r>
              <a:rPr lang="en-US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reaction) the </a:t>
            </a:r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 sensitive and specific diagnostic method.</a:t>
            </a:r>
          </a:p>
          <a:p>
            <a:pPr algn="l" rtl="0"/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929170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Prevention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of L. donovani,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L.tropica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the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effective preventative measure is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prevent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sand fly bites either by killing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 with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pesticides or by using insect repellents</a:t>
            </a:r>
          </a:p>
          <a:p>
            <a:pPr marL="0" indent="0" algn="l" rtl="0">
              <a:buNone/>
            </a:pP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Leishmania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donovani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 algn="l" rtl="0">
              <a:buNone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Pentostam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sodium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stibogluconate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,Amphotericin B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Leishmania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tropica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 algn="l" rtl="0">
              <a:buNone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Promomycin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Sodium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Stibogluconate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775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07" y="302080"/>
            <a:ext cx="11791950" cy="5907314"/>
          </a:xfrm>
        </p:spPr>
        <p:txBody>
          <a:bodyPr/>
          <a:lstStyle/>
          <a:p>
            <a:pPr marL="0" indent="0" algn="l" rtl="0">
              <a:buNone/>
            </a:pPr>
            <a:r>
              <a:rPr lang="en-GB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Trypanosoma</a:t>
            </a:r>
          </a:p>
          <a:p>
            <a:pPr marL="0" indent="0" algn="l" rtl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GB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gambiense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cause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Sleeping Disease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T.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gambiense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causes sleeping disease in humans.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Tse_Tse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fly hosts the disease.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Endemic in sub-Saharan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Africa.temperature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humidity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Trypomastigotes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spread from skin to blood, lymph nodes, and brain.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Sleeping sickness progresses to coma due to demyelinating encephalitis.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5593" y="0"/>
            <a:ext cx="3366407" cy="244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594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715" y="-1"/>
            <a:ext cx="4604656" cy="351064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79" y="204107"/>
            <a:ext cx="7783285" cy="5772150"/>
          </a:xfrm>
        </p:spPr>
        <p:txBody>
          <a:bodyPr/>
          <a:lstStyle/>
          <a:p>
            <a:pPr marL="0" indent="0" algn="l" rtl="0">
              <a:buNone/>
            </a:pP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GB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cruzi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Causes Chagas' Disease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Transmitted by bugs in rural Central and South America.(temperature &amp; humidity).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Involves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trypomastigotes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forming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nonflagellated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amastigotes within host cells.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Amastigotes cause inflammation, mainly mononuclear cells.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Cardiac muscle is most severely affected.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 flipH="1">
            <a:off x="7690756" y="3771900"/>
            <a:ext cx="4189639" cy="201657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1" anchor="ctr" anchorCtr="0" compatLnSpc="1"/>
          <a:lstStyle/>
          <a:p>
            <a:pPr algn="l"/>
            <a:r>
              <a:rPr lang="en-US" dirty="0">
                <a:latin typeface="Georgia" panose="02040502050405020303" pitchFamily="18" charset="0"/>
              </a:rPr>
              <a:t>A, B, C: </a:t>
            </a:r>
            <a:r>
              <a:rPr lang="en-US" dirty="0" err="1">
                <a:latin typeface="Georgia" panose="02040502050405020303" pitchFamily="18" charset="0"/>
              </a:rPr>
              <a:t>Trypomastigotes</a:t>
            </a:r>
            <a:r>
              <a:rPr lang="en-US" dirty="0">
                <a:latin typeface="Georgia" panose="02040502050405020303" pitchFamily="18" charset="0"/>
              </a:rPr>
              <a:t> in blood</a:t>
            </a:r>
          </a:p>
          <a:p>
            <a:pPr algn="l"/>
            <a:r>
              <a:rPr lang="en-GB" dirty="0">
                <a:latin typeface="Georgia" panose="02040502050405020303" pitchFamily="18" charset="0"/>
              </a:rPr>
              <a:t>,D: </a:t>
            </a:r>
            <a:r>
              <a:rPr lang="en-GB" dirty="0" err="1">
                <a:latin typeface="Georgia" panose="02040502050405020303" pitchFamily="18" charset="0"/>
              </a:rPr>
              <a:t>epimastigote</a:t>
            </a:r>
            <a:endParaRPr lang="en-GB" dirty="0">
              <a:latin typeface="Georgia" panose="02040502050405020303" pitchFamily="18" charset="0"/>
            </a:endParaRPr>
          </a:p>
          <a:p>
            <a:pPr algn="l"/>
            <a:r>
              <a:rPr lang="en-GB" dirty="0">
                <a:latin typeface="Georgia" panose="02040502050405020303" pitchFamily="18" charset="0"/>
              </a:rPr>
              <a:t>,E: promastigote</a:t>
            </a:r>
          </a:p>
          <a:p>
            <a:pPr algn="l"/>
            <a:r>
              <a:rPr lang="en-US" dirty="0">
                <a:latin typeface="Georgia" panose="02040502050405020303" pitchFamily="18" charset="0"/>
              </a:rPr>
              <a:t>F: amastigote colony in heart muscle</a:t>
            </a:r>
            <a:endParaRPr kumimoji="0" lang="ar-IQ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7095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36" y="0"/>
            <a:ext cx="113320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370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3972" y="773114"/>
            <a:ext cx="616405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961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6671" y="571500"/>
            <a:ext cx="9339943" cy="555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11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778" y="2582637"/>
            <a:ext cx="10972800" cy="582613"/>
          </a:xfrm>
        </p:spPr>
        <p:txBody>
          <a:bodyPr/>
          <a:lstStyle/>
          <a:p>
            <a:pPr algn="ctr"/>
            <a:r>
              <a:rPr lang="en-U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</a:t>
            </a:r>
            <a:endParaRPr lang="ar-IQ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7229013"/>
      </p:ext>
    </p:extLst>
  </p:cSld>
  <p:clrMapOvr>
    <a:masterClrMapping/>
  </p:clrMapOvr>
</p:sld>
</file>

<file path=ppt/theme/theme1.xml><?xml version="1.0" encoding="utf-8"?>
<a:theme xmlns:a="http://schemas.openxmlformats.org/drawingml/2006/main" name="Orange Waves">
  <a:themeElements>
    <a:clrScheme name="Orang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C73109"/>
      </a:accent1>
      <a:accent2>
        <a:srgbClr val="FF5050"/>
      </a:accent2>
      <a:accent3>
        <a:srgbClr val="FFFFFF"/>
      </a:accent3>
      <a:accent4>
        <a:srgbClr val="000000"/>
      </a:accent4>
      <a:accent5>
        <a:srgbClr val="E0ADAA"/>
      </a:accent5>
      <a:accent6>
        <a:srgbClr val="E74848"/>
      </a:accent6>
      <a:hlink>
        <a:srgbClr val="4D4D4D"/>
      </a:hlink>
      <a:folHlink>
        <a:srgbClr val="777777"/>
      </a:folHlink>
    </a:clrScheme>
    <a:fontScheme name="Orang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Orang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73109"/>
        </a:accent1>
        <a:accent2>
          <a:srgbClr val="FF5050"/>
        </a:accent2>
        <a:accent3>
          <a:srgbClr val="FFFFFF"/>
        </a:accent3>
        <a:accent4>
          <a:srgbClr val="000000"/>
        </a:accent4>
        <a:accent5>
          <a:srgbClr val="E0ADAA"/>
        </a:accent5>
        <a:accent6>
          <a:srgbClr val="E74848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MICRO  محاضره 5كورس 1 مرحله 2</Template>
  <TotalTime>1920</TotalTime>
  <Words>1086</Words>
  <Application>Microsoft Office PowerPoint</Application>
  <PresentationFormat>Widescreen</PresentationFormat>
  <Paragraphs>110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SimSun</vt:lpstr>
      <vt:lpstr>Arial</vt:lpstr>
      <vt:lpstr>Calibri</vt:lpstr>
      <vt:lpstr>Georgia</vt:lpstr>
      <vt:lpstr>Times New Roman</vt:lpstr>
      <vt:lpstr>Orange Waves</vt:lpstr>
      <vt:lpstr>Parasitology Lec  3 Hemoflagellates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Parasitology Lec  3 Hemoflagellates </dc:title>
  <dc:creator>Maher</dc:creator>
  <cp:lastModifiedBy>Maher</cp:lastModifiedBy>
  <cp:revision>25</cp:revision>
  <dcterms:created xsi:type="dcterms:W3CDTF">2025-01-29T04:28:05Z</dcterms:created>
  <dcterms:modified xsi:type="dcterms:W3CDTF">2025-01-31T07:57:03Z</dcterms:modified>
</cp:coreProperties>
</file>