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9" r:id="rId1"/>
  </p:sldMasterIdLst>
  <p:sldIdLst>
    <p:sldId id="256" r:id="rId2"/>
    <p:sldId id="276" r:id="rId3"/>
    <p:sldId id="259" r:id="rId4"/>
    <p:sldId id="260" r:id="rId5"/>
    <p:sldId id="261" r:id="rId6"/>
    <p:sldId id="262" r:id="rId7"/>
    <p:sldId id="263" r:id="rId8"/>
    <p:sldId id="264" r:id="rId9"/>
    <p:sldId id="265" r:id="rId10"/>
    <p:sldId id="266" r:id="rId11"/>
    <p:sldId id="267" r:id="rId12"/>
    <p:sldId id="268" r:id="rId13"/>
    <p:sldId id="271" r:id="rId14"/>
    <p:sldId id="272" r:id="rId15"/>
    <p:sldId id="273" r:id="rId16"/>
    <p:sldId id="274" r:id="rId17"/>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15" autoAdjust="0"/>
    <p:restoredTop sz="94660"/>
  </p:normalViewPr>
  <p:slideViewPr>
    <p:cSldViewPr snapToGrid="0">
      <p:cViewPr varScale="1">
        <p:scale>
          <a:sx n="69" d="100"/>
          <a:sy n="69" d="100"/>
        </p:scale>
        <p:origin x="-48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B401E26-F0CE-41E6-847C-F3B237656C43}" type="datetimeFigureOut">
              <a:rPr lang="ar-IQ" smtClean="0"/>
              <a:t>06/09/1446</a:t>
            </a:fld>
            <a:endParaRPr lang="ar-IQ"/>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ar-IQ"/>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03DAEDC-3B2B-4C83-9C94-99AF3D675718}" type="slidenum">
              <a:rPr lang="ar-IQ" smtClean="0"/>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B401E26-F0CE-41E6-847C-F3B237656C43}" type="datetimeFigureOut">
              <a:rPr lang="ar-IQ" smtClean="0"/>
              <a:t>06/09/1446</a:t>
            </a:fld>
            <a:endParaRPr lang="ar-IQ"/>
          </a:p>
        </p:txBody>
      </p:sp>
      <p:sp>
        <p:nvSpPr>
          <p:cNvPr id="5" name="Footer Placeholder 4"/>
          <p:cNvSpPr>
            <a:spLocks noGrp="1"/>
          </p:cNvSpPr>
          <p:nvPr>
            <p:ph type="ftr" sz="quarter" idx="11"/>
          </p:nvPr>
        </p:nvSpPr>
        <p:spPr/>
        <p:txBody>
          <a:bodyPr/>
          <a:lstStyle>
            <a:extLst/>
          </a:lstStyle>
          <a:p>
            <a:endParaRPr lang="ar-IQ"/>
          </a:p>
        </p:txBody>
      </p:sp>
      <p:sp>
        <p:nvSpPr>
          <p:cNvPr id="6" name="Slide Number Placeholder 5"/>
          <p:cNvSpPr>
            <a:spLocks noGrp="1"/>
          </p:cNvSpPr>
          <p:nvPr>
            <p:ph type="sldNum" sz="quarter" idx="12"/>
          </p:nvPr>
        </p:nvSpPr>
        <p:spPr/>
        <p:txBody>
          <a:bodyPr/>
          <a:lstStyle>
            <a:extLst/>
          </a:lstStyle>
          <a:p>
            <a:fld id="{303DAEDC-3B2B-4C83-9C94-99AF3D675718}" type="slidenum">
              <a:rPr lang="ar-IQ" smtClean="0"/>
              <a:t>‹#›</a:t>
            </a:fld>
            <a:endParaRPr lang="ar-IQ"/>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B401E26-F0CE-41E6-847C-F3B237656C43}" type="datetimeFigureOut">
              <a:rPr lang="ar-IQ" smtClean="0"/>
              <a:t>06/09/1446</a:t>
            </a:fld>
            <a:endParaRPr lang="ar-IQ"/>
          </a:p>
        </p:txBody>
      </p:sp>
      <p:sp>
        <p:nvSpPr>
          <p:cNvPr id="5" name="Footer Placeholder 4"/>
          <p:cNvSpPr>
            <a:spLocks noGrp="1"/>
          </p:cNvSpPr>
          <p:nvPr>
            <p:ph type="ftr" sz="quarter" idx="11"/>
          </p:nvPr>
        </p:nvSpPr>
        <p:spPr/>
        <p:txBody>
          <a:bodyPr/>
          <a:lstStyle>
            <a:extLst/>
          </a:lstStyle>
          <a:p>
            <a:endParaRPr lang="ar-IQ"/>
          </a:p>
        </p:txBody>
      </p:sp>
      <p:sp>
        <p:nvSpPr>
          <p:cNvPr id="6" name="Slide Number Placeholder 5"/>
          <p:cNvSpPr>
            <a:spLocks noGrp="1"/>
          </p:cNvSpPr>
          <p:nvPr>
            <p:ph type="sldNum" sz="quarter" idx="12"/>
          </p:nvPr>
        </p:nvSpPr>
        <p:spPr/>
        <p:txBody>
          <a:bodyPr/>
          <a:lstStyle>
            <a:extLst/>
          </a:lstStyle>
          <a:p>
            <a:fld id="{303DAEDC-3B2B-4C83-9C94-99AF3D675718}" type="slidenum">
              <a:rPr lang="ar-IQ" smtClean="0"/>
              <a:t>‹#›</a:t>
            </a:fld>
            <a:endParaRPr lang="ar-IQ"/>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B401E26-F0CE-41E6-847C-F3B237656C43}" type="datetimeFigureOut">
              <a:rPr lang="ar-IQ" smtClean="0"/>
              <a:t>06/09/1446</a:t>
            </a:fld>
            <a:endParaRPr lang="ar-IQ"/>
          </a:p>
        </p:txBody>
      </p:sp>
      <p:sp>
        <p:nvSpPr>
          <p:cNvPr id="6" name="Footer Placeholder 5"/>
          <p:cNvSpPr>
            <a:spLocks noGrp="1"/>
          </p:cNvSpPr>
          <p:nvPr>
            <p:ph type="ftr" sz="quarter" idx="11"/>
          </p:nvPr>
        </p:nvSpPr>
        <p:spPr/>
        <p:txBody>
          <a:bodyPr/>
          <a:lstStyle>
            <a:extLst/>
          </a:lstStyle>
          <a:p>
            <a:endParaRPr lang="ar-IQ"/>
          </a:p>
        </p:txBody>
      </p:sp>
      <p:sp>
        <p:nvSpPr>
          <p:cNvPr id="7" name="Slide Number Placeholder 6"/>
          <p:cNvSpPr>
            <a:spLocks noGrp="1"/>
          </p:cNvSpPr>
          <p:nvPr>
            <p:ph type="sldNum" sz="quarter" idx="12"/>
          </p:nvPr>
        </p:nvSpPr>
        <p:spPr/>
        <p:txBody>
          <a:bodyPr/>
          <a:lstStyle>
            <a:extLst/>
          </a:lstStyle>
          <a:p>
            <a:fld id="{303DAEDC-3B2B-4C83-9C94-99AF3D675718}" type="slidenum">
              <a:rPr lang="ar-IQ" smtClean="0"/>
              <a:t>‹#›</a:t>
            </a:fld>
            <a:endParaRPr lang="ar-IQ"/>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B401E26-F0CE-41E6-847C-F3B237656C43}" type="datetimeFigureOut">
              <a:rPr lang="ar-IQ" smtClean="0"/>
              <a:t>06/09/1446</a:t>
            </a:fld>
            <a:endParaRPr lang="ar-IQ"/>
          </a:p>
        </p:txBody>
      </p:sp>
      <p:sp>
        <p:nvSpPr>
          <p:cNvPr id="8" name="Footer Placeholder 7"/>
          <p:cNvSpPr>
            <a:spLocks noGrp="1"/>
          </p:cNvSpPr>
          <p:nvPr>
            <p:ph type="ftr" sz="quarter" idx="11"/>
          </p:nvPr>
        </p:nvSpPr>
        <p:spPr/>
        <p:txBody>
          <a:bodyPr/>
          <a:lstStyle>
            <a:extLst/>
          </a:lstStyle>
          <a:p>
            <a:endParaRPr lang="ar-IQ"/>
          </a:p>
        </p:txBody>
      </p:sp>
      <p:sp>
        <p:nvSpPr>
          <p:cNvPr id="9" name="Slide Number Placeholder 8"/>
          <p:cNvSpPr>
            <a:spLocks noGrp="1"/>
          </p:cNvSpPr>
          <p:nvPr>
            <p:ph type="sldNum" sz="quarter" idx="12"/>
          </p:nvPr>
        </p:nvSpPr>
        <p:spPr/>
        <p:txBody>
          <a:bodyPr/>
          <a:lstStyle>
            <a:extLst/>
          </a:lstStyle>
          <a:p>
            <a:fld id="{303DAEDC-3B2B-4C83-9C94-99AF3D675718}" type="slidenum">
              <a:rPr lang="ar-IQ" smtClean="0"/>
              <a:t>‹#›</a:t>
            </a:fld>
            <a:endParaRPr lang="ar-IQ"/>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B401E26-F0CE-41E6-847C-F3B237656C43}" type="datetimeFigureOut">
              <a:rPr lang="ar-IQ" smtClean="0"/>
              <a:t>06/09/1446</a:t>
            </a:fld>
            <a:endParaRPr lang="ar-IQ"/>
          </a:p>
        </p:txBody>
      </p:sp>
      <p:sp>
        <p:nvSpPr>
          <p:cNvPr id="4" name="Footer Placeholder 3"/>
          <p:cNvSpPr>
            <a:spLocks noGrp="1"/>
          </p:cNvSpPr>
          <p:nvPr>
            <p:ph type="ftr" sz="quarter" idx="11"/>
          </p:nvPr>
        </p:nvSpPr>
        <p:spPr/>
        <p:txBody>
          <a:bodyPr/>
          <a:lstStyle>
            <a:extLst/>
          </a:lstStyle>
          <a:p>
            <a:endParaRPr lang="ar-IQ"/>
          </a:p>
        </p:txBody>
      </p:sp>
      <p:sp>
        <p:nvSpPr>
          <p:cNvPr id="5" name="Slide Number Placeholder 4"/>
          <p:cNvSpPr>
            <a:spLocks noGrp="1"/>
          </p:cNvSpPr>
          <p:nvPr>
            <p:ph type="sldNum" sz="quarter" idx="12"/>
          </p:nvPr>
        </p:nvSpPr>
        <p:spPr/>
        <p:txBody>
          <a:bodyPr/>
          <a:lstStyle>
            <a:extLst/>
          </a:lstStyle>
          <a:p>
            <a:fld id="{303DAEDC-3B2B-4C83-9C94-99AF3D675718}" type="slidenum">
              <a:rPr lang="ar-IQ" smtClean="0"/>
              <a:t>‹#›</a:t>
            </a:fld>
            <a:endParaRPr lang="ar-IQ"/>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B401E26-F0CE-41E6-847C-F3B237656C43}" type="datetimeFigureOut">
              <a:rPr lang="ar-IQ" smtClean="0"/>
              <a:t>06/09/1446</a:t>
            </a:fld>
            <a:endParaRPr lang="ar-IQ"/>
          </a:p>
        </p:txBody>
      </p:sp>
      <p:sp>
        <p:nvSpPr>
          <p:cNvPr id="3" name="Footer Placeholder 2"/>
          <p:cNvSpPr>
            <a:spLocks noGrp="1"/>
          </p:cNvSpPr>
          <p:nvPr>
            <p:ph type="ftr" sz="quarter" idx="11"/>
          </p:nvPr>
        </p:nvSpPr>
        <p:spPr/>
        <p:txBody>
          <a:bodyPr/>
          <a:lstStyle>
            <a:extLst/>
          </a:lstStyle>
          <a:p>
            <a:endParaRPr lang="ar-IQ"/>
          </a:p>
        </p:txBody>
      </p:sp>
      <p:sp>
        <p:nvSpPr>
          <p:cNvPr id="4" name="Slide Number Placeholder 3"/>
          <p:cNvSpPr>
            <a:spLocks noGrp="1"/>
          </p:cNvSpPr>
          <p:nvPr>
            <p:ph type="sldNum" sz="quarter" idx="12"/>
          </p:nvPr>
        </p:nvSpPr>
        <p:spPr/>
        <p:txBody>
          <a:bodyPr/>
          <a:lstStyle>
            <a:extLst/>
          </a:lstStyle>
          <a:p>
            <a:fld id="{303DAEDC-3B2B-4C83-9C94-99AF3D675718}"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7B401E26-F0CE-41E6-847C-F3B237656C43}" type="datetimeFigureOut">
              <a:rPr lang="ar-IQ" smtClean="0"/>
              <a:t>06/09/1446</a:t>
            </a:fld>
            <a:endParaRPr lang="ar-IQ"/>
          </a:p>
        </p:txBody>
      </p:sp>
      <p:sp>
        <p:nvSpPr>
          <p:cNvPr id="6" name="Footer Placeholder 5"/>
          <p:cNvSpPr>
            <a:spLocks noGrp="1"/>
          </p:cNvSpPr>
          <p:nvPr>
            <p:ph type="ftr" sz="quarter" idx="11"/>
          </p:nvPr>
        </p:nvSpPr>
        <p:spPr/>
        <p:txBody>
          <a:bodyPr/>
          <a:lstStyle>
            <a:extLst/>
          </a:lstStyle>
          <a:p>
            <a:endParaRPr lang="ar-IQ"/>
          </a:p>
        </p:txBody>
      </p:sp>
      <p:sp>
        <p:nvSpPr>
          <p:cNvPr id="7" name="Slide Number Placeholder 6"/>
          <p:cNvSpPr>
            <a:spLocks noGrp="1"/>
          </p:cNvSpPr>
          <p:nvPr>
            <p:ph type="sldNum" sz="quarter" idx="12"/>
          </p:nvPr>
        </p:nvSpPr>
        <p:spPr/>
        <p:txBody>
          <a:bodyPr/>
          <a:lstStyle>
            <a:extLst/>
          </a:lstStyle>
          <a:p>
            <a:fld id="{303DAEDC-3B2B-4C83-9C94-99AF3D675718}" type="slidenum">
              <a:rPr lang="ar-IQ" smtClean="0"/>
              <a:t>‹#›</a:t>
            </a:fld>
            <a:endParaRPr lang="ar-IQ"/>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B401E26-F0CE-41E6-847C-F3B237656C43}" type="datetimeFigureOut">
              <a:rPr lang="ar-IQ" smtClean="0"/>
              <a:t>06/09/1446</a:t>
            </a:fld>
            <a:endParaRPr lang="ar-IQ"/>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ar-IQ"/>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03DAEDC-3B2B-4C83-9C94-99AF3D675718}" type="slidenum">
              <a:rPr lang="ar-IQ" smtClean="0"/>
              <a:t>‹#›</a:t>
            </a:fld>
            <a:endParaRPr lang="ar-IQ"/>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B401E26-F0CE-41E6-847C-F3B237656C43}" type="datetimeFigureOut">
              <a:rPr lang="ar-IQ" smtClean="0"/>
              <a:t>06/09/1446</a:t>
            </a:fld>
            <a:endParaRPr lang="ar-IQ"/>
          </a:p>
        </p:txBody>
      </p:sp>
      <p:sp>
        <p:nvSpPr>
          <p:cNvPr id="5" name="Footer Placeholder 4"/>
          <p:cNvSpPr>
            <a:spLocks noGrp="1"/>
          </p:cNvSpPr>
          <p:nvPr>
            <p:ph type="ftr" sz="quarter" idx="11"/>
          </p:nvPr>
        </p:nvSpPr>
        <p:spPr/>
        <p:txBody>
          <a:bodyPr/>
          <a:lstStyle>
            <a:extLst/>
          </a:lstStyle>
          <a:p>
            <a:endParaRPr lang="ar-IQ"/>
          </a:p>
        </p:txBody>
      </p:sp>
      <p:sp>
        <p:nvSpPr>
          <p:cNvPr id="6" name="Slide Number Placeholder 5"/>
          <p:cNvSpPr>
            <a:spLocks noGrp="1"/>
          </p:cNvSpPr>
          <p:nvPr>
            <p:ph type="sldNum" sz="quarter" idx="12"/>
          </p:nvPr>
        </p:nvSpPr>
        <p:spPr/>
        <p:txBody>
          <a:bodyPr/>
          <a:lstStyle>
            <a:extLst/>
          </a:lstStyle>
          <a:p>
            <a:fld id="{303DAEDC-3B2B-4C83-9C94-99AF3D675718}"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B401E26-F0CE-41E6-847C-F3B237656C43}" type="datetimeFigureOut">
              <a:rPr lang="ar-IQ" smtClean="0"/>
              <a:t>06/09/1446</a:t>
            </a:fld>
            <a:endParaRPr lang="ar-IQ"/>
          </a:p>
        </p:txBody>
      </p:sp>
      <p:sp>
        <p:nvSpPr>
          <p:cNvPr id="5" name="Footer Placeholder 4"/>
          <p:cNvSpPr>
            <a:spLocks noGrp="1"/>
          </p:cNvSpPr>
          <p:nvPr>
            <p:ph type="ftr" sz="quarter" idx="11"/>
          </p:nvPr>
        </p:nvSpPr>
        <p:spPr/>
        <p:txBody>
          <a:bodyPr/>
          <a:lstStyle>
            <a:extLst/>
          </a:lstStyle>
          <a:p>
            <a:endParaRPr lang="ar-IQ"/>
          </a:p>
        </p:txBody>
      </p:sp>
      <p:sp>
        <p:nvSpPr>
          <p:cNvPr id="6" name="Slide Number Placeholder 5"/>
          <p:cNvSpPr>
            <a:spLocks noGrp="1"/>
          </p:cNvSpPr>
          <p:nvPr>
            <p:ph type="sldNum" sz="quarter" idx="12"/>
          </p:nvPr>
        </p:nvSpPr>
        <p:spPr/>
        <p:txBody>
          <a:bodyPr/>
          <a:lstStyle>
            <a:extLst/>
          </a:lstStyle>
          <a:p>
            <a:fld id="{303DAEDC-3B2B-4C83-9C94-99AF3D675718}"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7B401E26-F0CE-41E6-847C-F3B237656C43}" type="datetimeFigureOut">
              <a:rPr lang="ar-IQ" smtClean="0"/>
              <a:t>06/09/1446</a:t>
            </a:fld>
            <a:endParaRPr lang="ar-IQ"/>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ar-IQ"/>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303DAEDC-3B2B-4C83-9C94-99AF3D675718}" type="slidenum">
              <a:rPr lang="ar-IQ" smtClean="0"/>
              <a:t>‹#›</a:t>
            </a:fld>
            <a:endParaRPr lang="ar-IQ"/>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857830" y="1607128"/>
            <a:ext cx="9492342" cy="2184288"/>
          </a:xfrm>
        </p:spPr>
        <p:txBody>
          <a:bodyPr>
            <a:normAutofit/>
          </a:bodyPr>
          <a:lstStyle/>
          <a:p>
            <a:pPr algn="ctr"/>
            <a:r>
              <a:rPr lang="en-US" sz="6600" b="1" dirty="0" smtClean="0">
                <a:latin typeface="Times New Roman" panose="02020603050405020304" pitchFamily="18" charset="0"/>
                <a:cs typeface="Times New Roman" panose="02020603050405020304" pitchFamily="18" charset="0"/>
              </a:rPr>
              <a:t>Analysis of sociology</a:t>
            </a:r>
            <a:r>
              <a:rPr lang="ar-IQ" sz="6600" b="1" dirty="0" smtClean="0">
                <a:latin typeface="Times New Roman" panose="02020603050405020304" pitchFamily="18" charset="0"/>
                <a:cs typeface="Times New Roman" panose="02020603050405020304" pitchFamily="18" charset="0"/>
              </a:rPr>
              <a:t/>
            </a:r>
            <a:br>
              <a:rPr lang="ar-IQ" sz="6600" b="1" dirty="0" smtClean="0">
                <a:latin typeface="Times New Roman" panose="02020603050405020304" pitchFamily="18" charset="0"/>
                <a:cs typeface="Times New Roman" panose="02020603050405020304" pitchFamily="18" charset="0"/>
              </a:rPr>
            </a:br>
            <a:r>
              <a:rPr lang="en-US" sz="6600" b="1" dirty="0" smtClean="0">
                <a:latin typeface="Times New Roman" panose="02020603050405020304" pitchFamily="18" charset="0"/>
                <a:cs typeface="Times New Roman" panose="02020603050405020304" pitchFamily="18" charset="0"/>
              </a:rPr>
              <a:t>Third stage</a:t>
            </a:r>
            <a:endParaRPr lang="ar-IQ" sz="6600" b="1" dirty="0">
              <a:latin typeface="Times New Roman" panose="02020603050405020304" pitchFamily="18" charset="0"/>
              <a:cs typeface="Times New Roman" panose="02020603050405020304" pitchFamily="18" charset="0"/>
            </a:endParaRPr>
          </a:p>
        </p:txBody>
      </p:sp>
      <p:sp>
        <p:nvSpPr>
          <p:cNvPr id="3" name="عنوان فرعي 2"/>
          <p:cNvSpPr>
            <a:spLocks noGrp="1"/>
          </p:cNvSpPr>
          <p:nvPr>
            <p:ph type="subTitle" idx="1"/>
          </p:nvPr>
        </p:nvSpPr>
        <p:spPr>
          <a:xfrm>
            <a:off x="2249056" y="4001525"/>
            <a:ext cx="9218612" cy="1126283"/>
          </a:xfrm>
        </p:spPr>
        <p:txBody>
          <a:bodyPr>
            <a:normAutofit/>
          </a:bodyPr>
          <a:lstStyle/>
          <a:p>
            <a:r>
              <a:rPr lang="en-US" sz="2000" b="1" i="1" cap="none" dirty="0" smtClean="0">
                <a:solidFill>
                  <a:srgbClr val="002060"/>
                </a:solidFill>
                <a:latin typeface="Times New Roman" panose="02020603050405020304" pitchFamily="18" charset="0"/>
                <a:cs typeface="Times New Roman" panose="02020603050405020304" pitchFamily="18" charset="0"/>
              </a:rPr>
              <a:t>Presented By : A.L: Salim </a:t>
            </a:r>
            <a:r>
              <a:rPr lang="en-US" sz="2000" b="1" i="1" cap="none" dirty="0" err="1" smtClean="0">
                <a:solidFill>
                  <a:srgbClr val="002060"/>
                </a:solidFill>
                <a:latin typeface="Times New Roman" panose="02020603050405020304" pitchFamily="18" charset="0"/>
                <a:cs typeface="Times New Roman" panose="02020603050405020304" pitchFamily="18" charset="0"/>
              </a:rPr>
              <a:t>Amer</a:t>
            </a:r>
            <a:r>
              <a:rPr lang="en-US" sz="2000" b="1" i="1" cap="none" dirty="0" smtClean="0">
                <a:solidFill>
                  <a:srgbClr val="002060"/>
                </a:solidFill>
                <a:latin typeface="Times New Roman" panose="02020603050405020304" pitchFamily="18" charset="0"/>
                <a:cs typeface="Times New Roman" panose="02020603050405020304" pitchFamily="18" charset="0"/>
              </a:rPr>
              <a:t> </a:t>
            </a:r>
          </a:p>
          <a:p>
            <a:r>
              <a:rPr lang="en-US" sz="2000" b="1" i="1" cap="none" dirty="0" smtClean="0">
                <a:solidFill>
                  <a:srgbClr val="002060"/>
                </a:solidFill>
                <a:latin typeface="Times New Roman" panose="02020603050405020304" pitchFamily="18" charset="0"/>
                <a:cs typeface="Times New Roman" panose="02020603050405020304" pitchFamily="18" charset="0"/>
              </a:rPr>
              <a:t>Prepared By: </a:t>
            </a:r>
            <a:r>
              <a:rPr lang="en-US" sz="2000" b="1" i="1" cap="none" dirty="0" err="1" smtClean="0">
                <a:solidFill>
                  <a:srgbClr val="002060"/>
                </a:solidFill>
                <a:latin typeface="Times New Roman" panose="02020603050405020304" pitchFamily="18" charset="0"/>
                <a:cs typeface="Times New Roman" panose="02020603050405020304" pitchFamily="18" charset="0"/>
              </a:rPr>
              <a:t>Dr.Maryam</a:t>
            </a:r>
            <a:r>
              <a:rPr lang="en-US" sz="2000" b="1" i="1" cap="none" dirty="0" smtClean="0">
                <a:solidFill>
                  <a:srgbClr val="002060"/>
                </a:solidFill>
                <a:latin typeface="Times New Roman" panose="02020603050405020304" pitchFamily="18" charset="0"/>
                <a:cs typeface="Times New Roman" panose="02020603050405020304" pitchFamily="18" charset="0"/>
              </a:rPr>
              <a:t> </a:t>
            </a:r>
            <a:r>
              <a:rPr lang="en-US" sz="2000" b="1" i="1" cap="none" dirty="0" err="1" smtClean="0">
                <a:solidFill>
                  <a:srgbClr val="002060"/>
                </a:solidFill>
                <a:latin typeface="Times New Roman" panose="02020603050405020304" pitchFamily="18" charset="0"/>
                <a:cs typeface="Times New Roman" panose="02020603050405020304" pitchFamily="18" charset="0"/>
              </a:rPr>
              <a:t>A.Al-kareem</a:t>
            </a:r>
            <a:endParaRPr lang="en-US" sz="2000" b="1" i="1" cap="none" dirty="0" smtClean="0">
              <a:solidFill>
                <a:srgbClr val="002060"/>
              </a:solidFill>
              <a:latin typeface="Times New Roman" panose="02020603050405020304" pitchFamily="18" charset="0"/>
              <a:cs typeface="Times New Roman" panose="02020603050405020304" pitchFamily="18" charset="0"/>
            </a:endParaRPr>
          </a:p>
          <a:p>
            <a:endParaRPr lang="ar-IQ"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113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02409" y="2200421"/>
            <a:ext cx="10856655" cy="3777622"/>
          </a:xfrm>
        </p:spPr>
        <p:txBody>
          <a:bodyPr>
            <a:normAutofit/>
          </a:bodyPr>
          <a:lstStyle/>
          <a:p>
            <a:pPr algn="justLow" rtl="0">
              <a:lnSpc>
                <a:spcPct val="150000"/>
              </a:lnSpc>
            </a:pPr>
            <a:r>
              <a:rPr lang="en-US" sz="2000" dirty="0">
                <a:latin typeface="Times New Roman" panose="02020603050405020304" pitchFamily="18" charset="0"/>
                <a:cs typeface="Times New Roman" panose="02020603050405020304" pitchFamily="18" charset="0"/>
              </a:rPr>
              <a:t>Analytical sociology is a strategy for understanding the social world. It is concerned with explaining important macro-level facts such as the diffusion of various social practices, patterns of segregation, network structures, typical beliefs, and common ways of </a:t>
            </a:r>
            <a:r>
              <a:rPr lang="en-US" sz="2000" dirty="0" smtClean="0">
                <a:latin typeface="Times New Roman" panose="02020603050405020304" pitchFamily="18" charset="0"/>
                <a:cs typeface="Times New Roman" panose="02020603050405020304" pitchFamily="18" charset="0"/>
              </a:rPr>
              <a:t>acting.</a:t>
            </a:r>
          </a:p>
          <a:p>
            <a:pPr algn="justLow" rtl="0">
              <a:lnSpc>
                <a:spcPct val="150000"/>
              </a:lnSpc>
            </a:pPr>
            <a:r>
              <a:rPr lang="en-US" sz="2000" dirty="0">
                <a:latin typeface="Times New Roman" panose="02020603050405020304" pitchFamily="18" charset="0"/>
                <a:cs typeface="Times New Roman" panose="02020603050405020304" pitchFamily="18" charset="0"/>
              </a:rPr>
              <a:t>Social analysis is the practice of systematically examining a social problem, issue or trend, often with the aim of prompting changes in the situation being analyzed.</a:t>
            </a:r>
          </a:p>
          <a:p>
            <a:pPr algn="justLow" rtl="0"/>
            <a:endParaRPr lang="ar-IQ" sz="2400" dirty="0"/>
          </a:p>
        </p:txBody>
      </p:sp>
      <p:sp>
        <p:nvSpPr>
          <p:cNvPr id="2" name="عنوان 1"/>
          <p:cNvSpPr>
            <a:spLocks noGrp="1"/>
          </p:cNvSpPr>
          <p:nvPr>
            <p:ph type="title"/>
          </p:nvPr>
        </p:nvSpPr>
        <p:spPr>
          <a:xfrm>
            <a:off x="1223889" y="618978"/>
            <a:ext cx="10280724" cy="829994"/>
          </a:xfrm>
        </p:spPr>
        <p:txBody>
          <a:bodyPr/>
          <a:lstStyle/>
          <a:p>
            <a:r>
              <a:rPr lang="en-US" b="1" dirty="0">
                <a:latin typeface="Times New Roman" panose="02020603050405020304" pitchFamily="18" charset="0"/>
                <a:cs typeface="Times New Roman" panose="02020603050405020304" pitchFamily="18" charset="0"/>
              </a:rPr>
              <a:t>Analytical </a:t>
            </a:r>
            <a:r>
              <a:rPr lang="en-US" b="1" dirty="0" smtClean="0">
                <a:latin typeface="Times New Roman" panose="02020603050405020304" pitchFamily="18" charset="0"/>
                <a:cs typeface="Times New Roman" panose="02020603050405020304" pitchFamily="18" charset="0"/>
              </a:rPr>
              <a:t>sociology: </a:t>
            </a:r>
            <a:endParaRPr lang="ar-IQ"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0422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56206" y="2087880"/>
            <a:ext cx="10727473" cy="4006222"/>
          </a:xfrm>
        </p:spPr>
        <p:txBody>
          <a:bodyPr>
            <a:normAutofit/>
          </a:bodyPr>
          <a:lstStyle/>
          <a:p>
            <a:pPr algn="justLow" rtl="0">
              <a:lnSpc>
                <a:spcPct val="150000"/>
              </a:lnSpc>
            </a:pPr>
            <a:r>
              <a:rPr lang="en-US" sz="2000" dirty="0" smtClean="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Micro-sociology</a:t>
            </a:r>
            <a:r>
              <a:rPr lang="en-US" sz="2000" dirty="0">
                <a:latin typeface="Times New Roman" panose="02020603050405020304" pitchFamily="18" charset="0"/>
                <a:cs typeface="Times New Roman" panose="02020603050405020304" pitchFamily="18" charset="0"/>
              </a:rPr>
              <a:t>: is analyzing small scale social phenomena. Micro-sociology is interested in small scale level of the structure and functioning of human social groups. It focuses on social interaction. It analyzes interpersonal relationships, and on what people do and how they behave when they interact. This level of analysis is usually employed by symbolic interactions perspective.</a:t>
            </a:r>
            <a:endParaRPr lang="en-US" sz="2000" dirty="0" smtClean="0">
              <a:latin typeface="Times New Roman" panose="02020603050405020304" pitchFamily="18" charset="0"/>
              <a:cs typeface="Times New Roman" panose="02020603050405020304" pitchFamily="18" charset="0"/>
            </a:endParaRPr>
          </a:p>
          <a:p>
            <a:pPr algn="justLow" rtl="0"/>
            <a:endParaRPr lang="ar-IQ" sz="2400" dirty="0">
              <a:latin typeface="Times New Roman" panose="02020603050405020304" pitchFamily="18" charset="0"/>
              <a:cs typeface="Times New Roman" panose="02020603050405020304" pitchFamily="18" charset="0"/>
            </a:endParaRPr>
          </a:p>
        </p:txBody>
      </p:sp>
      <p:sp>
        <p:nvSpPr>
          <p:cNvPr id="2" name="عنوان 1"/>
          <p:cNvSpPr>
            <a:spLocks noGrp="1"/>
          </p:cNvSpPr>
          <p:nvPr>
            <p:ph type="title"/>
          </p:nvPr>
        </p:nvSpPr>
        <p:spPr>
          <a:xfrm>
            <a:off x="2007221" y="1003610"/>
            <a:ext cx="9497392" cy="901390"/>
          </a:xfrm>
        </p:spPr>
        <p:txBody>
          <a:bodyPr>
            <a:normAutofit fontScale="90000"/>
          </a:bodyPr>
          <a:lstStyle/>
          <a:p>
            <a:r>
              <a:rPr lang="en-US" b="1" dirty="0">
                <a:latin typeface="Times New Roman" panose="02020603050405020304" pitchFamily="18" charset="0"/>
                <a:cs typeface="Times New Roman" panose="02020603050405020304" pitchFamily="18" charset="0"/>
              </a:rPr>
              <a:t>Levels of analysis in sociology:</a:t>
            </a:r>
            <a:br>
              <a:rPr lang="en-US" b="1" dirty="0">
                <a:latin typeface="Times New Roman" panose="02020603050405020304" pitchFamily="18" charset="0"/>
                <a:cs typeface="Times New Roman" panose="02020603050405020304" pitchFamily="18" charset="0"/>
              </a:rPr>
            </a:br>
            <a:endParaRPr lang="ar-IQ"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175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45588" y="2180492"/>
            <a:ext cx="10759024" cy="3730730"/>
          </a:xfrm>
        </p:spPr>
        <p:txBody>
          <a:bodyPr>
            <a:normAutofit/>
          </a:bodyPr>
          <a:lstStyle/>
          <a:p>
            <a:pPr algn="justLow" rtl="0">
              <a:lnSpc>
                <a:spcPct val="150000"/>
              </a:lnSpc>
            </a:pPr>
            <a:r>
              <a:rPr lang="en-US" sz="2000" dirty="0">
                <a:latin typeface="Times New Roman" panose="02020603050405020304" pitchFamily="18" charset="0"/>
                <a:cs typeface="Times New Roman" panose="02020603050405020304" pitchFamily="18" charset="0"/>
              </a:rPr>
              <a:t>2. </a:t>
            </a:r>
            <a:r>
              <a:rPr lang="en-US" sz="2000" b="1" dirty="0">
                <a:latin typeface="Times New Roman" panose="02020603050405020304" pitchFamily="18" charset="0"/>
                <a:cs typeface="Times New Roman" panose="02020603050405020304" pitchFamily="18" charset="0"/>
              </a:rPr>
              <a:t>Macro-sociology</a:t>
            </a:r>
            <a:r>
              <a:rPr lang="en-US" sz="2000" dirty="0">
                <a:latin typeface="Times New Roman" panose="02020603050405020304" pitchFamily="18" charset="0"/>
                <a:cs typeface="Times New Roman" panose="02020603050405020304" pitchFamily="18" charset="0"/>
              </a:rPr>
              <a:t>: is analyzing large-scale social phenomena. It focuses on the broad features of society. The goal of macro-sociology is to examine the large-scale social phenomena that determine how social groups are organized and positioned within the social structure</a:t>
            </a:r>
            <a:r>
              <a:rPr lang="en-US" sz="2000" dirty="0" smtClean="0">
                <a:latin typeface="Times New Roman" panose="02020603050405020304" pitchFamily="18" charset="0"/>
                <a:cs typeface="Times New Roman" panose="02020603050405020304" pitchFamily="18" charset="0"/>
              </a:rPr>
              <a:t>.</a:t>
            </a:r>
          </a:p>
          <a:p>
            <a:pPr marL="109728" indent="0" algn="justLow" rtl="0">
              <a:lnSpc>
                <a:spcPct val="150000"/>
              </a:lnSpc>
              <a:buNone/>
            </a:pPr>
            <a:endParaRPr lang="en-US" sz="2000" dirty="0">
              <a:latin typeface="Times New Roman" panose="02020603050405020304" pitchFamily="18" charset="0"/>
              <a:cs typeface="Times New Roman" panose="02020603050405020304" pitchFamily="18" charset="0"/>
            </a:endParaRPr>
          </a:p>
          <a:p>
            <a:pPr algn="justLow" rtl="0">
              <a:lnSpc>
                <a:spcPct val="150000"/>
              </a:lnSpc>
            </a:pPr>
            <a:r>
              <a:rPr lang="en-US" sz="2000" dirty="0">
                <a:latin typeface="Times New Roman" panose="02020603050405020304" pitchFamily="18" charset="0"/>
                <a:cs typeface="Times New Roman" panose="02020603050405020304" pitchFamily="18" charset="0"/>
              </a:rPr>
              <a:t>3. </a:t>
            </a:r>
            <a:r>
              <a:rPr lang="en-US" sz="2000" b="1" dirty="0">
                <a:latin typeface="Times New Roman" panose="02020603050405020304" pitchFamily="18" charset="0"/>
                <a:cs typeface="Times New Roman" panose="02020603050405020304" pitchFamily="18" charset="0"/>
              </a:rPr>
              <a:t>Meso-sociology</a:t>
            </a:r>
            <a:r>
              <a:rPr lang="en-US" sz="2000" dirty="0">
                <a:latin typeface="Times New Roman" panose="02020603050405020304" pitchFamily="18" charset="0"/>
                <a:cs typeface="Times New Roman" panose="02020603050405020304" pitchFamily="18" charset="0"/>
              </a:rPr>
              <a:t>: is an analysis of social phenomena in between the micro- and macro- levels. It analyzes human social phenomena in between the micro- and macro-levels.</a:t>
            </a:r>
            <a:endParaRPr lang="ar-IQ" sz="2000" dirty="0">
              <a:latin typeface="Times New Roman" panose="02020603050405020304" pitchFamily="18" charset="0"/>
              <a:cs typeface="Times New Roman" panose="02020603050405020304" pitchFamily="18" charset="0"/>
            </a:endParaRPr>
          </a:p>
        </p:txBody>
      </p:sp>
      <p:sp>
        <p:nvSpPr>
          <p:cNvPr id="2" name="عنوان 1"/>
          <p:cNvSpPr>
            <a:spLocks noGrp="1"/>
          </p:cNvSpPr>
          <p:nvPr>
            <p:ph type="title"/>
          </p:nvPr>
        </p:nvSpPr>
        <p:spPr>
          <a:xfrm>
            <a:off x="1728439" y="1081668"/>
            <a:ext cx="9776173" cy="823332"/>
          </a:xfrm>
        </p:spPr>
        <p:txBody>
          <a:bodyPr>
            <a:normAutofit fontScale="90000"/>
          </a:bodyPr>
          <a:lstStyle/>
          <a:p>
            <a:r>
              <a:rPr lang="en-US" b="1" dirty="0">
                <a:latin typeface="Times New Roman" panose="02020603050405020304" pitchFamily="18" charset="0"/>
                <a:cs typeface="Times New Roman" panose="02020603050405020304" pitchFamily="18" charset="0"/>
              </a:rPr>
              <a:t>Levels of analysis in sociology:</a:t>
            </a:r>
            <a:r>
              <a:rPr lang="en-US" dirty="0"/>
              <a:t/>
            </a:r>
            <a:br>
              <a:rPr lang="en-US" dirty="0"/>
            </a:br>
            <a:endParaRPr lang="ar-IQ" dirty="0"/>
          </a:p>
        </p:txBody>
      </p:sp>
    </p:spTree>
    <p:extLst>
      <p:ext uri="{BB962C8B-B14F-4D97-AF65-F5344CB8AC3E}">
        <p14:creationId xmlns:p14="http://schemas.microsoft.com/office/powerpoint/2010/main" val="2451582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30976" y="1425157"/>
            <a:ext cx="8915400" cy="3777622"/>
          </a:xfrm>
        </p:spPr>
        <p:txBody>
          <a:bodyPr>
            <a:normAutofit/>
          </a:bodyPr>
          <a:lstStyle/>
          <a:p>
            <a:pPr algn="l" rtl="0">
              <a:lnSpc>
                <a:spcPct val="200000"/>
              </a:lnSpc>
            </a:pPr>
            <a:r>
              <a:rPr lang="en-US" sz="2000" dirty="0" smtClean="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Earth specific. </a:t>
            </a:r>
            <a:endParaRPr lang="en-US" sz="2000" dirty="0" smtClean="0">
              <a:latin typeface="Times New Roman" panose="02020603050405020304" pitchFamily="18" charset="0"/>
              <a:cs typeface="Times New Roman" panose="02020603050405020304" pitchFamily="18" charset="0"/>
            </a:endParaRPr>
          </a:p>
          <a:p>
            <a:pPr algn="l" rtl="0">
              <a:lnSpc>
                <a:spcPct val="200000"/>
              </a:lnSpc>
            </a:pPr>
            <a:r>
              <a:rPr lang="en-US" sz="2000" dirty="0" smtClean="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Population. </a:t>
            </a:r>
            <a:endParaRPr lang="en-US" sz="2000" dirty="0" smtClean="0">
              <a:latin typeface="Times New Roman" panose="02020603050405020304" pitchFamily="18" charset="0"/>
              <a:cs typeface="Times New Roman" panose="02020603050405020304" pitchFamily="18" charset="0"/>
            </a:endParaRPr>
          </a:p>
          <a:p>
            <a:pPr algn="l" rtl="0">
              <a:lnSpc>
                <a:spcPct val="200000"/>
              </a:lnSpc>
            </a:pPr>
            <a:r>
              <a:rPr lang="en-US" sz="2000" dirty="0" smtClean="0">
                <a:latin typeface="Times New Roman" panose="02020603050405020304" pitchFamily="18" charset="0"/>
                <a:cs typeface="Times New Roman" panose="02020603050405020304" pitchFamily="18" charset="0"/>
              </a:rPr>
              <a:t>3</a:t>
            </a:r>
            <a:r>
              <a:rPr lang="en-US" sz="2000" dirty="0">
                <a:latin typeface="Times New Roman" panose="02020603050405020304" pitchFamily="18" charset="0"/>
                <a:cs typeface="Times New Roman" panose="02020603050405020304" pitchFamily="18" charset="0"/>
              </a:rPr>
              <a:t>. Time continues like any historical relationship</a:t>
            </a:r>
            <a:r>
              <a:rPr lang="en-US" sz="2000" dirty="0" smtClean="0">
                <a:latin typeface="Times New Roman" panose="02020603050405020304" pitchFamily="18" charset="0"/>
                <a:cs typeface="Times New Roman" panose="02020603050405020304" pitchFamily="18" charset="0"/>
              </a:rPr>
              <a:t>.</a:t>
            </a:r>
          </a:p>
          <a:p>
            <a:pPr algn="l" rtl="0">
              <a:lnSpc>
                <a:spcPct val="200000"/>
              </a:lnSpc>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4. Minimum of self-sufficiency</a:t>
            </a:r>
            <a:endParaRPr lang="ar-IQ" sz="2000" dirty="0">
              <a:latin typeface="Times New Roman" panose="02020603050405020304" pitchFamily="18" charset="0"/>
              <a:cs typeface="Times New Roman" panose="02020603050405020304" pitchFamily="18" charset="0"/>
            </a:endParaRPr>
          </a:p>
        </p:txBody>
      </p:sp>
      <p:sp>
        <p:nvSpPr>
          <p:cNvPr id="2" name="عنوان 1"/>
          <p:cNvSpPr>
            <a:spLocks noGrp="1"/>
          </p:cNvSpPr>
          <p:nvPr>
            <p:ph type="title"/>
          </p:nvPr>
        </p:nvSpPr>
        <p:spPr>
          <a:xfrm>
            <a:off x="1851103" y="624110"/>
            <a:ext cx="9653510" cy="1280890"/>
          </a:xfrm>
        </p:spPr>
        <p:txBody>
          <a:bodyPr>
            <a:normAutofit fontScale="90000"/>
          </a:bodyPr>
          <a:lstStyle/>
          <a:p>
            <a:r>
              <a:rPr lang="en-US" b="1" dirty="0">
                <a:latin typeface="Times New Roman" panose="02020603050405020304" pitchFamily="18" charset="0"/>
                <a:cs typeface="Times New Roman" panose="02020603050405020304" pitchFamily="18" charset="0"/>
              </a:rPr>
              <a:t>Elements of society:</a:t>
            </a:r>
            <a:r>
              <a:rPr lang="en-US" dirty="0"/>
              <a:t> </a:t>
            </a:r>
            <a:br>
              <a:rPr lang="en-US" dirty="0"/>
            </a:br>
            <a:endParaRPr lang="ar-IQ" dirty="0"/>
          </a:p>
        </p:txBody>
      </p:sp>
    </p:spTree>
    <p:extLst>
      <p:ext uri="{BB962C8B-B14F-4D97-AF65-F5344CB8AC3E}">
        <p14:creationId xmlns:p14="http://schemas.microsoft.com/office/powerpoint/2010/main" val="1921531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10592" y="1967132"/>
            <a:ext cx="10694020" cy="4238539"/>
          </a:xfrm>
        </p:spPr>
        <p:txBody>
          <a:bodyPr/>
          <a:lstStyle/>
          <a:p>
            <a:pPr algn="l" rtl="0">
              <a:lnSpc>
                <a:spcPct val="150000"/>
              </a:lnSpc>
            </a:pPr>
            <a:r>
              <a:rPr lang="en-US" sz="2000" dirty="0" smtClean="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Minor classification: e.g. rural, urban, agricultural and industrial society.</a:t>
            </a:r>
          </a:p>
          <a:p>
            <a:pPr algn="l" rtl="0">
              <a:lnSpc>
                <a:spcPct val="150000"/>
              </a:lnSpc>
            </a:pPr>
            <a:r>
              <a:rPr lang="en-US" sz="2000" dirty="0">
                <a:latin typeface="Times New Roman" panose="02020603050405020304" pitchFamily="18" charset="0"/>
                <a:cs typeface="Times New Roman" panose="02020603050405020304" pitchFamily="18" charset="0"/>
              </a:rPr>
              <a:t>2. Advanced classification: primary society, slavery society, feudal society. </a:t>
            </a:r>
            <a:endParaRPr lang="en-US" sz="2000" dirty="0" smtClean="0">
              <a:latin typeface="Times New Roman" panose="02020603050405020304" pitchFamily="18" charset="0"/>
              <a:cs typeface="Times New Roman" panose="02020603050405020304" pitchFamily="18" charset="0"/>
            </a:endParaRPr>
          </a:p>
          <a:p>
            <a:pPr algn="l" rtl="0">
              <a:lnSpc>
                <a:spcPct val="150000"/>
              </a:lnSpc>
            </a:pPr>
            <a:r>
              <a:rPr lang="en-US" sz="2000" dirty="0" smtClean="0">
                <a:latin typeface="Times New Roman" panose="02020603050405020304" pitchFamily="18" charset="0"/>
                <a:cs typeface="Times New Roman" panose="02020603050405020304" pitchFamily="18" charset="0"/>
              </a:rPr>
              <a:t>3</a:t>
            </a:r>
            <a:r>
              <a:rPr lang="en-US" sz="2000" dirty="0">
                <a:latin typeface="Times New Roman" panose="02020603050405020304" pitchFamily="18" charset="0"/>
                <a:cs typeface="Times New Roman" panose="02020603050405020304" pitchFamily="18" charset="0"/>
              </a:rPr>
              <a:t>. Comparative classification: it indicators on the basis of the numbers of people in different communities.</a:t>
            </a:r>
          </a:p>
          <a:p>
            <a:pPr algn="l" rtl="0"/>
            <a:endParaRPr lang="ar-IQ" dirty="0"/>
          </a:p>
        </p:txBody>
      </p:sp>
      <p:sp>
        <p:nvSpPr>
          <p:cNvPr id="2" name="عنوان 1"/>
          <p:cNvSpPr>
            <a:spLocks noGrp="1"/>
          </p:cNvSpPr>
          <p:nvPr>
            <p:ph type="title"/>
          </p:nvPr>
        </p:nvSpPr>
        <p:spPr>
          <a:xfrm>
            <a:off x="1817649" y="914400"/>
            <a:ext cx="9686963" cy="990600"/>
          </a:xfrm>
        </p:spPr>
        <p:txBody>
          <a:bodyPr>
            <a:normAutofit fontScale="90000"/>
          </a:bodyPr>
          <a:lstStyle/>
          <a:p>
            <a:r>
              <a:rPr lang="en-US" b="1" dirty="0">
                <a:latin typeface="Times New Roman" panose="02020603050405020304" pitchFamily="18" charset="0"/>
                <a:cs typeface="Times New Roman" panose="02020603050405020304" pitchFamily="18" charset="0"/>
              </a:rPr>
              <a:t>Societies Classification</a:t>
            </a:r>
            <a:r>
              <a:rPr lang="en-US" dirty="0"/>
              <a:t>:</a:t>
            </a:r>
            <a:br>
              <a:rPr lang="en-US" dirty="0"/>
            </a:br>
            <a:endParaRPr lang="ar-IQ" dirty="0"/>
          </a:p>
        </p:txBody>
      </p:sp>
    </p:spTree>
    <p:extLst>
      <p:ext uri="{BB962C8B-B14F-4D97-AF65-F5344CB8AC3E}">
        <p14:creationId xmlns:p14="http://schemas.microsoft.com/office/powerpoint/2010/main" val="1196927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33046" y="2335236"/>
            <a:ext cx="10681499" cy="3141087"/>
          </a:xfrm>
        </p:spPr>
        <p:txBody>
          <a:bodyPr>
            <a:normAutofit/>
          </a:bodyPr>
          <a:lstStyle/>
          <a:p>
            <a:pPr algn="justLow" rtl="0">
              <a:lnSpc>
                <a:spcPct val="200000"/>
              </a:lnSpc>
            </a:pPr>
            <a:r>
              <a:rPr lang="en-US" sz="2000" dirty="0">
                <a:latin typeface="Times New Roman" panose="02020603050405020304" pitchFamily="18" charset="0"/>
                <a:cs typeface="Times New Roman" panose="02020603050405020304" pitchFamily="18" charset="0"/>
              </a:rPr>
              <a:t>Social processes: is a set of changes and interactions that lead to the emergence of a recurring pattern of behavior that creates a dynamic movement which put the community in a state of constant change which refers to move the community from case to case.</a:t>
            </a:r>
            <a:endParaRPr lang="ar-IQ" sz="2000" dirty="0">
              <a:latin typeface="Times New Roman" panose="02020603050405020304" pitchFamily="18" charset="0"/>
              <a:cs typeface="Times New Roman" panose="02020603050405020304" pitchFamily="18" charset="0"/>
            </a:endParaRPr>
          </a:p>
        </p:txBody>
      </p:sp>
      <p:sp>
        <p:nvSpPr>
          <p:cNvPr id="2" name="عنوان 1"/>
          <p:cNvSpPr>
            <a:spLocks noGrp="1"/>
          </p:cNvSpPr>
          <p:nvPr>
            <p:ph type="title"/>
          </p:nvPr>
        </p:nvSpPr>
        <p:spPr>
          <a:xfrm>
            <a:off x="1784195" y="992458"/>
            <a:ext cx="9720418" cy="912541"/>
          </a:xfrm>
        </p:spPr>
        <p:txBody>
          <a:bodyPr/>
          <a:lstStyle/>
          <a:p>
            <a:r>
              <a:rPr lang="en-US" b="1" dirty="0"/>
              <a:t>Social </a:t>
            </a:r>
            <a:r>
              <a:rPr lang="en-US" b="1" dirty="0" smtClean="0"/>
              <a:t>processes:</a:t>
            </a:r>
            <a:endParaRPr lang="ar-IQ" b="1" dirty="0"/>
          </a:p>
        </p:txBody>
      </p:sp>
    </p:spTree>
    <p:extLst>
      <p:ext uri="{BB962C8B-B14F-4D97-AF65-F5344CB8AC3E}">
        <p14:creationId xmlns:p14="http://schemas.microsoft.com/office/powerpoint/2010/main" val="1030430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76775" y="1773382"/>
            <a:ext cx="11355030" cy="4451927"/>
          </a:xfrm>
        </p:spPr>
        <p:txBody>
          <a:bodyPr>
            <a:normAutofit/>
          </a:bodyPr>
          <a:lstStyle/>
          <a:p>
            <a:pPr algn="l" rtl="0">
              <a:lnSpc>
                <a:spcPct val="150000"/>
              </a:lnSpc>
            </a:pPr>
            <a:r>
              <a:rPr lang="en-US" sz="2000" dirty="0" smtClean="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The concept of social action: </a:t>
            </a:r>
            <a:r>
              <a:rPr lang="en-US" sz="2000" dirty="0">
                <a:latin typeface="Times New Roman" panose="02020603050405020304" pitchFamily="18" charset="0"/>
                <a:cs typeface="Times New Roman" panose="02020603050405020304" pitchFamily="18" charset="0"/>
              </a:rPr>
              <a:t>is any practice of behavioral to move towards achieving a particular goal within behavioral base approved by the community and by using legitimate means.</a:t>
            </a:r>
          </a:p>
          <a:p>
            <a:pPr algn="l" rtl="0">
              <a:lnSpc>
                <a:spcPct val="150000"/>
              </a:lnSpc>
            </a:pPr>
            <a:r>
              <a:rPr lang="en-US" sz="2000" dirty="0">
                <a:latin typeface="Times New Roman" panose="02020603050405020304" pitchFamily="18" charset="0"/>
                <a:cs typeface="Times New Roman" panose="02020603050405020304" pitchFamily="18" charset="0"/>
              </a:rPr>
              <a:t>2. </a:t>
            </a:r>
            <a:r>
              <a:rPr lang="en-US" sz="2000" b="1" dirty="0">
                <a:latin typeface="Times New Roman" panose="02020603050405020304" pitchFamily="18" charset="0"/>
                <a:cs typeface="Times New Roman" panose="02020603050405020304" pitchFamily="18" charset="0"/>
              </a:rPr>
              <a:t>Actor and the other</a:t>
            </a:r>
            <a:r>
              <a:rPr lang="en-US" sz="2000" dirty="0">
                <a:latin typeface="Times New Roman" panose="02020603050405020304" pitchFamily="18" charset="0"/>
                <a:cs typeface="Times New Roman" panose="02020603050405020304" pitchFamily="18" charset="0"/>
              </a:rPr>
              <a:t>: is the actor of a person who conduct and the other is the one who receives this behavior that means the social interaction.</a:t>
            </a:r>
          </a:p>
          <a:p>
            <a:pPr algn="l" rtl="0">
              <a:lnSpc>
                <a:spcPct val="150000"/>
              </a:lnSpc>
            </a:pPr>
            <a:r>
              <a:rPr lang="en-US" sz="2000" dirty="0">
                <a:latin typeface="Times New Roman" panose="02020603050405020304" pitchFamily="18" charset="0"/>
                <a:cs typeface="Times New Roman" panose="02020603050405020304" pitchFamily="18" charset="0"/>
              </a:rPr>
              <a:t>3. </a:t>
            </a:r>
            <a:r>
              <a:rPr lang="en-US" sz="2000" b="1" dirty="0">
                <a:latin typeface="Times New Roman" panose="02020603050405020304" pitchFamily="18" charset="0"/>
                <a:cs typeface="Times New Roman" panose="02020603050405020304" pitchFamily="18" charset="0"/>
              </a:rPr>
              <a:t>Social attitude</a:t>
            </a:r>
            <a:r>
              <a:rPr lang="en-US" sz="2000" dirty="0">
                <a:latin typeface="Times New Roman" panose="02020603050405020304" pitchFamily="18" charset="0"/>
                <a:cs typeface="Times New Roman" panose="02020603050405020304" pitchFamily="18" charset="0"/>
              </a:rPr>
              <a:t>: it is the social context which shows the interaction and includes a series of interactions related to a particular subject.</a:t>
            </a:r>
          </a:p>
          <a:p>
            <a:pPr algn="l" rtl="0">
              <a:lnSpc>
                <a:spcPct val="150000"/>
              </a:lnSpc>
            </a:pPr>
            <a:r>
              <a:rPr lang="en-US" sz="2000" dirty="0">
                <a:latin typeface="Times New Roman" panose="02020603050405020304" pitchFamily="18" charset="0"/>
                <a:cs typeface="Times New Roman" panose="02020603050405020304" pitchFamily="18" charset="0"/>
              </a:rPr>
              <a:t>4. </a:t>
            </a:r>
            <a:r>
              <a:rPr lang="en-US" sz="2000" b="1" dirty="0">
                <a:latin typeface="Times New Roman" panose="02020603050405020304" pitchFamily="18" charset="0"/>
                <a:cs typeface="Times New Roman" panose="02020603050405020304" pitchFamily="18" charset="0"/>
              </a:rPr>
              <a:t>Civil society organizations</a:t>
            </a:r>
            <a:r>
              <a:rPr lang="en-US" sz="2000" dirty="0">
                <a:latin typeface="Times New Roman" panose="02020603050405020304" pitchFamily="18" charset="0"/>
                <a:cs typeface="Times New Roman" panose="02020603050405020304" pitchFamily="18" charset="0"/>
              </a:rPr>
              <a:t>: are the common area which shared between family, market, and the state, which including:</a:t>
            </a:r>
            <a:endParaRPr lang="ar-IQ" sz="2000" dirty="0">
              <a:latin typeface="Times New Roman" panose="02020603050405020304" pitchFamily="18" charset="0"/>
              <a:cs typeface="Times New Roman" panose="02020603050405020304" pitchFamily="18" charset="0"/>
            </a:endParaRPr>
          </a:p>
        </p:txBody>
      </p:sp>
      <p:sp>
        <p:nvSpPr>
          <p:cNvPr id="2" name="عنوان 1"/>
          <p:cNvSpPr>
            <a:spLocks noGrp="1"/>
          </p:cNvSpPr>
          <p:nvPr>
            <p:ph type="title"/>
          </p:nvPr>
        </p:nvSpPr>
        <p:spPr>
          <a:xfrm>
            <a:off x="844063" y="694449"/>
            <a:ext cx="9675812" cy="1280890"/>
          </a:xfrm>
        </p:spPr>
        <p:txBody>
          <a:bodyPr>
            <a:normAutofit fontScale="90000"/>
          </a:bodyPr>
          <a:lstStyle/>
          <a:p>
            <a:r>
              <a:rPr lang="en-US" b="1" dirty="0">
                <a:latin typeface="Times New Roman" panose="02020603050405020304" pitchFamily="18" charset="0"/>
                <a:cs typeface="Times New Roman" panose="02020603050405020304" pitchFamily="18" charset="0"/>
              </a:rPr>
              <a:t>Some of concepts that help to understand the sociology:</a:t>
            </a:r>
            <a:r>
              <a:rPr lang="en-US" dirty="0"/>
              <a:t/>
            </a:r>
            <a:br>
              <a:rPr lang="en-US" dirty="0"/>
            </a:br>
            <a:endParaRPr lang="ar-IQ" dirty="0"/>
          </a:p>
        </p:txBody>
      </p:sp>
    </p:spTree>
    <p:extLst>
      <p:ext uri="{BB962C8B-B14F-4D97-AF65-F5344CB8AC3E}">
        <p14:creationId xmlns:p14="http://schemas.microsoft.com/office/powerpoint/2010/main" val="1753486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09904" y="2175803"/>
            <a:ext cx="10515600" cy="3777622"/>
          </a:xfrm>
        </p:spPr>
        <p:txBody>
          <a:bodyPr>
            <a:normAutofit/>
          </a:bodyPr>
          <a:lstStyle/>
          <a:p>
            <a:pPr algn="l" rtl="0">
              <a:lnSpc>
                <a:spcPct val="150000"/>
              </a:lnSpc>
            </a:pPr>
            <a:r>
              <a:rPr lang="en-US" sz="2000" dirty="0">
                <a:latin typeface="Times New Roman" panose="02020603050405020304" pitchFamily="18" charset="0"/>
                <a:cs typeface="Times New Roman" panose="02020603050405020304" pitchFamily="18" charset="0"/>
              </a:rPr>
              <a:t>1. Non-governmental Organizations: is a non-profit organizations that have the structure of an organization or activity, and be registered entities and groups within these institutions.</a:t>
            </a:r>
          </a:p>
          <a:p>
            <a:pPr algn="l" rtl="0">
              <a:lnSpc>
                <a:spcPct val="150000"/>
              </a:lnSpc>
            </a:pPr>
            <a:r>
              <a:rPr lang="en-US" sz="2000" dirty="0">
                <a:latin typeface="Times New Roman" panose="02020603050405020304" pitchFamily="18" charset="0"/>
                <a:cs typeface="Times New Roman" panose="02020603050405020304" pitchFamily="18" charset="0"/>
              </a:rPr>
              <a:t>2. Activist groups: across the Internet, including social media, which can be described as "the organization" and it does not necessarily have to be a physical or legal structure.</a:t>
            </a:r>
          </a:p>
          <a:p>
            <a:pPr algn="l" rtl="0">
              <a:lnSpc>
                <a:spcPct val="150000"/>
              </a:lnSpc>
            </a:pPr>
            <a:r>
              <a:rPr lang="en-US" sz="2000" dirty="0">
                <a:latin typeface="Times New Roman" panose="02020603050405020304" pitchFamily="18" charset="0"/>
                <a:cs typeface="Times New Roman" panose="02020603050405020304" pitchFamily="18" charset="0"/>
              </a:rPr>
              <a:t>3. Social teamwork and matched in principle at work.</a:t>
            </a:r>
          </a:p>
          <a:p>
            <a:pPr algn="l" rtl="0">
              <a:lnSpc>
                <a:spcPct val="150000"/>
              </a:lnSpc>
            </a:pPr>
            <a:r>
              <a:rPr lang="en-US" sz="2000" dirty="0">
                <a:latin typeface="Times New Roman" panose="02020603050405020304" pitchFamily="18" charset="0"/>
                <a:cs typeface="Times New Roman" panose="02020603050405020304" pitchFamily="18" charset="0"/>
              </a:rPr>
              <a:t>4. Religious leaders and religious groups.</a:t>
            </a:r>
            <a:endParaRPr lang="ar-IQ" sz="2000" dirty="0">
              <a:latin typeface="Times New Roman" panose="02020603050405020304" pitchFamily="18" charset="0"/>
              <a:cs typeface="Times New Roman" panose="02020603050405020304" pitchFamily="18" charset="0"/>
            </a:endParaRPr>
          </a:p>
        </p:txBody>
      </p:sp>
      <p:sp>
        <p:nvSpPr>
          <p:cNvPr id="2" name="عنوان 1"/>
          <p:cNvSpPr>
            <a:spLocks noGrp="1"/>
          </p:cNvSpPr>
          <p:nvPr>
            <p:ph type="title"/>
          </p:nvPr>
        </p:nvSpPr>
        <p:spPr>
          <a:xfrm>
            <a:off x="1397292" y="981756"/>
            <a:ext cx="10794708" cy="914400"/>
          </a:xfrm>
        </p:spPr>
        <p:txBody>
          <a:bodyPr>
            <a:normAutofit/>
          </a:bodyPr>
          <a:lstStyle/>
          <a:p>
            <a:r>
              <a:rPr lang="en-US" b="1" dirty="0">
                <a:latin typeface="Times New Roman" panose="02020603050405020304" pitchFamily="18" charset="0"/>
                <a:cs typeface="Times New Roman" panose="02020603050405020304" pitchFamily="18" charset="0"/>
              </a:rPr>
              <a:t>Civil society </a:t>
            </a:r>
            <a:r>
              <a:rPr lang="en-US" b="1" dirty="0" smtClean="0">
                <a:latin typeface="Times New Roman" panose="02020603050405020304" pitchFamily="18" charset="0"/>
                <a:cs typeface="Times New Roman" panose="02020603050405020304" pitchFamily="18" charset="0"/>
              </a:rPr>
              <a:t>organizations:</a:t>
            </a:r>
            <a:endParaRPr lang="ar-IQ"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0198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98509" y="2316480"/>
            <a:ext cx="10582507" cy="3777622"/>
          </a:xfrm>
        </p:spPr>
        <p:txBody>
          <a:bodyPr>
            <a:normAutofit/>
          </a:bodyPr>
          <a:lstStyle/>
          <a:p>
            <a:pPr algn="l" rtl="0">
              <a:lnSpc>
                <a:spcPct val="150000"/>
              </a:lnSpc>
            </a:pPr>
            <a:r>
              <a:rPr lang="en-US" sz="2400" dirty="0">
                <a:latin typeface="Times New Roman" panose="02020603050405020304" pitchFamily="18" charset="0"/>
                <a:cs typeface="Times New Roman" panose="02020603050405020304" pitchFamily="18" charset="0"/>
              </a:rPr>
              <a:t>5. Unions and labor organizations that represent the workers.</a:t>
            </a:r>
          </a:p>
          <a:p>
            <a:pPr algn="l" rtl="0">
              <a:lnSpc>
                <a:spcPct val="150000"/>
              </a:lnSpc>
            </a:pPr>
            <a:r>
              <a:rPr lang="en-US" sz="2400" dirty="0">
                <a:latin typeface="Times New Roman" panose="02020603050405020304" pitchFamily="18" charset="0"/>
                <a:cs typeface="Times New Roman" panose="02020603050405020304" pitchFamily="18" charset="0"/>
              </a:rPr>
              <a:t>6. Social project owners, who work for society and the environment.</a:t>
            </a:r>
          </a:p>
          <a:p>
            <a:pPr algn="l" rtl="0">
              <a:lnSpc>
                <a:spcPct val="150000"/>
              </a:lnSpc>
            </a:pPr>
            <a:r>
              <a:rPr lang="en-US" sz="2400" dirty="0">
                <a:latin typeface="Times New Roman" panose="02020603050405020304" pitchFamily="18" charset="0"/>
                <a:cs typeface="Times New Roman" panose="02020603050405020304" pitchFamily="18" charset="0"/>
              </a:rPr>
              <a:t>7. Popular assemblies which it is being active at the regional level.</a:t>
            </a:r>
            <a:endParaRPr lang="ar-IQ" sz="2400" dirty="0">
              <a:latin typeface="Times New Roman" panose="02020603050405020304" pitchFamily="18" charset="0"/>
              <a:cs typeface="Times New Roman" panose="02020603050405020304" pitchFamily="18" charset="0"/>
            </a:endParaRPr>
          </a:p>
        </p:txBody>
      </p:sp>
      <p:sp>
        <p:nvSpPr>
          <p:cNvPr id="2" name="عنوان 1"/>
          <p:cNvSpPr>
            <a:spLocks noGrp="1"/>
          </p:cNvSpPr>
          <p:nvPr>
            <p:ph type="title"/>
          </p:nvPr>
        </p:nvSpPr>
        <p:spPr>
          <a:xfrm>
            <a:off x="998806" y="478302"/>
            <a:ext cx="9546801" cy="956603"/>
          </a:xfrm>
        </p:spPr>
        <p:txBody>
          <a:bodyPr/>
          <a:lstStyle/>
          <a:p>
            <a:r>
              <a:rPr lang="en-US" dirty="0" smtClean="0"/>
              <a:t>Cont.:</a:t>
            </a:r>
            <a:endParaRPr lang="ar-IQ" dirty="0"/>
          </a:p>
        </p:txBody>
      </p:sp>
    </p:spTree>
    <p:extLst>
      <p:ext uri="{BB962C8B-B14F-4D97-AF65-F5344CB8AC3E}">
        <p14:creationId xmlns:p14="http://schemas.microsoft.com/office/powerpoint/2010/main" val="4088215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65761" y="1905000"/>
            <a:ext cx="10570094" cy="4806175"/>
          </a:xfrm>
        </p:spPr>
        <p:txBody>
          <a:bodyPr>
            <a:normAutofit/>
          </a:bodyPr>
          <a:lstStyle/>
          <a:p>
            <a:pPr algn="justLow" rtl="0">
              <a:lnSpc>
                <a:spcPct val="150000"/>
              </a:lnSpc>
            </a:pPr>
            <a:r>
              <a:rPr lang="en-US" sz="2000" b="1" dirty="0" smtClean="0">
                <a:latin typeface="Times New Roman" panose="02020603050405020304" pitchFamily="18" charset="0"/>
                <a:cs typeface="Times New Roman" panose="02020603050405020304" pitchFamily="18" charset="0"/>
              </a:rPr>
              <a:t>1</a:t>
            </a:r>
            <a:r>
              <a:rPr lang="en-US" sz="2000" b="1" dirty="0">
                <a:latin typeface="Times New Roman" panose="02020603050405020304" pitchFamily="18" charset="0"/>
                <a:cs typeface="Times New Roman" panose="02020603050405020304" pitchFamily="18" charset="0"/>
              </a:rPr>
              <a:t>. Monitoring</a:t>
            </a:r>
            <a:r>
              <a:rPr lang="en-US" sz="2000" dirty="0">
                <a:latin typeface="Times New Roman" panose="02020603050405020304" pitchFamily="18" charset="0"/>
                <a:cs typeface="Times New Roman" panose="02020603050405020304" pitchFamily="18" charset="0"/>
              </a:rPr>
              <a:t>: civil society organizations have a vital role in monitoring the conduct of the elections and this requires the presence of a broad coalition of organizations which do not have relationship with parties or political candidates.</a:t>
            </a:r>
          </a:p>
          <a:p>
            <a:pPr algn="justLow" rtl="0">
              <a:lnSpc>
                <a:spcPct val="150000"/>
              </a:lnSpc>
            </a:pPr>
            <a:r>
              <a:rPr lang="en-US" sz="2000" b="1" dirty="0">
                <a:latin typeface="Times New Roman" panose="02020603050405020304" pitchFamily="18" charset="0"/>
                <a:cs typeface="Times New Roman" panose="02020603050405020304" pitchFamily="18" charset="0"/>
              </a:rPr>
              <a:t>2. Advocate</a:t>
            </a:r>
            <a:r>
              <a:rPr lang="en-US" sz="2000" dirty="0">
                <a:latin typeface="Times New Roman" panose="02020603050405020304" pitchFamily="18" charset="0"/>
                <a:cs typeface="Times New Roman" panose="02020603050405020304" pitchFamily="18" charset="0"/>
              </a:rPr>
              <a:t>: civil society plays the role of the lawyer in raising awareness of the issues and challenges of community and to advocate for change.</a:t>
            </a:r>
          </a:p>
          <a:p>
            <a:pPr algn="justLow" rtl="0">
              <a:lnSpc>
                <a:spcPct val="150000"/>
              </a:lnSpc>
            </a:pPr>
            <a:r>
              <a:rPr lang="en-US" sz="2000" b="1" dirty="0">
                <a:latin typeface="Times New Roman" panose="02020603050405020304" pitchFamily="18" charset="0"/>
                <a:cs typeface="Times New Roman" panose="02020603050405020304" pitchFamily="18" charset="0"/>
              </a:rPr>
              <a:t>3. Service provider</a:t>
            </a:r>
            <a:r>
              <a:rPr lang="en-US" sz="2000" dirty="0">
                <a:latin typeface="Times New Roman" panose="02020603050405020304" pitchFamily="18" charset="0"/>
                <a:cs typeface="Times New Roman" panose="02020603050405020304" pitchFamily="18" charset="0"/>
              </a:rPr>
              <a:t>: the provision of services to meet community needs such as education, health, food, safety and security, and implementation for disaster management and responding in emergencies.</a:t>
            </a:r>
            <a:endParaRPr lang="ar-IQ" sz="2000" dirty="0">
              <a:latin typeface="Times New Roman" panose="02020603050405020304" pitchFamily="18" charset="0"/>
              <a:cs typeface="Times New Roman" panose="02020603050405020304" pitchFamily="18" charset="0"/>
            </a:endParaRPr>
          </a:p>
        </p:txBody>
      </p:sp>
      <p:sp>
        <p:nvSpPr>
          <p:cNvPr id="2" name="عنوان 1"/>
          <p:cNvSpPr>
            <a:spLocks noGrp="1"/>
          </p:cNvSpPr>
          <p:nvPr>
            <p:ph type="title"/>
          </p:nvPr>
        </p:nvSpPr>
        <p:spPr>
          <a:xfrm>
            <a:off x="1973767" y="892098"/>
            <a:ext cx="9530846" cy="1012902"/>
          </a:xfrm>
        </p:spPr>
        <p:txBody>
          <a:bodyPr>
            <a:normAutofit fontScale="90000"/>
          </a:bodyPr>
          <a:lstStyle/>
          <a:p>
            <a:r>
              <a:rPr lang="en-US" b="1" dirty="0">
                <a:latin typeface="Times New Roman" panose="02020603050405020304" pitchFamily="18" charset="0"/>
                <a:cs typeface="Times New Roman" panose="02020603050405020304" pitchFamily="18" charset="0"/>
              </a:rPr>
              <a:t>Civil society organizations’ roles:</a:t>
            </a:r>
            <a:br>
              <a:rPr lang="en-US" b="1" dirty="0">
                <a:latin typeface="Times New Roman" panose="02020603050405020304" pitchFamily="18" charset="0"/>
                <a:cs typeface="Times New Roman" panose="02020603050405020304" pitchFamily="18" charset="0"/>
              </a:rPr>
            </a:br>
            <a:endParaRPr lang="ar-IQ"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7248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12338" y="1153692"/>
            <a:ext cx="11202572" cy="4138693"/>
          </a:xfrm>
        </p:spPr>
        <p:txBody>
          <a:bodyPr>
            <a:noAutofit/>
          </a:bodyPr>
          <a:lstStyle/>
          <a:p>
            <a:pPr algn="l" rtl="0">
              <a:lnSpc>
                <a:spcPct val="150000"/>
              </a:lnSpc>
            </a:pPr>
            <a:r>
              <a:rPr lang="en-US" sz="2000" b="1" dirty="0">
                <a:latin typeface="Times New Roman" panose="02020603050405020304" pitchFamily="18" charset="0"/>
                <a:cs typeface="Times New Roman" panose="02020603050405020304" pitchFamily="18" charset="0"/>
              </a:rPr>
              <a:t>4. Expert</a:t>
            </a:r>
            <a:r>
              <a:rPr lang="en-US" sz="2000" dirty="0">
                <a:latin typeface="Times New Roman" panose="02020603050405020304" pitchFamily="18" charset="0"/>
                <a:cs typeface="Times New Roman" panose="02020603050405020304" pitchFamily="18" charset="0"/>
              </a:rPr>
              <a:t>: bring the knowledge and unique experiences to format the policies and strategies, and find solutions.</a:t>
            </a:r>
          </a:p>
          <a:p>
            <a:pPr algn="l" rtl="0">
              <a:lnSpc>
                <a:spcPct val="150000"/>
              </a:lnSpc>
            </a:pPr>
            <a:r>
              <a:rPr lang="en-US" sz="2000" b="1" dirty="0">
                <a:latin typeface="Times New Roman" panose="02020603050405020304" pitchFamily="18" charset="0"/>
                <a:cs typeface="Times New Roman" panose="02020603050405020304" pitchFamily="18" charset="0"/>
              </a:rPr>
              <a:t>5. Capacity Building: </a:t>
            </a:r>
            <a:r>
              <a:rPr lang="en-US" sz="2000" dirty="0">
                <a:latin typeface="Times New Roman" panose="02020603050405020304" pitchFamily="18" charset="0"/>
                <a:cs typeface="Times New Roman" panose="02020603050405020304" pitchFamily="18" charset="0"/>
              </a:rPr>
              <a:t>civil society organizations assist to develop of other values of democratic life: e.g. tolerance, moderation, compromise, and respect for opposing points of view.</a:t>
            </a:r>
          </a:p>
          <a:p>
            <a:pPr algn="l" rtl="0">
              <a:lnSpc>
                <a:spcPct val="150000"/>
              </a:lnSpc>
            </a:pPr>
            <a:r>
              <a:rPr lang="en-US" sz="2000" b="1" dirty="0">
                <a:latin typeface="Times New Roman" panose="02020603050405020304" pitchFamily="18" charset="0"/>
                <a:cs typeface="Times New Roman" panose="02020603050405020304" pitchFamily="18" charset="0"/>
              </a:rPr>
              <a:t>6. Incubator</a:t>
            </a:r>
            <a:r>
              <a:rPr lang="en-US" sz="2000" dirty="0">
                <a:latin typeface="Times New Roman" panose="02020603050405020304" pitchFamily="18" charset="0"/>
                <a:cs typeface="Times New Roman" panose="02020603050405020304" pitchFamily="18" charset="0"/>
              </a:rPr>
              <a:t>: developing solutions to conflicts or disputes that may require long time, therefore the civil society organizations play an important role in mediating and helping to resolve the conflict.</a:t>
            </a:r>
          </a:p>
          <a:p>
            <a:pPr algn="l" rtl="0">
              <a:lnSpc>
                <a:spcPct val="150000"/>
              </a:lnSpc>
            </a:pPr>
            <a:r>
              <a:rPr lang="en-US" sz="2000" b="1" dirty="0">
                <a:latin typeface="Times New Roman" panose="02020603050405020304" pitchFamily="18" charset="0"/>
                <a:cs typeface="Times New Roman" panose="02020603050405020304" pitchFamily="18" charset="0"/>
              </a:rPr>
              <a:t>7. Representative</a:t>
            </a:r>
            <a:r>
              <a:rPr lang="en-US" sz="2000" dirty="0">
                <a:latin typeface="Times New Roman" panose="02020603050405020304" pitchFamily="18" charset="0"/>
                <a:cs typeface="Times New Roman" panose="02020603050405020304" pitchFamily="18" charset="0"/>
              </a:rPr>
              <a:t>: give power to the voice of under represented by educating people about their rights and obligations as citizens of a democracy, and encourage them to listen to election campaigns and voting in elections.</a:t>
            </a:r>
            <a:endParaRPr lang="ar-IQ" sz="2000" dirty="0">
              <a:latin typeface="Times New Roman" panose="02020603050405020304" pitchFamily="18" charset="0"/>
              <a:cs typeface="Times New Roman" panose="02020603050405020304" pitchFamily="18" charset="0"/>
            </a:endParaRPr>
          </a:p>
        </p:txBody>
      </p:sp>
      <p:sp>
        <p:nvSpPr>
          <p:cNvPr id="2" name="عنوان 1"/>
          <p:cNvSpPr>
            <a:spLocks noGrp="1"/>
          </p:cNvSpPr>
          <p:nvPr>
            <p:ph type="title"/>
          </p:nvPr>
        </p:nvSpPr>
        <p:spPr>
          <a:xfrm>
            <a:off x="1996069" y="624110"/>
            <a:ext cx="9508544" cy="513314"/>
          </a:xfrm>
        </p:spPr>
        <p:txBody>
          <a:bodyPr>
            <a:normAutofit fontScale="90000"/>
          </a:bodyPr>
          <a:lstStyle/>
          <a:p>
            <a:r>
              <a:rPr lang="en-US" dirty="0" smtClean="0"/>
              <a:t>Cont.:</a:t>
            </a:r>
            <a:endParaRPr lang="ar-IQ" dirty="0"/>
          </a:p>
        </p:txBody>
      </p:sp>
    </p:spTree>
    <p:extLst>
      <p:ext uri="{BB962C8B-B14F-4D97-AF65-F5344CB8AC3E}">
        <p14:creationId xmlns:p14="http://schemas.microsoft.com/office/powerpoint/2010/main" val="3868174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60074" y="1320857"/>
            <a:ext cx="11073308" cy="4775143"/>
          </a:xfrm>
        </p:spPr>
        <p:txBody>
          <a:bodyPr>
            <a:noAutofit/>
          </a:bodyPr>
          <a:lstStyle/>
          <a:p>
            <a:pPr algn="justLow" rtl="0">
              <a:lnSpc>
                <a:spcPct val="150000"/>
              </a:lnSpc>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defined as the expectations, duties, responsibilities, obligations, </a:t>
            </a:r>
            <a:r>
              <a:rPr lang="en-US" sz="2000" dirty="0" err="1">
                <a:latin typeface="Times New Roman" panose="02020603050405020304" pitchFamily="18" charset="0"/>
                <a:cs typeface="Times New Roman" panose="02020603050405020304" pitchFamily="18" charset="0"/>
              </a:rPr>
              <a:t>etc</a:t>
            </a:r>
            <a:r>
              <a:rPr lang="en-US" sz="2000" dirty="0">
                <a:latin typeface="Times New Roman" panose="02020603050405020304" pitchFamily="18" charset="0"/>
                <a:cs typeface="Times New Roman" panose="02020603050405020304" pitchFamily="18" charset="0"/>
              </a:rPr>
              <a:t>, which are associated with a given social status. Every person/ group of persons is/ are expected to behave, act and demonstrate skills, knowledge and attitude that are fitting to the given status or statuses. Every person is expected to play two or more roles. Multiple statuses are associated with multiple roles. The different roles associated with a single status are called role set. Sometimes, there are role conflicts, meaning the clashing of one role with the other. </a:t>
            </a:r>
            <a:endParaRPr lang="en-US" sz="2000" dirty="0" smtClean="0">
              <a:latin typeface="Times New Roman" panose="02020603050405020304" pitchFamily="18" charset="0"/>
              <a:cs typeface="Times New Roman" panose="02020603050405020304" pitchFamily="18" charset="0"/>
            </a:endParaRPr>
          </a:p>
          <a:p>
            <a:pPr algn="justLow" rtl="0">
              <a:lnSpc>
                <a:spcPct val="150000"/>
              </a:lnSpc>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concept of social role provides a way to name people’s interdependencies. Roles identify the ways that people belong to each other, participate in exchanges with each other, and expect reciprocal responsibility from each other. They identify the contexts in which people learn skills and perform skilfully and the areas of life where people can experience satisfaction and earn status.</a:t>
            </a:r>
            <a:endParaRPr lang="ar-IQ" sz="2000" dirty="0">
              <a:latin typeface="Times New Roman" panose="02020603050405020304" pitchFamily="18" charset="0"/>
              <a:cs typeface="Times New Roman" panose="02020603050405020304" pitchFamily="18" charset="0"/>
            </a:endParaRPr>
          </a:p>
        </p:txBody>
      </p:sp>
      <p:sp>
        <p:nvSpPr>
          <p:cNvPr id="2" name="عنوان 1"/>
          <p:cNvSpPr>
            <a:spLocks noGrp="1"/>
          </p:cNvSpPr>
          <p:nvPr>
            <p:ph type="title"/>
          </p:nvPr>
        </p:nvSpPr>
        <p:spPr>
          <a:xfrm>
            <a:off x="1819372" y="557203"/>
            <a:ext cx="9642358" cy="1280890"/>
          </a:xfrm>
        </p:spPr>
        <p:txBody>
          <a:bodyPr>
            <a:normAutofit fontScale="90000"/>
          </a:bodyPr>
          <a:lstStyle/>
          <a:p>
            <a:r>
              <a:rPr lang="en-US" b="1" dirty="0">
                <a:latin typeface="Times New Roman" panose="02020603050405020304" pitchFamily="18" charset="0"/>
                <a:cs typeface="Times New Roman" panose="02020603050405020304" pitchFamily="18" charset="0"/>
              </a:rPr>
              <a:t>Social roles:</a:t>
            </a:r>
            <a:r>
              <a:rPr lang="en-US" dirty="0"/>
              <a:t/>
            </a:r>
            <a:br>
              <a:rPr lang="en-US" dirty="0"/>
            </a:br>
            <a:endParaRPr lang="ar-IQ" dirty="0"/>
          </a:p>
        </p:txBody>
      </p:sp>
    </p:spTree>
    <p:extLst>
      <p:ext uri="{BB962C8B-B14F-4D97-AF65-F5344CB8AC3E}">
        <p14:creationId xmlns:p14="http://schemas.microsoft.com/office/powerpoint/2010/main" val="3156478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0671" y="2096086"/>
            <a:ext cx="10883075" cy="3335634"/>
          </a:xfrm>
        </p:spPr>
        <p:txBody>
          <a:bodyPr>
            <a:noAutofit/>
          </a:bodyPr>
          <a:lstStyle/>
          <a:p>
            <a:pPr marL="0" indent="0" algn="justLow" rtl="0">
              <a:lnSpc>
                <a:spcPct val="150000"/>
              </a:lnSpc>
              <a:buNone/>
            </a:pPr>
            <a:r>
              <a:rPr lang="en-US" sz="2000" b="1" dirty="0" smtClean="0">
                <a:latin typeface="Times New Roman" panose="02020603050405020304" pitchFamily="18" charset="0"/>
                <a:cs typeface="Times New Roman" panose="02020603050405020304" pitchFamily="18" charset="0"/>
              </a:rPr>
              <a:t>1. Inter-role: </a:t>
            </a:r>
            <a:r>
              <a:rPr lang="en-US" sz="2000" dirty="0" smtClean="0">
                <a:latin typeface="Times New Roman" panose="02020603050405020304" pitchFamily="18" charset="0"/>
                <a:cs typeface="Times New Roman" panose="02020603050405020304" pitchFamily="18" charset="0"/>
              </a:rPr>
              <a:t>i.e</a:t>
            </a:r>
            <a:r>
              <a:rPr lang="en-US" sz="2000" dirty="0">
                <a:latin typeface="Times New Roman" panose="02020603050405020304" pitchFamily="18" charset="0"/>
                <a:cs typeface="Times New Roman" panose="02020603050405020304" pitchFamily="18" charset="0"/>
              </a:rPr>
              <a:t>. conflict between two or more roles.</a:t>
            </a:r>
          </a:p>
          <a:p>
            <a:pPr marL="0" indent="0" algn="justLow" rtl="0">
              <a:lnSpc>
                <a:spcPct val="150000"/>
              </a:lnSpc>
              <a:buNone/>
            </a:pPr>
            <a:r>
              <a:rPr lang="en-US" sz="2000" b="1" dirty="0">
                <a:latin typeface="Times New Roman" panose="02020603050405020304" pitchFamily="18" charset="0"/>
                <a:cs typeface="Times New Roman" panose="02020603050405020304" pitchFamily="18" charset="0"/>
              </a:rPr>
              <a:t>2. intra-role conflicts: </a:t>
            </a:r>
            <a:r>
              <a:rPr lang="en-US" sz="2000" dirty="0">
                <a:latin typeface="Times New Roman" panose="02020603050405020304" pitchFamily="18" charset="0"/>
                <a:cs typeface="Times New Roman" panose="02020603050405020304" pitchFamily="18" charset="0"/>
              </a:rPr>
              <a:t>i.e. conflicts that occur when a person feels strains and inadequacies in accomplishing a certain role, or when there is a gap between what a person does and what a group expects of him or her. Intra-role conflict may also be called role strain.</a:t>
            </a:r>
          </a:p>
          <a:p>
            <a:pPr marL="0" indent="0" algn="justLow" rtl="0">
              <a:lnSpc>
                <a:spcPct val="150000"/>
              </a:lnSpc>
              <a:buNone/>
            </a:pPr>
            <a:r>
              <a:rPr lang="en-US" sz="2000" b="1" dirty="0">
                <a:latin typeface="Times New Roman" panose="02020603050405020304" pitchFamily="18" charset="0"/>
                <a:cs typeface="Times New Roman" panose="02020603050405020304" pitchFamily="18" charset="0"/>
              </a:rPr>
              <a:t>3. Ideal role</a:t>
            </a:r>
            <a:r>
              <a:rPr lang="en-US" sz="2000" dirty="0">
                <a:latin typeface="Times New Roman" panose="02020603050405020304" pitchFamily="18" charset="0"/>
                <a:cs typeface="Times New Roman" panose="02020603050405020304" pitchFamily="18" charset="0"/>
              </a:rPr>
              <a:t>: it is the role which a person is expected to perform theoretically.</a:t>
            </a:r>
          </a:p>
          <a:p>
            <a:pPr marL="0" indent="0" algn="justLow" rtl="0">
              <a:lnSpc>
                <a:spcPct val="150000"/>
              </a:lnSpc>
              <a:buNone/>
            </a:pPr>
            <a:r>
              <a:rPr lang="en-US" sz="2000" b="1" dirty="0">
                <a:latin typeface="Times New Roman" panose="02020603050405020304" pitchFamily="18" charset="0"/>
                <a:cs typeface="Times New Roman" panose="02020603050405020304" pitchFamily="18" charset="0"/>
              </a:rPr>
              <a:t>4. Actual role: </a:t>
            </a:r>
            <a:r>
              <a:rPr lang="en-US" sz="2000" dirty="0">
                <a:latin typeface="Times New Roman" panose="02020603050405020304" pitchFamily="18" charset="0"/>
                <a:cs typeface="Times New Roman" panose="02020603050405020304" pitchFamily="18" charset="0"/>
              </a:rPr>
              <a:t>it is the role that a person accomplishes according to his or her level of understanding, capacity and personality.</a:t>
            </a:r>
            <a:endParaRPr lang="ar-IQ" sz="2000" dirty="0">
              <a:latin typeface="Times New Roman" panose="02020603050405020304" pitchFamily="18" charset="0"/>
              <a:cs typeface="Times New Roman" panose="02020603050405020304" pitchFamily="18" charset="0"/>
            </a:endParaRPr>
          </a:p>
        </p:txBody>
      </p:sp>
      <p:sp>
        <p:nvSpPr>
          <p:cNvPr id="2" name="عنوان 1"/>
          <p:cNvSpPr>
            <a:spLocks noGrp="1"/>
          </p:cNvSpPr>
          <p:nvPr>
            <p:ph type="title"/>
          </p:nvPr>
        </p:nvSpPr>
        <p:spPr>
          <a:xfrm>
            <a:off x="1973767" y="624110"/>
            <a:ext cx="9530846" cy="1280890"/>
          </a:xfrm>
        </p:spPr>
        <p:txBody>
          <a:bodyPr>
            <a:normAutofit fontScale="90000"/>
          </a:bodyPr>
          <a:lstStyle/>
          <a:p>
            <a:r>
              <a:rPr lang="en-US" b="1" dirty="0" smtClean="0"/>
              <a:t>The </a:t>
            </a:r>
            <a:r>
              <a:rPr lang="en-US" b="1" dirty="0"/>
              <a:t>role conflicts </a:t>
            </a:r>
            <a:r>
              <a:rPr lang="en-US" b="1" dirty="0" smtClean="0"/>
              <a:t>divided </a:t>
            </a:r>
            <a:r>
              <a:rPr lang="en-US" b="1" dirty="0"/>
              <a:t>into:</a:t>
            </a:r>
            <a:r>
              <a:rPr lang="en-US" dirty="0"/>
              <a:t/>
            </a:r>
            <a:br>
              <a:rPr lang="en-US" dirty="0"/>
            </a:br>
            <a:endParaRPr lang="ar-IQ" dirty="0"/>
          </a:p>
        </p:txBody>
      </p:sp>
    </p:spTree>
    <p:extLst>
      <p:ext uri="{BB962C8B-B14F-4D97-AF65-F5344CB8AC3E}">
        <p14:creationId xmlns:p14="http://schemas.microsoft.com/office/powerpoint/2010/main" val="3222294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0509" y="2116014"/>
            <a:ext cx="10738625" cy="4182783"/>
          </a:xfrm>
        </p:spPr>
        <p:txBody>
          <a:bodyPr>
            <a:normAutofit/>
          </a:bodyPr>
          <a:lstStyle/>
          <a:p>
            <a:pPr marL="0" indent="0" algn="l" rtl="0">
              <a:lnSpc>
                <a:spcPct val="150000"/>
              </a:lnSpc>
              <a:buNone/>
            </a:pPr>
            <a:r>
              <a:rPr lang="en-US" sz="2000" b="1" dirty="0">
                <a:latin typeface="Times New Roman" panose="02020603050405020304" pitchFamily="18" charset="0"/>
                <a:cs typeface="Times New Roman" panose="02020603050405020304" pitchFamily="18" charset="0"/>
              </a:rPr>
              <a:t>1. Civil rights: </a:t>
            </a:r>
            <a:r>
              <a:rPr lang="en-US" sz="2000" dirty="0">
                <a:latin typeface="Times New Roman" panose="02020603050405020304" pitchFamily="18" charset="0"/>
                <a:cs typeface="Times New Roman" panose="02020603050405020304" pitchFamily="18" charset="0"/>
              </a:rPr>
              <a:t>rights under the law such as freedom from arbitrary arrest, right to a fair, trial, freedom of speech, freedom to join groups such as trade unions.</a:t>
            </a:r>
          </a:p>
          <a:p>
            <a:pPr marL="0" indent="0" algn="l" rtl="0">
              <a:lnSpc>
                <a:spcPct val="150000"/>
              </a:lnSpc>
              <a:buNone/>
            </a:pPr>
            <a:r>
              <a:rPr lang="en-US" sz="2000" b="1" dirty="0">
                <a:latin typeface="Times New Roman" panose="02020603050405020304" pitchFamily="18" charset="0"/>
                <a:cs typeface="Times New Roman" panose="02020603050405020304" pitchFamily="18" charset="0"/>
              </a:rPr>
              <a:t>2. Political rights</a:t>
            </a:r>
            <a:r>
              <a:rPr lang="en-US" sz="2000" dirty="0">
                <a:latin typeface="Times New Roman" panose="02020603050405020304" pitchFamily="18" charset="0"/>
                <a:cs typeface="Times New Roman" panose="02020603050405020304" pitchFamily="18" charset="0"/>
              </a:rPr>
              <a:t>: right to vote and to join political parties, right to political representation.</a:t>
            </a:r>
          </a:p>
          <a:p>
            <a:pPr marL="0" indent="0" algn="l" rtl="0">
              <a:lnSpc>
                <a:spcPct val="150000"/>
              </a:lnSpc>
              <a:buNone/>
            </a:pPr>
            <a:r>
              <a:rPr lang="en-US" sz="2000" b="1" dirty="0">
                <a:latin typeface="Times New Roman" panose="02020603050405020304" pitchFamily="18" charset="0"/>
                <a:cs typeface="Times New Roman" panose="02020603050405020304" pitchFamily="18" charset="0"/>
              </a:rPr>
              <a:t>3. Social rights: </a:t>
            </a:r>
            <a:r>
              <a:rPr lang="en-US" sz="2000" dirty="0">
                <a:latin typeface="Times New Roman" panose="02020603050405020304" pitchFamily="18" charset="0"/>
                <a:cs typeface="Times New Roman" panose="02020603050405020304" pitchFamily="18" charset="0"/>
              </a:rPr>
              <a:t>rights to welfare and health such as a right to receive health care, a right to have access to clean water.</a:t>
            </a:r>
            <a:endParaRPr lang="ar-IQ" sz="2000" dirty="0">
              <a:latin typeface="Times New Roman" panose="02020603050405020304" pitchFamily="18" charset="0"/>
              <a:cs typeface="Times New Roman" panose="02020603050405020304" pitchFamily="18" charset="0"/>
            </a:endParaRPr>
          </a:p>
        </p:txBody>
      </p:sp>
      <p:sp>
        <p:nvSpPr>
          <p:cNvPr id="2" name="عنوان 1"/>
          <p:cNvSpPr>
            <a:spLocks noGrp="1"/>
          </p:cNvSpPr>
          <p:nvPr>
            <p:ph type="title"/>
          </p:nvPr>
        </p:nvSpPr>
        <p:spPr>
          <a:xfrm>
            <a:off x="1467845" y="522391"/>
            <a:ext cx="9586602" cy="890239"/>
          </a:xfrm>
        </p:spPr>
        <p:txBody>
          <a:bodyPr/>
          <a:lstStyle/>
          <a:p>
            <a:r>
              <a:rPr lang="en-US" b="1" dirty="0"/>
              <a:t>Human </a:t>
            </a:r>
            <a:r>
              <a:rPr lang="en-US" b="1" dirty="0" smtClean="0"/>
              <a:t>Rights:</a:t>
            </a:r>
            <a:endParaRPr lang="ar-IQ" b="1" dirty="0"/>
          </a:p>
        </p:txBody>
      </p:sp>
    </p:spTree>
    <p:extLst>
      <p:ext uri="{BB962C8B-B14F-4D97-AF65-F5344CB8AC3E}">
        <p14:creationId xmlns:p14="http://schemas.microsoft.com/office/powerpoint/2010/main" val="2649200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0" y="-89210"/>
            <a:ext cx="12191999" cy="6947210"/>
          </a:xfrm>
          <a:prstGeom prst="rect">
            <a:avLst/>
          </a:prstGeom>
        </p:spPr>
      </p:pic>
    </p:spTree>
    <p:extLst>
      <p:ext uri="{BB962C8B-B14F-4D97-AF65-F5344CB8AC3E}">
        <p14:creationId xmlns:p14="http://schemas.microsoft.com/office/powerpoint/2010/main" val="36992357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72</TotalTime>
  <Words>1237</Words>
  <Application>Microsoft Office PowerPoint</Application>
  <PresentationFormat>Custom</PresentationFormat>
  <Paragraphs>58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Concourse</vt:lpstr>
      <vt:lpstr>Analysis of sociology Third stage</vt:lpstr>
      <vt:lpstr>Analytical sociology: </vt:lpstr>
      <vt:lpstr>Levels of analysis in sociology: </vt:lpstr>
      <vt:lpstr>Levels of analysis in sociology: </vt:lpstr>
      <vt:lpstr>Elements of society:  </vt:lpstr>
      <vt:lpstr>Societies Classification: </vt:lpstr>
      <vt:lpstr>Social processes:</vt:lpstr>
      <vt:lpstr>Some of concepts that help to understand the sociology: </vt:lpstr>
      <vt:lpstr>Civil society organizations:</vt:lpstr>
      <vt:lpstr>Cont.:</vt:lpstr>
      <vt:lpstr>Civil society organizations’ roles: </vt:lpstr>
      <vt:lpstr>Cont.:</vt:lpstr>
      <vt:lpstr>Social roles: </vt:lpstr>
      <vt:lpstr>The role conflicts divided into: </vt:lpstr>
      <vt:lpstr>Human Rights: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mktb</dc:creator>
  <cp:lastModifiedBy>DELL</cp:lastModifiedBy>
  <cp:revision>16</cp:revision>
  <dcterms:created xsi:type="dcterms:W3CDTF">2022-10-01T14:15:11Z</dcterms:created>
  <dcterms:modified xsi:type="dcterms:W3CDTF">2025-03-05T17:28:07Z</dcterms:modified>
</cp:coreProperties>
</file>