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8" r:id="rId3"/>
    <p:sldId id="259" r:id="rId4"/>
    <p:sldId id="260" r:id="rId5"/>
    <p:sldId id="261" r:id="rId6"/>
    <p:sldId id="263" r:id="rId7"/>
    <p:sldId id="264" r:id="rId8"/>
    <p:sldId id="265" r:id="rId9"/>
    <p:sldId id="266" r:id="rId10"/>
    <p:sldId id="267" r:id="rId11"/>
    <p:sldId id="268" r:id="rId12"/>
    <p:sldId id="269" r:id="rId13"/>
    <p:sldId id="270" r:id="rId14"/>
    <p:sldId id="274" r:id="rId15"/>
    <p:sldId id="275" r:id="rId16"/>
    <p:sldId id="273" r:id="rId17"/>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015" autoAdjust="0"/>
    <p:restoredTop sz="94660"/>
  </p:normalViewPr>
  <p:slideViewPr>
    <p:cSldViewPr snapToGrid="0">
      <p:cViewPr>
        <p:scale>
          <a:sx n="81" d="100"/>
          <a:sy n="81" d="100"/>
        </p:scale>
        <p:origin x="-48"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203D4DDE-0D4E-48DD-A6CD-C7DE0BDC3D8F}" type="datetimeFigureOut">
              <a:rPr lang="ar-IQ" smtClean="0"/>
              <a:t>09/09/1446</a:t>
            </a:fld>
            <a:endParaRPr lang="ar-IQ"/>
          </a:p>
        </p:txBody>
      </p:sp>
      <p:sp>
        <p:nvSpPr>
          <p:cNvPr id="5" name="Footer Placeholder 4"/>
          <p:cNvSpPr>
            <a:spLocks noGrp="1"/>
          </p:cNvSpPr>
          <p:nvPr>
            <p:ph type="ftr" sz="quarter" idx="11"/>
          </p:nvPr>
        </p:nvSpPr>
        <p:spPr/>
        <p:txBody>
          <a:bodyPr/>
          <a:lstStyle/>
          <a:p>
            <a:endParaRPr lang="ar-IQ"/>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E8388E7E-C3C8-40A5-9374-51F88B18A175}" type="slidenum">
              <a:rPr lang="ar-IQ" smtClean="0"/>
              <a:t>‹#›</a:t>
            </a:fld>
            <a:endParaRPr lang="ar-IQ"/>
          </a:p>
        </p:txBody>
      </p:sp>
    </p:spTree>
    <p:extLst>
      <p:ext uri="{BB962C8B-B14F-4D97-AF65-F5344CB8AC3E}">
        <p14:creationId xmlns:p14="http://schemas.microsoft.com/office/powerpoint/2010/main" val="1621429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203D4DDE-0D4E-48DD-A6CD-C7DE0BDC3D8F}" type="datetimeFigureOut">
              <a:rPr lang="ar-IQ" smtClean="0"/>
              <a:t>09/09/1446</a:t>
            </a:fld>
            <a:endParaRPr lang="ar-IQ"/>
          </a:p>
        </p:txBody>
      </p:sp>
      <p:sp>
        <p:nvSpPr>
          <p:cNvPr id="5" name="Footer Placeholder 4"/>
          <p:cNvSpPr>
            <a:spLocks noGrp="1"/>
          </p:cNvSpPr>
          <p:nvPr>
            <p:ph type="ftr" sz="quarter" idx="11"/>
          </p:nvPr>
        </p:nvSpPr>
        <p:spPr/>
        <p:txBody>
          <a:bodyPr/>
          <a:lstStyle/>
          <a:p>
            <a:endParaRPr lang="ar-IQ"/>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8388E7E-C3C8-40A5-9374-51F88B18A175}" type="slidenum">
              <a:rPr lang="ar-IQ" smtClean="0"/>
              <a:t>‹#›</a:t>
            </a:fld>
            <a:endParaRPr lang="ar-IQ"/>
          </a:p>
        </p:txBody>
      </p:sp>
    </p:spTree>
    <p:extLst>
      <p:ext uri="{BB962C8B-B14F-4D97-AF65-F5344CB8AC3E}">
        <p14:creationId xmlns:p14="http://schemas.microsoft.com/office/powerpoint/2010/main" val="523422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203D4DDE-0D4E-48DD-A6CD-C7DE0BDC3D8F}" type="datetimeFigureOut">
              <a:rPr lang="ar-IQ" smtClean="0"/>
              <a:t>09/09/1446</a:t>
            </a:fld>
            <a:endParaRPr lang="ar-IQ"/>
          </a:p>
        </p:txBody>
      </p:sp>
      <p:sp>
        <p:nvSpPr>
          <p:cNvPr id="5" name="Footer Placeholder 4"/>
          <p:cNvSpPr>
            <a:spLocks noGrp="1"/>
          </p:cNvSpPr>
          <p:nvPr>
            <p:ph type="ftr" sz="quarter" idx="11"/>
          </p:nvPr>
        </p:nvSpPr>
        <p:spPr/>
        <p:txBody>
          <a:bodyPr/>
          <a:lstStyle/>
          <a:p>
            <a:endParaRPr lang="ar-IQ"/>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8388E7E-C3C8-40A5-9374-51F88B18A175}" type="slidenum">
              <a:rPr lang="ar-IQ" smtClean="0"/>
              <a:t>‹#›</a:t>
            </a:fld>
            <a:endParaRPr lang="ar-IQ"/>
          </a:p>
        </p:txBody>
      </p:sp>
    </p:spTree>
    <p:extLst>
      <p:ext uri="{BB962C8B-B14F-4D97-AF65-F5344CB8AC3E}">
        <p14:creationId xmlns:p14="http://schemas.microsoft.com/office/powerpoint/2010/main" val="1753427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203D4DDE-0D4E-48DD-A6CD-C7DE0BDC3D8F}" type="datetimeFigureOut">
              <a:rPr lang="ar-IQ" smtClean="0"/>
              <a:t>09/09/1446</a:t>
            </a:fld>
            <a:endParaRPr lang="ar-IQ"/>
          </a:p>
        </p:txBody>
      </p:sp>
      <p:sp>
        <p:nvSpPr>
          <p:cNvPr id="6" name="Footer Placeholder 5"/>
          <p:cNvSpPr>
            <a:spLocks noGrp="1"/>
          </p:cNvSpPr>
          <p:nvPr>
            <p:ph type="ftr" sz="quarter" idx="11"/>
          </p:nvPr>
        </p:nvSpPr>
        <p:spPr/>
        <p:txBody>
          <a:bodyPr/>
          <a:lstStyle/>
          <a:p>
            <a:endParaRPr lang="ar-IQ"/>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E8388E7E-C3C8-40A5-9374-51F88B18A175}" type="slidenum">
              <a:rPr lang="ar-IQ" smtClean="0"/>
              <a:t>‹#›</a:t>
            </a:fld>
            <a:endParaRPr lang="ar-IQ"/>
          </a:p>
        </p:txBody>
      </p:sp>
    </p:spTree>
    <p:extLst>
      <p:ext uri="{BB962C8B-B14F-4D97-AF65-F5344CB8AC3E}">
        <p14:creationId xmlns:p14="http://schemas.microsoft.com/office/powerpoint/2010/main" val="1426598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203D4DDE-0D4E-48DD-A6CD-C7DE0BDC3D8F}" type="datetimeFigureOut">
              <a:rPr lang="ar-IQ" smtClean="0"/>
              <a:t>09/09/1446</a:t>
            </a:fld>
            <a:endParaRPr lang="ar-IQ"/>
          </a:p>
        </p:txBody>
      </p:sp>
      <p:sp>
        <p:nvSpPr>
          <p:cNvPr id="8" name="Footer Placeholder 7"/>
          <p:cNvSpPr>
            <a:spLocks noGrp="1"/>
          </p:cNvSpPr>
          <p:nvPr>
            <p:ph type="ftr" sz="quarter" idx="11"/>
          </p:nvPr>
        </p:nvSpPr>
        <p:spPr/>
        <p:txBody>
          <a:bodyPr/>
          <a:lstStyle/>
          <a:p>
            <a:endParaRPr lang="ar-IQ"/>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E8388E7E-C3C8-40A5-9374-51F88B18A175}" type="slidenum">
              <a:rPr lang="ar-IQ" smtClean="0"/>
              <a:t>‹#›</a:t>
            </a:fld>
            <a:endParaRPr lang="ar-IQ"/>
          </a:p>
        </p:txBody>
      </p:sp>
    </p:spTree>
    <p:extLst>
      <p:ext uri="{BB962C8B-B14F-4D97-AF65-F5344CB8AC3E}">
        <p14:creationId xmlns:p14="http://schemas.microsoft.com/office/powerpoint/2010/main" val="3988015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203D4DDE-0D4E-48DD-A6CD-C7DE0BDC3D8F}" type="datetimeFigureOut">
              <a:rPr lang="ar-IQ" smtClean="0"/>
              <a:t>09/09/1446</a:t>
            </a:fld>
            <a:endParaRPr lang="ar-IQ"/>
          </a:p>
        </p:txBody>
      </p:sp>
      <p:sp>
        <p:nvSpPr>
          <p:cNvPr id="4" name="Footer Placeholder 3"/>
          <p:cNvSpPr>
            <a:spLocks noGrp="1"/>
          </p:cNvSpPr>
          <p:nvPr>
            <p:ph type="ftr" sz="quarter" idx="11"/>
          </p:nvPr>
        </p:nvSpPr>
        <p:spPr/>
        <p:txBody>
          <a:bodyPr/>
          <a:lstStyle/>
          <a:p>
            <a:endParaRPr lang="ar-IQ"/>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8388E7E-C3C8-40A5-9374-51F88B18A175}" type="slidenum">
              <a:rPr lang="ar-IQ" smtClean="0"/>
              <a:t>‹#›</a:t>
            </a:fld>
            <a:endParaRPr lang="ar-IQ"/>
          </a:p>
        </p:txBody>
      </p:sp>
    </p:spTree>
    <p:extLst>
      <p:ext uri="{BB962C8B-B14F-4D97-AF65-F5344CB8AC3E}">
        <p14:creationId xmlns:p14="http://schemas.microsoft.com/office/powerpoint/2010/main" val="2818312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3D4DDE-0D4E-48DD-A6CD-C7DE0BDC3D8F}" type="datetimeFigureOut">
              <a:rPr lang="ar-IQ" smtClean="0"/>
              <a:t>09/09/1446</a:t>
            </a:fld>
            <a:endParaRPr lang="ar-IQ"/>
          </a:p>
        </p:txBody>
      </p:sp>
      <p:sp>
        <p:nvSpPr>
          <p:cNvPr id="3" name="Footer Placeholder 2"/>
          <p:cNvSpPr>
            <a:spLocks noGrp="1"/>
          </p:cNvSpPr>
          <p:nvPr>
            <p:ph type="ftr" sz="quarter" idx="11"/>
          </p:nvPr>
        </p:nvSpPr>
        <p:spPr/>
        <p:txBody>
          <a:bodyPr/>
          <a:lstStyle/>
          <a:p>
            <a:endParaRPr lang="ar-IQ"/>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8388E7E-C3C8-40A5-9374-51F88B18A175}" type="slidenum">
              <a:rPr lang="ar-IQ" smtClean="0"/>
              <a:t>‹#›</a:t>
            </a:fld>
            <a:endParaRPr lang="ar-IQ"/>
          </a:p>
        </p:txBody>
      </p:sp>
    </p:spTree>
    <p:extLst>
      <p:ext uri="{BB962C8B-B14F-4D97-AF65-F5344CB8AC3E}">
        <p14:creationId xmlns:p14="http://schemas.microsoft.com/office/powerpoint/2010/main" val="2241998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203D4DDE-0D4E-48DD-A6CD-C7DE0BDC3D8F}" type="datetimeFigureOut">
              <a:rPr lang="ar-IQ" smtClean="0"/>
              <a:t>09/09/1446</a:t>
            </a:fld>
            <a:endParaRPr lang="ar-IQ"/>
          </a:p>
        </p:txBody>
      </p:sp>
      <p:sp>
        <p:nvSpPr>
          <p:cNvPr id="6" name="Footer Placeholder 5"/>
          <p:cNvSpPr>
            <a:spLocks noGrp="1"/>
          </p:cNvSpPr>
          <p:nvPr>
            <p:ph type="ftr" sz="quarter" idx="11"/>
          </p:nvPr>
        </p:nvSpPr>
        <p:spPr/>
        <p:txBody>
          <a:bodyPr/>
          <a:lstStyle/>
          <a:p>
            <a:endParaRPr lang="ar-IQ"/>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E8388E7E-C3C8-40A5-9374-51F88B18A175}" type="slidenum">
              <a:rPr lang="ar-IQ" smtClean="0"/>
              <a:t>‹#›</a:t>
            </a:fld>
            <a:endParaRPr lang="ar-IQ"/>
          </a:p>
        </p:txBody>
      </p:sp>
    </p:spTree>
    <p:extLst>
      <p:ext uri="{BB962C8B-B14F-4D97-AF65-F5344CB8AC3E}">
        <p14:creationId xmlns:p14="http://schemas.microsoft.com/office/powerpoint/2010/main" val="3895160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203D4DDE-0D4E-48DD-A6CD-C7DE0BDC3D8F}" type="datetimeFigureOut">
              <a:rPr lang="ar-IQ" smtClean="0"/>
              <a:t>09/09/1446</a:t>
            </a:fld>
            <a:endParaRPr lang="ar-IQ"/>
          </a:p>
        </p:txBody>
      </p:sp>
      <p:sp>
        <p:nvSpPr>
          <p:cNvPr id="6" name="Footer Placeholder 5"/>
          <p:cNvSpPr>
            <a:spLocks noGrp="1"/>
          </p:cNvSpPr>
          <p:nvPr>
            <p:ph type="ftr" sz="quarter" idx="11"/>
          </p:nvPr>
        </p:nvSpPr>
        <p:spPr/>
        <p:txBody>
          <a:bodyPr/>
          <a:lstStyle/>
          <a:p>
            <a:endParaRPr lang="ar-IQ"/>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8388E7E-C3C8-40A5-9374-51F88B18A175}" type="slidenum">
              <a:rPr lang="ar-IQ" smtClean="0"/>
              <a:t>‹#›</a:t>
            </a:fld>
            <a:endParaRPr lang="ar-IQ"/>
          </a:p>
        </p:txBody>
      </p:sp>
    </p:spTree>
    <p:extLst>
      <p:ext uri="{BB962C8B-B14F-4D97-AF65-F5344CB8AC3E}">
        <p14:creationId xmlns:p14="http://schemas.microsoft.com/office/powerpoint/2010/main" val="1758759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203D4DDE-0D4E-48DD-A6CD-C7DE0BDC3D8F}" type="datetimeFigureOut">
              <a:rPr lang="ar-IQ" smtClean="0"/>
              <a:t>09/09/1446</a:t>
            </a:fld>
            <a:endParaRPr lang="ar-IQ"/>
          </a:p>
        </p:txBody>
      </p:sp>
      <p:sp>
        <p:nvSpPr>
          <p:cNvPr id="5" name="Footer Placeholder 4"/>
          <p:cNvSpPr>
            <a:spLocks noGrp="1"/>
          </p:cNvSpPr>
          <p:nvPr>
            <p:ph type="ftr" sz="quarter" idx="11"/>
          </p:nvPr>
        </p:nvSpPr>
        <p:spPr/>
        <p:txBody>
          <a:bodyPr/>
          <a:lstStyle/>
          <a:p>
            <a:endParaRPr lang="ar-IQ"/>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8388E7E-C3C8-40A5-9374-51F88B18A175}" type="slidenum">
              <a:rPr lang="ar-IQ" smtClean="0"/>
              <a:t>‹#›</a:t>
            </a:fld>
            <a:endParaRPr lang="ar-IQ"/>
          </a:p>
        </p:txBody>
      </p:sp>
    </p:spTree>
    <p:extLst>
      <p:ext uri="{BB962C8B-B14F-4D97-AF65-F5344CB8AC3E}">
        <p14:creationId xmlns:p14="http://schemas.microsoft.com/office/powerpoint/2010/main" val="983604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ar-SA" smtClean="0"/>
              <a:t>انقر لتحرير نمط العنوان الرئيسي</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203D4DDE-0D4E-48DD-A6CD-C7DE0BDC3D8F}" type="datetimeFigureOut">
              <a:rPr lang="ar-IQ" smtClean="0"/>
              <a:t>09/09/1446</a:t>
            </a:fld>
            <a:endParaRPr lang="ar-IQ"/>
          </a:p>
        </p:txBody>
      </p:sp>
      <p:sp>
        <p:nvSpPr>
          <p:cNvPr id="5" name="Footer Placeholder 4"/>
          <p:cNvSpPr>
            <a:spLocks noGrp="1"/>
          </p:cNvSpPr>
          <p:nvPr>
            <p:ph type="ftr" sz="quarter" idx="11"/>
          </p:nvPr>
        </p:nvSpPr>
        <p:spPr/>
        <p:txBody>
          <a:bodyPr/>
          <a:lstStyle/>
          <a:p>
            <a:endParaRPr lang="ar-IQ"/>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8388E7E-C3C8-40A5-9374-51F88B18A175}" type="slidenum">
              <a:rPr lang="ar-IQ" smtClean="0"/>
              <a:t>‹#›</a:t>
            </a:fld>
            <a:endParaRPr lang="ar-IQ"/>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83466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smtClean="0"/>
              <a:t>انقر لتحرير أنماط النص الرئيسي</a:t>
            </a:r>
          </a:p>
        </p:txBody>
      </p:sp>
      <p:sp>
        <p:nvSpPr>
          <p:cNvPr id="5" name="Date Placeholder 4"/>
          <p:cNvSpPr>
            <a:spLocks noGrp="1"/>
          </p:cNvSpPr>
          <p:nvPr>
            <p:ph type="dt" sz="half" idx="10"/>
          </p:nvPr>
        </p:nvSpPr>
        <p:spPr/>
        <p:txBody>
          <a:bodyPr/>
          <a:lstStyle/>
          <a:p>
            <a:fld id="{203D4DDE-0D4E-48DD-A6CD-C7DE0BDC3D8F}" type="datetimeFigureOut">
              <a:rPr lang="ar-IQ" smtClean="0"/>
              <a:t>09/09/1446</a:t>
            </a:fld>
            <a:endParaRPr lang="ar-IQ"/>
          </a:p>
        </p:txBody>
      </p:sp>
      <p:sp>
        <p:nvSpPr>
          <p:cNvPr id="6" name="Footer Placeholder 5"/>
          <p:cNvSpPr>
            <a:spLocks noGrp="1"/>
          </p:cNvSpPr>
          <p:nvPr>
            <p:ph type="ftr" sz="quarter" idx="11"/>
          </p:nvPr>
        </p:nvSpPr>
        <p:spPr/>
        <p:txBody>
          <a:bodyPr/>
          <a:lstStyle/>
          <a:p>
            <a:endParaRPr lang="ar-IQ"/>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8388E7E-C3C8-40A5-9374-51F88B18A175}" type="slidenum">
              <a:rPr lang="ar-IQ" smtClean="0"/>
              <a:t>‹#›</a:t>
            </a:fld>
            <a:endParaRPr lang="ar-IQ"/>
          </a:p>
        </p:txBody>
      </p:sp>
    </p:spTree>
    <p:extLst>
      <p:ext uri="{BB962C8B-B14F-4D97-AF65-F5344CB8AC3E}">
        <p14:creationId xmlns:p14="http://schemas.microsoft.com/office/powerpoint/2010/main" val="12603610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ar-SA" smtClean="0"/>
              <a:t>انقر لتحرير نمط العنوان الرئيسي</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smtClean="0"/>
              <a:t>انقر لتحرير أنماط النص الرئيسي</a:t>
            </a:r>
          </a:p>
        </p:txBody>
      </p:sp>
      <p:sp>
        <p:nvSpPr>
          <p:cNvPr id="5" name="Date Placeholder 4"/>
          <p:cNvSpPr>
            <a:spLocks noGrp="1"/>
          </p:cNvSpPr>
          <p:nvPr>
            <p:ph type="dt" sz="half" idx="10"/>
          </p:nvPr>
        </p:nvSpPr>
        <p:spPr/>
        <p:txBody>
          <a:bodyPr/>
          <a:lstStyle/>
          <a:p>
            <a:fld id="{203D4DDE-0D4E-48DD-A6CD-C7DE0BDC3D8F}" type="datetimeFigureOut">
              <a:rPr lang="ar-IQ" smtClean="0"/>
              <a:t>09/09/1446</a:t>
            </a:fld>
            <a:endParaRPr lang="ar-IQ"/>
          </a:p>
        </p:txBody>
      </p:sp>
      <p:sp>
        <p:nvSpPr>
          <p:cNvPr id="6" name="Footer Placeholder 5"/>
          <p:cNvSpPr>
            <a:spLocks noGrp="1"/>
          </p:cNvSpPr>
          <p:nvPr>
            <p:ph type="ftr" sz="quarter" idx="11"/>
          </p:nvPr>
        </p:nvSpPr>
        <p:spPr/>
        <p:txBody>
          <a:bodyPr/>
          <a:lstStyle/>
          <a:p>
            <a:endParaRPr lang="ar-IQ"/>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8388E7E-C3C8-40A5-9374-51F88B18A175}" type="slidenum">
              <a:rPr lang="ar-IQ" smtClean="0"/>
              <a:t>‹#›</a:t>
            </a:fld>
            <a:endParaRPr lang="ar-IQ"/>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65740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ar-SA" smtClean="0"/>
              <a:t>انقر لتحرير نمط العنوان الرئيسي</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smtClean="0"/>
              <a:t>انقر لتحرير أنماط النص الرئيسي</a:t>
            </a:r>
          </a:p>
        </p:txBody>
      </p:sp>
      <p:sp>
        <p:nvSpPr>
          <p:cNvPr id="5" name="Date Placeholder 4"/>
          <p:cNvSpPr>
            <a:spLocks noGrp="1"/>
          </p:cNvSpPr>
          <p:nvPr>
            <p:ph type="dt" sz="half" idx="10"/>
          </p:nvPr>
        </p:nvSpPr>
        <p:spPr/>
        <p:txBody>
          <a:bodyPr/>
          <a:lstStyle/>
          <a:p>
            <a:fld id="{203D4DDE-0D4E-48DD-A6CD-C7DE0BDC3D8F}" type="datetimeFigureOut">
              <a:rPr lang="ar-IQ" smtClean="0"/>
              <a:t>09/09/1446</a:t>
            </a:fld>
            <a:endParaRPr lang="ar-IQ"/>
          </a:p>
        </p:txBody>
      </p:sp>
      <p:sp>
        <p:nvSpPr>
          <p:cNvPr id="6" name="Footer Placeholder 5"/>
          <p:cNvSpPr>
            <a:spLocks noGrp="1"/>
          </p:cNvSpPr>
          <p:nvPr>
            <p:ph type="ftr" sz="quarter" idx="11"/>
          </p:nvPr>
        </p:nvSpPr>
        <p:spPr/>
        <p:txBody>
          <a:bodyPr/>
          <a:lstStyle/>
          <a:p>
            <a:endParaRPr lang="ar-IQ"/>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8388E7E-C3C8-40A5-9374-51F88B18A175}" type="slidenum">
              <a:rPr lang="ar-IQ" smtClean="0"/>
              <a:t>‹#›</a:t>
            </a:fld>
            <a:endParaRPr lang="ar-IQ"/>
          </a:p>
        </p:txBody>
      </p:sp>
    </p:spTree>
    <p:extLst>
      <p:ext uri="{BB962C8B-B14F-4D97-AF65-F5344CB8AC3E}">
        <p14:creationId xmlns:p14="http://schemas.microsoft.com/office/powerpoint/2010/main" val="19464985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203D4DDE-0D4E-48DD-A6CD-C7DE0BDC3D8F}" type="datetimeFigureOut">
              <a:rPr lang="ar-IQ" smtClean="0"/>
              <a:t>09/09/1446</a:t>
            </a:fld>
            <a:endParaRPr lang="ar-IQ"/>
          </a:p>
        </p:txBody>
      </p:sp>
      <p:sp>
        <p:nvSpPr>
          <p:cNvPr id="5" name="Footer Placeholder 4"/>
          <p:cNvSpPr>
            <a:spLocks noGrp="1"/>
          </p:cNvSpPr>
          <p:nvPr>
            <p:ph type="ftr" sz="quarter" idx="11"/>
          </p:nvPr>
        </p:nvSpPr>
        <p:spPr/>
        <p:txBody>
          <a:bodyPr/>
          <a:lstStyle/>
          <a:p>
            <a:endParaRPr lang="ar-IQ"/>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8388E7E-C3C8-40A5-9374-51F88B18A175}" type="slidenum">
              <a:rPr lang="ar-IQ" smtClean="0"/>
              <a:t>‹#›</a:t>
            </a:fld>
            <a:endParaRPr lang="ar-IQ"/>
          </a:p>
        </p:txBody>
      </p:sp>
    </p:spTree>
    <p:extLst>
      <p:ext uri="{BB962C8B-B14F-4D97-AF65-F5344CB8AC3E}">
        <p14:creationId xmlns:p14="http://schemas.microsoft.com/office/powerpoint/2010/main" val="4131576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203D4DDE-0D4E-48DD-A6CD-C7DE0BDC3D8F}" type="datetimeFigureOut">
              <a:rPr lang="ar-IQ" smtClean="0"/>
              <a:t>09/09/1446</a:t>
            </a:fld>
            <a:endParaRPr lang="ar-IQ"/>
          </a:p>
        </p:txBody>
      </p:sp>
      <p:sp>
        <p:nvSpPr>
          <p:cNvPr id="5" name="Footer Placeholder 4"/>
          <p:cNvSpPr>
            <a:spLocks noGrp="1"/>
          </p:cNvSpPr>
          <p:nvPr>
            <p:ph type="ftr" sz="quarter" idx="11"/>
          </p:nvPr>
        </p:nvSpPr>
        <p:spPr/>
        <p:txBody>
          <a:bodyPr/>
          <a:lstStyle/>
          <a:p>
            <a:endParaRPr lang="ar-IQ"/>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8388E7E-C3C8-40A5-9374-51F88B18A175}" type="slidenum">
              <a:rPr lang="ar-IQ" smtClean="0"/>
              <a:t>‹#›</a:t>
            </a:fld>
            <a:endParaRPr lang="ar-IQ"/>
          </a:p>
        </p:txBody>
      </p:sp>
    </p:spTree>
    <p:extLst>
      <p:ext uri="{BB962C8B-B14F-4D97-AF65-F5344CB8AC3E}">
        <p14:creationId xmlns:p14="http://schemas.microsoft.com/office/powerpoint/2010/main" val="2524325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03D4DDE-0D4E-48DD-A6CD-C7DE0BDC3D8F}" type="datetimeFigureOut">
              <a:rPr lang="ar-IQ" smtClean="0"/>
              <a:t>09/09/1446</a:t>
            </a:fld>
            <a:endParaRPr lang="ar-IQ"/>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ar-IQ"/>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E8388E7E-C3C8-40A5-9374-51F88B18A175}" type="slidenum">
              <a:rPr lang="ar-IQ" smtClean="0"/>
              <a:t>‹#›</a:t>
            </a:fld>
            <a:endParaRPr lang="ar-IQ"/>
          </a:p>
        </p:txBody>
      </p:sp>
    </p:spTree>
    <p:extLst>
      <p:ext uri="{BB962C8B-B14F-4D97-AF65-F5344CB8AC3E}">
        <p14:creationId xmlns:p14="http://schemas.microsoft.com/office/powerpoint/2010/main" val="26814368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589213" y="2514600"/>
            <a:ext cx="8915399" cy="1209907"/>
          </a:xfrm>
        </p:spPr>
        <p:txBody>
          <a:bodyPr/>
          <a:lstStyle/>
          <a:p>
            <a:pPr algn="ctr"/>
            <a:r>
              <a:rPr lang="en-US" b="1" dirty="0">
                <a:latin typeface="Times New Roman" panose="02020603050405020304" pitchFamily="18" charset="0"/>
                <a:cs typeface="Times New Roman" panose="02020603050405020304" pitchFamily="18" charset="0"/>
              </a:rPr>
              <a:t>The Family</a:t>
            </a:r>
            <a:endParaRPr lang="ar-IQ"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207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95707" y="624110"/>
            <a:ext cx="9608905" cy="1280890"/>
          </a:xfrm>
        </p:spPr>
        <p:txBody>
          <a:bodyPr>
            <a:noAutofit/>
          </a:bodyPr>
          <a:lstStyle/>
          <a:p>
            <a:r>
              <a:rPr lang="en-US" sz="4000" b="1" dirty="0">
                <a:latin typeface="Times New Roman" panose="02020603050405020304" pitchFamily="18" charset="0"/>
                <a:cs typeface="Times New Roman" panose="02020603050405020304" pitchFamily="18" charset="0"/>
              </a:rPr>
              <a:t>Family definition:</a:t>
            </a:r>
            <a:br>
              <a:rPr lang="en-US" sz="4000" b="1" dirty="0">
                <a:latin typeface="Times New Roman" panose="02020603050405020304" pitchFamily="18" charset="0"/>
                <a:cs typeface="Times New Roman" panose="02020603050405020304" pitchFamily="18" charset="0"/>
              </a:rPr>
            </a:br>
            <a:endParaRPr lang="ar-IQ" sz="4000" b="1"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880947" y="1650380"/>
            <a:ext cx="11028556" cy="4260842"/>
          </a:xfrm>
        </p:spPr>
        <p:txBody>
          <a:bodyPr>
            <a:normAutofit/>
          </a:bodyPr>
          <a:lstStyle/>
          <a:p>
            <a:pPr algn="justLow" rtl="0"/>
            <a:r>
              <a:rPr lang="en-US" sz="2400" dirty="0" smtClean="0">
                <a:latin typeface="Times New Roman" panose="02020603050405020304" pitchFamily="18" charset="0"/>
                <a:cs typeface="Times New Roman" panose="02020603050405020304" pitchFamily="18" charset="0"/>
              </a:rPr>
              <a:t>Family </a:t>
            </a:r>
            <a:r>
              <a:rPr lang="en-US" sz="2400" dirty="0">
                <a:latin typeface="Times New Roman" panose="02020603050405020304" pitchFamily="18" charset="0"/>
                <a:cs typeface="Times New Roman" panose="02020603050405020304" pitchFamily="18" charset="0"/>
              </a:rPr>
              <a:t>is a social system composed of “two or more persons who are joined by bonds of sharing and emotional closeness and who identify themselves as being part of the family. Family is as one of the community organizations.</a:t>
            </a:r>
          </a:p>
          <a:p>
            <a:pPr algn="justLow" rtl="0"/>
            <a:r>
              <a:rPr lang="en-US" sz="2400" dirty="0">
                <a:latin typeface="Times New Roman" panose="02020603050405020304" pitchFamily="18" charset="0"/>
                <a:cs typeface="Times New Roman" panose="02020603050405020304" pitchFamily="18" charset="0"/>
              </a:rPr>
              <a:t>Family means different things to different people – families may span several generations, several households, and may change in response to life events such as divorce, remarriage, and children leaving the parental home. It is sometimes easier to define a family not by what it looks like but by what it does – caring, supporting, protecting and loving are what families have in common.</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5777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918011" y="624110"/>
            <a:ext cx="9586602" cy="1280890"/>
          </a:xfrm>
        </p:spPr>
        <p:txBody>
          <a:bodyPr>
            <a:normAutofit/>
          </a:bodyPr>
          <a:lstStyle/>
          <a:p>
            <a:r>
              <a:rPr lang="en-US" b="1" dirty="0">
                <a:latin typeface="Times New Roman" panose="02020603050405020304" pitchFamily="18" charset="0"/>
                <a:cs typeface="Times New Roman" panose="02020603050405020304" pitchFamily="18" charset="0"/>
              </a:rPr>
              <a:t>Basic Concepts of Families:</a:t>
            </a:r>
            <a:br>
              <a:rPr lang="en-US" b="1" dirty="0">
                <a:latin typeface="Times New Roman" panose="02020603050405020304" pitchFamily="18" charset="0"/>
                <a:cs typeface="Times New Roman" panose="02020603050405020304" pitchFamily="18" charset="0"/>
              </a:rPr>
            </a:br>
            <a:endParaRPr lang="ar-IQ" b="1"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1003609" y="1505415"/>
            <a:ext cx="10783229" cy="4405807"/>
          </a:xfrm>
        </p:spPr>
        <p:txBody>
          <a:bodyPr>
            <a:normAutofit/>
          </a:bodyPr>
          <a:lstStyle/>
          <a:p>
            <a:pPr algn="justLow" rtl="0"/>
            <a:r>
              <a:rPr lang="en-US" sz="2400" dirty="0" smtClean="0">
                <a:latin typeface="Times New Roman" panose="02020603050405020304" pitchFamily="18" charset="0"/>
                <a:cs typeface="Times New Roman" panose="02020603050405020304" pitchFamily="18" charset="0"/>
              </a:rPr>
              <a:t>Families </a:t>
            </a:r>
            <a:r>
              <a:rPr lang="en-US" sz="2400" dirty="0">
                <a:latin typeface="Times New Roman" panose="02020603050405020304" pitchFamily="18" charset="0"/>
                <a:cs typeface="Times New Roman" panose="02020603050405020304" pitchFamily="18" charset="0"/>
              </a:rPr>
              <a:t>come in many different shapes and sizes and accomplish many different things for different people. Therefore, the concept of </a:t>
            </a:r>
            <a:r>
              <a:rPr lang="en-US" sz="2400" dirty="0" smtClean="0">
                <a:latin typeface="Times New Roman" panose="02020603050405020304" pitchFamily="18" charset="0"/>
                <a:cs typeface="Times New Roman" panose="02020603050405020304" pitchFamily="18" charset="0"/>
              </a:rPr>
              <a:t>families </a:t>
            </a:r>
            <a:r>
              <a:rPr lang="en-US" sz="2400" dirty="0">
                <a:latin typeface="Times New Roman" panose="02020603050405020304" pitchFamily="18" charset="0"/>
                <a:cs typeface="Times New Roman" panose="02020603050405020304" pitchFamily="18" charset="0"/>
              </a:rPr>
              <a:t>can be more broadening and inclusive. </a:t>
            </a:r>
            <a:endParaRPr lang="en-US" sz="2400" dirty="0" smtClean="0">
              <a:latin typeface="Times New Roman" panose="02020603050405020304" pitchFamily="18" charset="0"/>
              <a:cs typeface="Times New Roman" panose="02020603050405020304" pitchFamily="18" charset="0"/>
            </a:endParaRPr>
          </a:p>
          <a:p>
            <a:pPr algn="justLow" rtl="0"/>
            <a:r>
              <a:rPr lang="en-US" sz="2400" dirty="0" smtClean="0">
                <a:latin typeface="Times New Roman" panose="02020603050405020304" pitchFamily="18" charset="0"/>
                <a:cs typeface="Times New Roman" panose="02020603050405020304" pitchFamily="18" charset="0"/>
              </a:rPr>
              <a:t>Families </a:t>
            </a:r>
            <a:r>
              <a:rPr lang="en-US" sz="2400" dirty="0">
                <a:latin typeface="Times New Roman" panose="02020603050405020304" pitchFamily="18" charset="0"/>
                <a:cs typeface="Times New Roman" panose="02020603050405020304" pitchFamily="18" charset="0"/>
              </a:rPr>
              <a:t>includes the traditional functions and responsibilities assigned by society to families, such as: childbearing/rearing, intimacy, security. </a:t>
            </a:r>
            <a:r>
              <a:rPr lang="en-US" sz="2400" dirty="0" smtClean="0">
                <a:latin typeface="Times New Roman" panose="02020603050405020304" pitchFamily="18" charset="0"/>
                <a:cs typeface="Times New Roman" panose="02020603050405020304" pitchFamily="18" charset="0"/>
              </a:rPr>
              <a:t>Families </a:t>
            </a:r>
            <a:r>
              <a:rPr lang="en-US" sz="2400" dirty="0">
                <a:latin typeface="Times New Roman" panose="02020603050405020304" pitchFamily="18" charset="0"/>
                <a:cs typeface="Times New Roman" panose="02020603050405020304" pitchFamily="18" charset="0"/>
              </a:rPr>
              <a:t>also includes consideration for diversity in the structure, value and context of families. Recognizes culture, gender, sexual orientation, age, disabling, conditions, income, and spirituality.</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8197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051825" y="624110"/>
            <a:ext cx="9452788" cy="1280890"/>
          </a:xfrm>
        </p:spPr>
        <p:txBody>
          <a:bodyPr/>
          <a:lstStyle/>
          <a:p>
            <a:r>
              <a:rPr lang="en-US" b="1" dirty="0">
                <a:latin typeface="Times New Roman" panose="02020603050405020304" pitchFamily="18" charset="0"/>
                <a:cs typeface="Times New Roman" panose="02020603050405020304" pitchFamily="18" charset="0"/>
              </a:rPr>
              <a:t>Traditional ideas about family:</a:t>
            </a:r>
            <a:br>
              <a:rPr lang="en-US" b="1" dirty="0">
                <a:latin typeface="Times New Roman" panose="02020603050405020304" pitchFamily="18" charset="0"/>
                <a:cs typeface="Times New Roman" panose="02020603050405020304" pitchFamily="18" charset="0"/>
              </a:rPr>
            </a:br>
            <a:endParaRPr lang="ar-IQ" b="1"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1338145" y="1594624"/>
            <a:ext cx="10649415" cy="4316598"/>
          </a:xfrm>
        </p:spPr>
        <p:txBody>
          <a:bodyPr>
            <a:noAutofit/>
          </a:bodyPr>
          <a:lstStyle/>
          <a:p>
            <a:pPr algn="justLow" rtl="0"/>
            <a:r>
              <a:rPr lang="en-US" sz="2400" dirty="0" smtClean="0">
                <a:latin typeface="Times New Roman" panose="02020603050405020304" pitchFamily="18" charset="0"/>
                <a:cs typeface="Times New Roman" panose="02020603050405020304" pitchFamily="18" charset="0"/>
              </a:rPr>
              <a:t>Definitions </a:t>
            </a:r>
            <a:r>
              <a:rPr lang="en-US" sz="2400" dirty="0">
                <a:latin typeface="Times New Roman" panose="02020603050405020304" pitchFamily="18" charset="0"/>
                <a:cs typeface="Times New Roman" panose="02020603050405020304" pitchFamily="18" charset="0"/>
              </a:rPr>
              <a:t>generally focus on either structure of function.</a:t>
            </a:r>
          </a:p>
          <a:p>
            <a:pPr algn="justLow" rtl="0"/>
            <a:r>
              <a:rPr lang="en-US" sz="2400" dirty="0" smtClean="0">
                <a:latin typeface="Times New Roman" panose="02020603050405020304" pitchFamily="18" charset="0"/>
                <a:cs typeface="Times New Roman" panose="02020603050405020304" pitchFamily="18" charset="0"/>
              </a:rPr>
              <a:t>Structure</a:t>
            </a:r>
            <a:r>
              <a:rPr lang="en-US" sz="2400" dirty="0">
                <a:latin typeface="Times New Roman" panose="02020603050405020304" pitchFamily="18" charset="0"/>
                <a:cs typeface="Times New Roman" panose="02020603050405020304" pitchFamily="18" charset="0"/>
              </a:rPr>
              <a:t>: the relationships among members that are based on marriage, blood, or adoption</a:t>
            </a:r>
          </a:p>
          <a:p>
            <a:pPr algn="justLow" rtl="0"/>
            <a:r>
              <a:rPr lang="en-US" sz="2400" dirty="0" smtClean="0">
                <a:latin typeface="Times New Roman" panose="02020603050405020304" pitchFamily="18" charset="0"/>
                <a:cs typeface="Times New Roman" panose="02020603050405020304" pitchFamily="18" charset="0"/>
              </a:rPr>
              <a:t>Function</a:t>
            </a:r>
            <a:r>
              <a:rPr lang="en-US" sz="2400" dirty="0">
                <a:latin typeface="Times New Roman" panose="02020603050405020304" pitchFamily="18" charset="0"/>
                <a:cs typeface="Times New Roman" panose="02020603050405020304" pitchFamily="18" charset="0"/>
              </a:rPr>
              <a:t>: tasks performed by families, such as child rearing, meeting </a:t>
            </a:r>
            <a:r>
              <a:rPr lang="en-US" sz="2400" dirty="0" smtClean="0">
                <a:latin typeface="Times New Roman" panose="02020603050405020304" pitchFamily="18" charset="0"/>
                <a:cs typeface="Times New Roman" panose="02020603050405020304" pitchFamily="18" charset="0"/>
              </a:rPr>
              <a:t>affection </a:t>
            </a:r>
            <a:r>
              <a:rPr lang="en-US" sz="2400" dirty="0">
                <a:latin typeface="Times New Roman" panose="02020603050405020304" pitchFamily="18" charset="0"/>
                <a:cs typeface="Times New Roman" panose="02020603050405020304" pitchFamily="18" charset="0"/>
              </a:rPr>
              <a:t>needs of adults, and transmitting the values of the larger society-traditional family tasks:</a:t>
            </a:r>
          </a:p>
          <a:p>
            <a:pPr marL="0" indent="0" algn="justLow" rtl="0">
              <a:buNone/>
            </a:pPr>
            <a:r>
              <a:rPr lang="en-US" sz="2400" dirty="0">
                <a:latin typeface="Times New Roman" panose="02020603050405020304" pitchFamily="18" charset="0"/>
                <a:cs typeface="Times New Roman" panose="02020603050405020304" pitchFamily="18" charset="0"/>
              </a:rPr>
              <a:t> Providing physical care</a:t>
            </a:r>
          </a:p>
          <a:p>
            <a:pPr marL="0" indent="0" algn="justLow" rtl="0">
              <a:buNone/>
            </a:pPr>
            <a:r>
              <a:rPr lang="en-US" sz="2400" dirty="0">
                <a:latin typeface="Times New Roman" panose="02020603050405020304" pitchFamily="18" charset="0"/>
                <a:cs typeface="Times New Roman" panose="02020603050405020304" pitchFamily="18" charset="0"/>
              </a:rPr>
              <a:t> allocating resources</a:t>
            </a:r>
          </a:p>
          <a:p>
            <a:pPr marL="0" indent="0" algn="justLow" rtl="0">
              <a:buNone/>
            </a:pPr>
            <a:r>
              <a:rPr lang="en-US" sz="2400" dirty="0">
                <a:latin typeface="Times New Roman" panose="02020603050405020304" pitchFamily="18" charset="0"/>
                <a:cs typeface="Times New Roman" panose="02020603050405020304" pitchFamily="18" charset="0"/>
              </a:rPr>
              <a:t> determining who does what</a:t>
            </a:r>
          </a:p>
          <a:p>
            <a:pPr marL="0" indent="0" algn="justLow" rtl="0">
              <a:buNone/>
            </a:pPr>
            <a:r>
              <a:rPr lang="en-US" sz="2400" dirty="0">
                <a:latin typeface="Times New Roman" panose="02020603050405020304" pitchFamily="18" charset="0"/>
                <a:cs typeface="Times New Roman" panose="02020603050405020304" pitchFamily="18" charset="0"/>
              </a:rPr>
              <a:t> assuring members’ </a:t>
            </a:r>
            <a:r>
              <a:rPr lang="en-US" sz="2400" dirty="0" smtClean="0">
                <a:latin typeface="Times New Roman" panose="02020603050405020304" pitchFamily="18" charset="0"/>
                <a:cs typeface="Times New Roman" panose="02020603050405020304" pitchFamily="18" charset="0"/>
              </a:rPr>
              <a:t>socialization</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53649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348" y="774700"/>
            <a:ext cx="9675812" cy="711200"/>
          </a:xfrm>
        </p:spPr>
        <p:txBody>
          <a:bodyPr>
            <a:normAutofit/>
          </a:bodyPr>
          <a:lstStyle/>
          <a:p>
            <a:r>
              <a:rPr lang="en-US" dirty="0" smtClean="0"/>
              <a:t>Cont.:</a:t>
            </a:r>
            <a:endParaRPr lang="ar-IQ" dirty="0"/>
          </a:p>
        </p:txBody>
      </p:sp>
      <p:sp>
        <p:nvSpPr>
          <p:cNvPr id="3" name="عنصر نائب للمحتوى 2"/>
          <p:cNvSpPr>
            <a:spLocks noGrp="1"/>
          </p:cNvSpPr>
          <p:nvPr>
            <p:ph idx="1"/>
          </p:nvPr>
        </p:nvSpPr>
        <p:spPr>
          <a:xfrm>
            <a:off x="1170258" y="2120900"/>
            <a:ext cx="10742341" cy="4292599"/>
          </a:xfrm>
        </p:spPr>
        <p:txBody>
          <a:bodyPr>
            <a:noAutofit/>
          </a:bodyPr>
          <a:lstStyle/>
          <a:p>
            <a:pPr marL="0" indent="0" algn="l" rtl="0">
              <a:buNone/>
            </a:pPr>
            <a:r>
              <a:rPr lang="en-US" sz="2400" dirty="0"/>
              <a:t> establishing interaction patterns</a:t>
            </a:r>
          </a:p>
          <a:p>
            <a:pPr marL="0" indent="0" algn="l" rtl="0">
              <a:buNone/>
            </a:pPr>
            <a:r>
              <a:rPr lang="en-US" sz="2400" dirty="0"/>
              <a:t> incorporating and releasing members</a:t>
            </a:r>
          </a:p>
          <a:p>
            <a:pPr marL="0" indent="0" algn="l" rtl="0">
              <a:buNone/>
            </a:pPr>
            <a:r>
              <a:rPr lang="en-US" sz="2400" dirty="0"/>
              <a:t> relating to society through its institutions</a:t>
            </a:r>
          </a:p>
          <a:p>
            <a:pPr marL="0" indent="0" algn="l" rtl="0">
              <a:buNone/>
            </a:pPr>
            <a:r>
              <a:rPr lang="en-US" sz="2400" dirty="0"/>
              <a:t> maintaining morale and motivation</a:t>
            </a:r>
          </a:p>
          <a:p>
            <a:pPr marL="0" indent="0" algn="l" rtl="0">
              <a:buNone/>
            </a:pPr>
            <a:r>
              <a:rPr lang="en-US" sz="2400" dirty="0"/>
              <a:t> Divorce, remarriage, and </a:t>
            </a:r>
            <a:r>
              <a:rPr lang="en-US" sz="2400" dirty="0" smtClean="0"/>
              <a:t>stepfamilies</a:t>
            </a:r>
            <a:endParaRPr lang="en-US" sz="2400" dirty="0"/>
          </a:p>
        </p:txBody>
      </p:sp>
    </p:spTree>
    <p:extLst>
      <p:ext uri="{BB962C8B-B14F-4D97-AF65-F5344CB8AC3E}">
        <p14:creationId xmlns:p14="http://schemas.microsoft.com/office/powerpoint/2010/main" val="29784571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78886" y="680223"/>
            <a:ext cx="8911687" cy="1057507"/>
          </a:xfrm>
        </p:spPr>
        <p:txBody>
          <a:bodyPr>
            <a:normAutofit fontScale="90000"/>
          </a:bodyPr>
          <a:lstStyle/>
          <a:p>
            <a:r>
              <a:rPr lang="en-US" b="1" dirty="0">
                <a:latin typeface="Times New Roman" panose="02020603050405020304" pitchFamily="18" charset="0"/>
                <a:cs typeface="Times New Roman" panose="02020603050405020304" pitchFamily="18" charset="0"/>
              </a:rPr>
              <a:t>Alternative ideas about families:</a:t>
            </a:r>
            <a:br>
              <a:rPr lang="en-US" b="1" dirty="0">
                <a:latin typeface="Times New Roman" panose="02020603050405020304" pitchFamily="18" charset="0"/>
                <a:cs typeface="Times New Roman" panose="02020603050405020304" pitchFamily="18" charset="0"/>
              </a:rPr>
            </a:br>
            <a:endParaRPr lang="ar-IQ" b="1"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869795" y="1737730"/>
            <a:ext cx="10972799" cy="4173492"/>
          </a:xfrm>
        </p:spPr>
        <p:txBody>
          <a:bodyPr>
            <a:normAutofit/>
          </a:bodyPr>
          <a:lstStyle/>
          <a:p>
            <a:pPr marL="0" indent="0" algn="justLow" rtl="0">
              <a:buNone/>
            </a:pPr>
            <a:r>
              <a:rPr lang="en-US" sz="2400" dirty="0" smtClean="0"/>
              <a:t> </a:t>
            </a:r>
            <a:r>
              <a:rPr lang="en-US" sz="2400" dirty="0"/>
              <a:t>more flexible and pluralistic than traditional approaches</a:t>
            </a:r>
          </a:p>
          <a:p>
            <a:pPr marL="0" indent="0" algn="justLow" rtl="0">
              <a:buNone/>
            </a:pPr>
            <a:r>
              <a:rPr lang="en-US" sz="2400" dirty="0"/>
              <a:t> accept the ideas that changes in the environment often require changes in the family structure and functions, that all families do not look or behave the same, and that the same family will look or behave differently at different times</a:t>
            </a:r>
            <a:endParaRPr lang="ar-IQ" sz="2400" dirty="0"/>
          </a:p>
        </p:txBody>
      </p:sp>
    </p:spTree>
    <p:extLst>
      <p:ext uri="{BB962C8B-B14F-4D97-AF65-F5344CB8AC3E}">
        <p14:creationId xmlns:p14="http://schemas.microsoft.com/office/powerpoint/2010/main" val="943402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06137" y="624110"/>
            <a:ext cx="9798475" cy="1280890"/>
          </a:xfrm>
        </p:spPr>
        <p:txBody>
          <a:bodyPr/>
          <a:lstStyle/>
          <a:p>
            <a:r>
              <a:rPr lang="en-US" dirty="0"/>
              <a:t>Types of families:</a:t>
            </a:r>
            <a:br>
              <a:rPr lang="en-US" dirty="0"/>
            </a:br>
            <a:endParaRPr lang="ar-IQ" dirty="0"/>
          </a:p>
        </p:txBody>
      </p:sp>
      <p:sp>
        <p:nvSpPr>
          <p:cNvPr id="3" name="عنصر نائب للمحتوى 2"/>
          <p:cNvSpPr>
            <a:spLocks noGrp="1"/>
          </p:cNvSpPr>
          <p:nvPr>
            <p:ph idx="1"/>
          </p:nvPr>
        </p:nvSpPr>
        <p:spPr>
          <a:xfrm>
            <a:off x="673100" y="1777999"/>
            <a:ext cx="11225251" cy="4133223"/>
          </a:xfrm>
        </p:spPr>
        <p:txBody>
          <a:bodyPr>
            <a:noAutofit/>
          </a:bodyPr>
          <a:lstStyle/>
          <a:p>
            <a:pPr algn="l" rtl="0"/>
            <a:r>
              <a:rPr lang="en-US" sz="2400" b="1" dirty="0">
                <a:latin typeface="Times New Roman" panose="02020603050405020304" pitchFamily="18" charset="0"/>
                <a:cs typeface="Times New Roman" panose="02020603050405020304" pitchFamily="18" charset="0"/>
              </a:rPr>
              <a:t>Nuclear families</a:t>
            </a:r>
          </a:p>
          <a:p>
            <a:pPr algn="l" rtl="0"/>
            <a:r>
              <a:rPr lang="en-US" sz="2400" b="1" dirty="0">
                <a:latin typeface="Times New Roman" panose="02020603050405020304" pitchFamily="18" charset="0"/>
                <a:cs typeface="Times New Roman" panose="02020603050405020304" pitchFamily="18" charset="0"/>
              </a:rPr>
              <a:t>Single-parent families</a:t>
            </a:r>
          </a:p>
          <a:p>
            <a:pPr algn="l" rtl="0"/>
            <a:r>
              <a:rPr lang="en-US" sz="2400" b="1" dirty="0">
                <a:latin typeface="Times New Roman" panose="02020603050405020304" pitchFamily="18" charset="0"/>
                <a:cs typeface="Times New Roman" panose="02020603050405020304" pitchFamily="18" charset="0"/>
              </a:rPr>
              <a:t>Extended families</a:t>
            </a:r>
          </a:p>
          <a:p>
            <a:pPr algn="l" rtl="0"/>
            <a:r>
              <a:rPr lang="en-US" sz="2400" b="1" dirty="0">
                <a:latin typeface="Times New Roman" panose="02020603050405020304" pitchFamily="18" charset="0"/>
                <a:cs typeface="Times New Roman" panose="02020603050405020304" pitchFamily="18" charset="0"/>
              </a:rPr>
              <a:t>Childless families</a:t>
            </a:r>
          </a:p>
          <a:p>
            <a:pPr algn="l" rtl="0"/>
            <a:r>
              <a:rPr lang="en-US" sz="2400" b="1" dirty="0">
                <a:latin typeface="Times New Roman" panose="02020603050405020304" pitchFamily="18" charset="0"/>
                <a:cs typeface="Times New Roman" panose="02020603050405020304" pitchFamily="18" charset="0"/>
              </a:rPr>
              <a:t>Stepfamilies</a:t>
            </a:r>
          </a:p>
          <a:p>
            <a:pPr algn="l" rtl="0"/>
            <a:r>
              <a:rPr lang="en-US" sz="2400" b="1" dirty="0">
                <a:latin typeface="Times New Roman" panose="02020603050405020304" pitchFamily="18" charset="0"/>
                <a:cs typeface="Times New Roman" panose="02020603050405020304" pitchFamily="18" charset="0"/>
              </a:rPr>
              <a:t>Grandparent families</a:t>
            </a:r>
            <a:endParaRPr lang="ar-IQ"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39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84557" y="624110"/>
            <a:ext cx="9620056" cy="1280890"/>
          </a:xfrm>
        </p:spPr>
        <p:txBody>
          <a:bodyPr/>
          <a:lstStyle/>
          <a:p>
            <a:r>
              <a:rPr lang="en-US" b="1" dirty="0">
                <a:latin typeface="Times New Roman" panose="02020603050405020304" pitchFamily="18" charset="0"/>
                <a:cs typeface="Times New Roman" panose="02020603050405020304" pitchFamily="18" charset="0"/>
              </a:rPr>
              <a:t>Problems of Families:</a:t>
            </a:r>
            <a:br>
              <a:rPr lang="en-US" b="1" dirty="0">
                <a:latin typeface="Times New Roman" panose="02020603050405020304" pitchFamily="18" charset="0"/>
                <a:cs typeface="Times New Roman" panose="02020603050405020304" pitchFamily="18" charset="0"/>
              </a:rPr>
            </a:br>
            <a:endParaRPr lang="ar-IQ" b="1"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914401" y="1483112"/>
            <a:ext cx="11017404" cy="4428110"/>
          </a:xfrm>
        </p:spPr>
        <p:txBody>
          <a:bodyPr>
            <a:normAutofit/>
          </a:bodyPr>
          <a:lstStyle/>
          <a:p>
            <a:pPr marL="457200" indent="-457200" algn="justLow" rtl="0">
              <a:buAutoNum type="arabicPeriod"/>
            </a:pPr>
            <a:r>
              <a:rPr lang="en-US" sz="2400" b="1" dirty="0" smtClean="0"/>
              <a:t>Arguments </a:t>
            </a:r>
            <a:r>
              <a:rPr lang="en-US" sz="2400" b="1" dirty="0"/>
              <a:t>All The </a:t>
            </a:r>
            <a:r>
              <a:rPr lang="en-US" sz="2400" b="1" dirty="0" smtClean="0"/>
              <a:t>Time</a:t>
            </a:r>
          </a:p>
          <a:p>
            <a:pPr marL="0" indent="0" algn="justLow" rtl="0">
              <a:buNone/>
            </a:pPr>
            <a:r>
              <a:rPr lang="en-US" sz="2400" dirty="0"/>
              <a:t>Sometimes, in a relationship, it is all about how you are arguing instead of what you are arguing about. it is better to stay calm, take a step back, and weight for the negative vibes to leave the room. If you are arguing with the same intensity as the other person, then there is no handling such family issues.</a:t>
            </a:r>
            <a:endParaRPr lang="ar-IQ" sz="2400" dirty="0"/>
          </a:p>
        </p:txBody>
      </p:sp>
    </p:spTree>
    <p:extLst>
      <p:ext uri="{BB962C8B-B14F-4D97-AF65-F5344CB8AC3E}">
        <p14:creationId xmlns:p14="http://schemas.microsoft.com/office/powerpoint/2010/main" val="2416771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39591" y="624110"/>
            <a:ext cx="9765022" cy="1280890"/>
          </a:xfrm>
        </p:spPr>
        <p:txBody>
          <a:bodyPr/>
          <a:lstStyle/>
          <a:p>
            <a:r>
              <a:rPr lang="en-US" dirty="0" smtClean="0"/>
              <a:t>Cont.:</a:t>
            </a:r>
            <a:endParaRPr lang="ar-IQ" dirty="0"/>
          </a:p>
        </p:txBody>
      </p:sp>
      <p:sp>
        <p:nvSpPr>
          <p:cNvPr id="3" name="عنصر نائب للمحتوى 2"/>
          <p:cNvSpPr>
            <a:spLocks noGrp="1"/>
          </p:cNvSpPr>
          <p:nvPr>
            <p:ph idx="1"/>
          </p:nvPr>
        </p:nvSpPr>
        <p:spPr>
          <a:xfrm>
            <a:off x="858644" y="1572322"/>
            <a:ext cx="11151219" cy="4338900"/>
          </a:xfrm>
        </p:spPr>
        <p:txBody>
          <a:bodyPr>
            <a:normAutofit/>
          </a:bodyPr>
          <a:lstStyle/>
          <a:p>
            <a:pPr marL="0" indent="0" algn="justLow" rtl="0">
              <a:buNone/>
            </a:pPr>
            <a:r>
              <a:rPr lang="en-US" sz="2400" b="1" dirty="0">
                <a:latin typeface="Times New Roman" panose="02020603050405020304" pitchFamily="18" charset="0"/>
                <a:cs typeface="Times New Roman" panose="02020603050405020304" pitchFamily="18" charset="0"/>
              </a:rPr>
              <a:t>2. Parenting Decisions</a:t>
            </a:r>
          </a:p>
          <a:p>
            <a:pPr marL="0" indent="0" algn="justLow" rtl="0">
              <a:buNone/>
            </a:pPr>
            <a:r>
              <a:rPr lang="en-US" sz="2400" dirty="0">
                <a:latin typeface="Times New Roman" panose="02020603050405020304" pitchFamily="18" charset="0"/>
                <a:cs typeface="Times New Roman" panose="02020603050405020304" pitchFamily="18" charset="0"/>
              </a:rPr>
              <a:t>Most of the time, family fights are all about how the kids should be raised. It all starts with the decision of whether to have or not have the kids. Moving on further, you might be fighting over the disciplinary training, schooling, religion, and lots of other things about the kid. It is okay to have a disagreement as you are two separate individuals but such family issues shouldn’t destroy your relationship</a:t>
            </a:r>
            <a:r>
              <a:rPr lang="en-US" sz="2400" b="1" dirty="0">
                <a:latin typeface="Times New Roman" panose="02020603050405020304" pitchFamily="18" charset="0"/>
                <a:cs typeface="Times New Roman" panose="02020603050405020304" pitchFamily="18" charset="0"/>
              </a:rPr>
              <a:t>.</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0716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12340" y="456841"/>
            <a:ext cx="8911687" cy="1280890"/>
          </a:xfrm>
        </p:spPr>
        <p:txBody>
          <a:bodyPr/>
          <a:lstStyle/>
          <a:p>
            <a:r>
              <a:rPr lang="en-US" dirty="0" smtClean="0"/>
              <a:t>cont.</a:t>
            </a:r>
            <a:endParaRPr lang="ar-IQ" dirty="0"/>
          </a:p>
        </p:txBody>
      </p:sp>
      <p:sp>
        <p:nvSpPr>
          <p:cNvPr id="3" name="عنصر نائب للمحتوى 2"/>
          <p:cNvSpPr>
            <a:spLocks noGrp="1"/>
          </p:cNvSpPr>
          <p:nvPr>
            <p:ph idx="1"/>
          </p:nvPr>
        </p:nvSpPr>
        <p:spPr>
          <a:xfrm>
            <a:off x="1282390" y="1505415"/>
            <a:ext cx="10571356" cy="4405807"/>
          </a:xfrm>
        </p:spPr>
        <p:txBody>
          <a:bodyPr>
            <a:normAutofit/>
          </a:bodyPr>
          <a:lstStyle/>
          <a:p>
            <a:pPr marL="0" indent="0" algn="justLow" rtl="0">
              <a:buNone/>
            </a:pPr>
            <a:r>
              <a:rPr lang="en-US" sz="2400" b="1" dirty="0"/>
              <a:t>3. Balancing Home and Work-Life</a:t>
            </a:r>
          </a:p>
          <a:p>
            <a:pPr marL="0" indent="0" algn="justLow" rtl="0">
              <a:buNone/>
            </a:pPr>
            <a:r>
              <a:rPr lang="en-US" sz="2400" dirty="0">
                <a:latin typeface="Times New Roman" panose="02020603050405020304" pitchFamily="18" charset="0"/>
                <a:cs typeface="Times New Roman" panose="02020603050405020304" pitchFamily="18" charset="0"/>
              </a:rPr>
              <a:t>Life is unfair sometimes. You have dreams but to accomplish them you have to give up your family time sometimes. You do this for your family, but most of the time they don’t understand. It is not their fault.</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2572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984917" y="624110"/>
            <a:ext cx="9519695" cy="1280890"/>
          </a:xfrm>
        </p:spPr>
        <p:txBody>
          <a:bodyPr/>
          <a:lstStyle/>
          <a:p>
            <a:r>
              <a:rPr lang="en-US" dirty="0" smtClean="0"/>
              <a:t>cont.</a:t>
            </a:r>
            <a:endParaRPr lang="ar-IQ" dirty="0"/>
          </a:p>
        </p:txBody>
      </p:sp>
      <p:sp>
        <p:nvSpPr>
          <p:cNvPr id="3" name="عنصر نائب للمحتوى 2"/>
          <p:cNvSpPr>
            <a:spLocks noGrp="1"/>
          </p:cNvSpPr>
          <p:nvPr>
            <p:ph idx="1"/>
          </p:nvPr>
        </p:nvSpPr>
        <p:spPr>
          <a:xfrm>
            <a:off x="1103971" y="1616927"/>
            <a:ext cx="10604809" cy="4305446"/>
          </a:xfrm>
        </p:spPr>
        <p:txBody>
          <a:bodyPr>
            <a:normAutofit/>
          </a:bodyPr>
          <a:lstStyle/>
          <a:p>
            <a:pPr marL="0" indent="0" algn="l" rtl="0">
              <a:buNone/>
            </a:pPr>
            <a:r>
              <a:rPr lang="en-US" sz="2400" dirty="0"/>
              <a:t>4. Getting The Family </a:t>
            </a:r>
            <a:r>
              <a:rPr lang="en-US" sz="2400" dirty="0" smtClean="0"/>
              <a:t>Organized</a:t>
            </a:r>
            <a:endParaRPr lang="en-US" sz="2400" dirty="0"/>
          </a:p>
          <a:p>
            <a:pPr marL="0" indent="0" algn="l" rtl="0">
              <a:buNone/>
            </a:pPr>
            <a:r>
              <a:rPr lang="en-US" sz="2400" dirty="0"/>
              <a:t>It is hard enough to get yourself </a:t>
            </a:r>
            <a:r>
              <a:rPr lang="en-US" sz="2400" dirty="0" smtClean="0"/>
              <a:t>organized, </a:t>
            </a:r>
            <a:r>
              <a:rPr lang="en-US" sz="2400" dirty="0"/>
              <a:t>now you have a family to take care of. When you have a partner and kids to manage, chaos is inevitable. And, sometimes it ends up </a:t>
            </a:r>
            <a:r>
              <a:rPr lang="en-US" sz="2400" dirty="0" smtClean="0"/>
              <a:t>badly. So, </a:t>
            </a:r>
            <a:r>
              <a:rPr lang="en-US" sz="2400" dirty="0"/>
              <a:t>it is better to seek a smart solution. Several apps let you manage your chores, make up a routine, and help with other things. Also, you can keep everyone around you motivated to help you and play the role in the family to avoid such family issues.</a:t>
            </a:r>
            <a:endParaRPr lang="ar-IQ" sz="2400" dirty="0"/>
          </a:p>
        </p:txBody>
      </p:sp>
    </p:spTree>
    <p:extLst>
      <p:ext uri="{BB962C8B-B14F-4D97-AF65-F5344CB8AC3E}">
        <p14:creationId xmlns:p14="http://schemas.microsoft.com/office/powerpoint/2010/main" val="4218074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14039" y="1516566"/>
            <a:ext cx="11184673" cy="4394656"/>
          </a:xfrm>
        </p:spPr>
        <p:txBody>
          <a:bodyPr>
            <a:noAutofit/>
          </a:bodyPr>
          <a:lstStyle/>
          <a:p>
            <a:pPr marL="0" indent="0" algn="l" rtl="0">
              <a:buNone/>
            </a:pPr>
            <a:r>
              <a:rPr lang="en-US" sz="2400" b="1" dirty="0">
                <a:latin typeface="Times New Roman" panose="02020603050405020304" pitchFamily="18" charset="0"/>
                <a:cs typeface="Times New Roman" panose="02020603050405020304" pitchFamily="18" charset="0"/>
              </a:rPr>
              <a:t>5. Lack of Proper Communication</a:t>
            </a:r>
          </a:p>
          <a:p>
            <a:pPr marL="0" indent="0" algn="l" rtl="0">
              <a:buNone/>
            </a:pPr>
            <a:r>
              <a:rPr lang="en-US" sz="2400" dirty="0">
                <a:latin typeface="Times New Roman" panose="02020603050405020304" pitchFamily="18" charset="0"/>
                <a:cs typeface="Times New Roman" panose="02020603050405020304" pitchFamily="18" charset="0"/>
              </a:rPr>
              <a:t>It is fine when you are interested in making yourself clear to a colleague. But, you must not take the same </a:t>
            </a:r>
            <a:r>
              <a:rPr lang="en-US" sz="2400" dirty="0" smtClean="0">
                <a:latin typeface="Times New Roman" panose="02020603050405020304" pitchFamily="18" charset="0"/>
                <a:cs typeface="Times New Roman" panose="02020603050405020304" pitchFamily="18" charset="0"/>
              </a:rPr>
              <a:t>practice </a:t>
            </a:r>
            <a:r>
              <a:rPr lang="en-US" sz="2400" dirty="0">
                <a:latin typeface="Times New Roman" panose="02020603050405020304" pitchFamily="18" charset="0"/>
                <a:cs typeface="Times New Roman" panose="02020603050405020304" pitchFamily="18" charset="0"/>
              </a:rPr>
              <a:t>at home. When there is miscommunication among family members, a lot of things go wrong. Communication is the issue of every relationship. If you are weak at it, relationships cannot grow.</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1174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28439" y="624110"/>
            <a:ext cx="9776173" cy="1280890"/>
          </a:xfrm>
        </p:spPr>
        <p:txBody>
          <a:bodyPr/>
          <a:lstStyle/>
          <a:p>
            <a:r>
              <a:rPr lang="en-US" dirty="0" smtClean="0"/>
              <a:t>cont.</a:t>
            </a:r>
            <a:endParaRPr lang="ar-IQ" dirty="0"/>
          </a:p>
        </p:txBody>
      </p:sp>
      <p:sp>
        <p:nvSpPr>
          <p:cNvPr id="3" name="عنصر نائب للمحتوى 2"/>
          <p:cNvSpPr>
            <a:spLocks noGrp="1"/>
          </p:cNvSpPr>
          <p:nvPr>
            <p:ph idx="1"/>
          </p:nvPr>
        </p:nvSpPr>
        <p:spPr>
          <a:xfrm>
            <a:off x="903249" y="1663700"/>
            <a:ext cx="11062010" cy="4247522"/>
          </a:xfrm>
        </p:spPr>
        <p:txBody>
          <a:bodyPr>
            <a:normAutofit/>
          </a:bodyPr>
          <a:lstStyle/>
          <a:p>
            <a:pPr marL="0" indent="0" algn="l" rtl="0">
              <a:buNone/>
            </a:pPr>
            <a:r>
              <a:rPr lang="en-US" sz="2400" b="1" dirty="0">
                <a:latin typeface="Times New Roman" panose="02020603050405020304" pitchFamily="18" charset="0"/>
                <a:cs typeface="Times New Roman" panose="02020603050405020304" pitchFamily="18" charset="0"/>
              </a:rPr>
              <a:t>6. Some Members Stress </a:t>
            </a:r>
            <a:endParaRPr lang="en-US" sz="2400" b="1" dirty="0" smtClean="0">
              <a:latin typeface="Times New Roman" panose="02020603050405020304" pitchFamily="18" charset="0"/>
              <a:cs typeface="Times New Roman" panose="02020603050405020304" pitchFamily="18" charset="0"/>
            </a:endParaRPr>
          </a:p>
          <a:p>
            <a:pPr marL="0" indent="0" algn="l" rtl="0">
              <a:buNone/>
            </a:pPr>
            <a:r>
              <a:rPr lang="en-US" sz="2400" dirty="0" smtClean="0">
                <a:latin typeface="Times New Roman" panose="02020603050405020304" pitchFamily="18" charset="0"/>
                <a:cs typeface="Times New Roman" panose="02020603050405020304" pitchFamily="18" charset="0"/>
              </a:rPr>
              <a:t>It </a:t>
            </a:r>
            <a:r>
              <a:rPr lang="en-US" sz="2400" dirty="0">
                <a:latin typeface="Times New Roman" panose="02020603050405020304" pitchFamily="18" charset="0"/>
                <a:cs typeface="Times New Roman" panose="02020603050405020304" pitchFamily="18" charset="0"/>
              </a:rPr>
              <a:t>can your wife, husband, siblings, kids, or anyone who is the source of your stress when you just enter the house. Personal clashes are always stressful and tough. Sometimes, they drive us crazy</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0" indent="0" algn="l" rtl="0">
              <a:buNone/>
            </a:pPr>
            <a:r>
              <a:rPr lang="en-US" sz="2400" dirty="0">
                <a:latin typeface="Times New Roman" panose="02020603050405020304" pitchFamily="18" charset="0"/>
                <a:cs typeface="Times New Roman" panose="02020603050405020304" pitchFamily="18" charset="0"/>
              </a:rPr>
              <a:t>If you have some of these members at home, it is better to be ready before you enter the home. It hurts to face the surprising conflict than to be already ready for it. Give yourself time and understand that they are not going to change.</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5263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65301" y="624110"/>
            <a:ext cx="9739312" cy="1280890"/>
          </a:xfrm>
        </p:spPr>
        <p:txBody>
          <a:bodyPr/>
          <a:lstStyle/>
          <a:p>
            <a:r>
              <a:rPr lang="en-US" dirty="0" smtClean="0"/>
              <a:t>cont.</a:t>
            </a:r>
            <a:endParaRPr lang="ar-IQ" dirty="0"/>
          </a:p>
        </p:txBody>
      </p:sp>
      <p:sp>
        <p:nvSpPr>
          <p:cNvPr id="3" name="عنصر نائب للمحتوى 2"/>
          <p:cNvSpPr>
            <a:spLocks noGrp="1"/>
          </p:cNvSpPr>
          <p:nvPr>
            <p:ph idx="1"/>
          </p:nvPr>
        </p:nvSpPr>
        <p:spPr>
          <a:xfrm>
            <a:off x="952500" y="1993900"/>
            <a:ext cx="10731500" cy="3777622"/>
          </a:xfrm>
        </p:spPr>
        <p:txBody>
          <a:bodyPr>
            <a:normAutofit/>
          </a:bodyPr>
          <a:lstStyle/>
          <a:p>
            <a:pPr marL="457200" lvl="1" indent="0" algn="l" rtl="0">
              <a:buNone/>
            </a:pPr>
            <a:r>
              <a:rPr lang="en-US" sz="2400" b="1" dirty="0">
                <a:latin typeface="Times New Roman" panose="02020603050405020304" pitchFamily="18" charset="0"/>
                <a:cs typeface="Times New Roman" panose="02020603050405020304" pitchFamily="18" charset="0"/>
              </a:rPr>
              <a:t>7. </a:t>
            </a:r>
            <a:r>
              <a:rPr lang="en-US" sz="2400" b="1" dirty="0" smtClean="0">
                <a:latin typeface="Times New Roman" panose="02020603050405020304" pitchFamily="18" charset="0"/>
                <a:cs typeface="Times New Roman" panose="02020603050405020304" pitchFamily="18" charset="0"/>
              </a:rPr>
              <a:t>Dividing </a:t>
            </a:r>
            <a:r>
              <a:rPr lang="en-US" sz="2400" b="1" dirty="0">
                <a:latin typeface="Times New Roman" panose="02020603050405020304" pitchFamily="18" charset="0"/>
                <a:cs typeface="Times New Roman" panose="02020603050405020304" pitchFamily="18" charset="0"/>
              </a:rPr>
              <a:t>Up the </a:t>
            </a:r>
            <a:r>
              <a:rPr lang="en-US" sz="2400" b="1" dirty="0" smtClean="0">
                <a:latin typeface="Times New Roman" panose="02020603050405020304" pitchFamily="18" charset="0"/>
                <a:cs typeface="Times New Roman" panose="02020603050405020304" pitchFamily="18" charset="0"/>
              </a:rPr>
              <a:t>Chores</a:t>
            </a:r>
          </a:p>
          <a:p>
            <a:pPr marL="457200" lvl="1" indent="0" algn="l" rtl="0">
              <a:buNone/>
            </a:pPr>
            <a:r>
              <a:rPr lang="en-US" sz="2400" dirty="0" smtClean="0">
                <a:latin typeface="Times New Roman" panose="02020603050405020304" pitchFamily="18" charset="0"/>
                <a:cs typeface="Times New Roman" panose="02020603050405020304" pitchFamily="18" charset="0"/>
              </a:rPr>
              <a:t>Make </a:t>
            </a:r>
            <a:r>
              <a:rPr lang="en-US" sz="2400" dirty="0">
                <a:latin typeface="Times New Roman" panose="02020603050405020304" pitchFamily="18" charset="0"/>
                <a:cs typeface="Times New Roman" panose="02020603050405020304" pitchFamily="18" charset="0"/>
              </a:rPr>
              <a:t>family rules and use parental control apps to control their screen time. Show them who is the boss and get them to share your burden for good</a:t>
            </a:r>
            <a:r>
              <a:rPr lang="en-US" sz="2400" dirty="0" smtClean="0">
                <a:latin typeface="Times New Roman" panose="02020603050405020304" pitchFamily="18" charset="0"/>
                <a:cs typeface="Times New Roman" panose="02020603050405020304" pitchFamily="18" charset="0"/>
              </a:rPr>
              <a:t>.</a:t>
            </a:r>
          </a:p>
          <a:p>
            <a:pPr marL="457200" lvl="1" indent="0" algn="l" rtl="0">
              <a:buNone/>
            </a:pPr>
            <a:r>
              <a:rPr lang="en-US" sz="2400" b="1" dirty="0">
                <a:latin typeface="Times New Roman" panose="02020603050405020304" pitchFamily="18" charset="0"/>
                <a:cs typeface="Times New Roman" panose="02020603050405020304" pitchFamily="18" charset="0"/>
              </a:rPr>
              <a:t>8. Being Far from The </a:t>
            </a:r>
            <a:r>
              <a:rPr lang="en-US" sz="2400" b="1" dirty="0" smtClean="0">
                <a:latin typeface="Times New Roman" panose="02020603050405020304" pitchFamily="18" charset="0"/>
                <a:cs typeface="Times New Roman" panose="02020603050405020304" pitchFamily="18" charset="0"/>
              </a:rPr>
              <a:t>Family</a:t>
            </a:r>
          </a:p>
          <a:p>
            <a:pPr marL="457200" lvl="1" indent="0" algn="l" rtl="0">
              <a:buNone/>
            </a:pPr>
            <a:r>
              <a:rPr lang="en-US" sz="2400" dirty="0">
                <a:latin typeface="Times New Roman" panose="02020603050405020304" pitchFamily="18" charset="0"/>
                <a:cs typeface="Times New Roman" panose="02020603050405020304" pitchFamily="18" charset="0"/>
              </a:rPr>
              <a:t>If you are not near to your family, it is a big stress for you. The holidays are the toughest times when you are not with them. Getting homesick can happen at any </a:t>
            </a:r>
            <a:r>
              <a:rPr lang="en-US" sz="2400" dirty="0" smtClean="0">
                <a:latin typeface="Times New Roman" panose="02020603050405020304" pitchFamily="18" charset="0"/>
                <a:cs typeface="Times New Roman" panose="02020603050405020304" pitchFamily="18" charset="0"/>
              </a:rPr>
              <a:t>time. You </a:t>
            </a:r>
            <a:r>
              <a:rPr lang="en-US" sz="2400" dirty="0">
                <a:latin typeface="Times New Roman" panose="02020603050405020304" pitchFamily="18" charset="0"/>
                <a:cs typeface="Times New Roman" panose="02020603050405020304" pitchFamily="18" charset="0"/>
              </a:rPr>
              <a:t>can video chat with them, talk to them most of the time to get rid of this homesickness. Make good friends around you who make you feel at home.</a:t>
            </a:r>
          </a:p>
          <a:p>
            <a:pPr marL="457200" lvl="1" indent="0" algn="l" rtl="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3610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919825" y="535210"/>
            <a:ext cx="8911687" cy="1280890"/>
          </a:xfrm>
        </p:spPr>
        <p:txBody>
          <a:bodyPr/>
          <a:lstStyle/>
          <a:p>
            <a:r>
              <a:rPr lang="en-US" dirty="0" smtClean="0"/>
              <a:t>cont.</a:t>
            </a:r>
            <a:endParaRPr lang="ar-IQ" dirty="0"/>
          </a:p>
        </p:txBody>
      </p:sp>
      <p:sp>
        <p:nvSpPr>
          <p:cNvPr id="3" name="عنصر نائب للمحتوى 2"/>
          <p:cNvSpPr>
            <a:spLocks noGrp="1"/>
          </p:cNvSpPr>
          <p:nvPr>
            <p:ph idx="1"/>
          </p:nvPr>
        </p:nvSpPr>
        <p:spPr>
          <a:xfrm>
            <a:off x="1016000" y="2133600"/>
            <a:ext cx="10488612" cy="3777622"/>
          </a:xfrm>
        </p:spPr>
        <p:txBody>
          <a:bodyPr>
            <a:normAutofit fontScale="92500" lnSpcReduction="10000"/>
          </a:bodyPr>
          <a:lstStyle/>
          <a:p>
            <a:pPr marL="0" indent="0" algn="l" rtl="0">
              <a:buNone/>
            </a:pPr>
            <a:r>
              <a:rPr lang="en-US" sz="2400" b="1" dirty="0">
                <a:latin typeface="Times New Roman" panose="02020603050405020304" pitchFamily="18" charset="0"/>
                <a:cs typeface="Times New Roman" panose="02020603050405020304" pitchFamily="18" charset="0"/>
              </a:rPr>
              <a:t>9. A Member Is Suffering from Mental Illness</a:t>
            </a:r>
          </a:p>
          <a:p>
            <a:pPr algn="l" rtl="0"/>
            <a:r>
              <a:rPr lang="en-US" sz="2400" dirty="0">
                <a:latin typeface="Times New Roman" panose="02020603050405020304" pitchFamily="18" charset="0"/>
                <a:cs typeface="Times New Roman" panose="02020603050405020304" pitchFamily="18" charset="0"/>
              </a:rPr>
              <a:t>When one of the family members is suffering from mental illness, it is one of the hardest family issues to handle. It is a serious issue and it can affect the family members with high intensity. But, these people need your support the most</a:t>
            </a:r>
            <a:r>
              <a:rPr lang="en-US" sz="2400" dirty="0" smtClean="0">
                <a:latin typeface="Times New Roman" panose="02020603050405020304" pitchFamily="18" charset="0"/>
                <a:cs typeface="Times New Roman" panose="02020603050405020304" pitchFamily="18" charset="0"/>
              </a:rPr>
              <a:t>.</a:t>
            </a:r>
          </a:p>
          <a:p>
            <a:pPr marL="0" indent="0" algn="l" rtl="0">
              <a:buNone/>
            </a:pPr>
            <a:r>
              <a:rPr lang="en-US" sz="2400" b="1" dirty="0">
                <a:latin typeface="Times New Roman" panose="02020603050405020304" pitchFamily="18" charset="0"/>
                <a:cs typeface="Times New Roman" panose="02020603050405020304" pitchFamily="18" charset="0"/>
              </a:rPr>
              <a:t>10. Divorce in the Family</a:t>
            </a:r>
          </a:p>
          <a:p>
            <a:pPr algn="l" rtl="0"/>
            <a:r>
              <a:rPr lang="en-US" sz="2400" dirty="0">
                <a:latin typeface="Times New Roman" panose="02020603050405020304" pitchFamily="18" charset="0"/>
                <a:cs typeface="Times New Roman" panose="02020603050405020304" pitchFamily="18" charset="0"/>
              </a:rPr>
              <a:t>Divorce destroys a family. It is one of the really ugly family issues. The family structure is surely disturbed because of this. But, you must be there for your family and give them an ear or shoulder to cry one. You must not lash out on them or leave them at this hour of </a:t>
            </a:r>
            <a:r>
              <a:rPr lang="en-US" sz="2400" dirty="0" smtClean="0">
                <a:latin typeface="Times New Roman" panose="02020603050405020304" pitchFamily="18" charset="0"/>
                <a:cs typeface="Times New Roman" panose="02020603050405020304" pitchFamily="18" charset="0"/>
              </a:rPr>
              <a:t>need. Divorce </a:t>
            </a:r>
            <a:r>
              <a:rPr lang="en-US" sz="2400" dirty="0">
                <a:latin typeface="Times New Roman" panose="02020603050405020304" pitchFamily="18" charset="0"/>
                <a:cs typeface="Times New Roman" panose="02020603050405020304" pitchFamily="18" charset="0"/>
              </a:rPr>
              <a:t>is difficult for everyone. So, get help if you think you need it and be there for your family.</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0949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Family related</a:t>
            </a:r>
            <a:endParaRPr lang="ar-IQ" b="1" dirty="0"/>
          </a:p>
        </p:txBody>
      </p:sp>
      <p:sp>
        <p:nvSpPr>
          <p:cNvPr id="3" name="عنصر نائب للمحتوى 2"/>
          <p:cNvSpPr>
            <a:spLocks noGrp="1"/>
          </p:cNvSpPr>
          <p:nvPr>
            <p:ph idx="1"/>
          </p:nvPr>
        </p:nvSpPr>
        <p:spPr>
          <a:xfrm>
            <a:off x="1438507" y="1616927"/>
            <a:ext cx="10066105" cy="4294295"/>
          </a:xfrm>
        </p:spPr>
        <p:txBody>
          <a:bodyPr>
            <a:normAutofit/>
          </a:bodyPr>
          <a:lstStyle/>
          <a:p>
            <a:pPr algn="l" rtl="0"/>
            <a:endParaRPr lang="en-US" dirty="0" smtClean="0">
              <a:latin typeface="Times New Roman" panose="02020603050405020304" pitchFamily="18" charset="0"/>
              <a:cs typeface="Times New Roman" panose="02020603050405020304" pitchFamily="18" charset="0"/>
            </a:endParaRPr>
          </a:p>
          <a:p>
            <a:pPr marL="0" indent="0" algn="l" rtl="0">
              <a:buNone/>
            </a:pPr>
            <a:r>
              <a:rPr lang="en-US" sz="2400" dirty="0">
                <a:latin typeface="Times New Roman" panose="02020603050405020304" pitchFamily="18" charset="0"/>
                <a:cs typeface="Times New Roman" panose="02020603050405020304" pitchFamily="18" charset="0"/>
              </a:rPr>
              <a:t>• Families face hardships and change as natural predictable aspects of family life.</a:t>
            </a:r>
          </a:p>
          <a:p>
            <a:pPr marL="0" indent="0" algn="l" rtl="0">
              <a:buNone/>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Families develop strengths and capacities to foster member and family growth and development.</a:t>
            </a:r>
          </a:p>
          <a:p>
            <a:pPr marL="0" indent="0" algn="l" rtl="0">
              <a:buNone/>
            </a:pPr>
            <a:r>
              <a:rPr lang="en-US" sz="2400" dirty="0">
                <a:latin typeface="Times New Roman" panose="02020603050405020304" pitchFamily="18" charset="0"/>
                <a:cs typeface="Times New Roman" panose="02020603050405020304" pitchFamily="18" charset="0"/>
              </a:rPr>
              <a:t>• Families develop unique strengths and capacities to cope with unexpected and normative stressors and foster adaptation following crisis or change.</a:t>
            </a:r>
          </a:p>
          <a:p>
            <a:pPr marL="0" indent="0" algn="l" rtl="0">
              <a:buNone/>
            </a:pPr>
            <a:r>
              <a:rPr lang="en-US" sz="2400" dirty="0">
                <a:latin typeface="Times New Roman" panose="02020603050405020304" pitchFamily="18" charset="0"/>
                <a:cs typeface="Times New Roman" panose="02020603050405020304" pitchFamily="18" charset="0"/>
              </a:rPr>
              <a:t>• Families benefit from and contribute networks of community relationships and resources.</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6749357"/>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72</TotalTime>
  <Words>1204</Words>
  <Application>Microsoft Office PowerPoint</Application>
  <PresentationFormat>Custom</PresentationFormat>
  <Paragraphs>65</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Wisp</vt:lpstr>
      <vt:lpstr>The Family</vt:lpstr>
      <vt:lpstr>Family definition: </vt:lpstr>
      <vt:lpstr>Basic Concepts of Families: </vt:lpstr>
      <vt:lpstr>Traditional ideas about family: </vt:lpstr>
      <vt:lpstr>Cont.:</vt:lpstr>
      <vt:lpstr>Alternative ideas about families: </vt:lpstr>
      <vt:lpstr>Types of families: </vt:lpstr>
      <vt:lpstr>Problems of Families: </vt:lpstr>
      <vt:lpstr>Cont.:</vt:lpstr>
      <vt:lpstr>cont.</vt:lpstr>
      <vt:lpstr>cont.</vt:lpstr>
      <vt:lpstr>PowerPoint Presentation</vt:lpstr>
      <vt:lpstr>cont.</vt:lpstr>
      <vt:lpstr>cont.</vt:lpstr>
      <vt:lpstr>cont.</vt:lpstr>
      <vt:lpstr>Family related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Family</dc:title>
  <dc:creator>mktb</dc:creator>
  <cp:lastModifiedBy>DELL</cp:lastModifiedBy>
  <cp:revision>13</cp:revision>
  <dcterms:created xsi:type="dcterms:W3CDTF">2022-10-07T17:26:38Z</dcterms:created>
  <dcterms:modified xsi:type="dcterms:W3CDTF">2025-03-08T20:14:08Z</dcterms:modified>
</cp:coreProperties>
</file>