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31"/>
  </p:notesMasterIdLst>
  <p:sldIdLst>
    <p:sldId id="256" r:id="rId2"/>
    <p:sldId id="259" r:id="rId3"/>
    <p:sldId id="260" r:id="rId4"/>
    <p:sldId id="258" r:id="rId5"/>
    <p:sldId id="291" r:id="rId6"/>
    <p:sldId id="292" r:id="rId7"/>
    <p:sldId id="257" r:id="rId8"/>
    <p:sldId id="264" r:id="rId9"/>
    <p:sldId id="294" r:id="rId10"/>
    <p:sldId id="295" r:id="rId11"/>
    <p:sldId id="267" r:id="rId12"/>
    <p:sldId id="296" r:id="rId13"/>
    <p:sldId id="297" r:id="rId14"/>
    <p:sldId id="299" r:id="rId15"/>
    <p:sldId id="300" r:id="rId16"/>
    <p:sldId id="301" r:id="rId17"/>
    <p:sldId id="302" r:id="rId18"/>
    <p:sldId id="262" r:id="rId19"/>
    <p:sldId id="303" r:id="rId20"/>
    <p:sldId id="306" r:id="rId21"/>
    <p:sldId id="307" r:id="rId22"/>
    <p:sldId id="310" r:id="rId23"/>
    <p:sldId id="263" r:id="rId24"/>
    <p:sldId id="266" r:id="rId25"/>
    <p:sldId id="275" r:id="rId26"/>
    <p:sldId id="276" r:id="rId27"/>
    <p:sldId id="278" r:id="rId28"/>
    <p:sldId id="280" r:id="rId29"/>
    <p:sldId id="283" r:id="rId30"/>
  </p:sldIdLst>
  <p:sldSz cx="9144000" cy="6858000" type="screen4x3"/>
  <p:notesSz cx="6858000" cy="9144000"/>
  <p:custDataLst>
    <p:tags r:id="rId32"/>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56" y="-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C8D55E4-AEAB-45F4-9EB3-2333F6644A6D}"/>
              </a:ext>
            </a:extLst>
          </p:cNvPr>
          <p:cNvSpPr>
            <a:spLocks noGrp="1"/>
          </p:cNvSpPr>
          <p:nvPr>
            <p:ph type="hdr" sz="quarter"/>
          </p:nvPr>
        </p:nvSpPr>
        <p:spPr>
          <a:xfrm>
            <a:off x="3886200" y="0"/>
            <a:ext cx="2971800" cy="457200"/>
          </a:xfrm>
          <a:prstGeom prst="rect">
            <a:avLst/>
          </a:prstGeom>
        </p:spPr>
        <p:txBody>
          <a:bodyPr vert="horz" lIns="91440" tIns="45720" rIns="91440" bIns="45720" rtlCol="1"/>
          <a:lstStyle>
            <a:lvl1pPr algn="r" eaLnBrk="1" hangingPunct="1">
              <a:defRPr sz="1200"/>
            </a:lvl1pPr>
          </a:lstStyle>
          <a:p>
            <a:pPr>
              <a:defRPr/>
            </a:pPr>
            <a:endParaRPr lang="ar-IQ"/>
          </a:p>
        </p:txBody>
      </p:sp>
      <p:sp>
        <p:nvSpPr>
          <p:cNvPr id="3" name="Date Placeholder 2">
            <a:extLst>
              <a:ext uri="{FF2B5EF4-FFF2-40B4-BE49-F238E27FC236}">
                <a16:creationId xmlns:a16="http://schemas.microsoft.com/office/drawing/2014/main" xmlns="" id="{F9B41366-FBD0-4449-BB89-3DDABE86139D}"/>
              </a:ext>
            </a:extLst>
          </p:cNvPr>
          <p:cNvSpPr>
            <a:spLocks noGrp="1"/>
          </p:cNvSpPr>
          <p:nvPr>
            <p:ph type="dt" idx="1"/>
          </p:nvPr>
        </p:nvSpPr>
        <p:spPr>
          <a:xfrm>
            <a:off x="1588" y="0"/>
            <a:ext cx="2971800" cy="457200"/>
          </a:xfrm>
          <a:prstGeom prst="rect">
            <a:avLst/>
          </a:prstGeom>
        </p:spPr>
        <p:txBody>
          <a:bodyPr vert="horz" lIns="91440" tIns="45720" rIns="91440" bIns="45720" rtlCol="1"/>
          <a:lstStyle>
            <a:lvl1pPr algn="l" eaLnBrk="1" hangingPunct="1">
              <a:defRPr sz="1200"/>
            </a:lvl1pPr>
          </a:lstStyle>
          <a:p>
            <a:pPr>
              <a:defRPr/>
            </a:pPr>
            <a:fld id="{9519B5E0-17AD-48FE-B44C-A39ACDFEFE7E}" type="datetimeFigureOut">
              <a:rPr lang="ar-IQ"/>
              <a:pPr>
                <a:defRPr/>
              </a:pPr>
              <a:t>09/09/1446</a:t>
            </a:fld>
            <a:endParaRPr lang="ar-IQ"/>
          </a:p>
        </p:txBody>
      </p:sp>
      <p:sp>
        <p:nvSpPr>
          <p:cNvPr id="4" name="Slide Image Placeholder 3">
            <a:extLst>
              <a:ext uri="{FF2B5EF4-FFF2-40B4-BE49-F238E27FC236}">
                <a16:creationId xmlns:a16="http://schemas.microsoft.com/office/drawing/2014/main" xmlns="" id="{70FB3126-B648-4116-AE60-84A704B4AF9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IQ" noProof="0"/>
          </a:p>
        </p:txBody>
      </p:sp>
      <p:sp>
        <p:nvSpPr>
          <p:cNvPr id="5" name="Notes Placeholder 4">
            <a:extLst>
              <a:ext uri="{FF2B5EF4-FFF2-40B4-BE49-F238E27FC236}">
                <a16:creationId xmlns:a16="http://schemas.microsoft.com/office/drawing/2014/main" xmlns="" id="{B8BDED19-439D-4A48-88B4-7A3C8AEEAD2F}"/>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06CDDFD-8257-4AD5-8F25-A215C9F62FD9}"/>
              </a:ext>
            </a:extLst>
          </p:cNvPr>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eaLnBrk="1" hangingPunct="1">
              <a:defRPr sz="1200"/>
            </a:lvl1pPr>
          </a:lstStyle>
          <a:p>
            <a:pPr>
              <a:defRPr/>
            </a:pPr>
            <a:endParaRPr lang="ar-IQ"/>
          </a:p>
        </p:txBody>
      </p:sp>
      <p:sp>
        <p:nvSpPr>
          <p:cNvPr id="7" name="Slide Number Placeholder 6">
            <a:extLst>
              <a:ext uri="{FF2B5EF4-FFF2-40B4-BE49-F238E27FC236}">
                <a16:creationId xmlns:a16="http://schemas.microsoft.com/office/drawing/2014/main" xmlns="" id="{A10B6C93-5B14-490B-81F4-CFCE2999422B}"/>
              </a:ext>
            </a:extLst>
          </p:cNvPr>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fld id="{F0BE6987-7A06-43D1-ABC8-71E7EB0392AB}" type="slidenum">
              <a:rPr lang="ar-IQ" altLang="en-US"/>
              <a:pPr/>
              <a:t>‹#›</a:t>
            </a:fld>
            <a:endParaRPr lang="ar-IQ" altLang="en-US"/>
          </a:p>
        </p:txBody>
      </p:sp>
    </p:spTree>
    <p:extLst>
      <p:ext uri="{BB962C8B-B14F-4D97-AF65-F5344CB8AC3E}">
        <p14:creationId xmlns:p14="http://schemas.microsoft.com/office/powerpoint/2010/main" val="3030813135"/>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xmlns="" id="{8C0B39A7-0415-4DD5-B516-F320E24E30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xmlns="" id="{40B7D23B-ED1E-4756-B70A-82933420E3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IQ" altLang="en-US"/>
          </a:p>
        </p:txBody>
      </p:sp>
      <p:sp>
        <p:nvSpPr>
          <p:cNvPr id="9220" name="Slide Number Placeholder 3">
            <a:extLst>
              <a:ext uri="{FF2B5EF4-FFF2-40B4-BE49-F238E27FC236}">
                <a16:creationId xmlns:a16="http://schemas.microsoft.com/office/drawing/2014/main" xmlns="" id="{0FBC2347-85B7-4C09-8339-ACAA5A0890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2C4E20-D1D9-4089-BC6F-31FFB742368D}" type="slidenum">
              <a:rPr lang="ar-IQ" altLang="en-US"/>
              <a:pPr/>
              <a:t>3</a:t>
            </a:fld>
            <a:endParaRPr lang="ar-IQ" altLang="en-US"/>
          </a:p>
        </p:txBody>
      </p:sp>
    </p:spTree>
    <p:extLst>
      <p:ext uri="{BB962C8B-B14F-4D97-AF65-F5344CB8AC3E}">
        <p14:creationId xmlns:p14="http://schemas.microsoft.com/office/powerpoint/2010/main" val="1352226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09A8BB3-0923-4FE6-BF8F-8385CBE9584D}" type="slidenum">
              <a:rPr lang="en-US" altLang="en-US" smtClean="0"/>
              <a:pPr/>
              <a:t>‹#›</a:t>
            </a:fld>
            <a:endParaRPr lang="en-US"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571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2352487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09A8BB3-0923-4FE6-BF8F-8385CBE9584D}" type="slidenum">
              <a:rPr lang="en-US" altLang="en-US" smtClean="0"/>
              <a:pPr/>
              <a:t>‹#›</a:t>
            </a:fld>
            <a:endParaRPr lang="en-US"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791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3179310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822960" y="2582334"/>
            <a:ext cx="3703320" cy="3286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440" y="2582334"/>
            <a:ext cx="3703320" cy="32867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2911465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4239531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1367096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B8B26709-6D85-452F-BDFB-358F9CF639E6}" type="datetimeFigureOut">
              <a:rPr lang="en-US" smtClean="0"/>
              <a:pPr>
                <a:defRPr/>
              </a:pPr>
              <a:t>3/8/2025</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223747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4081631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371138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pPr>
              <a:defRPr/>
            </a:pPr>
            <a:fld id="{B8B26709-6D85-452F-BDFB-358F9CF639E6}" type="datetimeFigureOut">
              <a:rPr lang="en-US" smtClean="0"/>
              <a:pPr>
                <a:defRPr/>
              </a:pPr>
              <a:t>3/8/2025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09A8BB3-0923-4FE6-BF8F-8385CBE9584D}" type="slidenum">
              <a:rPr lang="en-US" altLang="en-US" smtClean="0"/>
              <a:pPr/>
              <a:t>‹#›</a:t>
            </a:fld>
            <a:endParaRPr lang="en-US" altLang="en-US"/>
          </a:p>
        </p:txBody>
      </p:sp>
    </p:spTree>
    <p:extLst>
      <p:ext uri="{BB962C8B-B14F-4D97-AF65-F5344CB8AC3E}">
        <p14:creationId xmlns:p14="http://schemas.microsoft.com/office/powerpoint/2010/main" val="613872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B8B26709-6D85-452F-BDFB-358F9CF639E6}" type="datetimeFigureOut">
              <a:rPr lang="en-US" smtClean="0"/>
              <a:pPr>
                <a:defRPr/>
              </a:pPr>
              <a:t>3/8/2025</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09A8BB3-0923-4FE6-BF8F-8385CBE9584D}" type="slidenum">
              <a:rPr lang="en-US" altLang="en-US" smtClean="0"/>
              <a:pPr/>
              <a:t>‹#›</a:t>
            </a:fld>
            <a:endParaRPr lang="en-US"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511751"/>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ubtitle 2">
            <a:extLst>
              <a:ext uri="{FF2B5EF4-FFF2-40B4-BE49-F238E27FC236}">
                <a16:creationId xmlns:a16="http://schemas.microsoft.com/office/drawing/2014/main" xmlns="" id="{6F9CB1B1-2C76-486C-A70F-088D045E3159}"/>
              </a:ext>
            </a:extLst>
          </p:cNvPr>
          <p:cNvSpPr>
            <a:spLocks noGrp="1"/>
          </p:cNvSpPr>
          <p:nvPr>
            <p:ph type="subTitle" idx="1"/>
          </p:nvPr>
        </p:nvSpPr>
        <p:spPr>
          <a:xfrm>
            <a:off x="609600" y="2514600"/>
            <a:ext cx="7854950" cy="1219200"/>
          </a:xfrm>
        </p:spPr>
        <p:txBody>
          <a:bodyPr>
            <a:normAutofit/>
          </a:bodyPr>
          <a:lstStyle/>
          <a:p>
            <a:pPr marR="0" algn="ctr" eaLnBrk="1" hangingPunct="1"/>
            <a:r>
              <a:rPr lang="en-US" altLang="en-US" sz="4000" b="1" dirty="0">
                <a:latin typeface="Times New Roman" panose="02020603050405020304" pitchFamily="18" charset="0"/>
                <a:cs typeface="Times New Roman" panose="02020603050405020304" pitchFamily="18" charset="0"/>
              </a:rPr>
              <a:t>Nurse – Patient Relationship</a:t>
            </a:r>
            <a:endParaRPr lang="ru-RU" altLang="en-US" sz="40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xmlns="" id="{481DB14F-E449-46F4-B3FA-071A42655BFE}"/>
              </a:ext>
            </a:extLst>
          </p:cNvPr>
          <p:cNvSpPr>
            <a:spLocks noGrp="1"/>
          </p:cNvSpPr>
          <p:nvPr>
            <p:ph type="title"/>
          </p:nvPr>
        </p:nvSpPr>
        <p:spPr>
          <a:xfrm>
            <a:off x="2209800" y="1219200"/>
            <a:ext cx="6705600" cy="1447800"/>
          </a:xfrm>
        </p:spPr>
        <p:txBody>
          <a:bodyPr>
            <a:normAutofit fontScale="90000"/>
          </a:bodyPr>
          <a:lstStyle/>
          <a:p>
            <a:pPr eaLnBrk="1" hangingPunct="1"/>
            <a:r>
              <a:rPr lang="en-US" altLang="en-US" sz="2800" b="1" dirty="0"/>
              <a:t>I</a:t>
            </a:r>
            <a:r>
              <a:rPr lang="en-US" altLang="en-US" sz="2800" b="1" dirty="0" smtClean="0"/>
              <a:t>nterpersonal relationship</a:t>
            </a:r>
            <a:r>
              <a:rPr lang="en-US" altLang="en-US" sz="5800" b="1" dirty="0"/>
              <a:t/>
            </a:r>
            <a:br>
              <a:rPr lang="en-US" altLang="en-US" sz="5800" b="1" dirty="0"/>
            </a:br>
            <a:r>
              <a:rPr lang="en-US" altLang="en-US" sz="4600" b="1" dirty="0"/>
              <a:t> </a:t>
            </a:r>
            <a:br>
              <a:rPr lang="en-US" altLang="en-US" sz="4600" b="1" dirty="0"/>
            </a:br>
            <a:endParaRPr lang="ru-RU" altLang="en-US" sz="4600" b="1" dirty="0"/>
          </a:p>
        </p:txBody>
      </p:sp>
      <p:sp>
        <p:nvSpPr>
          <p:cNvPr id="7171" name="Content Placeholder 2">
            <a:extLst>
              <a:ext uri="{FF2B5EF4-FFF2-40B4-BE49-F238E27FC236}">
                <a16:creationId xmlns:a16="http://schemas.microsoft.com/office/drawing/2014/main" xmlns="" id="{1869D580-5436-41EA-9166-BD28A5363553}"/>
              </a:ext>
            </a:extLst>
          </p:cNvPr>
          <p:cNvSpPr>
            <a:spLocks noGrp="1"/>
          </p:cNvSpPr>
          <p:nvPr>
            <p:ph idx="1"/>
          </p:nvPr>
        </p:nvSpPr>
        <p:spPr>
          <a:xfrm>
            <a:off x="533400" y="1905000"/>
            <a:ext cx="8077200" cy="2667000"/>
          </a:xfrm>
        </p:spPr>
        <p:txBody>
          <a:bodyPr>
            <a:normAutofit/>
          </a:bodyPr>
          <a:lstStyle/>
          <a:p>
            <a:pPr algn="justLow" rtl="0" eaLnBrk="1" hangingPunct="1">
              <a:buNone/>
            </a:pPr>
            <a:r>
              <a:rPr lang="en-US" altLang="en-US" sz="2400" dirty="0" smtClean="0"/>
              <a:t>An </a:t>
            </a:r>
            <a:r>
              <a:rPr lang="en-US" altLang="en-US" sz="2400" dirty="0"/>
              <a:t>interpersonal relationship is a social connection or affiliation between two or more people. Interpersonal relationships can include your partner, loved ones, close friends, acquaintances, co-workers, and many others who make up the social connections in your life.</a:t>
            </a:r>
            <a:endParaRPr lang="en-US" altLang="en-US" sz="2400" b="1" dirty="0"/>
          </a:p>
        </p:txBody>
      </p:sp>
      <p:pic>
        <p:nvPicPr>
          <p:cNvPr id="7172" name="Picture 6" descr="ANd9GcT8lEaE-mFZJ3CKlMsAQH0gOaDsnU0DV6luubWpavaYSRzW268Q">
            <a:extLst>
              <a:ext uri="{FF2B5EF4-FFF2-40B4-BE49-F238E27FC236}">
                <a16:creationId xmlns:a16="http://schemas.microsoft.com/office/drawing/2014/main" xmlns="" id="{19BBDBCF-A3B6-47B1-B46A-430788726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657600"/>
            <a:ext cx="7772400" cy="213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B57111-2509-4911-BBC9-E3157E7A106E}"/>
              </a:ext>
            </a:extLst>
          </p:cNvPr>
          <p:cNvSpPr>
            <a:spLocks noGrp="1"/>
          </p:cNvSpPr>
          <p:nvPr>
            <p:ph type="title"/>
          </p:nvPr>
        </p:nvSpPr>
        <p:spPr>
          <a:xfrm>
            <a:off x="1219200" y="654273"/>
            <a:ext cx="6970199" cy="1280890"/>
          </a:xfrm>
        </p:spPr>
        <p:txBody>
          <a:bodyPr>
            <a:normAutofit/>
          </a:bodyPr>
          <a:lstStyle/>
          <a:p>
            <a:pPr eaLnBrk="1" fontAlgn="auto" hangingPunct="1">
              <a:spcAft>
                <a:spcPts val="0"/>
              </a:spcAft>
              <a:defRPr/>
            </a:pPr>
            <a:r>
              <a:rPr lang="en-US" sz="3600" b="1" dirty="0">
                <a:latin typeface="Times New Roman" panose="02020603050405020304" pitchFamily="18" charset="0"/>
                <a:cs typeface="Times New Roman" panose="02020603050405020304" pitchFamily="18" charset="0"/>
              </a:rPr>
              <a:t>Components of interpersonal relationship </a:t>
            </a:r>
          </a:p>
        </p:txBody>
      </p:sp>
      <p:sp>
        <p:nvSpPr>
          <p:cNvPr id="8195" name="Content Placeholder 2">
            <a:extLst>
              <a:ext uri="{FF2B5EF4-FFF2-40B4-BE49-F238E27FC236}">
                <a16:creationId xmlns:a16="http://schemas.microsoft.com/office/drawing/2014/main" xmlns="" id="{87DCED4E-F113-472E-9279-8C3A09915B56}"/>
              </a:ext>
            </a:extLst>
          </p:cNvPr>
          <p:cNvSpPr>
            <a:spLocks noGrp="1"/>
          </p:cNvSpPr>
          <p:nvPr>
            <p:ph idx="1"/>
          </p:nvPr>
        </p:nvSpPr>
        <p:spPr>
          <a:xfrm>
            <a:off x="152400" y="1935163"/>
            <a:ext cx="5257800" cy="4389437"/>
          </a:xfrm>
        </p:spPr>
        <p:txBody>
          <a:bodyPr>
            <a:normAutofit/>
          </a:bodyPr>
          <a:lstStyle/>
          <a:p>
            <a:pPr marL="0" indent="0" algn="l" eaLnBrk="1" hangingPunct="1">
              <a:buNone/>
            </a:pPr>
            <a:endParaRPr lang="en-US" altLang="en-US" sz="2800" b="1" dirty="0">
              <a:latin typeface="Times New Roman" panose="02020603050405020304" pitchFamily="18" charset="0"/>
              <a:cs typeface="Times New Roman" panose="02020603050405020304" pitchFamily="18" charset="0"/>
            </a:endParaRPr>
          </a:p>
          <a:p>
            <a:pPr marL="0" indent="0" algn="l" eaLnBrk="1" hangingPunct="1">
              <a:buNone/>
            </a:pPr>
            <a:r>
              <a:rPr lang="en-US" altLang="en-US" sz="2800" b="1" dirty="0" smtClean="0">
                <a:latin typeface="Times New Roman" panose="02020603050405020304" pitchFamily="18" charset="0"/>
                <a:cs typeface="Times New Roman" panose="02020603050405020304" pitchFamily="18" charset="0"/>
              </a:rPr>
              <a:t>1- Scientific </a:t>
            </a:r>
            <a:r>
              <a:rPr lang="en-US" altLang="en-US" sz="2800" b="1" dirty="0">
                <a:latin typeface="Times New Roman" panose="02020603050405020304" pitchFamily="18" charset="0"/>
                <a:cs typeface="Times New Roman" panose="02020603050405020304" pitchFamily="18" charset="0"/>
              </a:rPr>
              <a:t>principles </a:t>
            </a:r>
          </a:p>
          <a:p>
            <a:pPr marL="0" indent="0" algn="l" eaLnBrk="1" hangingPunct="1">
              <a:buNone/>
            </a:pPr>
            <a:r>
              <a:rPr lang="en-US" altLang="en-US" sz="2800" b="1" dirty="0" smtClean="0">
                <a:latin typeface="Times New Roman" panose="02020603050405020304" pitchFamily="18" charset="0"/>
                <a:cs typeface="Times New Roman" panose="02020603050405020304" pitchFamily="18" charset="0"/>
              </a:rPr>
              <a:t>2- Specific </a:t>
            </a:r>
            <a:r>
              <a:rPr lang="en-US" altLang="en-US" sz="2800" b="1" dirty="0">
                <a:latin typeface="Times New Roman" panose="02020603050405020304" pitchFamily="18" charset="0"/>
                <a:cs typeface="Times New Roman" panose="02020603050405020304" pitchFamily="18" charset="0"/>
              </a:rPr>
              <a:t>communication skills and </a:t>
            </a:r>
            <a:r>
              <a:rPr lang="en-US" altLang="en-US" sz="2800" b="1" dirty="0" smtClean="0">
                <a:latin typeface="Times New Roman" panose="02020603050405020304" pitchFamily="18" charset="0"/>
                <a:cs typeface="Times New Roman" panose="02020603050405020304" pitchFamily="18" charset="0"/>
              </a:rPr>
              <a:t>strategies</a:t>
            </a:r>
            <a:endParaRPr lang="en-US" altLang="en-US" sz="2800" b="1" dirty="0">
              <a:latin typeface="Times New Roman" panose="02020603050405020304" pitchFamily="18" charset="0"/>
              <a:cs typeface="Times New Roman" panose="02020603050405020304" pitchFamily="18" charset="0"/>
            </a:endParaRPr>
          </a:p>
          <a:p>
            <a:pPr marL="0" indent="0" algn="l" eaLnBrk="1" hangingPunct="1">
              <a:buNone/>
            </a:pPr>
            <a:r>
              <a:rPr lang="en-US" altLang="en-US" sz="2800" b="1" dirty="0" smtClean="0">
                <a:latin typeface="Times New Roman" panose="02020603050405020304" pitchFamily="18" charset="0"/>
                <a:cs typeface="Times New Roman" panose="02020603050405020304" pitchFamily="18" charset="0"/>
              </a:rPr>
              <a:t>3- Creative </a:t>
            </a:r>
            <a:r>
              <a:rPr lang="en-US" altLang="en-US" sz="2800" b="1" dirty="0">
                <a:latin typeface="Times New Roman" panose="02020603050405020304" pitchFamily="18" charset="0"/>
                <a:cs typeface="Times New Roman" panose="02020603050405020304" pitchFamily="18" charset="0"/>
              </a:rPr>
              <a:t>application of </a:t>
            </a:r>
            <a:r>
              <a:rPr lang="en-US" altLang="en-US" sz="2800" b="1" dirty="0" smtClean="0">
                <a:latin typeface="Times New Roman" panose="02020603050405020304" pitchFamily="18" charset="0"/>
                <a:cs typeface="Times New Roman" panose="02020603050405020304" pitchFamily="18" charset="0"/>
              </a:rPr>
              <a:t>self</a:t>
            </a:r>
            <a:endParaRPr lang="en-US" altLang="en-US" sz="2800" b="1" dirty="0">
              <a:latin typeface="Times New Roman" panose="02020603050405020304" pitchFamily="18" charset="0"/>
              <a:cs typeface="Times New Roman" panose="02020603050405020304" pitchFamily="18" charset="0"/>
            </a:endParaRPr>
          </a:p>
          <a:p>
            <a:pPr marL="0" indent="0" algn="l" eaLnBrk="1" hangingPunct="1">
              <a:buNone/>
            </a:pPr>
            <a:r>
              <a:rPr lang="en-US" altLang="en-US" sz="2800" b="1" dirty="0">
                <a:latin typeface="Times New Roman" panose="02020603050405020304" pitchFamily="18" charset="0"/>
                <a:cs typeface="Times New Roman" panose="02020603050405020304" pitchFamily="18" charset="0"/>
              </a:rPr>
              <a:t>                                          </a:t>
            </a:r>
          </a:p>
          <a:p>
            <a:pPr marL="0" indent="0" algn="l" eaLnBrk="1" hangingPunct="1">
              <a:buNone/>
            </a:pPr>
            <a:r>
              <a:rPr lang="en-US" altLang="en-US" sz="2800" b="1" dirty="0">
                <a:latin typeface="Times New Roman" panose="02020603050405020304" pitchFamily="18" charset="0"/>
                <a:cs typeface="Times New Roman" panose="02020603050405020304" pitchFamily="18" charset="0"/>
              </a:rPr>
              <a:t>                                                          </a:t>
            </a:r>
          </a:p>
        </p:txBody>
      </p:sp>
      <p:pic>
        <p:nvPicPr>
          <p:cNvPr id="8196" name="Picture 8" descr="ANd9GcQNcqishgKOR9s5IfwNqvIUsayj7SDLFa539C5RrHOA6lk3QRy7cQ">
            <a:extLst>
              <a:ext uri="{FF2B5EF4-FFF2-40B4-BE49-F238E27FC236}">
                <a16:creationId xmlns:a16="http://schemas.microsoft.com/office/drawing/2014/main" xmlns="" id="{0C1D8C82-9A9E-442C-993C-7D22A65E97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133600"/>
            <a:ext cx="3505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a:extLst>
              <a:ext uri="{FF2B5EF4-FFF2-40B4-BE49-F238E27FC236}">
                <a16:creationId xmlns:a16="http://schemas.microsoft.com/office/drawing/2014/main" xmlns="" id="{E1B41A67-7C0A-4CD9-9775-14286C4DC181}"/>
              </a:ext>
            </a:extLst>
          </p:cNvPr>
          <p:cNvSpPr>
            <a:spLocks noGrp="1"/>
          </p:cNvSpPr>
          <p:nvPr>
            <p:ph idx="1"/>
          </p:nvPr>
        </p:nvSpPr>
        <p:spPr>
          <a:xfrm>
            <a:off x="457200" y="1935163"/>
            <a:ext cx="1981200" cy="4389437"/>
          </a:xfrm>
        </p:spPr>
        <p:txBody>
          <a:bodyPr/>
          <a:lstStyle/>
          <a:p>
            <a:pPr eaLnBrk="1" hangingPunct="1">
              <a:buFont typeface="Wingdings 2" panose="05020102010507070707" pitchFamily="18" charset="2"/>
              <a:buNone/>
            </a:pPr>
            <a:r>
              <a:rPr lang="en-US" altLang="en-US" dirty="0"/>
              <a:t>     </a:t>
            </a:r>
          </a:p>
          <a:p>
            <a:pPr eaLnBrk="1" hangingPunct="1">
              <a:buFont typeface="Wingdings 2" panose="05020102010507070707" pitchFamily="18" charset="2"/>
              <a:buNone/>
            </a:pPr>
            <a:endParaRPr lang="en-US" altLang="en-US" dirty="0"/>
          </a:p>
          <a:p>
            <a:pPr eaLnBrk="1" hangingPunct="1">
              <a:buFont typeface="Wingdings 2" panose="05020102010507070707" pitchFamily="18" charset="2"/>
              <a:buNone/>
            </a:pPr>
            <a:r>
              <a:rPr lang="en-US" altLang="en-US" dirty="0"/>
              <a:t>            </a:t>
            </a:r>
            <a:endParaRPr lang="en-US" altLang="en-US" sz="3200" b="1" dirty="0"/>
          </a:p>
        </p:txBody>
      </p:sp>
      <p:sp>
        <p:nvSpPr>
          <p:cNvPr id="2" name="مستطيل 1"/>
          <p:cNvSpPr/>
          <p:nvPr/>
        </p:nvSpPr>
        <p:spPr>
          <a:xfrm>
            <a:off x="457200" y="365502"/>
            <a:ext cx="8458200" cy="6124754"/>
          </a:xfrm>
          <a:prstGeom prst="rect">
            <a:avLst/>
          </a:prstGeom>
        </p:spPr>
        <p:txBody>
          <a:bodyPr wrap="square">
            <a:spAutoFit/>
          </a:bodyPr>
          <a:lstStyle/>
          <a:p>
            <a:pPr algn="justLow"/>
            <a:endParaRPr lang="en-US" sz="2400" dirty="0" smtClean="0">
              <a:latin typeface="Times New Roman" panose="02020603050405020304" pitchFamily="18" charset="0"/>
              <a:cs typeface="Times New Roman" panose="02020603050405020304" pitchFamily="18" charset="0"/>
            </a:endParaRPr>
          </a:p>
          <a:p>
            <a:pPr algn="justLow"/>
            <a:endParaRPr lang="en-US" sz="2800" b="1" dirty="0">
              <a:latin typeface="Times New Roman" panose="02020603050405020304" pitchFamily="18" charset="0"/>
              <a:cs typeface="Times New Roman" panose="02020603050405020304" pitchFamily="18" charset="0"/>
            </a:endParaRPr>
          </a:p>
          <a:p>
            <a:pPr algn="justLow"/>
            <a:r>
              <a:rPr lang="en-US" sz="2800" b="1" dirty="0" smtClean="0">
                <a:latin typeface="Times New Roman" panose="02020603050405020304" pitchFamily="18" charset="0"/>
                <a:cs typeface="Times New Roman" panose="02020603050405020304" pitchFamily="18" charset="0"/>
              </a:rPr>
              <a:t>Types </a:t>
            </a:r>
            <a:r>
              <a:rPr lang="en-US" sz="2800" b="1" dirty="0">
                <a:latin typeface="Times New Roman" panose="02020603050405020304" pitchFamily="18" charset="0"/>
                <a:cs typeface="Times New Roman" panose="02020603050405020304" pitchFamily="18" charset="0"/>
              </a:rPr>
              <a:t>of relationship</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algn="justLow"/>
            <a:endParaRPr lang="en-US" sz="2400" dirty="0">
              <a:latin typeface="Times New Roman" panose="02020603050405020304" pitchFamily="18" charset="0"/>
              <a:cs typeface="Times New Roman" panose="02020603050405020304" pitchFamily="18" charset="0"/>
            </a:endParaRPr>
          </a:p>
          <a:p>
            <a:pPr algn="justLow"/>
            <a:r>
              <a:rPr lang="en-US" sz="2400" b="1" dirty="0">
                <a:latin typeface="Times New Roman" panose="02020603050405020304" pitchFamily="18" charset="0"/>
                <a:cs typeface="Times New Roman" panose="02020603050405020304" pitchFamily="18" charset="0"/>
              </a:rPr>
              <a:t>1- Social Relationship</a:t>
            </a:r>
          </a:p>
          <a:p>
            <a:pPr algn="justLow"/>
            <a:r>
              <a:rPr lang="en-US" sz="2400" dirty="0">
                <a:latin typeface="Times New Roman" panose="02020603050405020304" pitchFamily="18" charset="0"/>
                <a:cs typeface="Times New Roman" panose="02020603050405020304" pitchFamily="18" charset="0"/>
              </a:rPr>
              <a:t>It is a primarily initiated for the purpose of friendship, socialization, companionship, or accomplishment of a task. Communication, which may be superficial, usually focuses on sharing ideas, feelings, and experiences and meets the basic need for people to interact. Advice is often given. </a:t>
            </a:r>
            <a:endParaRPr lang="en-US" sz="2400" dirty="0" smtClean="0">
              <a:latin typeface="Times New Roman" panose="02020603050405020304" pitchFamily="18" charset="0"/>
              <a:cs typeface="Times New Roman" panose="02020603050405020304" pitchFamily="18" charset="0"/>
            </a:endParaRPr>
          </a:p>
          <a:p>
            <a:pPr algn="justLow"/>
            <a:r>
              <a:rPr lang="en-US" sz="2400" dirty="0" smtClean="0">
                <a:latin typeface="Times New Roman" panose="02020603050405020304" pitchFamily="18" charset="0"/>
                <a:cs typeface="Times New Roman" panose="02020603050405020304" pitchFamily="18" charset="0"/>
              </a:rPr>
              <a:t>Roles </a:t>
            </a:r>
            <a:r>
              <a:rPr lang="en-US" sz="2400" dirty="0">
                <a:latin typeface="Times New Roman" panose="02020603050405020304" pitchFamily="18" charset="0"/>
                <a:cs typeface="Times New Roman" panose="02020603050405020304" pitchFamily="18" charset="0"/>
              </a:rPr>
              <a:t>may shift during social interactions. When a nurse greets a client and chats about the weather or a sports event or engages in small talk or socializing, this is a social interaction. This is acceptable in nursing, but for the nurse–client relationship to accomplish the goals that have been decided on, social interaction must be limited.</a:t>
            </a:r>
            <a:endParaRPr lang="ar-IQ"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914400"/>
            <a:ext cx="8534400" cy="5334000"/>
          </a:xfrm>
        </p:spPr>
        <p:txBody>
          <a:bodyPr>
            <a:normAutofit/>
          </a:bodyPr>
          <a:lstStyle/>
          <a:p>
            <a:r>
              <a:rPr lang="en-US" sz="2800" b="1" dirty="0">
                <a:latin typeface="Times New Roman" panose="02020603050405020304" pitchFamily="18" charset="0"/>
                <a:cs typeface="Times New Roman" panose="02020603050405020304" pitchFamily="18" charset="0"/>
              </a:rPr>
              <a:t>2-Intimate Relationship:</a:t>
            </a: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endParaRPr lang="ar-IQ" dirty="0"/>
          </a:p>
        </p:txBody>
      </p:sp>
      <p:sp>
        <p:nvSpPr>
          <p:cNvPr id="3" name="عنصر نائب للمحتوى 2"/>
          <p:cNvSpPr>
            <a:spLocks noGrp="1"/>
          </p:cNvSpPr>
          <p:nvPr>
            <p:ph idx="1"/>
          </p:nvPr>
        </p:nvSpPr>
        <p:spPr>
          <a:xfrm>
            <a:off x="457200" y="2667000"/>
            <a:ext cx="8229600" cy="3581400"/>
          </a:xfrm>
        </p:spPr>
        <p:txBody>
          <a:bodyPr>
            <a:normAutofit/>
          </a:bodyPr>
          <a:lstStyle/>
          <a:p>
            <a:pPr marL="0" indent="0" algn="l">
              <a:buNone/>
            </a:pPr>
            <a:r>
              <a:rPr lang="en-US" sz="2000" dirty="0" smtClean="0"/>
              <a:t>A </a:t>
            </a:r>
            <a:r>
              <a:rPr lang="en-US" sz="2000" dirty="0"/>
              <a:t>healthy intimate relationship involves two people who are emotionally committed to each other. Both parties are concerned about having their individual needs met and helping each other to meet needs as well. </a:t>
            </a:r>
            <a:endParaRPr lang="en-US" sz="2000" dirty="0" smtClean="0"/>
          </a:p>
          <a:p>
            <a:pPr marL="0" indent="0" algn="l">
              <a:buNone/>
            </a:pPr>
            <a:r>
              <a:rPr lang="en-US" sz="2000" dirty="0" smtClean="0"/>
              <a:t>The </a:t>
            </a:r>
            <a:r>
              <a:rPr lang="en-US" sz="2000" dirty="0"/>
              <a:t>relationship may include sexual or emotional intimacy as well as sharing of mutual goals. The intimate relationship has no place in the nurse– client </a:t>
            </a:r>
            <a:r>
              <a:rPr lang="en-US" sz="2000" dirty="0" smtClean="0"/>
              <a:t>interaction .</a:t>
            </a:r>
            <a:endParaRPr lang="ar-IQ" sz="2000" dirty="0"/>
          </a:p>
        </p:txBody>
      </p:sp>
    </p:spTree>
    <p:extLst>
      <p:ext uri="{BB962C8B-B14F-4D97-AF65-F5344CB8AC3E}">
        <p14:creationId xmlns:p14="http://schemas.microsoft.com/office/powerpoint/2010/main" val="3257663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47801" y="624110"/>
            <a:ext cx="7086600" cy="1280890"/>
          </a:xfrm>
        </p:spPr>
        <p:txBody>
          <a:bodyPr/>
          <a:lstStyle/>
          <a:p>
            <a:r>
              <a:rPr lang="en-US" sz="2800" b="1" dirty="0">
                <a:latin typeface="Times New Roman" panose="02020603050405020304" pitchFamily="18" charset="0"/>
                <a:cs typeface="Times New Roman" panose="02020603050405020304" pitchFamily="18" charset="0"/>
              </a:rPr>
              <a:t>3- Therapeutic Relationship</a:t>
            </a:r>
            <a:br>
              <a:rPr lang="en-US" sz="2800" b="1" dirty="0">
                <a:latin typeface="Times New Roman" panose="02020603050405020304" pitchFamily="18" charset="0"/>
                <a:cs typeface="Times New Roman" panose="02020603050405020304" pitchFamily="18" charset="0"/>
              </a:rPr>
            </a:br>
            <a:endParaRPr lang="ar-IQ" sz="28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152401" y="2209800"/>
            <a:ext cx="8839200" cy="4648200"/>
          </a:xfrm>
        </p:spPr>
        <p:txBody>
          <a:bodyPr>
            <a:normAutofit/>
          </a:bodyPr>
          <a:lstStyle/>
          <a:p>
            <a:pPr marL="0" indent="0" algn="justLow" rtl="0">
              <a:buNone/>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therapeutic relationship differs from the social or intimate relationship in many ways because it focuses on the needs, experiences, feelings, and ideas of the client only. The nurse and client agree about the areas to work on and evaluate the outcomes.</a:t>
            </a:r>
          </a:p>
          <a:p>
            <a:pPr marL="0" indent="0" algn="justLow" rtl="0">
              <a:buNone/>
            </a:pPr>
            <a:r>
              <a:rPr lang="en-US" sz="2400" dirty="0">
                <a:latin typeface="Times New Roman" panose="02020603050405020304" pitchFamily="18" charset="0"/>
                <a:cs typeface="Times New Roman" panose="02020603050405020304" pitchFamily="18" charset="0"/>
              </a:rPr>
              <a:t>The nurse uses communication skills, personal strengths, and understanding of human behavior to interact with the client. In the therapeutic relationship, </a:t>
            </a:r>
            <a:r>
              <a:rPr lang="en-US" sz="2400" dirty="0" smtClean="0">
                <a:latin typeface="Times New Roman" panose="02020603050405020304" pitchFamily="18" charset="0"/>
                <a:cs typeface="Times New Roman" panose="02020603050405020304" pitchFamily="18" charset="0"/>
              </a:rPr>
              <a:t>the parameters </a:t>
            </a:r>
            <a:r>
              <a:rPr lang="en-US" sz="2400" dirty="0">
                <a:latin typeface="Times New Roman" panose="02020603050405020304" pitchFamily="18" charset="0"/>
                <a:cs typeface="Times New Roman" panose="02020603050405020304" pitchFamily="18" charset="0"/>
              </a:rPr>
              <a:t>are clear: the focus is the client’s needs, not the nurse’s. The nurse must constantly focus on the client’s needs, not his or her own.</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348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a:extLst>
              <a:ext uri="{FF2B5EF4-FFF2-40B4-BE49-F238E27FC236}">
                <a16:creationId xmlns:a16="http://schemas.microsoft.com/office/drawing/2014/main" xmlns="" id="{E3810046-3F1F-4EC6-BFDF-F0F31E452B31}"/>
              </a:ext>
            </a:extLst>
          </p:cNvPr>
          <p:cNvSpPr>
            <a:spLocks noGrp="1"/>
          </p:cNvSpPr>
          <p:nvPr>
            <p:ph idx="1"/>
          </p:nvPr>
        </p:nvSpPr>
        <p:spPr>
          <a:xfrm>
            <a:off x="304800" y="1935163"/>
            <a:ext cx="2057400" cy="4389437"/>
          </a:xfrm>
        </p:spPr>
        <p:txBody>
          <a:bodyPr/>
          <a:lstStyle/>
          <a:p>
            <a:pPr eaLnBrk="1" hangingPunct="1">
              <a:buFont typeface="Wingdings 2" panose="05020102010507070707" pitchFamily="18" charset="2"/>
              <a:buNone/>
            </a:pPr>
            <a:r>
              <a:rPr lang="en-US" altLang="en-US" b="1" dirty="0"/>
              <a:t>   </a:t>
            </a:r>
          </a:p>
          <a:p>
            <a:pPr eaLnBrk="1" hangingPunct="1">
              <a:buFont typeface="Wingdings 2" panose="05020102010507070707" pitchFamily="18" charset="2"/>
              <a:buNone/>
            </a:pPr>
            <a:endParaRPr lang="en-US" altLang="en-US" b="1" dirty="0"/>
          </a:p>
          <a:p>
            <a:pPr eaLnBrk="1" hangingPunct="1">
              <a:buFont typeface="Wingdings 2" panose="05020102010507070707" pitchFamily="18" charset="2"/>
              <a:buNone/>
            </a:pPr>
            <a:r>
              <a:rPr lang="en-US" altLang="en-US" b="1" dirty="0"/>
              <a:t>    </a:t>
            </a:r>
          </a:p>
        </p:txBody>
      </p:sp>
      <p:pic>
        <p:nvPicPr>
          <p:cNvPr id="11267" name="Picture 6" descr="LegereandPatient">
            <a:extLst>
              <a:ext uri="{FF2B5EF4-FFF2-40B4-BE49-F238E27FC236}">
                <a16:creationId xmlns:a16="http://schemas.microsoft.com/office/drawing/2014/main" xmlns="" id="{93A0A49A-8258-43A4-9A5C-EA53C648EE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4367719"/>
            <a:ext cx="6934200" cy="216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304800" y="2551837"/>
            <a:ext cx="8610600" cy="1815882"/>
          </a:xfrm>
          <a:prstGeom prst="rect">
            <a:avLst/>
          </a:prstGeom>
        </p:spPr>
        <p:txBody>
          <a:bodyPr wrap="square">
            <a:spAutoFit/>
          </a:bodyPr>
          <a:lstStyle/>
          <a:p>
            <a:pPr algn="justLow"/>
            <a:r>
              <a:rPr lang="en-US" sz="2800" dirty="0">
                <a:latin typeface="Times New Roman" panose="02020603050405020304" pitchFamily="18" charset="0"/>
                <a:cs typeface="Times New Roman" panose="02020603050405020304" pitchFamily="18" charset="0"/>
              </a:rPr>
              <a:t>Therapeutic Relationship: An interaction between two people (usually a caregiver and a care receiver) in which input from both participants contributes to a climate of healing, growth promotion, and/or illness prevention.</a:t>
            </a:r>
            <a:endParaRPr lang="ar-IQ"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143EE2-9B50-4293-879F-79B8DE8C1661}"/>
              </a:ext>
            </a:extLst>
          </p:cNvPr>
          <p:cNvSpPr>
            <a:spLocks noGrp="1"/>
          </p:cNvSpPr>
          <p:nvPr>
            <p:ph type="title"/>
          </p:nvPr>
        </p:nvSpPr>
        <p:spPr/>
        <p:txBody>
          <a:bodyPr>
            <a:normAutofit/>
          </a:bodyPr>
          <a:lstStyle/>
          <a:p>
            <a:pPr eaLnBrk="1" fontAlgn="auto" hangingPunct="1">
              <a:spcAft>
                <a:spcPts val="0"/>
              </a:spcAft>
              <a:defRPr/>
            </a:pPr>
            <a:r>
              <a:rPr lang="en-US" sz="3200" dirty="0">
                <a:latin typeface="Times New Roman" panose="02020603050405020304" pitchFamily="18" charset="0"/>
                <a:cs typeface="Times New Roman" panose="02020603050405020304" pitchFamily="18" charset="0"/>
              </a:rPr>
              <a:t>Requisites for nurse-patient relationship</a:t>
            </a:r>
          </a:p>
        </p:txBody>
      </p:sp>
      <p:sp>
        <p:nvSpPr>
          <p:cNvPr id="13315" name="Content Placeholder 2">
            <a:extLst>
              <a:ext uri="{FF2B5EF4-FFF2-40B4-BE49-F238E27FC236}">
                <a16:creationId xmlns:a16="http://schemas.microsoft.com/office/drawing/2014/main" xmlns="" id="{77C7969E-9FCE-41D8-A32C-DBB346DCC764}"/>
              </a:ext>
            </a:extLst>
          </p:cNvPr>
          <p:cNvSpPr>
            <a:spLocks noGrp="1"/>
          </p:cNvSpPr>
          <p:nvPr>
            <p:ph idx="1"/>
          </p:nvPr>
        </p:nvSpPr>
        <p:spPr>
          <a:xfrm>
            <a:off x="838200" y="2133600"/>
            <a:ext cx="7696200" cy="3777622"/>
          </a:xfrm>
        </p:spPr>
        <p:txBody>
          <a:bodyPr>
            <a:normAutofit lnSpcReduction="10000"/>
          </a:bodyPr>
          <a:lstStyle/>
          <a:p>
            <a:pPr marL="0" indent="0" algn="r" rtl="0" eaLnBrk="1" hangingPunct="1">
              <a:buNone/>
            </a:pPr>
            <a:endParaRPr lang="en-US" altLang="en-US" sz="2400" dirty="0"/>
          </a:p>
          <a:p>
            <a:pPr algn="l" rtl="0" eaLnBrk="1" hangingPunct="1">
              <a:buFont typeface="Arial" panose="020B0604020202020204" pitchFamily="34" charset="0"/>
              <a:buChar char="•"/>
            </a:pPr>
            <a:r>
              <a:rPr lang="en-US" altLang="en-US" sz="2400" b="1" dirty="0"/>
              <a:t>Careful thinking</a:t>
            </a:r>
          </a:p>
          <a:p>
            <a:pPr algn="l" rtl="0">
              <a:buFont typeface="Arial" panose="020B0604020202020204" pitchFamily="34" charset="0"/>
              <a:buChar char="•"/>
            </a:pPr>
            <a:endParaRPr lang="en-US" altLang="en-US" sz="2400" b="1" dirty="0"/>
          </a:p>
          <a:p>
            <a:pPr algn="l" rtl="0" eaLnBrk="1" hangingPunct="1">
              <a:buFont typeface="Arial" panose="020B0604020202020204" pitchFamily="34" charset="0"/>
              <a:buChar char="•"/>
            </a:pPr>
            <a:r>
              <a:rPr lang="en-US" altLang="en-US" sz="2400" b="1" dirty="0"/>
              <a:t>Sensitiveness</a:t>
            </a:r>
          </a:p>
          <a:p>
            <a:pPr algn="l" rtl="0">
              <a:buFont typeface="Arial" panose="020B0604020202020204" pitchFamily="34" charset="0"/>
              <a:buChar char="•"/>
            </a:pPr>
            <a:endParaRPr lang="en-US" altLang="en-US" sz="2400" b="1" dirty="0"/>
          </a:p>
          <a:p>
            <a:pPr algn="l" rtl="0" eaLnBrk="1" hangingPunct="1">
              <a:buFont typeface="Arial" panose="020B0604020202020204" pitchFamily="34" charset="0"/>
              <a:buChar char="•"/>
            </a:pPr>
            <a:r>
              <a:rPr lang="en-US" altLang="en-US" sz="2400" b="1" dirty="0"/>
              <a:t>Energy</a:t>
            </a:r>
          </a:p>
          <a:p>
            <a:pPr algn="l" rtl="0" eaLnBrk="1" hangingPunct="1">
              <a:buFont typeface="Arial" panose="020B0604020202020204" pitchFamily="34" charset="0"/>
              <a:buChar char="•"/>
            </a:pPr>
            <a:endParaRPr lang="en-US" altLang="en-US" sz="2400" b="1" dirty="0"/>
          </a:p>
          <a:p>
            <a:pPr algn="l" rtl="0" eaLnBrk="1" hangingPunct="1">
              <a:buFont typeface="Arial" panose="020B0604020202020204" pitchFamily="34" charset="0"/>
              <a:buChar char="•"/>
            </a:pPr>
            <a:r>
              <a:rPr lang="en-US" altLang="en-US" sz="2400" b="1" dirty="0"/>
              <a:t>time</a:t>
            </a:r>
          </a:p>
        </p:txBody>
      </p:sp>
      <p:pic>
        <p:nvPicPr>
          <p:cNvPr id="13316" name="Picture 6" descr="Sidebar-Special-Image">
            <a:extLst>
              <a:ext uri="{FF2B5EF4-FFF2-40B4-BE49-F238E27FC236}">
                <a16:creationId xmlns:a16="http://schemas.microsoft.com/office/drawing/2014/main" xmlns="" id="{5F94C58A-2B3A-48E9-ABF9-79C30245A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2514600"/>
            <a:ext cx="4800600"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762000"/>
            <a:ext cx="8762999" cy="1143000"/>
          </a:xfrm>
        </p:spPr>
        <p:txBody>
          <a:bodyPr/>
          <a:lstStyle/>
          <a:p>
            <a:r>
              <a:rPr lang="en-US" sz="2800" b="1" dirty="0">
                <a:latin typeface="Times New Roman" panose="02020603050405020304" pitchFamily="18" charset="0"/>
                <a:cs typeface="Times New Roman" panose="02020603050405020304" pitchFamily="18" charset="0"/>
              </a:rPr>
              <a:t>Phases of Relationship Development and Major Nursing Goals</a:t>
            </a:r>
            <a:endParaRPr lang="ar-IQ" sz="28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457200" y="1904999"/>
            <a:ext cx="8229600" cy="4419601"/>
          </a:xfrm>
        </p:spPr>
        <p:txBody>
          <a:bodyPr/>
          <a:lstStyle/>
          <a:p>
            <a:pPr marL="0" indent="0" algn="l">
              <a:buNone/>
            </a:pPr>
            <a:endParaRPr lang="en-US" dirty="0"/>
          </a:p>
          <a:p>
            <a:pPr marL="0" indent="0" algn="l">
              <a:buNone/>
            </a:pPr>
            <a:r>
              <a:rPr lang="en-US" sz="2800" b="1" dirty="0">
                <a:latin typeface="Times New Roman" panose="02020603050405020304" pitchFamily="18" charset="0"/>
                <a:cs typeface="Times New Roman" panose="02020603050405020304" pitchFamily="18" charset="0"/>
              </a:rPr>
              <a:t>Phase </a:t>
            </a:r>
            <a:r>
              <a:rPr lang="en-US" sz="2800" b="1" dirty="0" smtClean="0">
                <a:latin typeface="Times New Roman" panose="02020603050405020304" pitchFamily="18" charset="0"/>
                <a:cs typeface="Times New Roman" panose="02020603050405020304" pitchFamily="18" charset="0"/>
              </a:rPr>
              <a:t>Goals:</a:t>
            </a:r>
          </a:p>
          <a:p>
            <a:pPr marL="0" indent="0" algn="l">
              <a:buNone/>
            </a:pPr>
            <a:r>
              <a:rPr lang="en-US" sz="2400" dirty="0" smtClean="0">
                <a:latin typeface="Times New Roman" panose="02020603050405020304" pitchFamily="18" charset="0"/>
                <a:cs typeface="Times New Roman" panose="02020603050405020304" pitchFamily="18" charset="0"/>
              </a:rPr>
              <a:t>1. Pre </a:t>
            </a:r>
            <a:r>
              <a:rPr lang="en-US" sz="2400" dirty="0">
                <a:latin typeface="Times New Roman" panose="02020603050405020304" pitchFamily="18" charset="0"/>
                <a:cs typeface="Times New Roman" panose="02020603050405020304" pitchFamily="18" charset="0"/>
              </a:rPr>
              <a:t>interaction </a:t>
            </a:r>
            <a:r>
              <a:rPr lang="en-US" sz="2400" dirty="0" smtClean="0">
                <a:latin typeface="Times New Roman" panose="02020603050405020304" pitchFamily="18" charset="0"/>
                <a:cs typeface="Times New Roman" panose="02020603050405020304" pitchFamily="18" charset="0"/>
              </a:rPr>
              <a:t>: Explore </a:t>
            </a:r>
            <a:r>
              <a:rPr lang="en-US" sz="2400" dirty="0">
                <a:latin typeface="Times New Roman" panose="02020603050405020304" pitchFamily="18" charset="0"/>
                <a:cs typeface="Times New Roman" panose="02020603050405020304" pitchFamily="18" charset="0"/>
              </a:rPr>
              <a:t>self-perceptions.</a:t>
            </a:r>
          </a:p>
          <a:p>
            <a:pPr marL="0" indent="0" algn="l">
              <a:buNone/>
            </a:pPr>
            <a:r>
              <a:rPr lang="en-US" sz="2400" dirty="0">
                <a:latin typeface="Times New Roman" panose="02020603050405020304" pitchFamily="18" charset="0"/>
                <a:cs typeface="Times New Roman" panose="02020603050405020304" pitchFamily="18" charset="0"/>
              </a:rPr>
              <a:t>2. Orientation (introductory</a:t>
            </a:r>
            <a:r>
              <a:rPr lang="en-US" sz="2400" dirty="0" smtClean="0">
                <a:latin typeface="Times New Roman" panose="02020603050405020304" pitchFamily="18" charset="0"/>
                <a:cs typeface="Times New Roman" panose="02020603050405020304" pitchFamily="18" charset="0"/>
              </a:rPr>
              <a:t>):Establish </a:t>
            </a:r>
            <a:r>
              <a:rPr lang="en-US" sz="2400" dirty="0">
                <a:latin typeface="Times New Roman" panose="02020603050405020304" pitchFamily="18" charset="0"/>
                <a:cs typeface="Times New Roman" panose="02020603050405020304" pitchFamily="18" charset="0"/>
              </a:rPr>
              <a:t>trust </a:t>
            </a:r>
            <a:r>
              <a:rPr lang="en-US" sz="2400" dirty="0" smtClean="0">
                <a:latin typeface="Times New Roman" panose="02020603050405020304" pitchFamily="18" charset="0"/>
                <a:cs typeface="Times New Roman" panose="02020603050405020304" pitchFamily="18" charset="0"/>
              </a:rPr>
              <a:t>and formulate </a:t>
            </a:r>
            <a:r>
              <a:rPr lang="en-US" sz="2400" dirty="0">
                <a:latin typeface="Times New Roman" panose="02020603050405020304" pitchFamily="18" charset="0"/>
                <a:cs typeface="Times New Roman" panose="02020603050405020304" pitchFamily="18" charset="0"/>
              </a:rPr>
              <a:t>contract for intervention.</a:t>
            </a:r>
          </a:p>
          <a:p>
            <a:pPr marL="0" indent="0" algn="l">
              <a:buNone/>
            </a:pPr>
            <a:r>
              <a:rPr lang="en-US" sz="2400" dirty="0">
                <a:latin typeface="Times New Roman" panose="02020603050405020304" pitchFamily="18" charset="0"/>
                <a:cs typeface="Times New Roman" panose="02020603050405020304" pitchFamily="18" charset="0"/>
              </a:rPr>
              <a:t>3. Working </a:t>
            </a:r>
            <a:r>
              <a:rPr lang="en-US" sz="2400" dirty="0" smtClean="0">
                <a:latin typeface="Times New Roman" panose="02020603050405020304" pitchFamily="18" charset="0"/>
                <a:cs typeface="Times New Roman" panose="02020603050405020304" pitchFamily="18" charset="0"/>
              </a:rPr>
              <a:t> : Promote </a:t>
            </a:r>
            <a:r>
              <a:rPr lang="en-US" sz="2400" dirty="0">
                <a:latin typeface="Times New Roman" panose="02020603050405020304" pitchFamily="18" charset="0"/>
                <a:cs typeface="Times New Roman" panose="02020603050405020304" pitchFamily="18" charset="0"/>
              </a:rPr>
              <a:t>client change.</a:t>
            </a:r>
          </a:p>
          <a:p>
            <a:pPr marL="0" indent="0" algn="l">
              <a:buNone/>
            </a:pPr>
            <a:r>
              <a:rPr lang="en-US" sz="2400" dirty="0">
                <a:latin typeface="Times New Roman" panose="02020603050405020304" pitchFamily="18" charset="0"/>
                <a:cs typeface="Times New Roman" panose="02020603050405020304" pitchFamily="18" charset="0"/>
              </a:rPr>
              <a:t>4. Termination </a:t>
            </a:r>
            <a:r>
              <a:rPr lang="en-US" sz="2400" dirty="0" smtClean="0">
                <a:latin typeface="Times New Roman" panose="02020603050405020304" pitchFamily="18" charset="0"/>
                <a:cs typeface="Times New Roman" panose="02020603050405020304" pitchFamily="18" charset="0"/>
              </a:rPr>
              <a:t>:Evaluate </a:t>
            </a:r>
            <a:r>
              <a:rPr lang="en-US" sz="2400" dirty="0">
                <a:latin typeface="Times New Roman" panose="02020603050405020304" pitchFamily="18" charset="0"/>
                <a:cs typeface="Times New Roman" panose="02020603050405020304" pitchFamily="18" charset="0"/>
              </a:rPr>
              <a:t>goal attainment and ensure therapeutic closure.</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631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1" y="-76200"/>
            <a:ext cx="5867400" cy="1447800"/>
          </a:xfrm>
        </p:spPr>
        <p:txBody>
          <a:bodyPr/>
          <a:lstStyle/>
          <a:p>
            <a:pPr algn="justLow"/>
            <a:r>
              <a:rPr lang="en-US" sz="3200" b="1" dirty="0">
                <a:latin typeface="Times New Roman" panose="02020603050405020304" pitchFamily="18" charset="0"/>
                <a:cs typeface="Times New Roman" panose="02020603050405020304" pitchFamily="18" charset="0"/>
              </a:rPr>
              <a:t>A-The Pre interaction Phase</a:t>
            </a:r>
            <a:endParaRPr lang="ar-IQ" sz="32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228600" y="2133600"/>
            <a:ext cx="8610599" cy="3777622"/>
          </a:xfrm>
        </p:spPr>
        <p:txBody>
          <a:bodyPr>
            <a:normAutofit/>
          </a:bodyPr>
          <a:lstStyle/>
          <a:p>
            <a:pPr algn="justLow" rtl="0"/>
            <a:r>
              <a:rPr lang="en-US" sz="2000" dirty="0"/>
              <a:t>The pre interaction phase involves preparation for the first encounter with the client. Tasks include:</a:t>
            </a:r>
          </a:p>
          <a:p>
            <a:pPr marL="0" indent="0" algn="justLow" rtl="0">
              <a:buNone/>
            </a:pPr>
            <a:r>
              <a:rPr lang="en-US" sz="2000" dirty="0"/>
              <a:t>1- Obtaining available information about the client from his or her chart, significant others, or other health team members. From this information, the initial assessment is begun. This initial information may also allow the nurse to become aware of personal responses to knowledge about the client.</a:t>
            </a:r>
          </a:p>
          <a:p>
            <a:pPr marL="0" indent="0" algn="justLow" rtl="0">
              <a:buNone/>
            </a:pPr>
            <a:r>
              <a:rPr lang="en-US" sz="2000" dirty="0"/>
              <a:t>2- Examining one’s feelings, fears, and anxieties about working with a particular client.</a:t>
            </a:r>
            <a:endParaRPr lang="ar-IQ" sz="2000" dirty="0"/>
          </a:p>
        </p:txBody>
      </p:sp>
    </p:spTree>
    <p:extLst>
      <p:ext uri="{BB962C8B-B14F-4D97-AF65-F5344CB8AC3E}">
        <p14:creationId xmlns:p14="http://schemas.microsoft.com/office/powerpoint/2010/main" val="225849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xmlns="" id="{79E110BE-2ABF-4966-B8E2-A24819583F7B}"/>
              </a:ext>
            </a:extLst>
          </p:cNvPr>
          <p:cNvSpPr>
            <a:spLocks noGrp="1"/>
          </p:cNvSpPr>
          <p:nvPr>
            <p:ph type="title"/>
          </p:nvPr>
        </p:nvSpPr>
        <p:spPr>
          <a:xfrm>
            <a:off x="3352800" y="704850"/>
            <a:ext cx="5334000" cy="1143000"/>
          </a:xfrm>
        </p:spPr>
        <p:txBody>
          <a:bodyPr>
            <a:normAutofit/>
          </a:bodyPr>
          <a:lstStyle/>
          <a:p>
            <a:pPr eaLnBrk="1" hangingPunct="1"/>
            <a:r>
              <a:rPr lang="en-US" altLang="en-US" sz="4600" b="1"/>
              <a:t>Pre-interaction phase</a:t>
            </a:r>
          </a:p>
        </p:txBody>
      </p:sp>
      <p:sp>
        <p:nvSpPr>
          <p:cNvPr id="20483" name="Content Placeholder 2">
            <a:extLst>
              <a:ext uri="{FF2B5EF4-FFF2-40B4-BE49-F238E27FC236}">
                <a16:creationId xmlns:a16="http://schemas.microsoft.com/office/drawing/2014/main" xmlns="" id="{6574F028-2E15-442F-BC9B-A3AF2CB324DA}"/>
              </a:ext>
            </a:extLst>
          </p:cNvPr>
          <p:cNvSpPr>
            <a:spLocks noGrp="1"/>
          </p:cNvSpPr>
          <p:nvPr>
            <p:ph idx="1"/>
          </p:nvPr>
        </p:nvSpPr>
        <p:spPr>
          <a:xfrm>
            <a:off x="304800" y="2133600"/>
            <a:ext cx="8839200" cy="4191000"/>
          </a:xfrm>
        </p:spPr>
        <p:txBody>
          <a:bodyPr>
            <a:normAutofit/>
          </a:bodyPr>
          <a:lstStyle/>
          <a:p>
            <a:pPr algn="l" rtl="0" eaLnBrk="1" hangingPunct="1">
              <a:buFont typeface="Wingdings 2" panose="05020102010507070707" pitchFamily="18" charset="2"/>
              <a:buNone/>
            </a:pPr>
            <a:r>
              <a:rPr lang="en-US" altLang="en-US" sz="2000" dirty="0">
                <a:latin typeface="Times New Roman" panose="02020603050405020304" pitchFamily="18" charset="0"/>
                <a:cs typeface="Times New Roman" panose="02020603050405020304" pitchFamily="18" charset="0"/>
              </a:rPr>
              <a:t>During this phase </a:t>
            </a:r>
          </a:p>
          <a:p>
            <a:pPr lvl="1" algn="l" rtl="0" eaLnBrk="1" hangingPunct="1">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Nurse assess the environment in which the nurse meet with patient </a:t>
            </a:r>
          </a:p>
          <a:p>
            <a:pPr lvl="1" algn="l" rtl="0" eaLnBrk="1" hangingPunct="1">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Explain the professional goals and set priorities</a:t>
            </a:r>
          </a:p>
          <a:p>
            <a:pPr lvl="1" algn="l" rtl="0" eaLnBrk="1" hangingPunct="1">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Both parties enter to the relationship with expectations</a:t>
            </a:r>
          </a:p>
          <a:p>
            <a:pPr lvl="1" algn="l" rtl="0" eaLnBrk="1" hangingPunct="1">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Patients develop uncertainties and hesitate to comply with care and treatments</a:t>
            </a:r>
          </a:p>
          <a:p>
            <a:pPr lvl="1" algn="l" rtl="0" eaLnBrk="1" hangingPunct="1">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Patient and nurse become oriented to overall needs and expectations from the relationship</a:t>
            </a:r>
          </a:p>
          <a:p>
            <a:pPr lvl="1" algn="l" rtl="0" eaLnBrk="1" hangingPunct="1">
              <a:buFont typeface="Arial" panose="020B0604020202020204" pitchFamily="34" charset="0"/>
              <a:buChar char="•"/>
            </a:pPr>
            <a:endParaRPr lang="en-US" altLang="en-US" sz="2000" dirty="0">
              <a:latin typeface="Times New Roman" panose="02020603050405020304" pitchFamily="18" charset="0"/>
              <a:cs typeface="Times New Roman" panose="02020603050405020304" pitchFamily="18" charset="0"/>
            </a:endParaRPr>
          </a:p>
          <a:p>
            <a:pPr lvl="1" algn="l" rtl="0" eaLnBrk="1" hangingPunct="1">
              <a:buFont typeface="Arial" panose="020B0604020202020204" pitchFamily="34" charset="0"/>
              <a:buChar char="•"/>
            </a:pPr>
            <a:endParaRPr lang="en-US" altLang="en-US" sz="2000" dirty="0">
              <a:latin typeface="Times New Roman" panose="02020603050405020304" pitchFamily="18" charset="0"/>
              <a:cs typeface="Times New Roman" panose="02020603050405020304" pitchFamily="18" charset="0"/>
            </a:endParaRPr>
          </a:p>
        </p:txBody>
      </p:sp>
      <p:pic>
        <p:nvPicPr>
          <p:cNvPr id="20484" name="Picture 6" descr="ANd9GcSIk4njgN9HKKJgQbPBucQJ8VpIi6Uw8w32x664xdqR7xUgef0mYA">
            <a:extLst>
              <a:ext uri="{FF2B5EF4-FFF2-40B4-BE49-F238E27FC236}">
                <a16:creationId xmlns:a16="http://schemas.microsoft.com/office/drawing/2014/main" xmlns="" id="{48AFD2CE-C2A9-4A00-A4E1-93DED40368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25" y="46038"/>
            <a:ext cx="29908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1" y="624110"/>
            <a:ext cx="7010400" cy="1280890"/>
          </a:xfrm>
        </p:spPr>
        <p:txBody>
          <a:bodyPr/>
          <a:lstStyle/>
          <a:p>
            <a:r>
              <a:rPr lang="en-US" sz="2800" b="1" dirty="0" smtClean="0">
                <a:latin typeface="Times New Roman" panose="02020603050405020304" pitchFamily="18" charset="0"/>
                <a:cs typeface="Times New Roman" panose="02020603050405020304" pitchFamily="18" charset="0"/>
              </a:rPr>
              <a:t>B- The Orientation (Introductory) Phase:</a:t>
            </a:r>
            <a:br>
              <a:rPr lang="en-US" sz="2800" b="1" dirty="0" smtClean="0">
                <a:latin typeface="Times New Roman" panose="02020603050405020304" pitchFamily="18" charset="0"/>
                <a:cs typeface="Times New Roman" panose="02020603050405020304" pitchFamily="18" charset="0"/>
              </a:rPr>
            </a:br>
            <a:endParaRPr lang="ar-IQ" sz="28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228600" y="2133600"/>
            <a:ext cx="8381999" cy="4114800"/>
          </a:xfrm>
        </p:spPr>
        <p:txBody>
          <a:bodyPr>
            <a:normAutofit/>
          </a:bodyPr>
          <a:lstStyle/>
          <a:p>
            <a:pPr algn="justLow" rtl="0"/>
            <a:r>
              <a:rPr lang="en-US" sz="2000" dirty="0" smtClean="0"/>
              <a:t>During </a:t>
            </a:r>
            <a:r>
              <a:rPr lang="en-US" sz="2000" dirty="0"/>
              <a:t>the orientation phase, the nurse and client become acquainted. Tasks include:</a:t>
            </a:r>
          </a:p>
          <a:p>
            <a:pPr marL="0" indent="0" algn="justLow" rtl="0">
              <a:buNone/>
            </a:pPr>
            <a:r>
              <a:rPr lang="en-US" sz="2000" dirty="0"/>
              <a:t>1-Creating an environment for the establishment of trust and rapport</a:t>
            </a:r>
          </a:p>
          <a:p>
            <a:pPr marL="0" indent="0" algn="justLow" rtl="0">
              <a:buNone/>
            </a:pPr>
            <a:r>
              <a:rPr lang="en-US" sz="2000" dirty="0"/>
              <a:t>2-Establishing a contract for intervention that details the expectations and responsibilities of both the nurse and </a:t>
            </a:r>
            <a:r>
              <a:rPr lang="en-US" sz="2000" dirty="0" smtClean="0"/>
              <a:t>client</a:t>
            </a:r>
            <a:endParaRPr lang="en-US" sz="2000" dirty="0"/>
          </a:p>
        </p:txBody>
      </p:sp>
    </p:spTree>
    <p:extLst>
      <p:ext uri="{BB962C8B-B14F-4D97-AF65-F5344CB8AC3E}">
        <p14:creationId xmlns:p14="http://schemas.microsoft.com/office/powerpoint/2010/main" val="60794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cont.</a:t>
            </a:r>
            <a:endParaRPr lang="ar-IQ" dirty="0"/>
          </a:p>
        </p:txBody>
      </p:sp>
      <p:sp>
        <p:nvSpPr>
          <p:cNvPr id="3" name="عنصر نائب للمحتوى 2"/>
          <p:cNvSpPr>
            <a:spLocks noGrp="1"/>
          </p:cNvSpPr>
          <p:nvPr>
            <p:ph idx="1"/>
          </p:nvPr>
        </p:nvSpPr>
        <p:spPr>
          <a:xfrm>
            <a:off x="381000" y="2286000"/>
            <a:ext cx="8534399" cy="3625222"/>
          </a:xfrm>
        </p:spPr>
        <p:txBody>
          <a:bodyPr>
            <a:normAutofit/>
          </a:bodyPr>
          <a:lstStyle/>
          <a:p>
            <a:pPr marL="0" indent="0" algn="l" rtl="0">
              <a:buNone/>
            </a:pPr>
            <a:r>
              <a:rPr lang="en-US" sz="2000" dirty="0"/>
              <a:t>3-Gathering assessment information to build a strong client database</a:t>
            </a:r>
          </a:p>
          <a:p>
            <a:pPr marL="0" indent="0" algn="l" rtl="0">
              <a:buNone/>
            </a:pPr>
            <a:r>
              <a:rPr lang="en-US" sz="2000" dirty="0"/>
              <a:t>4-Identifying the client’s strengths and limitations</a:t>
            </a:r>
          </a:p>
          <a:p>
            <a:pPr marL="0" indent="0" algn="l" rtl="0">
              <a:buNone/>
            </a:pPr>
            <a:r>
              <a:rPr lang="en-US" sz="2000" dirty="0"/>
              <a:t>5-Formulating nursing diagnoses</a:t>
            </a:r>
          </a:p>
          <a:p>
            <a:pPr marL="0" indent="0" algn="l" rtl="0">
              <a:buNone/>
            </a:pPr>
            <a:r>
              <a:rPr lang="en-US" sz="2000" dirty="0"/>
              <a:t>6-Setting goals that are mutually agreeable to the nurse and client</a:t>
            </a:r>
          </a:p>
          <a:p>
            <a:pPr marL="0" indent="0" algn="l" rtl="0">
              <a:buNone/>
            </a:pPr>
            <a:r>
              <a:rPr lang="en-US" sz="2000" dirty="0"/>
              <a:t>7-Developing a plan of action that is realistic for meeting the established goals</a:t>
            </a:r>
          </a:p>
          <a:p>
            <a:pPr marL="0" indent="0" algn="l" rtl="0">
              <a:buNone/>
            </a:pPr>
            <a:r>
              <a:rPr lang="en-US" sz="2000" dirty="0"/>
              <a:t>8-Exploring feelings of both the client and nurse</a:t>
            </a:r>
          </a:p>
          <a:p>
            <a:pPr algn="l" rtl="0"/>
            <a:endParaRPr lang="ar-IQ" dirty="0"/>
          </a:p>
        </p:txBody>
      </p:sp>
    </p:spTree>
    <p:extLst>
      <p:ext uri="{BB962C8B-B14F-4D97-AF65-F5344CB8AC3E}">
        <p14:creationId xmlns:p14="http://schemas.microsoft.com/office/powerpoint/2010/main" val="3854223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776044"/>
            <a:ext cx="7467600" cy="1143000"/>
          </a:xfrm>
        </p:spPr>
        <p:txBody>
          <a:bodyPr/>
          <a:lstStyle/>
          <a:p>
            <a:r>
              <a:rPr lang="en-US" sz="3200" b="1" dirty="0">
                <a:latin typeface="Times New Roman" panose="02020603050405020304" pitchFamily="18" charset="0"/>
                <a:cs typeface="Times New Roman" panose="02020603050405020304" pitchFamily="18" charset="0"/>
              </a:rPr>
              <a:t>C- The Working Phase</a:t>
            </a:r>
            <a:br>
              <a:rPr lang="en-US" sz="3200" b="1" dirty="0">
                <a:latin typeface="Times New Roman" panose="02020603050405020304" pitchFamily="18" charset="0"/>
                <a:cs typeface="Times New Roman" panose="02020603050405020304" pitchFamily="18" charset="0"/>
              </a:rPr>
            </a:br>
            <a:endParaRPr lang="ar-IQ" sz="32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381000" y="1752600"/>
            <a:ext cx="8839200" cy="4648200"/>
          </a:xfrm>
        </p:spPr>
        <p:txBody>
          <a:bodyPr>
            <a:normAutofit/>
          </a:bodyPr>
          <a:lstStyle/>
          <a:p>
            <a:pPr algn="l" rtl="0"/>
            <a:r>
              <a:rPr lang="en-US" sz="2000" dirty="0" smtClean="0"/>
              <a:t>The </a:t>
            </a:r>
            <a:r>
              <a:rPr lang="en-US" sz="2000" dirty="0"/>
              <a:t>therapeutic work of the relationship is accomplished during this phase. Tasks include:</a:t>
            </a:r>
          </a:p>
          <a:p>
            <a:pPr marL="0" indent="0" algn="l" rtl="0">
              <a:buNone/>
            </a:pPr>
            <a:r>
              <a:rPr lang="en-US" sz="2000" dirty="0"/>
              <a:t>1. Maintaining the trust and rapport that was established during the orientation phase</a:t>
            </a:r>
          </a:p>
          <a:p>
            <a:pPr marL="0" indent="0" algn="l" rtl="0">
              <a:buNone/>
            </a:pPr>
            <a:r>
              <a:rPr lang="en-US" sz="2000" dirty="0"/>
              <a:t>2. Promoting the client’s insight and perception of reality</a:t>
            </a:r>
          </a:p>
          <a:p>
            <a:pPr marL="0" indent="0" algn="l" rtl="0">
              <a:buNone/>
            </a:pPr>
            <a:r>
              <a:rPr lang="en-US" sz="2000" dirty="0"/>
              <a:t>3. Using problem-solving strategies. </a:t>
            </a:r>
            <a:endParaRPr lang="en-US" sz="2000" dirty="0" smtClean="0"/>
          </a:p>
          <a:p>
            <a:pPr marL="0" indent="0" algn="l" rtl="0">
              <a:buNone/>
            </a:pPr>
            <a:r>
              <a:rPr lang="en-US" sz="2000" dirty="0" smtClean="0"/>
              <a:t>4</a:t>
            </a:r>
            <a:r>
              <a:rPr lang="en-US" sz="2000" dirty="0"/>
              <a:t>. Overcoming resistance behaviors on the part of the client as the level of anxiety rises in response to discussion of painful issues</a:t>
            </a:r>
          </a:p>
          <a:p>
            <a:pPr marL="0" indent="0" algn="l" rtl="0">
              <a:buNone/>
            </a:pPr>
            <a:r>
              <a:rPr lang="en-US" sz="2000" dirty="0"/>
              <a:t>5. Continuously evaluating progress toward goal attainment</a:t>
            </a:r>
            <a:endParaRPr lang="ar-IQ" sz="2000" dirty="0"/>
          </a:p>
        </p:txBody>
      </p:sp>
    </p:spTree>
    <p:extLst>
      <p:ext uri="{BB962C8B-B14F-4D97-AF65-F5344CB8AC3E}">
        <p14:creationId xmlns:p14="http://schemas.microsoft.com/office/powerpoint/2010/main" val="3990449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3200" b="1" dirty="0">
                <a:latin typeface="Times New Roman" panose="02020603050405020304" pitchFamily="18" charset="0"/>
                <a:cs typeface="Times New Roman" panose="02020603050405020304" pitchFamily="18" charset="0"/>
              </a:rPr>
              <a:t>D- The Termination Phase</a:t>
            </a:r>
            <a:br>
              <a:rPr lang="en-US" sz="3200" b="1" dirty="0">
                <a:latin typeface="Times New Roman" panose="02020603050405020304" pitchFamily="18" charset="0"/>
                <a:cs typeface="Times New Roman" panose="02020603050405020304" pitchFamily="18" charset="0"/>
              </a:rPr>
            </a:br>
            <a:endParaRPr lang="ar-IQ" sz="32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304800" y="2514600"/>
            <a:ext cx="8534399" cy="3396622"/>
          </a:xfrm>
        </p:spPr>
        <p:txBody>
          <a:bodyPr>
            <a:normAutofit/>
          </a:bodyPr>
          <a:lstStyle/>
          <a:p>
            <a:pPr algn="l" rtl="0"/>
            <a:r>
              <a:rPr lang="en-US" sz="2000" dirty="0" smtClean="0"/>
              <a:t>Termination </a:t>
            </a:r>
            <a:r>
              <a:rPr lang="en-US" sz="2000" dirty="0"/>
              <a:t>of the relationship may occur for a variety of reasons: </a:t>
            </a:r>
            <a:endParaRPr lang="en-US" sz="2000" dirty="0" smtClean="0"/>
          </a:p>
          <a:p>
            <a:pPr marL="0" indent="0" algn="l" rtl="0">
              <a:buNone/>
            </a:pPr>
            <a:r>
              <a:rPr lang="en-US" sz="2000" dirty="0" smtClean="0"/>
              <a:t>1- </a:t>
            </a:r>
            <a:r>
              <a:rPr lang="en-US" sz="2000" dirty="0"/>
              <a:t>The mutually agreed-on goals may have been reached.</a:t>
            </a:r>
          </a:p>
          <a:p>
            <a:pPr marL="0" indent="0" algn="l" rtl="0">
              <a:buNone/>
            </a:pPr>
            <a:r>
              <a:rPr lang="en-US" sz="2000" dirty="0"/>
              <a:t>2- The client may be discharged from the hospital; or, in the case of a student nurse, it may be the end of a clinical rotation.</a:t>
            </a:r>
          </a:p>
          <a:p>
            <a:pPr marL="0" indent="0" algn="l" rtl="0">
              <a:buNone/>
            </a:pPr>
            <a:r>
              <a:rPr lang="en-US" sz="2000" dirty="0"/>
              <a:t>3-Termination can be a difficult phase for both the client and nurse.</a:t>
            </a:r>
          </a:p>
          <a:p>
            <a:pPr algn="l" rtl="0"/>
            <a:endParaRPr lang="ar-IQ" sz="2000" dirty="0"/>
          </a:p>
        </p:txBody>
      </p:sp>
    </p:spTree>
    <p:extLst>
      <p:ext uri="{BB962C8B-B14F-4D97-AF65-F5344CB8AC3E}">
        <p14:creationId xmlns:p14="http://schemas.microsoft.com/office/powerpoint/2010/main" val="1258131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cont.</a:t>
            </a:r>
            <a:endParaRPr lang="ar-IQ" dirty="0"/>
          </a:p>
        </p:txBody>
      </p:sp>
      <p:sp>
        <p:nvSpPr>
          <p:cNvPr id="3" name="عنصر نائب للمحتوى 2"/>
          <p:cNvSpPr>
            <a:spLocks noGrp="1"/>
          </p:cNvSpPr>
          <p:nvPr>
            <p:ph idx="1"/>
          </p:nvPr>
        </p:nvSpPr>
        <p:spPr>
          <a:xfrm>
            <a:off x="304800" y="2209800"/>
            <a:ext cx="8534399" cy="3701422"/>
          </a:xfrm>
        </p:spPr>
        <p:txBody>
          <a:bodyPr>
            <a:normAutofit/>
          </a:bodyPr>
          <a:lstStyle/>
          <a:p>
            <a:pPr marL="0" indent="0" algn="l" rtl="0">
              <a:buNone/>
            </a:pPr>
            <a:r>
              <a:rPr lang="en-US" sz="2000" dirty="0"/>
              <a:t>4-The main task involves bringing a therapeutic conclusion to the relationship.</a:t>
            </a:r>
          </a:p>
          <a:p>
            <a:pPr marL="0" indent="0" algn="l" rtl="0">
              <a:buNone/>
            </a:pPr>
            <a:r>
              <a:rPr lang="en-US" sz="2000" dirty="0"/>
              <a:t>5-Both the nurse and client may experience feelings of sadness and loss.</a:t>
            </a:r>
          </a:p>
          <a:p>
            <a:pPr marL="0" indent="0" algn="l" rtl="0">
              <a:buNone/>
            </a:pPr>
            <a:r>
              <a:rPr lang="en-US" sz="2000" dirty="0"/>
              <a:t>6-The nurse should share his or her feelings with the client.</a:t>
            </a:r>
          </a:p>
          <a:p>
            <a:pPr marL="0" indent="0" algn="l" rtl="0">
              <a:buNone/>
            </a:pPr>
            <a:r>
              <a:rPr lang="en-US" sz="2000" dirty="0"/>
              <a:t>7-Through these interactions, the client learns that it is acceptable to have these feelings at a time of separation.</a:t>
            </a:r>
            <a:endParaRPr lang="ar-IQ" sz="2000" dirty="0"/>
          </a:p>
        </p:txBody>
      </p:sp>
    </p:spTree>
    <p:extLst>
      <p:ext uri="{BB962C8B-B14F-4D97-AF65-F5344CB8AC3E}">
        <p14:creationId xmlns:p14="http://schemas.microsoft.com/office/powerpoint/2010/main" val="2330391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24110"/>
            <a:ext cx="8610599" cy="1280890"/>
          </a:xfrm>
        </p:spPr>
        <p:txBody>
          <a:bodyPr>
            <a:normAutofit/>
          </a:bodyPr>
          <a:lstStyle/>
          <a:p>
            <a:r>
              <a:rPr lang="en-US" sz="3200" b="1" dirty="0">
                <a:latin typeface="Times New Roman" panose="02020603050405020304" pitchFamily="18" charset="0"/>
                <a:cs typeface="Times New Roman" panose="02020603050405020304" pitchFamily="18" charset="0"/>
              </a:rPr>
              <a:t>Boundaries in The Nurse-Client Relationship</a:t>
            </a:r>
            <a:br>
              <a:rPr lang="en-US" sz="3200" b="1" dirty="0">
                <a:latin typeface="Times New Roman" panose="02020603050405020304" pitchFamily="18" charset="0"/>
                <a:cs typeface="Times New Roman" panose="02020603050405020304" pitchFamily="18" charset="0"/>
              </a:rPr>
            </a:br>
            <a:endParaRPr lang="ar-IQ" sz="32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228600" y="2285999"/>
            <a:ext cx="8686800" cy="4038601"/>
          </a:xfrm>
        </p:spPr>
        <p:txBody>
          <a:bodyPr>
            <a:normAutofit/>
          </a:bodyPr>
          <a:lstStyle/>
          <a:p>
            <a:pPr marL="0" indent="0" algn="justLow" rtl="0">
              <a:buNone/>
            </a:pPr>
            <a:r>
              <a:rPr lang="en-US" sz="2400" b="1" dirty="0" smtClean="0">
                <a:latin typeface="Times New Roman" panose="02020603050405020304" pitchFamily="18" charset="0"/>
                <a:cs typeface="Times New Roman" panose="02020603050405020304" pitchFamily="18" charset="0"/>
              </a:rPr>
              <a:t>1- </a:t>
            </a:r>
            <a:r>
              <a:rPr lang="en-US" sz="2400" b="1" dirty="0">
                <a:latin typeface="Times New Roman" panose="02020603050405020304" pitchFamily="18" charset="0"/>
                <a:cs typeface="Times New Roman" panose="02020603050405020304" pitchFamily="18" charset="0"/>
              </a:rPr>
              <a:t>Social boundaries: </a:t>
            </a:r>
            <a:r>
              <a:rPr lang="en-US" sz="2400" dirty="0">
                <a:latin typeface="Times New Roman" panose="02020603050405020304" pitchFamily="18" charset="0"/>
                <a:cs typeface="Times New Roman" panose="02020603050405020304" pitchFamily="18" charset="0"/>
              </a:rPr>
              <a:t>These are established within a culture and define how individuals are expected to behave in social situations.</a:t>
            </a:r>
          </a:p>
          <a:p>
            <a:pPr marL="0" indent="0" algn="justLow" rtl="0">
              <a:buNone/>
            </a:pPr>
            <a:r>
              <a:rPr lang="en-US" sz="2400" b="1" dirty="0" smtClean="0">
                <a:latin typeface="Times New Roman" panose="02020603050405020304" pitchFamily="18" charset="0"/>
                <a:cs typeface="Times New Roman" panose="02020603050405020304" pitchFamily="18" charset="0"/>
              </a:rPr>
              <a:t>2- </a:t>
            </a:r>
            <a:r>
              <a:rPr lang="en-US" sz="2400" b="1" dirty="0">
                <a:latin typeface="Times New Roman" panose="02020603050405020304" pitchFamily="18" charset="0"/>
                <a:cs typeface="Times New Roman" panose="02020603050405020304" pitchFamily="18" charset="0"/>
              </a:rPr>
              <a:t>Personal boundaries: </a:t>
            </a:r>
            <a:r>
              <a:rPr lang="en-US" sz="2400" dirty="0">
                <a:latin typeface="Times New Roman" panose="02020603050405020304" pitchFamily="18" charset="0"/>
                <a:cs typeface="Times New Roman" panose="02020603050405020304" pitchFamily="18" charset="0"/>
              </a:rPr>
              <a:t>These are boundaries that individuals define for themselves. These include physical boundaries, emotional boundaries.</a:t>
            </a:r>
          </a:p>
          <a:p>
            <a:pPr marL="0" indent="0" algn="justLow" rtl="0">
              <a:buNone/>
            </a:pPr>
            <a:r>
              <a:rPr lang="en-US" sz="2400" b="1" dirty="0">
                <a:latin typeface="Times New Roman" panose="02020603050405020304" pitchFamily="18" charset="0"/>
                <a:cs typeface="Times New Roman" panose="02020603050405020304" pitchFamily="18" charset="0"/>
              </a:rPr>
              <a:t>3- Professional boundaries: </a:t>
            </a:r>
            <a:r>
              <a:rPr lang="en-US" sz="2400" dirty="0">
                <a:latin typeface="Times New Roman" panose="02020603050405020304" pitchFamily="18" charset="0"/>
                <a:cs typeface="Times New Roman" panose="02020603050405020304" pitchFamily="18" charset="0"/>
              </a:rPr>
              <a:t>These boundaries limit and outline expectations for appropriate professional relationships with clients.</a:t>
            </a:r>
          </a:p>
          <a:p>
            <a:pPr marL="0" indent="0" algn="justLow" rtl="0">
              <a:buNone/>
            </a:pPr>
            <a:r>
              <a:rPr lang="en-US" sz="2400" dirty="0">
                <a:latin typeface="Times New Roman" panose="02020603050405020304" pitchFamily="18" charset="0"/>
                <a:cs typeface="Times New Roman" panose="02020603050405020304" pitchFamily="18" charset="0"/>
              </a:rPr>
              <a:t>For example: Favoring a client’s care over that of another. Keeping secrets with a client. Giving special attention or treatment to one client over others.</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342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412CA-2BB7-4E0F-B28B-813E3B1BB26C}"/>
              </a:ext>
            </a:extLst>
          </p:cNvPr>
          <p:cNvSpPr>
            <a:spLocks noGrp="1"/>
          </p:cNvSpPr>
          <p:nvPr>
            <p:ph type="title"/>
          </p:nvPr>
        </p:nvSpPr>
        <p:spPr>
          <a:xfrm>
            <a:off x="0" y="618248"/>
            <a:ext cx="9296400" cy="1280890"/>
          </a:xfrm>
        </p:spPr>
        <p:txBody>
          <a:bodyPr>
            <a:normAutofit fontScale="90000"/>
          </a:bodyPr>
          <a:lstStyle/>
          <a:p>
            <a:pPr rtl="0" eaLnBrk="1" fontAlgn="auto" hangingPunct="1">
              <a:spcAft>
                <a:spcPts val="0"/>
              </a:spcAft>
              <a:defRPr/>
            </a:pPr>
            <a:r>
              <a:rPr lang="en-US" b="1" dirty="0"/>
              <a:t>Nurses’ roles in nurse-patient relationship</a:t>
            </a:r>
          </a:p>
        </p:txBody>
      </p:sp>
      <p:sp>
        <p:nvSpPr>
          <p:cNvPr id="3" name="Content Placeholder 2">
            <a:extLst>
              <a:ext uri="{FF2B5EF4-FFF2-40B4-BE49-F238E27FC236}">
                <a16:creationId xmlns:a16="http://schemas.microsoft.com/office/drawing/2014/main" xmlns="" id="{B78DDDAD-7B0F-4E97-8EBE-3837CC90AF7F}"/>
              </a:ext>
            </a:extLst>
          </p:cNvPr>
          <p:cNvSpPr>
            <a:spLocks noGrp="1"/>
          </p:cNvSpPr>
          <p:nvPr>
            <p:ph idx="1"/>
          </p:nvPr>
        </p:nvSpPr>
        <p:spPr>
          <a:xfrm>
            <a:off x="304800" y="1899138"/>
            <a:ext cx="5821523" cy="3777622"/>
          </a:xfrm>
        </p:spPr>
        <p:txBody>
          <a:bodyPr>
            <a:noAutofit/>
          </a:bodyPr>
          <a:lstStyle/>
          <a:p>
            <a:pPr marL="274320" indent="-274320" algn="l" rtl="0" eaLnBrk="1" fontAlgn="auto" hangingPunct="1">
              <a:spcAft>
                <a:spcPts val="0"/>
              </a:spcAft>
              <a:buClr>
                <a:schemeClr val="accent3"/>
              </a:buClr>
              <a:buFont typeface="Wingdings 2"/>
              <a:buChar char=""/>
              <a:defRPr/>
            </a:pPr>
            <a:endParaRPr lang="en-US" b="1" dirty="0"/>
          </a:p>
          <a:p>
            <a:pPr marL="274320" indent="-274320" algn="l" rtl="0" eaLnBrk="1" fontAlgn="auto" hangingPunct="1">
              <a:spcAft>
                <a:spcPts val="0"/>
              </a:spcAft>
              <a:buClr>
                <a:schemeClr val="accent3"/>
              </a:buClr>
              <a:buFont typeface="Wingdings 2"/>
              <a:buChar char=""/>
              <a:defRPr/>
            </a:pPr>
            <a:r>
              <a:rPr lang="en-US" sz="2000" b="1" dirty="0"/>
              <a:t>Care giver</a:t>
            </a:r>
          </a:p>
          <a:p>
            <a:pPr marL="274320" indent="-274320" algn="l" rtl="0" eaLnBrk="1" fontAlgn="auto" hangingPunct="1">
              <a:spcAft>
                <a:spcPts val="0"/>
              </a:spcAft>
              <a:buClr>
                <a:schemeClr val="accent3"/>
              </a:buClr>
              <a:buFont typeface="Wingdings 2"/>
              <a:buChar char=""/>
              <a:defRPr/>
            </a:pPr>
            <a:endParaRPr lang="en-US" sz="2000" b="1" dirty="0"/>
          </a:p>
          <a:p>
            <a:pPr marL="274320" indent="-274320" algn="l" rtl="0" eaLnBrk="1" fontAlgn="auto" hangingPunct="1">
              <a:spcAft>
                <a:spcPts val="0"/>
              </a:spcAft>
              <a:buClr>
                <a:schemeClr val="accent3"/>
              </a:buClr>
              <a:buFont typeface="Wingdings 2"/>
              <a:buChar char=""/>
              <a:defRPr/>
            </a:pPr>
            <a:r>
              <a:rPr lang="en-US" sz="2000" b="1" dirty="0"/>
              <a:t>Counselor</a:t>
            </a:r>
          </a:p>
          <a:p>
            <a:pPr marL="274320" indent="-274320" algn="l" rtl="0" eaLnBrk="1" fontAlgn="auto" hangingPunct="1">
              <a:spcAft>
                <a:spcPts val="0"/>
              </a:spcAft>
              <a:buClr>
                <a:schemeClr val="accent3"/>
              </a:buClr>
              <a:buFont typeface="Wingdings 2"/>
              <a:buChar char=""/>
              <a:defRPr/>
            </a:pPr>
            <a:endParaRPr lang="en-US" sz="2000" b="1" dirty="0"/>
          </a:p>
          <a:p>
            <a:pPr marL="274320" indent="-274320" algn="l" rtl="0" eaLnBrk="1" fontAlgn="auto" hangingPunct="1">
              <a:spcAft>
                <a:spcPts val="0"/>
              </a:spcAft>
              <a:buClr>
                <a:schemeClr val="accent3"/>
              </a:buClr>
              <a:buFont typeface="Wingdings 2"/>
              <a:buChar char=""/>
              <a:defRPr/>
            </a:pPr>
            <a:r>
              <a:rPr lang="en-US" sz="2000" b="1" dirty="0"/>
              <a:t>Educator</a:t>
            </a:r>
          </a:p>
          <a:p>
            <a:pPr marL="274320" indent="-274320" algn="l" rtl="0" eaLnBrk="1" fontAlgn="auto" hangingPunct="1">
              <a:spcAft>
                <a:spcPts val="0"/>
              </a:spcAft>
              <a:buClr>
                <a:schemeClr val="accent3"/>
              </a:buClr>
              <a:buFont typeface="Wingdings 2"/>
              <a:buChar char=""/>
              <a:defRPr/>
            </a:pPr>
            <a:endParaRPr lang="en-US" sz="2000" b="1" dirty="0"/>
          </a:p>
          <a:p>
            <a:pPr marL="274320" indent="-274320" algn="l" rtl="0" eaLnBrk="1" fontAlgn="auto" hangingPunct="1">
              <a:spcAft>
                <a:spcPts val="0"/>
              </a:spcAft>
              <a:buClr>
                <a:schemeClr val="accent3"/>
              </a:buClr>
              <a:buFont typeface="Wingdings 2"/>
              <a:buChar char=""/>
              <a:defRPr/>
            </a:pPr>
            <a:r>
              <a:rPr lang="en-US" sz="2000" b="1" dirty="0"/>
              <a:t>Consultant</a:t>
            </a:r>
          </a:p>
          <a:p>
            <a:pPr marL="274320" indent="-274320" algn="l" rtl="0" eaLnBrk="1" fontAlgn="auto" hangingPunct="1">
              <a:spcAft>
                <a:spcPts val="0"/>
              </a:spcAft>
              <a:buClr>
                <a:schemeClr val="accent3"/>
              </a:buClr>
              <a:buFont typeface="Wingdings 2"/>
              <a:buChar char=""/>
              <a:defRPr/>
            </a:pPr>
            <a:endParaRPr lang="en-US" sz="2000" b="1" dirty="0"/>
          </a:p>
          <a:p>
            <a:pPr marL="274320" indent="-274320" algn="l" rtl="0" eaLnBrk="1" fontAlgn="auto" hangingPunct="1">
              <a:spcAft>
                <a:spcPts val="0"/>
              </a:spcAft>
              <a:buClr>
                <a:schemeClr val="accent3"/>
              </a:buClr>
              <a:buFont typeface="Wingdings 2"/>
              <a:buChar char=""/>
              <a:defRPr/>
            </a:pPr>
            <a:r>
              <a:rPr lang="en-US" sz="2000" b="1" dirty="0"/>
              <a:t>researcher</a:t>
            </a:r>
          </a:p>
        </p:txBody>
      </p:sp>
      <p:pic>
        <p:nvPicPr>
          <p:cNvPr id="14340" name="Picture 6" descr="lorraine">
            <a:extLst>
              <a:ext uri="{FF2B5EF4-FFF2-40B4-BE49-F238E27FC236}">
                <a16:creationId xmlns:a16="http://schemas.microsoft.com/office/drawing/2014/main" xmlns="" id="{6683D652-383A-42F9-9F2C-43DF93833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5353" y="2209800"/>
            <a:ext cx="4530386"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756994"/>
            <a:ext cx="8534400" cy="843206"/>
          </a:xfrm>
        </p:spPr>
        <p:txBody>
          <a:bodyPr/>
          <a:lstStyle/>
          <a:p>
            <a:r>
              <a:rPr lang="en-US" sz="3200" b="1" dirty="0">
                <a:latin typeface="Times New Roman" panose="02020603050405020304" pitchFamily="18" charset="0"/>
                <a:cs typeface="Times New Roman" panose="02020603050405020304" pitchFamily="18" charset="0"/>
              </a:rPr>
              <a:t>Roles of </a:t>
            </a:r>
            <a:r>
              <a:rPr lang="en-US" sz="3200" b="1" dirty="0" smtClean="0">
                <a:latin typeface="Times New Roman" panose="02020603050405020304" pitchFamily="18" charset="0"/>
                <a:cs typeface="Times New Roman" panose="02020603050405020304" pitchFamily="18" charset="0"/>
              </a:rPr>
              <a:t>the nurse in </a:t>
            </a:r>
            <a:r>
              <a:rPr lang="en-US" sz="3200" b="1" dirty="0">
                <a:latin typeface="Times New Roman" panose="02020603050405020304" pitchFamily="18" charset="0"/>
                <a:cs typeface="Times New Roman" panose="02020603050405020304" pitchFamily="18" charset="0"/>
              </a:rPr>
              <a:t>(</a:t>
            </a:r>
            <a:r>
              <a:rPr lang="en-US" sz="3200" b="1" dirty="0" smtClean="0">
                <a:latin typeface="Times New Roman" panose="02020603050405020304" pitchFamily="18" charset="0"/>
                <a:cs typeface="Times New Roman" panose="02020603050405020304" pitchFamily="18" charset="0"/>
              </a:rPr>
              <a:t>Therapeutic Relationship)</a:t>
            </a:r>
            <a:endParaRPr lang="ar-IQ" sz="32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477322" y="1752600"/>
            <a:ext cx="8469923" cy="4389437"/>
          </a:xfrm>
        </p:spPr>
        <p:txBody>
          <a:bodyPr>
            <a:normAutofit/>
          </a:bodyPr>
          <a:lstStyle/>
          <a:p>
            <a:pPr marL="0" indent="0" algn="justLow" rtl="0">
              <a:buNone/>
            </a:pPr>
            <a:r>
              <a:rPr lang="en-US" sz="2400" b="1" dirty="0">
                <a:latin typeface="Times New Roman" panose="02020603050405020304" pitchFamily="18" charset="0"/>
                <a:cs typeface="Times New Roman" panose="02020603050405020304" pitchFamily="18" charset="0"/>
              </a:rPr>
              <a:t>1-Teacher</a:t>
            </a:r>
          </a:p>
          <a:p>
            <a:pPr marL="0" indent="0" algn="justLow" rtl="0">
              <a:buNone/>
            </a:pPr>
            <a:r>
              <a:rPr lang="en-US" sz="2400" dirty="0">
                <a:latin typeface="Times New Roman" panose="02020603050405020304" pitchFamily="18" charset="0"/>
                <a:cs typeface="Times New Roman" panose="02020603050405020304" pitchFamily="18" charset="0"/>
              </a:rPr>
              <a:t>The teacher role is inherent in most aspects of client care. During the working phase of the nurse–client relationship, the nurse may teach the client new methods of coping and solving problems. He or she may instruct about the medication regimen and available community resources. </a:t>
            </a:r>
            <a:endParaRPr lang="en-US" sz="2400" dirty="0" smtClean="0">
              <a:latin typeface="Times New Roman" panose="02020603050405020304" pitchFamily="18" charset="0"/>
              <a:cs typeface="Times New Roman" panose="02020603050405020304" pitchFamily="18" charset="0"/>
            </a:endParaRPr>
          </a:p>
          <a:p>
            <a:pPr marL="0" indent="0" algn="justLow" rtl="0">
              <a:buNone/>
            </a:pP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be a good teacher, the nurse must feel confident about the knowledge he or she has and must know the limitations of that knowledge base. The nurse must be honest about what information he or she can provide and when and where to refer clients for further information. This behavior and honesty build trust in clients</a:t>
            </a:r>
            <a:r>
              <a:rPr lang="en-US" dirty="0"/>
              <a:t>.</a:t>
            </a:r>
            <a:endParaRPr lang="ar-IQ" dirty="0"/>
          </a:p>
        </p:txBody>
      </p:sp>
    </p:spTree>
    <p:extLst>
      <p:ext uri="{BB962C8B-B14F-4D97-AF65-F5344CB8AC3E}">
        <p14:creationId xmlns:p14="http://schemas.microsoft.com/office/powerpoint/2010/main" val="60546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2057399"/>
            <a:ext cx="8610600" cy="4267201"/>
          </a:xfrm>
        </p:spPr>
        <p:txBody>
          <a:bodyPr>
            <a:normAutofit/>
          </a:bodyPr>
          <a:lstStyle/>
          <a:p>
            <a:pPr marL="0" indent="0" algn="l" rtl="0">
              <a:buNone/>
            </a:pPr>
            <a:r>
              <a:rPr lang="en-US" sz="2400" b="1" dirty="0">
                <a:latin typeface="Times New Roman" panose="02020603050405020304" pitchFamily="18" charset="0"/>
                <a:cs typeface="Times New Roman" panose="02020603050405020304" pitchFamily="18" charset="0"/>
              </a:rPr>
              <a:t>2-Caregiver</a:t>
            </a:r>
          </a:p>
          <a:p>
            <a:pPr algn="l" rtl="0"/>
            <a:r>
              <a:rPr lang="en-US" sz="2400" dirty="0">
                <a:latin typeface="Times New Roman" panose="02020603050405020304" pitchFamily="18" charset="0"/>
                <a:cs typeface="Times New Roman" panose="02020603050405020304" pitchFamily="18" charset="0"/>
              </a:rPr>
              <a:t>The primary care giving role in mental health settings is the implementation of the therapeutic relationship to build trust, explore feelings, assist the client in problem solving, and help the client meet psychosocial needs.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Some </a:t>
            </a:r>
            <a:r>
              <a:rPr lang="en-US" sz="2400" dirty="0">
                <a:latin typeface="Times New Roman" panose="02020603050405020304" pitchFamily="18" charset="0"/>
                <a:cs typeface="Times New Roman" panose="02020603050405020304" pitchFamily="18" charset="0"/>
              </a:rPr>
              <a:t>clients may confuse physical care with intimacy, which can erode the therapeutic relationship.</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562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935163"/>
            <a:ext cx="8534400" cy="4389437"/>
          </a:xfrm>
        </p:spPr>
        <p:txBody>
          <a:bodyPr>
            <a:normAutofit/>
          </a:bodyPr>
          <a:lstStyle/>
          <a:p>
            <a:pPr marL="0" indent="0" algn="l" rtl="0">
              <a:buNone/>
            </a:pPr>
            <a:r>
              <a:rPr lang="en-US" sz="2400" b="1" dirty="0">
                <a:latin typeface="Times New Roman" panose="02020603050405020304" pitchFamily="18" charset="0"/>
                <a:cs typeface="Times New Roman" panose="02020603050405020304" pitchFamily="18" charset="0"/>
              </a:rPr>
              <a:t>3-Advocate</a:t>
            </a:r>
          </a:p>
          <a:p>
            <a:pPr algn="justLow" rtl="0"/>
            <a:r>
              <a:rPr lang="en-US" sz="2400" dirty="0">
                <a:latin typeface="Times New Roman" panose="02020603050405020304" pitchFamily="18" charset="0"/>
                <a:cs typeface="Times New Roman" panose="02020603050405020304" pitchFamily="18" charset="0"/>
              </a:rPr>
              <a:t>Advocacy is the process of acting in the client’s behalf when he or she cannot do so. This includes ensuring privacy and dignity, preventing unnecessary examinations and procedures, accessing needed services and benefits, and ensuring safety from abuse and exploitation by a health professional or authority figure.</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9765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0200" y="704850"/>
            <a:ext cx="7086600" cy="1019908"/>
          </a:xfrm>
        </p:spPr>
        <p:txBody>
          <a:bodyPr/>
          <a:lstStyle/>
          <a:p>
            <a:r>
              <a:rPr lang="en-US" sz="3600" b="1" dirty="0">
                <a:latin typeface="Times New Roman" panose="02020603050405020304" pitchFamily="18" charset="0"/>
                <a:cs typeface="Times New Roman" panose="02020603050405020304" pitchFamily="18" charset="0"/>
              </a:rPr>
              <a:t>Nurse – health team relationships</a:t>
            </a:r>
            <a:endParaRPr lang="ar-IQ" sz="3600" b="1" dirty="0">
              <a:latin typeface="Times New Roman" panose="02020603050405020304" pitchFamily="18" charset="0"/>
              <a:cs typeface="Times New Roman" panose="02020603050405020304" pitchFamily="18" charset="0"/>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72200" y="2566132"/>
            <a:ext cx="2819400" cy="3171825"/>
          </a:xfrm>
        </p:spPr>
      </p:pic>
      <p:pic>
        <p:nvPicPr>
          <p:cNvPr id="6" name="صورة 5"/>
          <p:cNvPicPr>
            <a:picLocks noChangeAspect="1"/>
          </p:cNvPicPr>
          <p:nvPr/>
        </p:nvPicPr>
        <p:blipFill>
          <a:blip r:embed="rId3"/>
          <a:stretch>
            <a:fillRect/>
          </a:stretch>
        </p:blipFill>
        <p:spPr>
          <a:xfrm>
            <a:off x="228600" y="1828800"/>
            <a:ext cx="5729287" cy="4670424"/>
          </a:xfrm>
          <a:prstGeom prst="rect">
            <a:avLst/>
          </a:prstGeom>
        </p:spPr>
      </p:pic>
    </p:spTree>
    <p:extLst>
      <p:ext uri="{BB962C8B-B14F-4D97-AF65-F5344CB8AC3E}">
        <p14:creationId xmlns:p14="http://schemas.microsoft.com/office/powerpoint/2010/main" val="1290092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C82E26-FB17-43EF-AA6D-0321E6D21632}"/>
              </a:ext>
            </a:extLst>
          </p:cNvPr>
          <p:cNvSpPr>
            <a:spLocks noGrp="1"/>
          </p:cNvSpPr>
          <p:nvPr>
            <p:ph type="title"/>
          </p:nvPr>
        </p:nvSpPr>
        <p:spPr/>
        <p:txBody>
          <a:bodyPr>
            <a:normAutofit/>
          </a:bodyPr>
          <a:lstStyle/>
          <a:p>
            <a:pPr eaLnBrk="1" fontAlgn="auto" hangingPunct="1">
              <a:spcAft>
                <a:spcPts val="0"/>
              </a:spcAft>
              <a:defRPr/>
            </a:pPr>
            <a:r>
              <a:rPr lang="en-US" sz="3200" dirty="0">
                <a:latin typeface="Times New Roman" panose="02020603050405020304" pitchFamily="18" charset="0"/>
                <a:cs typeface="Times New Roman" panose="02020603050405020304" pitchFamily="18" charset="0"/>
              </a:rPr>
              <a:t>Characteristics of good nurse-patient relationship</a:t>
            </a:r>
          </a:p>
        </p:txBody>
      </p:sp>
      <p:sp>
        <p:nvSpPr>
          <p:cNvPr id="16387" name="Content Placeholder 2">
            <a:extLst>
              <a:ext uri="{FF2B5EF4-FFF2-40B4-BE49-F238E27FC236}">
                <a16:creationId xmlns:a16="http://schemas.microsoft.com/office/drawing/2014/main" xmlns="" id="{3AE46C34-CCD0-4355-8EF4-EE187A0A6919}"/>
              </a:ext>
            </a:extLst>
          </p:cNvPr>
          <p:cNvSpPr>
            <a:spLocks noGrp="1"/>
          </p:cNvSpPr>
          <p:nvPr>
            <p:ph idx="1"/>
          </p:nvPr>
        </p:nvSpPr>
        <p:spPr>
          <a:xfrm>
            <a:off x="152400" y="1752601"/>
            <a:ext cx="8991600" cy="3962399"/>
          </a:xfrm>
        </p:spPr>
        <p:txBody>
          <a:bodyPr>
            <a:normAutofit/>
          </a:bodyPr>
          <a:lstStyle/>
          <a:p>
            <a:pPr algn="l" rtl="0" eaLnBrk="1" hangingPunct="1"/>
            <a:endParaRPr lang="en-US" altLang="en-US" sz="2400" b="1" dirty="0"/>
          </a:p>
          <a:p>
            <a:pPr algn="l" rtl="0" eaLnBrk="1" hangingPunct="1"/>
            <a:r>
              <a:rPr lang="en-US" altLang="en-US" sz="2400" dirty="0">
                <a:latin typeface="Times New Roman" panose="02020603050405020304" pitchFamily="18" charset="0"/>
                <a:cs typeface="Times New Roman" panose="02020603050405020304" pitchFamily="18" charset="0"/>
              </a:rPr>
              <a:t>Relationship is therapeutic</a:t>
            </a:r>
          </a:p>
          <a:p>
            <a:pPr algn="l" rtl="0" eaLnBrk="1" hangingPunct="1"/>
            <a:r>
              <a:rPr lang="en-US" altLang="en-US" sz="2400" dirty="0">
                <a:latin typeface="Times New Roman" panose="02020603050405020304" pitchFamily="18" charset="0"/>
                <a:cs typeface="Times New Roman" panose="02020603050405020304" pitchFamily="18" charset="0"/>
              </a:rPr>
              <a:t>Exist until </a:t>
            </a:r>
            <a:r>
              <a:rPr lang="en-US" altLang="en-US" sz="2400" dirty="0" smtClean="0">
                <a:latin typeface="Times New Roman" panose="02020603050405020304" pitchFamily="18" charset="0"/>
                <a:cs typeface="Times New Roman" panose="02020603050405020304" pitchFamily="18" charset="0"/>
              </a:rPr>
              <a:t>patient </a:t>
            </a:r>
            <a:r>
              <a:rPr lang="en-US" altLang="en-US" sz="2400" dirty="0">
                <a:latin typeface="Times New Roman" panose="02020603050405020304" pitchFamily="18" charset="0"/>
                <a:cs typeface="Times New Roman" panose="02020603050405020304" pitchFamily="18" charset="0"/>
              </a:rPr>
              <a:t>have fulfilled the health care needs</a:t>
            </a:r>
          </a:p>
          <a:p>
            <a:pPr algn="l" rtl="0" eaLnBrk="1" hangingPunct="1"/>
            <a:r>
              <a:rPr lang="en-US" altLang="en-US" sz="2400" dirty="0">
                <a:latin typeface="Times New Roman" panose="02020603050405020304" pitchFamily="18" charset="0"/>
                <a:cs typeface="Times New Roman" panose="02020603050405020304" pitchFamily="18" charset="0"/>
              </a:rPr>
              <a:t>Nurses’ work is to attain, maintain, and restore  the patients’ health</a:t>
            </a:r>
          </a:p>
          <a:p>
            <a:pPr algn="l" rtl="0" eaLnBrk="1" hangingPunct="1"/>
            <a:r>
              <a:rPr lang="en-US" altLang="en-US" sz="2400" dirty="0">
                <a:latin typeface="Times New Roman" panose="02020603050405020304" pitchFamily="18" charset="0"/>
                <a:cs typeface="Times New Roman" panose="02020603050405020304" pitchFamily="18" charset="0"/>
              </a:rPr>
              <a:t>Patients are satisfied </a:t>
            </a:r>
          </a:p>
          <a:p>
            <a:pPr algn="l" rtl="0" eaLnBrk="1" hangingPunct="1"/>
            <a:r>
              <a:rPr lang="en-US" altLang="en-US" sz="2400" dirty="0">
                <a:latin typeface="Times New Roman" panose="02020603050405020304" pitchFamily="18" charset="0"/>
                <a:cs typeface="Times New Roman" panose="02020603050405020304" pitchFamily="18" charset="0"/>
              </a:rPr>
              <a:t>Based on nurses’ competent care derived from skills and knowledge </a:t>
            </a:r>
          </a:p>
        </p:txBody>
      </p:sp>
      <p:pic>
        <p:nvPicPr>
          <p:cNvPr id="16388" name="Picture 6" descr="ANd9GcQ7Fxvaw0p0RpsbCc_HEz3XkVnYpnLRRZAsNO2heo_DwATVEisWlQ">
            <a:extLst>
              <a:ext uri="{FF2B5EF4-FFF2-40B4-BE49-F238E27FC236}">
                <a16:creationId xmlns:a16="http://schemas.microsoft.com/office/drawing/2014/main" xmlns="" id="{1FDED0FE-77D9-4597-904F-BABFE89C1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5105400"/>
            <a:ext cx="314325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4D265-64F4-4FFD-8B3C-D7E449FC2E2C}"/>
              </a:ext>
            </a:extLst>
          </p:cNvPr>
          <p:cNvSpPr>
            <a:spLocks noGrp="1"/>
          </p:cNvSpPr>
          <p:nvPr>
            <p:ph type="title"/>
          </p:nvPr>
        </p:nvSpPr>
        <p:spPr>
          <a:xfrm>
            <a:off x="838200" y="304800"/>
            <a:ext cx="7924800" cy="1371601"/>
          </a:xfrm>
        </p:spPr>
        <p:txBody>
          <a:bodyPr>
            <a:normAutofit/>
          </a:bodyPr>
          <a:lstStyle/>
          <a:p>
            <a:pPr algn="ctr" eaLnBrk="1" fontAlgn="auto" hangingPunct="1">
              <a:spcAft>
                <a:spcPts val="0"/>
              </a:spcAft>
              <a:defRPr/>
            </a:pPr>
            <a:r>
              <a:rPr lang="en-US" sz="3600" dirty="0">
                <a:latin typeface="Times New Roman" panose="02020603050405020304" pitchFamily="18" charset="0"/>
                <a:cs typeface="Times New Roman" panose="02020603050405020304" pitchFamily="18" charset="0"/>
              </a:rPr>
              <a:t>Characteristics of good </a:t>
            </a:r>
            <a:r>
              <a:rPr lang="en-US" sz="3600" dirty="0" smtClean="0">
                <a:latin typeface="Times New Roman" panose="02020603050405020304" pitchFamily="18" charset="0"/>
                <a:cs typeface="Times New Roman" panose="02020603050405020304" pitchFamily="18" charset="0"/>
              </a:rPr>
              <a:t>nurse-patient relationship       </a:t>
            </a:r>
            <a:endParaRPr lang="en-US" dirty="0"/>
          </a:p>
        </p:txBody>
      </p:sp>
      <p:sp>
        <p:nvSpPr>
          <p:cNvPr id="3" name="Content Placeholder 2">
            <a:extLst>
              <a:ext uri="{FF2B5EF4-FFF2-40B4-BE49-F238E27FC236}">
                <a16:creationId xmlns:a16="http://schemas.microsoft.com/office/drawing/2014/main" xmlns="" id="{E9B87DFA-53E8-4795-AAAB-6668C88ABC25}"/>
              </a:ext>
            </a:extLst>
          </p:cNvPr>
          <p:cNvSpPr>
            <a:spLocks noGrp="1"/>
          </p:cNvSpPr>
          <p:nvPr>
            <p:ph idx="1"/>
          </p:nvPr>
        </p:nvSpPr>
        <p:spPr>
          <a:xfrm>
            <a:off x="304800" y="1752601"/>
            <a:ext cx="8229600" cy="3124199"/>
          </a:xfrm>
        </p:spPr>
        <p:txBody>
          <a:bodyPr>
            <a:normAutofit/>
          </a:bodyPr>
          <a:lstStyle/>
          <a:p>
            <a:pPr marL="274320" indent="-274320" algn="l" rtl="0" eaLnBrk="1" fontAlgn="auto" hangingPunct="1">
              <a:spcAft>
                <a:spcPts val="0"/>
              </a:spcAft>
              <a:buClr>
                <a:schemeClr val="accent3"/>
              </a:buClr>
              <a:buFont typeface="Wingdings 2"/>
              <a:buChar char=""/>
              <a:defRPr/>
            </a:pPr>
            <a:r>
              <a:rPr lang="en-US" sz="2400" dirty="0" smtClean="0">
                <a:latin typeface="Times New Roman" panose="02020603050405020304" pitchFamily="18" charset="0"/>
                <a:cs typeface="Times New Roman" panose="02020603050405020304" pitchFamily="18" charset="0"/>
              </a:rPr>
              <a:t>Provide holistic care</a:t>
            </a:r>
            <a:endParaRPr lang="en-US" sz="2400" dirty="0">
              <a:latin typeface="Times New Roman" panose="02020603050405020304" pitchFamily="18" charset="0"/>
              <a:cs typeface="Times New Roman" panose="02020603050405020304" pitchFamily="18" charset="0"/>
            </a:endParaRPr>
          </a:p>
          <a:p>
            <a:pPr marL="274320" indent="-274320" algn="l" rtl="0" eaLnBrk="1" fontAlgn="auto" hangingPunct="1">
              <a:spcAft>
                <a:spcPts val="0"/>
              </a:spcAft>
              <a:buClr>
                <a:schemeClr val="accent3"/>
              </a:buClr>
              <a:buFont typeface="Wingdings 2"/>
              <a:buChar char=""/>
              <a:defRPr/>
            </a:pPr>
            <a:r>
              <a:rPr lang="en-US" sz="2400" dirty="0">
                <a:latin typeface="Times New Roman" panose="02020603050405020304" pitchFamily="18" charset="0"/>
                <a:cs typeface="Times New Roman" panose="02020603050405020304" pitchFamily="18" charset="0"/>
              </a:rPr>
              <a:t>Patient/client is an active participant</a:t>
            </a:r>
          </a:p>
          <a:p>
            <a:pPr marL="274320" indent="-274320" algn="l" rtl="0" eaLnBrk="1" fontAlgn="auto" hangingPunct="1">
              <a:spcAft>
                <a:spcPts val="0"/>
              </a:spcAft>
              <a:buClr>
                <a:schemeClr val="accent3"/>
              </a:buClr>
              <a:buFont typeface="Wingdings 2"/>
              <a:buChar char=""/>
              <a:defRPr/>
            </a:pPr>
            <a:r>
              <a:rPr lang="en-US" sz="2400" dirty="0" smtClean="0">
                <a:latin typeface="Times New Roman" panose="02020603050405020304" pitchFamily="18" charset="0"/>
                <a:cs typeface="Times New Roman" panose="02020603050405020304" pitchFamily="18" charset="0"/>
              </a:rPr>
              <a:t>Nurse </a:t>
            </a:r>
            <a:r>
              <a:rPr lang="en-US" sz="2400" dirty="0">
                <a:latin typeface="Times New Roman" panose="02020603050405020304" pitchFamily="18" charset="0"/>
                <a:cs typeface="Times New Roman" panose="02020603050405020304" pitchFamily="18" charset="0"/>
              </a:rPr>
              <a:t>uses patients’ knowledge, attitudes, values, and thoughts to plan </a:t>
            </a:r>
            <a:r>
              <a:rPr lang="en-US" sz="2400" dirty="0" smtClean="0">
                <a:latin typeface="Times New Roman" panose="02020603050405020304" pitchFamily="18" charset="0"/>
                <a:cs typeface="Times New Roman" panose="02020603050405020304" pitchFamily="18" charset="0"/>
              </a:rPr>
              <a:t>interventions</a:t>
            </a:r>
            <a:endParaRPr lang="en-US" sz="2400" dirty="0">
              <a:latin typeface="Times New Roman" panose="02020603050405020304" pitchFamily="18" charset="0"/>
              <a:cs typeface="Times New Roman" panose="02020603050405020304" pitchFamily="18" charset="0"/>
            </a:endParaRPr>
          </a:p>
          <a:p>
            <a:pPr marL="274320" indent="-274320" algn="l" rtl="0" eaLnBrk="1" fontAlgn="auto" hangingPunct="1">
              <a:spcAft>
                <a:spcPts val="0"/>
              </a:spcAft>
              <a:buClr>
                <a:schemeClr val="accent3"/>
              </a:buClr>
              <a:buFont typeface="Wingdings 2"/>
              <a:buChar char=""/>
              <a:defRPr/>
            </a:pPr>
            <a:r>
              <a:rPr lang="en-US" sz="2400" dirty="0" smtClean="0">
                <a:latin typeface="Times New Roman" panose="02020603050405020304" pitchFamily="18" charset="0"/>
                <a:cs typeface="Times New Roman" panose="02020603050405020304" pitchFamily="18" charset="0"/>
              </a:rPr>
              <a:t>Reciprocal relationship </a:t>
            </a:r>
            <a:r>
              <a:rPr lang="en-US" sz="2400" dirty="0">
                <a:latin typeface="Times New Roman" panose="02020603050405020304" pitchFamily="18" charset="0"/>
                <a:cs typeface="Times New Roman" panose="02020603050405020304" pitchFamily="18" charset="0"/>
              </a:rPr>
              <a:t>influenced by professional and personal characteristics of both </a:t>
            </a:r>
            <a:r>
              <a:rPr lang="en-US" sz="2400" dirty="0" smtClean="0">
                <a:latin typeface="Times New Roman" panose="02020603050405020304" pitchFamily="18" charset="0"/>
                <a:cs typeface="Times New Roman" panose="02020603050405020304" pitchFamily="18" charset="0"/>
              </a:rPr>
              <a:t>parties .</a:t>
            </a:r>
            <a:endParaRPr lang="en-US" sz="2400" dirty="0">
              <a:latin typeface="Times New Roman" panose="02020603050405020304" pitchFamily="18" charset="0"/>
              <a:cs typeface="Times New Roman" panose="02020603050405020304" pitchFamily="18" charset="0"/>
            </a:endParaRPr>
          </a:p>
        </p:txBody>
      </p:sp>
      <p:pic>
        <p:nvPicPr>
          <p:cNvPr id="17412" name="Picture 6" descr="ANd9GcS6a9JVauMG3NUSwxY28mw-k-tYoOhdsM4mTDkTJB_j5nhrf408Qg">
            <a:extLst>
              <a:ext uri="{FF2B5EF4-FFF2-40B4-BE49-F238E27FC236}">
                <a16:creationId xmlns:a16="http://schemas.microsoft.com/office/drawing/2014/main" xmlns="" id="{688D8E99-D046-46AD-A228-905F49402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724400"/>
            <a:ext cx="586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492D9-542C-40EC-98D1-27E35792B245}"/>
              </a:ext>
            </a:extLst>
          </p:cNvPr>
          <p:cNvSpPr>
            <a:spLocks noGrp="1"/>
          </p:cNvSpPr>
          <p:nvPr>
            <p:ph type="title"/>
          </p:nvPr>
        </p:nvSpPr>
        <p:spPr/>
        <p:txBody>
          <a:bodyPr>
            <a:normAutofit/>
          </a:bodyPr>
          <a:lstStyle/>
          <a:p>
            <a:pPr eaLnBrk="1" fontAlgn="auto" hangingPunct="1">
              <a:spcAft>
                <a:spcPts val="0"/>
              </a:spcAft>
              <a:defRPr/>
            </a:pPr>
            <a:r>
              <a:rPr lang="en-US" sz="3200" dirty="0">
                <a:latin typeface="Times New Roman" panose="02020603050405020304" pitchFamily="18" charset="0"/>
                <a:cs typeface="Times New Roman" panose="02020603050405020304" pitchFamily="18" charset="0"/>
              </a:rPr>
              <a:t>Barriers for effective professional relationship</a:t>
            </a:r>
          </a:p>
        </p:txBody>
      </p:sp>
      <p:sp>
        <p:nvSpPr>
          <p:cNvPr id="28675" name="Content Placeholder 2">
            <a:extLst>
              <a:ext uri="{FF2B5EF4-FFF2-40B4-BE49-F238E27FC236}">
                <a16:creationId xmlns:a16="http://schemas.microsoft.com/office/drawing/2014/main" xmlns="" id="{4DDC8A2E-53F6-42E8-8562-1BD7A5D06D55}"/>
              </a:ext>
            </a:extLst>
          </p:cNvPr>
          <p:cNvSpPr>
            <a:spLocks noGrp="1"/>
          </p:cNvSpPr>
          <p:nvPr>
            <p:ph idx="1"/>
          </p:nvPr>
        </p:nvSpPr>
        <p:spPr>
          <a:xfrm>
            <a:off x="228600" y="1828800"/>
            <a:ext cx="5029200" cy="2408238"/>
          </a:xfrm>
        </p:spPr>
        <p:txBody>
          <a:bodyPr>
            <a:noAutofit/>
          </a:bodyPr>
          <a:lstStyle/>
          <a:p>
            <a:pPr algn="l" rtl="0" eaLnBrk="1" hangingPunct="1"/>
            <a:endParaRPr lang="en-US" altLang="en-US" sz="2400" dirty="0"/>
          </a:p>
          <a:p>
            <a:pPr algn="l" rtl="0" eaLnBrk="1" hangingPunct="1"/>
            <a:r>
              <a:rPr lang="en-US" altLang="en-US" sz="2400" b="1" dirty="0"/>
              <a:t>Role </a:t>
            </a:r>
            <a:r>
              <a:rPr lang="en-US" altLang="en-US" sz="2400" b="1" dirty="0" smtClean="0"/>
              <a:t>stress</a:t>
            </a:r>
            <a:endParaRPr lang="en-US" altLang="en-US" sz="2400" b="1" dirty="0"/>
          </a:p>
          <a:p>
            <a:pPr algn="l" rtl="0" eaLnBrk="1" hangingPunct="1"/>
            <a:r>
              <a:rPr lang="en-US" altLang="en-US" sz="2400" b="1" dirty="0"/>
              <a:t>Lack of </a:t>
            </a:r>
            <a:r>
              <a:rPr lang="en-US" altLang="en-US" sz="2400" b="1" dirty="0" smtClean="0"/>
              <a:t>inteprofessional </a:t>
            </a:r>
            <a:r>
              <a:rPr lang="en-US" altLang="en-US" sz="2400" b="1" dirty="0"/>
              <a:t>understanding</a:t>
            </a:r>
          </a:p>
          <a:p>
            <a:pPr algn="l" rtl="0" eaLnBrk="1" hangingPunct="1"/>
            <a:r>
              <a:rPr lang="en-US" altLang="en-US" sz="2400" b="1" dirty="0" smtClean="0"/>
              <a:t>Autonomy </a:t>
            </a:r>
            <a:r>
              <a:rPr lang="en-US" altLang="en-US" sz="2400" b="1" dirty="0"/>
              <a:t>struggle</a:t>
            </a:r>
          </a:p>
          <a:p>
            <a:pPr algn="l" rtl="0" eaLnBrk="1" hangingPunct="1">
              <a:buFont typeface="Wingdings 2" panose="05020102010507070707" pitchFamily="18" charset="2"/>
              <a:buNone/>
            </a:pPr>
            <a:r>
              <a:rPr lang="en-US" altLang="en-US" sz="2400" b="1" dirty="0"/>
              <a:t>                       </a:t>
            </a:r>
          </a:p>
          <a:p>
            <a:pPr algn="l" rtl="0" eaLnBrk="1" hangingPunct="1">
              <a:buFont typeface="Wingdings 2" panose="05020102010507070707" pitchFamily="18" charset="2"/>
              <a:buNone/>
            </a:pPr>
            <a:r>
              <a:rPr lang="en-US" altLang="en-US" sz="2400" b="1" dirty="0"/>
              <a:t>                       </a:t>
            </a:r>
          </a:p>
        </p:txBody>
      </p:sp>
      <p:pic>
        <p:nvPicPr>
          <p:cNvPr id="28676" name="Picture 6" descr="Poor%20Communication%20Can%20Mean">
            <a:extLst>
              <a:ext uri="{FF2B5EF4-FFF2-40B4-BE49-F238E27FC236}">
                <a16:creationId xmlns:a16="http://schemas.microsoft.com/office/drawing/2014/main" xmlns="" id="{547C56F6-2B1B-4F87-9987-223F34D88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286000"/>
            <a:ext cx="45720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xmlns="" id="{1BDB20B7-1D53-4932-B9F7-04F4CAC4C65C}"/>
              </a:ext>
            </a:extLst>
          </p:cNvPr>
          <p:cNvSpPr>
            <a:spLocks noGrp="1"/>
          </p:cNvSpPr>
          <p:nvPr>
            <p:ph type="title"/>
          </p:nvPr>
        </p:nvSpPr>
        <p:spPr/>
        <p:txBody>
          <a:bodyPr/>
          <a:lstStyle/>
          <a:p>
            <a:pPr eaLnBrk="1" hangingPunct="1"/>
            <a:r>
              <a:rPr lang="en-US" altLang="en-US" b="1"/>
              <a:t>Role stress</a:t>
            </a:r>
          </a:p>
        </p:txBody>
      </p:sp>
      <p:sp>
        <p:nvSpPr>
          <p:cNvPr id="29699" name="Content Placeholder 2">
            <a:extLst>
              <a:ext uri="{FF2B5EF4-FFF2-40B4-BE49-F238E27FC236}">
                <a16:creationId xmlns:a16="http://schemas.microsoft.com/office/drawing/2014/main" xmlns="" id="{998D5DA8-FBFE-4628-ABBF-A11171996FEE}"/>
              </a:ext>
            </a:extLst>
          </p:cNvPr>
          <p:cNvSpPr>
            <a:spLocks noGrp="1"/>
          </p:cNvSpPr>
          <p:nvPr>
            <p:ph idx="1"/>
          </p:nvPr>
        </p:nvSpPr>
        <p:spPr>
          <a:xfrm>
            <a:off x="457200" y="1935163"/>
            <a:ext cx="7924800" cy="4389437"/>
          </a:xfrm>
        </p:spPr>
        <p:txBody>
          <a:bodyPr>
            <a:normAutofit/>
          </a:bodyPr>
          <a:lstStyle/>
          <a:p>
            <a:pPr algn="l" rtl="0" eaLnBrk="1" hangingPunct="1"/>
            <a:endParaRPr lang="en-US" altLang="en-US" sz="2000" dirty="0"/>
          </a:p>
          <a:p>
            <a:pPr algn="l" rtl="0" eaLnBrk="1" hangingPunct="1"/>
            <a:r>
              <a:rPr lang="en-US" altLang="en-US" sz="2000" dirty="0"/>
              <a:t>The stress arises from role conflict or role confusion</a:t>
            </a:r>
          </a:p>
          <a:p>
            <a:pPr algn="l" rtl="0" eaLnBrk="1" hangingPunct="1"/>
            <a:r>
              <a:rPr lang="en-US" altLang="en-US" sz="2000" dirty="0"/>
              <a:t>Role conflict is a situation that you happen to play a role different from what you expected to play</a:t>
            </a:r>
          </a:p>
          <a:p>
            <a:pPr algn="l" rtl="0" eaLnBrk="1" hangingPunct="1"/>
            <a:r>
              <a:rPr lang="en-US" altLang="en-US" sz="2000" dirty="0"/>
              <a:t>Role stress occur when you are expected to do than what you can do</a:t>
            </a:r>
          </a:p>
          <a:p>
            <a:pPr algn="l" rtl="0" eaLnBrk="1" hangingPunct="1"/>
            <a:r>
              <a:rPr lang="en-US" altLang="en-US" sz="2000" dirty="0"/>
              <a:t>Result in stress and communication is disturbed</a:t>
            </a:r>
          </a:p>
          <a:p>
            <a:pPr algn="l" rtl="0" eaLnBrk="1" hangingPunct="1"/>
            <a:endParaRPr lang="en-US" altLang="en-US" sz="2000" dirty="0"/>
          </a:p>
          <a:p>
            <a:pPr algn="l" rtl="0" eaLnBrk="1" hangingPunct="1"/>
            <a:endParaRPr lang="en-US" altLang="en-US" sz="2000" dirty="0"/>
          </a:p>
        </p:txBody>
      </p:sp>
      <p:pic>
        <p:nvPicPr>
          <p:cNvPr id="29700" name="Picture 6" descr="ANd9GcThcntkb285o3AXfIxGf1-_Fy-oHIQdGRH4rFaeDGknOVKmzESk">
            <a:extLst>
              <a:ext uri="{FF2B5EF4-FFF2-40B4-BE49-F238E27FC236}">
                <a16:creationId xmlns:a16="http://schemas.microsoft.com/office/drawing/2014/main" xmlns="" id="{C883F89F-F3FA-4C27-A5AF-73F92EC081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5720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xmlns="" id="{EE8BCAC7-8C17-424D-BE4C-C4D3C9561D9D}"/>
              </a:ext>
            </a:extLst>
          </p:cNvPr>
          <p:cNvSpPr>
            <a:spLocks noGrp="1"/>
          </p:cNvSpPr>
          <p:nvPr>
            <p:ph type="title"/>
          </p:nvPr>
        </p:nvSpPr>
        <p:spPr/>
        <p:txBody>
          <a:bodyPr/>
          <a:lstStyle/>
          <a:p>
            <a:pPr eaLnBrk="1" hangingPunct="1"/>
            <a:r>
              <a:rPr lang="en-US" altLang="en-US" sz="3600" b="1" dirty="0">
                <a:latin typeface="Times New Roman" panose="02020603050405020304" pitchFamily="18" charset="0"/>
                <a:cs typeface="Times New Roman" panose="02020603050405020304" pitchFamily="18" charset="0"/>
              </a:rPr>
              <a:t>Prevention of role stress</a:t>
            </a:r>
          </a:p>
        </p:txBody>
      </p:sp>
      <p:sp>
        <p:nvSpPr>
          <p:cNvPr id="3" name="Content Placeholder 2">
            <a:extLst>
              <a:ext uri="{FF2B5EF4-FFF2-40B4-BE49-F238E27FC236}">
                <a16:creationId xmlns:a16="http://schemas.microsoft.com/office/drawing/2014/main" xmlns="" id="{A7678117-1FF8-47A1-8835-BE7E6EADF7B7}"/>
              </a:ext>
            </a:extLst>
          </p:cNvPr>
          <p:cNvSpPr>
            <a:spLocks noGrp="1"/>
          </p:cNvSpPr>
          <p:nvPr>
            <p:ph idx="1"/>
          </p:nvPr>
        </p:nvSpPr>
        <p:spPr>
          <a:xfrm>
            <a:off x="533400" y="1935163"/>
            <a:ext cx="6934200" cy="4389437"/>
          </a:xfrm>
        </p:spPr>
        <p:txBody>
          <a:bodyPr>
            <a:noAutofit/>
          </a:bodyPr>
          <a:lstStyle/>
          <a:p>
            <a:pPr marL="274320" indent="-274320" algn="justLow" rtl="0" eaLnBrk="1" fontAlgn="auto" hangingPunct="1">
              <a:spcAft>
                <a:spcPts val="0"/>
              </a:spcAft>
              <a:buClr>
                <a:schemeClr val="accent3"/>
              </a:buClr>
              <a:buFont typeface="Wingdings 2"/>
              <a:buChar char=""/>
              <a:defRPr/>
            </a:pPr>
            <a:r>
              <a:rPr lang="en-US" sz="2400" dirty="0">
                <a:latin typeface="Times New Roman" panose="02020603050405020304" pitchFamily="18" charset="0"/>
                <a:cs typeface="Times New Roman" panose="02020603050405020304" pitchFamily="18" charset="0"/>
              </a:rPr>
              <a:t>Experienced persons are </a:t>
            </a:r>
            <a:r>
              <a:rPr lang="en-US" sz="2400" dirty="0" smtClean="0">
                <a:latin typeface="Times New Roman" panose="02020603050405020304" pitchFamily="18" charset="0"/>
                <a:cs typeface="Times New Roman" panose="02020603050405020304" pitchFamily="18" charset="0"/>
              </a:rPr>
              <a:t>responsible</a:t>
            </a:r>
            <a:endParaRPr lang="en-US" sz="2400" dirty="0">
              <a:latin typeface="Times New Roman" panose="02020603050405020304" pitchFamily="18" charset="0"/>
              <a:cs typeface="Times New Roman" panose="02020603050405020304" pitchFamily="18" charset="0"/>
            </a:endParaRPr>
          </a:p>
          <a:p>
            <a:pPr marL="274320" indent="-274320" algn="justLow" rtl="0" eaLnBrk="1" fontAlgn="auto" hangingPunct="1">
              <a:spcAft>
                <a:spcPts val="0"/>
              </a:spcAft>
              <a:buClr>
                <a:schemeClr val="accent3"/>
              </a:buClr>
              <a:buFont typeface="Wingdings 2"/>
              <a:buChar char=""/>
              <a:defRPr/>
            </a:pPr>
            <a:r>
              <a:rPr lang="en-US" sz="2400" dirty="0">
                <a:latin typeface="Times New Roman" panose="02020603050405020304" pitchFamily="18" charset="0"/>
                <a:cs typeface="Times New Roman" panose="02020603050405020304" pitchFamily="18" charset="0"/>
              </a:rPr>
              <a:t>Understand individual </a:t>
            </a:r>
            <a:r>
              <a:rPr lang="en-US" sz="2400" dirty="0" smtClean="0">
                <a:latin typeface="Times New Roman" panose="02020603050405020304" pitchFamily="18" charset="0"/>
                <a:cs typeface="Times New Roman" panose="02020603050405020304" pitchFamily="18" charset="0"/>
              </a:rPr>
              <a:t>capabilities</a:t>
            </a:r>
            <a:endParaRPr lang="en-US" sz="2400" dirty="0">
              <a:latin typeface="Times New Roman" panose="02020603050405020304" pitchFamily="18" charset="0"/>
              <a:cs typeface="Times New Roman" panose="02020603050405020304" pitchFamily="18" charset="0"/>
            </a:endParaRPr>
          </a:p>
          <a:p>
            <a:pPr marL="274320" indent="-274320" algn="justLow" rtl="0" eaLnBrk="1" fontAlgn="auto" hangingPunct="1">
              <a:spcAft>
                <a:spcPts val="0"/>
              </a:spcAft>
              <a:buClr>
                <a:schemeClr val="accent3"/>
              </a:buClr>
              <a:buFont typeface="Wingdings 2"/>
              <a:buChar char=""/>
              <a:defRPr/>
            </a:pPr>
            <a:r>
              <a:rPr lang="en-US" sz="2400" dirty="0">
                <a:latin typeface="Times New Roman" panose="02020603050405020304" pitchFamily="18" charset="0"/>
                <a:cs typeface="Times New Roman" panose="02020603050405020304" pitchFamily="18" charset="0"/>
              </a:rPr>
              <a:t>Identify the individual weaknesses </a:t>
            </a:r>
          </a:p>
          <a:p>
            <a:pPr marL="274320" indent="-274320" algn="justLow" rtl="0" eaLnBrk="1" fontAlgn="auto" hangingPunct="1">
              <a:spcAft>
                <a:spcPts val="0"/>
              </a:spcAft>
              <a:buClr>
                <a:schemeClr val="accent3"/>
              </a:buClr>
              <a:buFont typeface="Wingdings 2"/>
              <a:buChar char=""/>
              <a:defRPr/>
            </a:pPr>
            <a:r>
              <a:rPr lang="en-US" sz="2400" dirty="0">
                <a:latin typeface="Times New Roman" panose="02020603050405020304" pitchFamily="18" charset="0"/>
                <a:cs typeface="Times New Roman" panose="02020603050405020304" pitchFamily="18" charset="0"/>
              </a:rPr>
              <a:t>Assign tasks accordingly</a:t>
            </a:r>
          </a:p>
          <a:p>
            <a:pPr marL="274320" indent="-274320" algn="justLow" rtl="0" eaLnBrk="1" fontAlgn="auto" hangingPunct="1">
              <a:spcAft>
                <a:spcPts val="0"/>
              </a:spcAft>
              <a:buClr>
                <a:schemeClr val="accent3"/>
              </a:buClr>
              <a:buFont typeface="Wingdings 2"/>
              <a:buChar char=""/>
              <a:defRPr/>
            </a:pPr>
            <a:r>
              <a:rPr lang="en-US" sz="2400" dirty="0" smtClean="0">
                <a:latin typeface="Times New Roman" panose="02020603050405020304" pitchFamily="18" charset="0"/>
                <a:cs typeface="Times New Roman" panose="02020603050405020304" pitchFamily="18" charset="0"/>
              </a:rPr>
              <a:t>Kindly  </a:t>
            </a:r>
            <a:r>
              <a:rPr lang="en-US" sz="2400" dirty="0">
                <a:latin typeface="Times New Roman" panose="02020603050405020304" pitchFamily="18" charset="0"/>
                <a:cs typeface="Times New Roman" panose="02020603050405020304" pitchFamily="18" charset="0"/>
              </a:rPr>
              <a:t>and duly respond against inexperienced behaviors or faults</a:t>
            </a:r>
          </a:p>
        </p:txBody>
      </p:sp>
      <p:pic>
        <p:nvPicPr>
          <p:cNvPr id="31748" name="Picture 6" descr="ANd9GcQ_X_8U7YizHF5c_z9BoZMaH5k0ZhiLaaDYQkbnWi4LUHAazjJQHA">
            <a:extLst>
              <a:ext uri="{FF2B5EF4-FFF2-40B4-BE49-F238E27FC236}">
                <a16:creationId xmlns:a16="http://schemas.microsoft.com/office/drawing/2014/main" xmlns="" id="{0902A715-9DD1-44A4-8EAF-E8E33DA80E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905000"/>
            <a:ext cx="330517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xmlns="" id="{04F1846D-D1A2-418C-A93F-DD480D9C4181}"/>
              </a:ext>
            </a:extLst>
          </p:cNvPr>
          <p:cNvSpPr>
            <a:spLocks noGrp="1"/>
          </p:cNvSpPr>
          <p:nvPr>
            <p:ph type="title"/>
          </p:nvPr>
        </p:nvSpPr>
        <p:spPr/>
        <p:txBody>
          <a:bodyPr/>
          <a:lstStyle/>
          <a:p>
            <a:pPr eaLnBrk="1" hangingPunct="1"/>
            <a:r>
              <a:rPr lang="en-US" altLang="en-US" sz="3600" b="1" dirty="0">
                <a:latin typeface="Times New Roman" panose="02020603050405020304" pitchFamily="18" charset="0"/>
                <a:cs typeface="Times New Roman" panose="02020603050405020304" pitchFamily="18" charset="0"/>
              </a:rPr>
              <a:t>Autonomy struggles </a:t>
            </a:r>
          </a:p>
        </p:txBody>
      </p:sp>
      <p:sp>
        <p:nvSpPr>
          <p:cNvPr id="33795" name="Content Placeholder 2">
            <a:extLst>
              <a:ext uri="{FF2B5EF4-FFF2-40B4-BE49-F238E27FC236}">
                <a16:creationId xmlns:a16="http://schemas.microsoft.com/office/drawing/2014/main" xmlns="" id="{5726D3BC-FBF8-4ACC-B343-8F732C46C9BA}"/>
              </a:ext>
            </a:extLst>
          </p:cNvPr>
          <p:cNvSpPr>
            <a:spLocks noGrp="1"/>
          </p:cNvSpPr>
          <p:nvPr>
            <p:ph idx="1"/>
          </p:nvPr>
        </p:nvSpPr>
        <p:spPr>
          <a:xfrm>
            <a:off x="457200" y="1935163"/>
            <a:ext cx="8534400" cy="4389437"/>
          </a:xfrm>
        </p:spPr>
        <p:txBody>
          <a:bodyPr>
            <a:normAutofit/>
          </a:bodyPr>
          <a:lstStyle/>
          <a:p>
            <a:pPr algn="l" rtl="0" eaLnBrk="1" hangingPunct="1"/>
            <a:r>
              <a:rPr lang="en-US" altLang="en-US" sz="2400" dirty="0">
                <a:latin typeface="Times New Roman" panose="02020603050405020304" pitchFamily="18" charset="0"/>
                <a:cs typeface="Times New Roman" panose="02020603050405020304" pitchFamily="18" charset="0"/>
              </a:rPr>
              <a:t>What is autonomy?</a:t>
            </a:r>
          </a:p>
          <a:p>
            <a:pPr lvl="1" algn="l" rtl="0" eaLnBrk="1" hangingPunct="1">
              <a:buFont typeface="Wingdings 2" panose="05020102010507070707" pitchFamily="18" charset="2"/>
              <a:buNone/>
            </a:pPr>
            <a:r>
              <a:rPr lang="en-US" altLang="en-US" sz="2400" dirty="0">
                <a:latin typeface="Times New Roman" panose="02020603050405020304" pitchFamily="18" charset="0"/>
                <a:cs typeface="Times New Roman" panose="02020603050405020304" pitchFamily="18" charset="0"/>
              </a:rPr>
              <a:t>   autonomy is one’s ability to be one’s own person directed by own desires, not imposed by others. </a:t>
            </a:r>
          </a:p>
          <a:p>
            <a:pPr algn="l" rtl="0" eaLnBrk="1" hangingPunct="1"/>
            <a:endParaRPr lang="en-US" altLang="en-US" sz="2400" dirty="0">
              <a:latin typeface="Times New Roman" panose="02020603050405020304" pitchFamily="18" charset="0"/>
              <a:cs typeface="Times New Roman" panose="02020603050405020304" pitchFamily="18" charset="0"/>
            </a:endParaRPr>
          </a:p>
          <a:p>
            <a:pPr algn="l" rtl="0" eaLnBrk="1" hangingPunct="1"/>
            <a:r>
              <a:rPr lang="en-US" altLang="en-US" sz="2400" dirty="0">
                <a:latin typeface="Times New Roman" panose="02020603050405020304" pitchFamily="18" charset="0"/>
                <a:cs typeface="Times New Roman" panose="02020603050405020304" pitchFamily="18" charset="0"/>
              </a:rPr>
              <a:t>When this ability is threatened by others autonomy struggles are arose. </a:t>
            </a:r>
          </a:p>
          <a:p>
            <a:pPr algn="l" rtl="0" eaLnBrk="1" hangingPunct="1"/>
            <a:endParaRPr lang="en-US" altLang="en-US" sz="2400" dirty="0">
              <a:latin typeface="Times New Roman" panose="02020603050405020304" pitchFamily="18" charset="0"/>
              <a:cs typeface="Times New Roman" panose="02020603050405020304" pitchFamily="18" charset="0"/>
            </a:endParaRPr>
          </a:p>
          <a:p>
            <a:pPr algn="l" rtl="0" eaLnBrk="1" hangingPunct="1"/>
            <a:r>
              <a:rPr lang="en-US" altLang="en-US" sz="2400" dirty="0">
                <a:latin typeface="Times New Roman" panose="02020603050405020304" pitchFamily="18" charset="0"/>
                <a:cs typeface="Times New Roman" panose="02020603050405020304" pitchFamily="18" charset="0"/>
              </a:rPr>
              <a:t>People with higher level of autonomy underestimate others bringing struggles.</a:t>
            </a:r>
          </a:p>
          <a:p>
            <a:pPr algn="l" rtl="0" eaLnBrk="1" hangingPunct="1"/>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xmlns="" id="{3E98BFD8-1F9A-4B83-95DA-84A052575B80}"/>
              </a:ext>
            </a:extLst>
          </p:cNvPr>
          <p:cNvSpPr>
            <a:spLocks noGrp="1"/>
          </p:cNvSpPr>
          <p:nvPr>
            <p:ph type="title"/>
          </p:nvPr>
        </p:nvSpPr>
        <p:spPr>
          <a:xfrm>
            <a:off x="1295400" y="304800"/>
            <a:ext cx="7467600" cy="3962400"/>
          </a:xfrm>
        </p:spPr>
        <p:txBody>
          <a:bodyPr/>
          <a:lstStyle/>
          <a:p>
            <a:pPr eaLnBrk="1" hangingPunct="1"/>
            <a:r>
              <a:rPr lang="en-US" altLang="en-US" sz="11500" b="1" dirty="0">
                <a:latin typeface="Blackadder ITC" panose="04020505050007020D02" pitchFamily="82" charset="0"/>
              </a:rPr>
              <a:t>Thank you</a:t>
            </a:r>
            <a:br>
              <a:rPr lang="en-US" altLang="en-US" sz="11500" b="1" dirty="0">
                <a:latin typeface="Blackadder ITC" panose="04020505050007020D02" pitchFamily="82" charset="0"/>
              </a:rPr>
            </a:br>
            <a:endParaRPr lang="ru-RU" altLang="en-US" sz="11500" b="1" dirty="0">
              <a:latin typeface="Blackadder ITC" panose="04020505050007020D02" pitchFamily="82" charset="0"/>
            </a:endParaRPr>
          </a:p>
        </p:txBody>
      </p:sp>
      <p:sp>
        <p:nvSpPr>
          <p:cNvPr id="40963" name="Content Placeholder 2">
            <a:extLst>
              <a:ext uri="{FF2B5EF4-FFF2-40B4-BE49-F238E27FC236}">
                <a16:creationId xmlns:a16="http://schemas.microsoft.com/office/drawing/2014/main" xmlns="" id="{1AA2BA9F-A2AF-4B55-B585-3CE293D88AA2}"/>
              </a:ext>
            </a:extLst>
          </p:cNvPr>
          <p:cNvSpPr>
            <a:spLocks noGrp="1"/>
          </p:cNvSpPr>
          <p:nvPr>
            <p:ph idx="1"/>
          </p:nvPr>
        </p:nvSpPr>
        <p:spPr/>
        <p:txBody>
          <a:bodyPr/>
          <a:lstStyle/>
          <a:p>
            <a:pPr eaLnBrk="1" hangingPunct="1">
              <a:buFont typeface="Wingdings 2" panose="05020102010507070707" pitchFamily="18" charset="2"/>
              <a:buNone/>
            </a:pPr>
            <a:endParaRPr lang="en-US" altLang="en-US"/>
          </a:p>
          <a:p>
            <a:pPr eaLnBrk="1" hangingPunct="1">
              <a:buFont typeface="Wingdings 2" panose="05020102010507070707" pitchFamily="18" charset="2"/>
              <a:buNone/>
            </a:pPr>
            <a:endParaRPr lang="en-US" altLang="en-US"/>
          </a:p>
          <a:p>
            <a:pPr eaLnBrk="1" hangingPunct="1">
              <a:buFont typeface="Wingdings 2" panose="05020102010507070707" pitchFamily="18" charset="2"/>
              <a:buNone/>
            </a:pPr>
            <a:r>
              <a:rPr lang="en-US" altLang="en-US"/>
              <a:t>                                </a:t>
            </a:r>
            <a:endParaRPr lang="en-US" altLang="en-US" sz="6000" b="1">
              <a:latin typeface="Blackadder ITC" panose="04020505050007020D02" pitchFamily="82" charset="0"/>
            </a:endParaRPr>
          </a:p>
        </p:txBody>
      </p:sp>
      <p:pic>
        <p:nvPicPr>
          <p:cNvPr id="40964" name="Picture 6" descr="Clinical%20Tutorial">
            <a:extLst>
              <a:ext uri="{FF2B5EF4-FFF2-40B4-BE49-F238E27FC236}">
                <a16:creationId xmlns:a16="http://schemas.microsoft.com/office/drawing/2014/main" xmlns="" id="{D18900B3-FA16-4BA8-9462-172768BF4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438400"/>
            <a:ext cx="545465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23427d8a725826adad8c81745327cd03b527b30"/>
</p:tagLst>
</file>

<file path=ppt/theme/theme1.xml><?xml version="1.0" encoding="utf-8"?>
<a:theme xmlns:a="http://schemas.openxmlformats.org/drawingml/2006/main" name="أثر رجعي">
  <a:themeElements>
    <a:clrScheme name="أثر رجعي">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792</TotalTime>
  <Words>1498</Words>
  <Application>Microsoft Office PowerPoint</Application>
  <PresentationFormat>On-screen Show (4:3)</PresentationFormat>
  <Paragraphs>154</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أثر رجعي</vt:lpstr>
      <vt:lpstr>PowerPoint Presentation</vt:lpstr>
      <vt:lpstr>Interpersonal relationship   </vt:lpstr>
      <vt:lpstr>Components of interpersonal relationship </vt:lpstr>
      <vt:lpstr>PowerPoint Presentation</vt:lpstr>
      <vt:lpstr>2-Intimate Relationship:         </vt:lpstr>
      <vt:lpstr>3- Therapeutic Relationship </vt:lpstr>
      <vt:lpstr>PowerPoint Presentation</vt:lpstr>
      <vt:lpstr>Requisites for nurse-patient relationship</vt:lpstr>
      <vt:lpstr>Phases of Relationship Development and Major Nursing Goals</vt:lpstr>
      <vt:lpstr>A-The Pre interaction Phase</vt:lpstr>
      <vt:lpstr>Pre-interaction phase</vt:lpstr>
      <vt:lpstr>B- The Orientation (Introductory) Phase: </vt:lpstr>
      <vt:lpstr>cont.</vt:lpstr>
      <vt:lpstr>C- The Working Phase </vt:lpstr>
      <vt:lpstr>D- The Termination Phase </vt:lpstr>
      <vt:lpstr>cont.</vt:lpstr>
      <vt:lpstr>Boundaries in The Nurse-Client Relationship </vt:lpstr>
      <vt:lpstr>Nurses’ roles in nurse-patient relationship</vt:lpstr>
      <vt:lpstr>Roles of the nurse in (Therapeutic Relationship)</vt:lpstr>
      <vt:lpstr>PowerPoint Presentation</vt:lpstr>
      <vt:lpstr>PowerPoint Presentation</vt:lpstr>
      <vt:lpstr>Nurse – health team relationships</vt:lpstr>
      <vt:lpstr>Characteristics of good nurse-patient relationship</vt:lpstr>
      <vt:lpstr>Characteristics of good nurse-patient relationship       </vt:lpstr>
      <vt:lpstr>Barriers for effective professional relationship</vt:lpstr>
      <vt:lpstr>Role stress</vt:lpstr>
      <vt:lpstr>Prevention of role stress</vt:lpstr>
      <vt:lpstr>Autonomy struggles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Nurse – Patient Relationship</dc:title>
  <dc:creator>Madhavi</dc:creator>
  <cp:lastModifiedBy>DELL</cp:lastModifiedBy>
  <cp:revision>91</cp:revision>
  <dcterms:created xsi:type="dcterms:W3CDTF">2011-03-30T11:39:05Z</dcterms:created>
  <dcterms:modified xsi:type="dcterms:W3CDTF">2025-03-08T20:12:12Z</dcterms:modified>
</cp:coreProperties>
</file>