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7" r:id="rId1"/>
  </p:sldMasterIdLst>
  <p:sldIdLst>
    <p:sldId id="256" r:id="rId2"/>
    <p:sldId id="268" r:id="rId3"/>
    <p:sldId id="286" r:id="rId4"/>
    <p:sldId id="257" r:id="rId5"/>
    <p:sldId id="258" r:id="rId6"/>
    <p:sldId id="267" r:id="rId7"/>
    <p:sldId id="259" r:id="rId8"/>
    <p:sldId id="260" r:id="rId9"/>
    <p:sldId id="261" r:id="rId10"/>
    <p:sldId id="263" r:id="rId11"/>
    <p:sldId id="264" r:id="rId12"/>
    <p:sldId id="266" r:id="rId13"/>
    <p:sldId id="271" r:id="rId14"/>
    <p:sldId id="272" r:id="rId15"/>
    <p:sldId id="277" r:id="rId16"/>
    <p:sldId id="288" r:id="rId17"/>
    <p:sldId id="279" r:id="rId18"/>
    <p:sldId id="282" r:id="rId19"/>
    <p:sldId id="280" r:id="rId20"/>
    <p:sldId id="289" r:id="rId21"/>
    <p:sldId id="290" r:id="rId22"/>
    <p:sldId id="291" r:id="rId23"/>
    <p:sldId id="292" r:id="rId24"/>
    <p:sldId id="287" r:id="rId25"/>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000" autoAdjust="0"/>
    <p:restoredTop sz="94660"/>
  </p:normalViewPr>
  <p:slideViewPr>
    <p:cSldViewPr snapToGrid="0">
      <p:cViewPr varScale="1">
        <p:scale>
          <a:sx n="69" d="100"/>
          <a:sy n="69" d="100"/>
        </p:scale>
        <p:origin x="-36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F9BA9D18-F453-41A9-BCC6-A133CA7775A1}"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B87600E-4743-4E36-B01F-882E8A66DF7A}" type="slidenum">
              <a:rPr lang="ar-IQ" smtClean="0"/>
              <a:t>‹#›</a:t>
            </a:fld>
            <a:endParaRPr lang="ar-IQ"/>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828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F9BA9D18-F453-41A9-BCC6-A133CA7775A1}"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3703983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F9BA9D18-F453-41A9-BCC6-A133CA7775A1}"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B87600E-4743-4E36-B01F-882E8A66DF7A}" type="slidenum">
              <a:rPr lang="ar-IQ" smtClean="0"/>
              <a:t>‹#›</a:t>
            </a:fld>
            <a:endParaRPr lang="ar-IQ"/>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648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F9BA9D18-F453-41A9-BCC6-A133CA7775A1}"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2559987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97280" y="2582334"/>
            <a:ext cx="493776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217920" y="2582334"/>
            <a:ext cx="493776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F9BA9D18-F453-41A9-BCC6-A133CA7775A1}" type="datetimeFigureOut">
              <a:rPr lang="ar-IQ" smtClean="0"/>
              <a:t>09/09/1446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3971295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F9BA9D18-F453-41A9-BCC6-A133CA7775A1}" type="datetimeFigureOut">
              <a:rPr lang="ar-IQ" smtClean="0"/>
              <a:t>09/09/1446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4254947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9BA9D18-F453-41A9-BCC6-A133CA7775A1}" type="datetimeFigureOut">
              <a:rPr lang="ar-IQ" smtClean="0"/>
              <a:t>09/09/1446</a:t>
            </a:fld>
            <a:endParaRPr lang="ar-IQ"/>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ar-IQ"/>
          </a:p>
        </p:txBody>
      </p:sp>
      <p:sp>
        <p:nvSpPr>
          <p:cNvPr id="9" name="Slide Number Placeholder 8"/>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418338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9BA9D18-F453-41A9-BCC6-A133CA7775A1}" type="datetimeFigureOut">
              <a:rPr lang="ar-IQ" smtClean="0"/>
              <a:t>09/09/1446</a:t>
            </a:fld>
            <a:endParaRPr lang="ar-IQ"/>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ar-IQ"/>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B87600E-4743-4E36-B01F-882E8A66DF7A}" type="slidenum">
              <a:rPr lang="ar-IQ" smtClean="0"/>
              <a:t>‹#›</a:t>
            </a:fld>
            <a:endParaRPr lang="ar-IQ"/>
          </a:p>
        </p:txBody>
      </p:sp>
    </p:spTree>
    <p:extLst>
      <p:ext uri="{BB962C8B-B14F-4D97-AF65-F5344CB8AC3E}">
        <p14:creationId xmlns:p14="http://schemas.microsoft.com/office/powerpoint/2010/main" val="1332711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F9BA9D18-F453-41A9-BCC6-A133CA7775A1}"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163893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F9BA9D18-F453-41A9-BCC6-A133CA7775A1}"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2318303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F9BA9D18-F453-41A9-BCC6-A133CA7775A1}"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B87600E-4743-4E36-B01F-882E8A66DF7A}" type="slidenum">
              <a:rPr lang="ar-IQ" smtClean="0"/>
              <a:t>‹#›</a:t>
            </a:fld>
            <a:endParaRPr lang="ar-IQ"/>
          </a:p>
        </p:txBody>
      </p:sp>
    </p:spTree>
    <p:extLst>
      <p:ext uri="{BB962C8B-B14F-4D97-AF65-F5344CB8AC3E}">
        <p14:creationId xmlns:p14="http://schemas.microsoft.com/office/powerpoint/2010/main" val="3854365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9BA9D18-F453-41A9-BCC6-A133CA7775A1}" type="datetimeFigureOut">
              <a:rPr lang="ar-IQ" smtClean="0"/>
              <a:t>09/09/1446</a:t>
            </a:fld>
            <a:endParaRPr lang="ar-IQ"/>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ar-IQ"/>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B87600E-4743-4E36-B01F-882E8A66DF7A}" type="slidenum">
              <a:rPr lang="ar-IQ" smtClean="0"/>
              <a:t>‹#›</a:t>
            </a:fld>
            <a:endParaRPr lang="ar-IQ"/>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51482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33715" y="2514600"/>
            <a:ext cx="10270898" cy="1154151"/>
          </a:xfrm>
        </p:spPr>
        <p:txBody>
          <a:bodyPr>
            <a:normAutofit fontScale="90000"/>
          </a:bodyPr>
          <a:lstStyle/>
          <a:p>
            <a:pPr algn="ctr"/>
            <a:r>
              <a:rPr lang="en-US" b="1" dirty="0" smtClean="0">
                <a:latin typeface="Times New Roman" panose="02020603050405020304" pitchFamily="18" charset="0"/>
                <a:cs typeface="Times New Roman" panose="02020603050405020304" pitchFamily="18" charset="0"/>
              </a:rPr>
              <a:t>Medical sociology</a:t>
            </a:r>
            <a:br>
              <a:rPr lang="en-US" b="1" dirty="0" smtClean="0">
                <a:latin typeface="Times New Roman" panose="02020603050405020304" pitchFamily="18" charset="0"/>
                <a:cs typeface="Times New Roman" panose="02020603050405020304" pitchFamily="18" charset="0"/>
              </a:rPr>
            </a:br>
            <a:r>
              <a:rPr lang="en-US" sz="4900" b="1" dirty="0">
                <a:latin typeface="Times New Roman" panose="02020603050405020304" pitchFamily="18" charset="0"/>
                <a:cs typeface="Times New Roman" panose="02020603050405020304" pitchFamily="18" charset="0"/>
              </a:rPr>
              <a:t>T</a:t>
            </a:r>
            <a:r>
              <a:rPr lang="en-US" sz="4900" b="1" dirty="0" smtClean="0">
                <a:latin typeface="Times New Roman" panose="02020603050405020304" pitchFamily="18" charset="0"/>
                <a:cs typeface="Times New Roman" panose="02020603050405020304" pitchFamily="18" charset="0"/>
              </a:rPr>
              <a:t>hird stage </a:t>
            </a:r>
            <a:endParaRPr lang="ar-IQ" sz="4900" b="1" dirty="0">
              <a:latin typeface="Times New Roman" panose="02020603050405020304" pitchFamily="18" charset="0"/>
              <a:cs typeface="Times New Roman" panose="02020603050405020304" pitchFamily="18" charset="0"/>
            </a:endParaRPr>
          </a:p>
        </p:txBody>
      </p:sp>
      <p:sp>
        <p:nvSpPr>
          <p:cNvPr id="3" name="عنوان فرعي 2"/>
          <p:cNvSpPr>
            <a:spLocks noGrp="1"/>
          </p:cNvSpPr>
          <p:nvPr>
            <p:ph type="subTitle" idx="1"/>
          </p:nvPr>
        </p:nvSpPr>
        <p:spPr>
          <a:xfrm>
            <a:off x="1984917" y="4777379"/>
            <a:ext cx="9519695" cy="1126283"/>
          </a:xfrm>
        </p:spPr>
        <p:txBody>
          <a:bodyPr/>
          <a:lstStyle/>
          <a:p>
            <a:r>
              <a:rPr lang="en-US" sz="2000" b="1" cap="none" dirty="0" smtClean="0">
                <a:latin typeface="Times New Roman" panose="02020603050405020304" pitchFamily="18" charset="0"/>
                <a:cs typeface="Times New Roman" panose="02020603050405020304" pitchFamily="18" charset="0"/>
              </a:rPr>
              <a:t>Presented By : Salim </a:t>
            </a:r>
            <a:r>
              <a:rPr lang="en-US" sz="2000" b="1" cap="none" dirty="0" err="1" smtClean="0">
                <a:latin typeface="Times New Roman" panose="02020603050405020304" pitchFamily="18" charset="0"/>
                <a:cs typeface="Times New Roman" panose="02020603050405020304" pitchFamily="18" charset="0"/>
              </a:rPr>
              <a:t>Amer</a:t>
            </a:r>
            <a:r>
              <a:rPr lang="en-US" sz="2000" b="1" cap="none" dirty="0" smtClean="0">
                <a:latin typeface="Times New Roman" panose="02020603050405020304" pitchFamily="18" charset="0"/>
                <a:cs typeface="Times New Roman" panose="02020603050405020304" pitchFamily="18" charset="0"/>
              </a:rPr>
              <a:t> </a:t>
            </a:r>
            <a:endParaRPr lang="ar-IQ" sz="2000" b="1" cap="none" dirty="0" smtClean="0">
              <a:latin typeface="Times New Roman" panose="02020603050405020304" pitchFamily="18" charset="0"/>
              <a:cs typeface="Times New Roman" panose="02020603050405020304" pitchFamily="18" charset="0"/>
            </a:endParaRPr>
          </a:p>
          <a:p>
            <a:r>
              <a:rPr lang="en-US" sz="2000" b="1" cap="none" dirty="0" smtClean="0">
                <a:latin typeface="Times New Roman" panose="02020603050405020304" pitchFamily="18" charset="0"/>
                <a:cs typeface="Times New Roman" panose="02020603050405020304" pitchFamily="18" charset="0"/>
              </a:rPr>
              <a:t>Prepared By :</a:t>
            </a:r>
            <a:r>
              <a:rPr lang="en-US" sz="2000" b="1" cap="none" dirty="0" err="1" smtClean="0">
                <a:latin typeface="Times New Roman" panose="02020603050405020304" pitchFamily="18" charset="0"/>
                <a:cs typeface="Times New Roman" panose="02020603050405020304" pitchFamily="18" charset="0"/>
              </a:rPr>
              <a:t>Dr.Maryam</a:t>
            </a:r>
            <a:r>
              <a:rPr lang="en-US" sz="2000" b="1" cap="none" dirty="0" smtClean="0">
                <a:latin typeface="Times New Roman" panose="02020603050405020304" pitchFamily="18" charset="0"/>
                <a:cs typeface="Times New Roman" panose="02020603050405020304" pitchFamily="18" charset="0"/>
              </a:rPr>
              <a:t> </a:t>
            </a:r>
            <a:r>
              <a:rPr lang="en-US" sz="2000" b="1" cap="none" dirty="0" err="1" smtClean="0">
                <a:latin typeface="Times New Roman" panose="02020603050405020304" pitchFamily="18" charset="0"/>
                <a:cs typeface="Times New Roman" panose="02020603050405020304" pitchFamily="18" charset="0"/>
              </a:rPr>
              <a:t>A.Al-kareem</a:t>
            </a:r>
            <a:endParaRPr lang="en-US" sz="2000" b="1" cap="none" dirty="0" smtClean="0">
              <a:latin typeface="Times New Roman" panose="02020603050405020304" pitchFamily="18" charset="0"/>
              <a:cs typeface="Times New Roman" panose="02020603050405020304" pitchFamily="18" charset="0"/>
            </a:endParaRPr>
          </a:p>
          <a:p>
            <a:endParaRPr lang="en-US" dirty="0"/>
          </a:p>
          <a:p>
            <a:endParaRPr lang="ar-IQ" dirty="0"/>
          </a:p>
        </p:txBody>
      </p:sp>
    </p:spTree>
    <p:extLst>
      <p:ext uri="{BB962C8B-B14F-4D97-AF65-F5344CB8AC3E}">
        <p14:creationId xmlns:p14="http://schemas.microsoft.com/office/powerpoint/2010/main" val="3585535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624110"/>
            <a:ext cx="10590213" cy="599779"/>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Definitions:</a:t>
            </a: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39152" y="2011680"/>
            <a:ext cx="11692654" cy="3899542"/>
          </a:xfrm>
        </p:spPr>
        <p:txBody>
          <a:bodyPr>
            <a:normAutofit/>
          </a:bodyPr>
          <a:lstStyle/>
          <a:p>
            <a:pPr algn="justLow" rtl="0"/>
            <a:r>
              <a:rPr lang="en-US" sz="2800" b="1" dirty="0" smtClean="0">
                <a:latin typeface="Times New Roman" panose="02020603050405020304" pitchFamily="18" charset="0"/>
                <a:cs typeface="Times New Roman" panose="02020603050405020304" pitchFamily="18" charset="0"/>
              </a:rPr>
              <a:t>Health:</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is a state of complete well‐being: physical, mental, and emotional. This definition emphasizes the importance of being more than disease free, and recognizes that a healthy body depends upon a healthy environment and a stable </a:t>
            </a:r>
            <a:r>
              <a:rPr lang="en-US" sz="2400" dirty="0" smtClean="0">
                <a:latin typeface="Times New Roman" panose="02020603050405020304" pitchFamily="18" charset="0"/>
                <a:cs typeface="Times New Roman" panose="02020603050405020304" pitchFamily="18" charset="0"/>
              </a:rPr>
              <a:t>mind (</a:t>
            </a:r>
            <a:r>
              <a:rPr lang="en-US" sz="2400" dirty="0">
                <a:latin typeface="Times New Roman" panose="02020603050405020304" pitchFamily="18" charset="0"/>
                <a:cs typeface="Times New Roman" panose="02020603050405020304" pitchFamily="18" charset="0"/>
              </a:rPr>
              <a:t>WHO definition</a:t>
            </a:r>
            <a:r>
              <a:rPr lang="en-US" sz="2400" dirty="0" smtClean="0">
                <a:latin typeface="Times New Roman" panose="02020603050405020304" pitchFamily="18" charset="0"/>
                <a:cs typeface="Times New Roman" panose="02020603050405020304" pitchFamily="18" charset="0"/>
              </a:rPr>
              <a:t>).</a:t>
            </a:r>
          </a:p>
          <a:p>
            <a:pPr algn="justLow" rtl="0"/>
            <a:r>
              <a:rPr lang="en-US" sz="2800" b="1" dirty="0" smtClean="0">
                <a:latin typeface="Times New Roman" panose="02020603050405020304" pitchFamily="18" charset="0"/>
                <a:cs typeface="Times New Roman" panose="02020603050405020304" pitchFamily="18" charset="0"/>
              </a:rPr>
              <a:t>Illness: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is a subjective term referring to an individual's experience of mental and physical </a:t>
            </a:r>
            <a:r>
              <a:rPr lang="en-US" sz="2400" dirty="0" smtClean="0">
                <a:latin typeface="Times New Roman" panose="02020603050405020304" pitchFamily="18" charset="0"/>
                <a:cs typeface="Times New Roman" panose="02020603050405020304" pitchFamily="18" charset="0"/>
              </a:rPr>
              <a:t>sensations. </a:t>
            </a:r>
            <a:r>
              <a:rPr lang="en-US" sz="2400" dirty="0">
                <a:latin typeface="Times New Roman" panose="02020603050405020304" pitchFamily="18" charset="0"/>
                <a:cs typeface="Times New Roman" panose="02020603050405020304" pitchFamily="18" charset="0"/>
              </a:rPr>
              <a:t>Illness is something that needs to be managed such as feelings of pain, discomfort, distress, weakness, </a:t>
            </a:r>
            <a:r>
              <a:rPr lang="en-US" sz="2400" dirty="0" smtClean="0">
                <a:latin typeface="Times New Roman" panose="02020603050405020304" pitchFamily="18" charset="0"/>
                <a:cs typeface="Times New Roman" panose="02020603050405020304" pitchFamily="18" charset="0"/>
              </a:rPr>
              <a:t>fatigue.</a:t>
            </a:r>
            <a:endParaRPr lang="en-US" sz="2400" dirty="0">
              <a:latin typeface="Times New Roman" panose="02020603050405020304" pitchFamily="18" charset="0"/>
              <a:cs typeface="Times New Roman" panose="02020603050405020304" pitchFamily="18" charset="0"/>
            </a:endParaRPr>
          </a:p>
          <a:p>
            <a:pPr algn="l" rtl="0"/>
            <a:r>
              <a:rPr lang="en-US" sz="2800" b="1" dirty="0">
                <a:latin typeface="Times New Roman" panose="02020603050405020304" pitchFamily="18" charset="0"/>
                <a:cs typeface="Times New Roman" panose="02020603050405020304" pitchFamily="18" charset="0"/>
              </a:rPr>
              <a:t>Social Health</a:t>
            </a:r>
            <a:r>
              <a:rPr lang="en-US" sz="2400" dirty="0">
                <a:latin typeface="Times New Roman" panose="02020603050405020304" pitchFamily="18" charset="0"/>
                <a:cs typeface="Times New Roman" panose="02020603050405020304" pitchFamily="18" charset="0"/>
              </a:rPr>
              <a:t>: is </a:t>
            </a:r>
            <a:r>
              <a:rPr lang="en-US" sz="2400" dirty="0" smtClean="0">
                <a:latin typeface="Times New Roman" panose="02020603050405020304" pitchFamily="18" charset="0"/>
                <a:cs typeface="Times New Roman" panose="02020603050405020304" pitchFamily="18" charset="0"/>
              </a:rPr>
              <a:t>the ability </a:t>
            </a:r>
            <a:r>
              <a:rPr lang="en-US" sz="2400" dirty="0">
                <a:latin typeface="Times New Roman" panose="02020603050405020304" pitchFamily="18" charset="0"/>
                <a:cs typeface="Times New Roman" panose="02020603050405020304" pitchFamily="18" charset="0"/>
              </a:rPr>
              <a:t>to form meaningful relationships with other people in </a:t>
            </a:r>
            <a:r>
              <a:rPr lang="en-US" sz="2400" dirty="0" smtClean="0">
                <a:latin typeface="Times New Roman" panose="02020603050405020304" pitchFamily="18" charset="0"/>
                <a:cs typeface="Times New Roman" panose="02020603050405020304" pitchFamily="18" charset="0"/>
              </a:rPr>
              <a:t>the society </a:t>
            </a:r>
            <a:r>
              <a:rPr lang="en-US" sz="2400" dirty="0">
                <a:latin typeface="Times New Roman" panose="02020603050405020304" pitchFamily="18" charset="0"/>
                <a:cs typeface="Times New Roman" panose="02020603050405020304" pitchFamily="18" charset="0"/>
              </a:rPr>
              <a:t>and interact in healthy, positive </a:t>
            </a:r>
            <a:r>
              <a:rPr lang="en-US" sz="2400" dirty="0" smtClean="0">
                <a:latin typeface="Times New Roman" panose="02020603050405020304" pitchFamily="18" charset="0"/>
                <a:cs typeface="Times New Roman" panose="02020603050405020304" pitchFamily="18" charset="0"/>
              </a:rPr>
              <a:t>ways .</a:t>
            </a:r>
          </a:p>
          <a:p>
            <a:pPr marL="0" indent="0" algn="l" rtl="0">
              <a:buNone/>
            </a:pPr>
            <a:endParaRPr lang="en-US" dirty="0"/>
          </a:p>
          <a:p>
            <a:pPr algn="l" rtl="0"/>
            <a:endParaRPr lang="ar-IQ" dirty="0"/>
          </a:p>
        </p:txBody>
      </p:sp>
    </p:spTree>
    <p:extLst>
      <p:ext uri="{BB962C8B-B14F-4D97-AF65-F5344CB8AC3E}">
        <p14:creationId xmlns:p14="http://schemas.microsoft.com/office/powerpoint/2010/main" val="429740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86779" y="272418"/>
            <a:ext cx="9731569" cy="1260446"/>
          </a:xfrm>
        </p:spPr>
        <p:txBody>
          <a:bodyPr>
            <a:normAutofit/>
          </a:bodyPr>
          <a:lstStyle/>
          <a:p>
            <a:r>
              <a:rPr lang="en-US" sz="2800" b="1" dirty="0" smtClean="0">
                <a:latin typeface="Times New Roman" panose="02020603050405020304" pitchFamily="18" charset="0"/>
                <a:cs typeface="Times New Roman" panose="02020603050405020304" pitchFamily="18" charset="0"/>
              </a:rPr>
              <a:t>CONT:</a:t>
            </a:r>
            <a:endParaRPr lang="ar-IQ" sz="28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81354" y="1631852"/>
            <a:ext cx="11628148" cy="4279370"/>
          </a:xfrm>
        </p:spPr>
        <p:txBody>
          <a:bodyPr>
            <a:noAutofit/>
          </a:bodyPr>
          <a:lstStyle/>
          <a:p>
            <a:pPr marL="0" indent="0" algn="justLow" rtl="0">
              <a:buNone/>
            </a:pPr>
            <a:endParaRPr lang="en-US" sz="2400" dirty="0" smtClean="0">
              <a:latin typeface="Times New Roman" panose="02020603050405020304" pitchFamily="18" charset="0"/>
              <a:cs typeface="Times New Roman" panose="02020603050405020304" pitchFamily="18" charset="0"/>
            </a:endParaRPr>
          </a:p>
          <a:p>
            <a:pPr marL="0" indent="0" algn="justLow" rtl="0">
              <a:buNone/>
            </a:pPr>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social </a:t>
            </a:r>
            <a:r>
              <a:rPr lang="en-US" sz="2400" dirty="0" smtClean="0">
                <a:latin typeface="Times New Roman" panose="02020603050405020304" pitchFamily="18" charset="0"/>
                <a:cs typeface="Times New Roman" panose="02020603050405020304" pitchFamily="18" charset="0"/>
              </a:rPr>
              <a:t>interaction: </a:t>
            </a:r>
            <a:r>
              <a:rPr lang="en-US" sz="2400" dirty="0">
                <a:latin typeface="Times New Roman" panose="02020603050405020304" pitchFamily="18" charset="0"/>
                <a:cs typeface="Times New Roman" panose="02020603050405020304" pitchFamily="18" charset="0"/>
              </a:rPr>
              <a:t>is a social exchange between two or more individuals</a:t>
            </a:r>
            <a:r>
              <a:rPr lang="en-US" sz="2400" dirty="0" smtClean="0">
                <a:latin typeface="Times New Roman" panose="02020603050405020304" pitchFamily="18" charset="0"/>
                <a:cs typeface="Times New Roman" panose="02020603050405020304" pitchFamily="18" charset="0"/>
              </a:rPr>
              <a:t>.</a:t>
            </a:r>
          </a:p>
          <a:p>
            <a:pPr marL="0" indent="0" algn="justLow" rtl="0">
              <a:buNone/>
            </a:pPr>
            <a:endParaRPr lang="en-US" sz="2400" dirty="0">
              <a:latin typeface="Times New Roman" panose="02020603050405020304" pitchFamily="18" charset="0"/>
              <a:cs typeface="Times New Roman" panose="02020603050405020304" pitchFamily="18" charset="0"/>
            </a:endParaRPr>
          </a:p>
          <a:p>
            <a:pPr algn="justLow" rtl="0"/>
            <a:r>
              <a:rPr lang="en-US" sz="2400" dirty="0">
                <a:latin typeface="Times New Roman" panose="02020603050405020304" pitchFamily="18" charset="0"/>
                <a:cs typeface="Times New Roman" panose="02020603050405020304" pitchFamily="18" charset="0"/>
              </a:rPr>
              <a:t>Social interaction is important for health &amp; disease in many ways:</a:t>
            </a:r>
          </a:p>
          <a:p>
            <a:pPr algn="justLow" rtl="0"/>
            <a:r>
              <a:rPr lang="en-US" sz="2400" dirty="0">
                <a:latin typeface="Times New Roman" panose="02020603050405020304" pitchFamily="18" charset="0"/>
                <a:cs typeface="Times New Roman" panose="02020603050405020304" pitchFamily="18" charset="0"/>
              </a:rPr>
              <a:t>1. it can enforce unhealthy behavior. For example, peer pressure can prevent people from committing to a diet when they are trying to lose weight or from quitting smoking.</a:t>
            </a:r>
          </a:p>
          <a:p>
            <a:pPr algn="justLow" rtl="0"/>
            <a:r>
              <a:rPr lang="en-US" sz="2400" dirty="0">
                <a:latin typeface="Times New Roman" panose="02020603050405020304" pitchFamily="18" charset="0"/>
                <a:cs typeface="Times New Roman" panose="02020603050405020304" pitchFamily="18" charset="0"/>
              </a:rPr>
              <a:t>2. transmission of infection is more common in crowded populations.</a:t>
            </a:r>
          </a:p>
          <a:p>
            <a:pPr algn="justLow" rtl="0"/>
            <a:r>
              <a:rPr lang="en-US" sz="2400" dirty="0">
                <a:latin typeface="Times New Roman" panose="02020603050405020304" pitchFamily="18" charset="0"/>
                <a:cs typeface="Times New Roman" panose="02020603050405020304" pitchFamily="18" charset="0"/>
              </a:rPr>
              <a:t>3. social support is important for psychological health, especially when people experience big life changes. For example, death of a loved one and retirement. </a:t>
            </a:r>
          </a:p>
          <a:p>
            <a:pPr algn="l" rtl="0"/>
            <a:endParaRPr lang="ar-IQ"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5098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0593" y="258351"/>
            <a:ext cx="10407332" cy="1280890"/>
          </a:xfrm>
        </p:spPr>
        <p:txBody>
          <a:bodyPr/>
          <a:lstStyle/>
          <a:p>
            <a:r>
              <a:rPr lang="en-US" b="1" dirty="0" smtClean="0">
                <a:latin typeface="Times New Roman" panose="02020603050405020304" pitchFamily="18" charset="0"/>
                <a:cs typeface="Times New Roman" panose="02020603050405020304" pitchFamily="18" charset="0"/>
              </a:rPr>
              <a:t>Medical Sociology</a:t>
            </a:r>
            <a:r>
              <a:rPr lang="en-US" dirty="0" smtClean="0"/>
              <a:t>:</a:t>
            </a:r>
            <a:endParaRPr lang="ar-IQ" dirty="0"/>
          </a:p>
        </p:txBody>
      </p:sp>
      <p:sp>
        <p:nvSpPr>
          <p:cNvPr id="3" name="عنصر نائب للمحتوى 2"/>
          <p:cNvSpPr>
            <a:spLocks noGrp="1"/>
          </p:cNvSpPr>
          <p:nvPr>
            <p:ph idx="1"/>
          </p:nvPr>
        </p:nvSpPr>
        <p:spPr>
          <a:xfrm>
            <a:off x="450167" y="2110154"/>
            <a:ext cx="11448184" cy="3801068"/>
          </a:xfrm>
        </p:spPr>
        <p:txBody>
          <a:bodyPr>
            <a:normAutofit/>
          </a:bodyPr>
          <a:lstStyle/>
          <a:p>
            <a:pPr algn="l" rtl="0"/>
            <a:r>
              <a:rPr lang="en-US" sz="2400" dirty="0">
                <a:latin typeface="Times New Roman" panose="02020603050405020304" pitchFamily="18" charset="0"/>
                <a:cs typeface="Times New Roman" panose="02020603050405020304" pitchFamily="18" charset="0"/>
              </a:rPr>
              <a:t>Medical Sociology is one of the most important sub-disciplines in sociology due to the importance of its subjects and what it teaches. </a:t>
            </a:r>
            <a:endParaRPr lang="en-US" sz="2400" dirty="0" smtClean="0">
              <a:latin typeface="Times New Roman" panose="02020603050405020304" pitchFamily="18" charset="0"/>
              <a:cs typeface="Times New Roman" panose="02020603050405020304" pitchFamily="18" charset="0"/>
            </a:endParaRPr>
          </a:p>
          <a:p>
            <a:pPr algn="l" rtl="0"/>
            <a:endParaRPr lang="en-US" sz="2400" dirty="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is the science that deals with the active relation between the society and the social life with the diseases, their causes, and how transmitted. It also study the communication between the health organization and the society.</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9535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5249" y="936627"/>
            <a:ext cx="10829364" cy="649105"/>
          </a:xfrm>
        </p:spPr>
        <p:txBody>
          <a:bodyPr>
            <a:normAutofit fontScale="90000"/>
          </a:bodyPr>
          <a:lstStyle/>
          <a:p>
            <a:r>
              <a:rPr lang="en-US" dirty="0"/>
              <a:t/>
            </a:r>
            <a:br>
              <a:rPr lang="en-US" dirty="0"/>
            </a:br>
            <a:r>
              <a:rPr lang="en-US" b="1" dirty="0">
                <a:solidFill>
                  <a:srgbClr val="000000">
                    <a:lumMod val="75000"/>
                    <a:lumOff val="25000"/>
                  </a:srgbClr>
                </a:solidFill>
                <a:latin typeface="Times New Roman" panose="02020603050405020304" pitchFamily="18" charset="0"/>
                <a:cs typeface="Times New Roman" panose="02020603050405020304" pitchFamily="18" charset="0"/>
              </a:rPr>
              <a:t>Social Epidemiology</a:t>
            </a:r>
            <a:endParaRPr lang="ar-IQ" dirty="0"/>
          </a:p>
        </p:txBody>
      </p:sp>
      <p:sp>
        <p:nvSpPr>
          <p:cNvPr id="3" name="عنصر نائب للمحتوى 2"/>
          <p:cNvSpPr>
            <a:spLocks noGrp="1"/>
          </p:cNvSpPr>
          <p:nvPr>
            <p:ph idx="1"/>
          </p:nvPr>
        </p:nvSpPr>
        <p:spPr>
          <a:xfrm>
            <a:off x="498067" y="1960396"/>
            <a:ext cx="11248455" cy="4105571"/>
          </a:xfrm>
        </p:spPr>
        <p:txBody>
          <a:bodyPr/>
          <a:lstStyle/>
          <a:p>
            <a:pPr algn="justLow" rtl="0">
              <a:lnSpc>
                <a:spcPct val="150000"/>
              </a:lnSpc>
            </a:pPr>
            <a:r>
              <a:rPr lang="en-US" sz="2400" dirty="0" smtClean="0">
                <a:latin typeface="Times New Roman" panose="02020603050405020304" pitchFamily="18" charset="0"/>
                <a:cs typeface="Times New Roman" panose="02020603050405020304" pitchFamily="18" charset="0"/>
              </a:rPr>
              <a:t>Social </a:t>
            </a:r>
            <a:r>
              <a:rPr lang="en-US" sz="2400" dirty="0">
                <a:latin typeface="Times New Roman" panose="02020603050405020304" pitchFamily="18" charset="0"/>
                <a:cs typeface="Times New Roman" panose="02020603050405020304" pitchFamily="18" charset="0"/>
              </a:rPr>
              <a:t>epidemiology is a branch of epidemiology that focuses particularly on the effects of social-structural factors on states of health. Social epidemiology assumes that the distribution of advantages and disadvantages in a society reflects the distribution of health and disease branch of epidemiology concerned with the way that social structures, institutions, and relationships influence </a:t>
            </a:r>
            <a:r>
              <a:rPr lang="en-US" sz="2400" dirty="0" smtClean="0">
                <a:latin typeface="Times New Roman" panose="02020603050405020304" pitchFamily="18" charset="0"/>
                <a:cs typeface="Times New Roman" panose="02020603050405020304" pitchFamily="18" charset="0"/>
              </a:rPr>
              <a:t>health .</a:t>
            </a:r>
            <a:endParaRPr lang="en-US" sz="2400" dirty="0">
              <a:latin typeface="Times New Roman" panose="02020603050405020304" pitchFamily="18" charset="0"/>
              <a:cs typeface="Times New Roman" panose="02020603050405020304" pitchFamily="18" charset="0"/>
            </a:endParaRPr>
          </a:p>
          <a:p>
            <a:pPr marL="0" indent="0" algn="l" rtl="0">
              <a:buNone/>
            </a:pPr>
            <a:endParaRPr lang="ar-IQ" dirty="0"/>
          </a:p>
        </p:txBody>
      </p:sp>
    </p:spTree>
    <p:extLst>
      <p:ext uri="{BB962C8B-B14F-4D97-AF65-F5344CB8AC3E}">
        <p14:creationId xmlns:p14="http://schemas.microsoft.com/office/powerpoint/2010/main" val="2218645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59579" y="825896"/>
            <a:ext cx="9733685" cy="740781"/>
          </a:xfrm>
        </p:spPr>
        <p:txBody>
          <a:bodyPr/>
          <a:lstStyle/>
          <a:p>
            <a:r>
              <a:rPr lang="en-US" b="1" dirty="0">
                <a:latin typeface="Times New Roman" panose="02020603050405020304" pitchFamily="18" charset="0"/>
                <a:cs typeface="Times New Roman" panose="02020603050405020304" pitchFamily="18" charset="0"/>
              </a:rPr>
              <a:t>Social </a:t>
            </a:r>
            <a:r>
              <a:rPr lang="en-US" b="1" dirty="0" smtClean="0">
                <a:latin typeface="Times New Roman" panose="02020603050405020304" pitchFamily="18" charset="0"/>
                <a:cs typeface="Times New Roman" panose="02020603050405020304" pitchFamily="18" charset="0"/>
              </a:rPr>
              <a:t>Epidemiology:</a:t>
            </a: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297024" y="1862813"/>
            <a:ext cx="11007523" cy="4175019"/>
          </a:xfrm>
        </p:spPr>
        <p:txBody>
          <a:bodyPr/>
          <a:lstStyle/>
          <a:p>
            <a:pPr algn="l" rtl="0"/>
            <a:r>
              <a:rPr lang="en-US" sz="2400" dirty="0"/>
              <a:t>The Epidemiological Triad (Triangle)</a:t>
            </a:r>
          </a:p>
          <a:p>
            <a:pPr algn="l" rtl="0"/>
            <a:r>
              <a:rPr lang="en-US" sz="2400" dirty="0"/>
              <a:t>The triad consists of an external agent, a susceptible host, and an environment that brings the host and agent together.</a:t>
            </a:r>
          </a:p>
          <a:p>
            <a:pPr algn="l" rtl="0"/>
            <a:endParaRPr lang="ar-IQ" dirty="0"/>
          </a:p>
        </p:txBody>
      </p:sp>
      <p:pic>
        <p:nvPicPr>
          <p:cNvPr id="4" name="صورة 3"/>
          <p:cNvPicPr>
            <a:picLocks noChangeAspect="1"/>
          </p:cNvPicPr>
          <p:nvPr/>
        </p:nvPicPr>
        <p:blipFill>
          <a:blip r:embed="rId2"/>
          <a:stretch>
            <a:fillRect/>
          </a:stretch>
        </p:blipFill>
        <p:spPr>
          <a:xfrm>
            <a:off x="3629464" y="3511839"/>
            <a:ext cx="4812157" cy="2525993"/>
          </a:xfrm>
          <a:prstGeom prst="rect">
            <a:avLst/>
          </a:prstGeom>
        </p:spPr>
      </p:pic>
    </p:spTree>
    <p:extLst>
      <p:ext uri="{BB962C8B-B14F-4D97-AF65-F5344CB8AC3E}">
        <p14:creationId xmlns:p14="http://schemas.microsoft.com/office/powerpoint/2010/main" val="176577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56603" y="624110"/>
            <a:ext cx="10548010" cy="810795"/>
          </a:xfrm>
        </p:spPr>
        <p:txBody>
          <a:bodyPr/>
          <a:lstStyle/>
          <a:p>
            <a:r>
              <a:rPr lang="en-US" dirty="0" smtClean="0"/>
              <a:t>cont.</a:t>
            </a:r>
            <a:endParaRPr lang="ar-IQ" dirty="0"/>
          </a:p>
        </p:txBody>
      </p:sp>
      <p:sp>
        <p:nvSpPr>
          <p:cNvPr id="3" name="عنصر نائب للمحتوى 2"/>
          <p:cNvSpPr>
            <a:spLocks noGrp="1"/>
          </p:cNvSpPr>
          <p:nvPr>
            <p:ph idx="1"/>
          </p:nvPr>
        </p:nvSpPr>
        <p:spPr>
          <a:xfrm>
            <a:off x="407963" y="2250830"/>
            <a:ext cx="10935227" cy="3660391"/>
          </a:xfrm>
        </p:spPr>
        <p:txBody>
          <a:bodyPr>
            <a:normAutofit/>
          </a:bodyPr>
          <a:lstStyle/>
          <a:p>
            <a:pPr algn="justLow" rtl="0"/>
            <a:r>
              <a:rPr lang="en-US" sz="2400" dirty="0">
                <a:latin typeface="Times New Roman" panose="02020603050405020304" pitchFamily="18" charset="0"/>
                <a:cs typeface="Times New Roman" panose="02020603050405020304" pitchFamily="18" charset="0"/>
              </a:rPr>
              <a:t>Host: age, gender, occupation, education, income.</a:t>
            </a:r>
          </a:p>
          <a:p>
            <a:pPr algn="justLow" rtl="0"/>
            <a:r>
              <a:rPr lang="en-US" sz="2400" dirty="0">
                <a:latin typeface="Times New Roman" panose="02020603050405020304" pitchFamily="18" charset="0"/>
                <a:cs typeface="Times New Roman" panose="02020603050405020304" pitchFamily="18" charset="0"/>
              </a:rPr>
              <a:t>Agent: the agent can be physical, biological, social, or psychological (stress).</a:t>
            </a:r>
          </a:p>
          <a:p>
            <a:pPr algn="justLow" rtl="0"/>
            <a:r>
              <a:rPr lang="en-US" sz="2400" dirty="0">
                <a:latin typeface="Times New Roman" panose="02020603050405020304" pitchFamily="18" charset="0"/>
                <a:cs typeface="Times New Roman" panose="02020603050405020304" pitchFamily="18" charset="0"/>
              </a:rPr>
              <a:t>Environment: physiological (e.g. heat, cold, noise, radiation), living situation (e.g. crowdedness, housing), psychological environment.</a:t>
            </a:r>
          </a:p>
          <a:p>
            <a:pPr algn="l" rtl="0"/>
            <a:endParaRPr lang="ar-IQ" dirty="0"/>
          </a:p>
        </p:txBody>
      </p:sp>
    </p:spTree>
    <p:extLst>
      <p:ext uri="{BB962C8B-B14F-4D97-AF65-F5344CB8AC3E}">
        <p14:creationId xmlns:p14="http://schemas.microsoft.com/office/powerpoint/2010/main" val="3799069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3385" y="624110"/>
            <a:ext cx="10801227" cy="1280890"/>
          </a:xfrm>
        </p:spPr>
        <p:txBody>
          <a:bodyPr>
            <a:normAutofit fontScale="90000"/>
          </a:bodyPr>
          <a:lstStyle/>
          <a:p>
            <a:r>
              <a:rPr lang="en-US" b="1" dirty="0"/>
              <a:t>Factors that affect social health:</a:t>
            </a:r>
            <a:r>
              <a:rPr lang="en-US" dirty="0"/>
              <a:t/>
            </a:r>
            <a:br>
              <a:rPr lang="en-US" dirty="0"/>
            </a:br>
            <a:endParaRPr lang="ar-IQ" dirty="0"/>
          </a:p>
        </p:txBody>
      </p:sp>
      <p:sp>
        <p:nvSpPr>
          <p:cNvPr id="3" name="عنصر نائب للمحتوى 2"/>
          <p:cNvSpPr>
            <a:spLocks noGrp="1"/>
          </p:cNvSpPr>
          <p:nvPr>
            <p:ph idx="1"/>
          </p:nvPr>
        </p:nvSpPr>
        <p:spPr>
          <a:xfrm>
            <a:off x="351692" y="1905000"/>
            <a:ext cx="11709127" cy="4530524"/>
          </a:xfrm>
        </p:spPr>
        <p:txBody>
          <a:bodyPr>
            <a:normAutofit fontScale="62500" lnSpcReduction="20000"/>
          </a:bodyPr>
          <a:lstStyle/>
          <a:p>
            <a:pPr marL="0" indent="0" algn="l" rtl="0">
              <a:buNone/>
            </a:pPr>
            <a:r>
              <a:rPr lang="en-US" sz="3800" dirty="0" smtClean="0">
                <a:latin typeface="Times New Roman" panose="02020603050405020304" pitchFamily="18" charset="0"/>
                <a:cs typeface="Times New Roman" panose="02020603050405020304" pitchFamily="18" charset="0"/>
              </a:rPr>
              <a:t>1</a:t>
            </a:r>
            <a:r>
              <a:rPr lang="en-US" sz="3800" dirty="0">
                <a:latin typeface="Times New Roman" panose="02020603050405020304" pitchFamily="18" charset="0"/>
                <a:cs typeface="Times New Roman" panose="02020603050405020304" pitchFamily="18" charset="0"/>
              </a:rPr>
              <a:t>. environment (early childhood social and physical environments, including childcare).</a:t>
            </a:r>
          </a:p>
          <a:p>
            <a:pPr marL="0" indent="0" algn="l" rtl="0">
              <a:buNone/>
            </a:pPr>
            <a:r>
              <a:rPr lang="en-US" sz="3800" dirty="0">
                <a:latin typeface="Times New Roman" panose="02020603050405020304" pitchFamily="18" charset="0"/>
                <a:cs typeface="Times New Roman" panose="02020603050405020304" pitchFamily="18" charset="0"/>
              </a:rPr>
              <a:t>2. income &amp; economic status.</a:t>
            </a:r>
          </a:p>
          <a:p>
            <a:pPr marL="0" indent="0" algn="l" rtl="0">
              <a:buNone/>
            </a:pPr>
            <a:r>
              <a:rPr lang="en-US" sz="3800" dirty="0">
                <a:latin typeface="Times New Roman" panose="02020603050405020304" pitchFamily="18" charset="0"/>
                <a:cs typeface="Times New Roman" panose="02020603050405020304" pitchFamily="18" charset="0"/>
              </a:rPr>
              <a:t>3. culture &amp; spiritual/ religious values.</a:t>
            </a:r>
          </a:p>
          <a:p>
            <a:pPr marL="0" indent="0" algn="l" rtl="0">
              <a:buNone/>
            </a:pPr>
            <a:r>
              <a:rPr lang="en-US" sz="3800" dirty="0">
                <a:latin typeface="Times New Roman" panose="02020603050405020304" pitchFamily="18" charset="0"/>
                <a:cs typeface="Times New Roman" panose="02020603050405020304" pitchFamily="18" charset="0"/>
              </a:rPr>
              <a:t>4. interpersonal relationships.</a:t>
            </a:r>
          </a:p>
          <a:p>
            <a:pPr marL="0" indent="0" algn="l" rtl="0">
              <a:buNone/>
            </a:pPr>
            <a:r>
              <a:rPr lang="en-US" sz="3800" dirty="0">
                <a:latin typeface="Times New Roman" panose="02020603050405020304" pitchFamily="18" charset="0"/>
                <a:cs typeface="Times New Roman" panose="02020603050405020304" pitchFamily="18" charset="0"/>
              </a:rPr>
              <a:t>5. education.</a:t>
            </a:r>
          </a:p>
          <a:p>
            <a:pPr marL="0" indent="0" algn="l" rtl="0">
              <a:buNone/>
            </a:pPr>
            <a:r>
              <a:rPr lang="en-US" sz="3800" dirty="0">
                <a:latin typeface="Times New Roman" panose="02020603050405020304" pitchFamily="18" charset="0"/>
                <a:cs typeface="Times New Roman" panose="02020603050405020304" pitchFamily="18" charset="0"/>
              </a:rPr>
              <a:t>6. occupation and job security.</a:t>
            </a:r>
          </a:p>
          <a:p>
            <a:pPr marL="0" indent="0" algn="l" rtl="0">
              <a:buNone/>
            </a:pPr>
            <a:r>
              <a:rPr lang="en-US" sz="3800" dirty="0">
                <a:latin typeface="Times New Roman" panose="02020603050405020304" pitchFamily="18" charset="0"/>
                <a:cs typeface="Times New Roman" panose="02020603050405020304" pitchFamily="18" charset="0"/>
              </a:rPr>
              <a:t>7. social stressors, such as exposure to violence.</a:t>
            </a:r>
          </a:p>
          <a:p>
            <a:pPr marL="0" indent="0" algn="l" rtl="0">
              <a:buNone/>
            </a:pPr>
            <a:r>
              <a:rPr lang="en-US" sz="3800" dirty="0">
                <a:latin typeface="Times New Roman" panose="02020603050405020304" pitchFamily="18" charset="0"/>
                <a:cs typeface="Times New Roman" panose="02020603050405020304" pitchFamily="18" charset="0"/>
              </a:rPr>
              <a:t>8. quality of life.</a:t>
            </a:r>
          </a:p>
          <a:p>
            <a:pPr marL="0" indent="0" algn="l" rtl="0">
              <a:buNone/>
            </a:pPr>
            <a:r>
              <a:rPr lang="en-US" sz="3800" dirty="0">
                <a:latin typeface="Times New Roman" panose="02020603050405020304" pitchFamily="18" charset="0"/>
                <a:cs typeface="Times New Roman" panose="02020603050405020304" pitchFamily="18" charset="0"/>
              </a:rPr>
              <a:t>9. Access to health </a:t>
            </a:r>
            <a:r>
              <a:rPr lang="en-US" sz="3800" dirty="0" smtClean="0">
                <a:latin typeface="Times New Roman" panose="02020603050405020304" pitchFamily="18" charset="0"/>
                <a:cs typeface="Times New Roman" panose="02020603050405020304" pitchFamily="18" charset="0"/>
              </a:rPr>
              <a:t>care.</a:t>
            </a:r>
          </a:p>
          <a:p>
            <a:pPr marL="0" indent="0" algn="l" rtl="0">
              <a:buNone/>
            </a:pPr>
            <a:r>
              <a:rPr lang="en-US" sz="3800" dirty="0" smtClean="0">
                <a:latin typeface="Times New Roman" panose="02020603050405020304" pitchFamily="18" charset="0"/>
                <a:cs typeface="Times New Roman" panose="02020603050405020304" pitchFamily="18" charset="0"/>
              </a:rPr>
              <a:t>10</a:t>
            </a:r>
            <a:r>
              <a:rPr lang="en-US" sz="3800" dirty="0">
                <a:latin typeface="Times New Roman" panose="02020603050405020304" pitchFamily="18" charset="0"/>
                <a:cs typeface="Times New Roman" panose="02020603050405020304" pitchFamily="18" charset="0"/>
              </a:rPr>
              <a:t>. social safety.</a:t>
            </a:r>
          </a:p>
          <a:p>
            <a:pPr algn="l" rtl="0"/>
            <a:endParaRPr lang="ar-IQ" dirty="0"/>
          </a:p>
        </p:txBody>
      </p:sp>
    </p:spTree>
    <p:extLst>
      <p:ext uri="{BB962C8B-B14F-4D97-AF65-F5344CB8AC3E}">
        <p14:creationId xmlns:p14="http://schemas.microsoft.com/office/powerpoint/2010/main" val="2756339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20505" y="624110"/>
            <a:ext cx="10984108" cy="1280890"/>
          </a:xfrm>
        </p:spPr>
        <p:txBody>
          <a:bodyPr>
            <a:normAutofit fontScale="90000"/>
          </a:bodyPr>
          <a:lstStyle/>
          <a:p>
            <a:r>
              <a:rPr lang="en-US" b="1" dirty="0"/>
              <a:t>Examples of behaviors and social conditions that contribute to causing diseases: </a:t>
            </a:r>
            <a:r>
              <a:rPr lang="en-US" dirty="0"/>
              <a:t/>
            </a:r>
            <a:br>
              <a:rPr lang="en-US" dirty="0"/>
            </a:br>
            <a:endParaRPr lang="ar-IQ" dirty="0"/>
          </a:p>
        </p:txBody>
      </p:sp>
      <p:sp>
        <p:nvSpPr>
          <p:cNvPr id="3" name="عنصر نائب للمحتوى 2"/>
          <p:cNvSpPr>
            <a:spLocks noGrp="1"/>
          </p:cNvSpPr>
          <p:nvPr>
            <p:ph idx="1"/>
          </p:nvPr>
        </p:nvSpPr>
        <p:spPr>
          <a:xfrm>
            <a:off x="520505" y="1905000"/>
            <a:ext cx="11436143" cy="4368478"/>
          </a:xfrm>
        </p:spPr>
        <p:txBody>
          <a:bodyPr>
            <a:normAutofit/>
          </a:bodyPr>
          <a:lstStyle/>
          <a:p>
            <a:pPr marL="0" indent="0" algn="l" rtl="0">
              <a:buNone/>
            </a:pPr>
            <a:r>
              <a:rPr lang="en-US" sz="2400" dirty="0" smtClean="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smoking.</a:t>
            </a:r>
          </a:p>
          <a:p>
            <a:pPr marL="0" indent="0" algn="l" rtl="0">
              <a:buNone/>
            </a:pPr>
            <a:r>
              <a:rPr lang="en-US" sz="2400" dirty="0">
                <a:latin typeface="Times New Roman" panose="02020603050405020304" pitchFamily="18" charset="0"/>
                <a:cs typeface="Times New Roman" panose="02020603050405020304" pitchFamily="18" charset="0"/>
              </a:rPr>
              <a:t>2. alcoholism.</a:t>
            </a:r>
          </a:p>
          <a:p>
            <a:pPr marL="0" indent="0" algn="l" rtl="0">
              <a:buNone/>
            </a:pPr>
            <a:r>
              <a:rPr lang="en-US" sz="2400" dirty="0">
                <a:latin typeface="Times New Roman" panose="02020603050405020304" pitchFamily="18" charset="0"/>
                <a:cs typeface="Times New Roman" panose="02020603050405020304" pitchFamily="18" charset="0"/>
              </a:rPr>
              <a:t>3. drug abuse (e.g. morphine).</a:t>
            </a:r>
          </a:p>
          <a:p>
            <a:pPr marL="0" indent="0" algn="l" rtl="0">
              <a:buNone/>
            </a:pPr>
            <a:r>
              <a:rPr lang="en-US" sz="2400" dirty="0">
                <a:latin typeface="Times New Roman" panose="02020603050405020304" pitchFamily="18" charset="0"/>
                <a:cs typeface="Times New Roman" panose="02020603050405020304" pitchFamily="18" charset="0"/>
              </a:rPr>
              <a:t>4. unprotected sex with multiple partners (sexually transmitted diseases e.g. AIDS, gonorrhea). </a:t>
            </a:r>
          </a:p>
          <a:p>
            <a:pPr marL="0" indent="0" algn="l" rtl="0">
              <a:buNone/>
            </a:pPr>
            <a:r>
              <a:rPr lang="en-US" sz="2400" dirty="0">
                <a:latin typeface="Times New Roman" panose="02020603050405020304" pitchFamily="18" charset="0"/>
                <a:cs typeface="Times New Roman" panose="02020603050405020304" pitchFamily="18" charset="0"/>
              </a:rPr>
              <a:t>5. stressful life events (e.g. community violence, domestic violence, economic insecurity). </a:t>
            </a:r>
          </a:p>
          <a:p>
            <a:pPr marL="0" indent="0" algn="l" rtl="0">
              <a:buNone/>
            </a:pPr>
            <a:r>
              <a:rPr lang="en-US" sz="2400" dirty="0">
                <a:latin typeface="Times New Roman" panose="02020603050405020304" pitchFamily="18" charset="0"/>
                <a:cs typeface="Times New Roman" panose="02020603050405020304" pitchFamily="18" charset="0"/>
              </a:rPr>
              <a:t>6. socioeconomic status (income, education).</a:t>
            </a:r>
          </a:p>
          <a:p>
            <a:pPr marL="0" indent="0" algn="l" rtl="0">
              <a:buNone/>
            </a:pPr>
            <a:r>
              <a:rPr lang="en-US" sz="2400" dirty="0">
                <a:latin typeface="Times New Roman" panose="02020603050405020304" pitchFamily="18" charset="0"/>
                <a:cs typeface="Times New Roman" panose="02020603050405020304" pitchFamily="18" charset="0"/>
              </a:rPr>
              <a:t>7. sedentary lifestyle.</a:t>
            </a:r>
          </a:p>
          <a:p>
            <a:pPr marL="0" indent="0" algn="l" rtl="0">
              <a:buNone/>
            </a:pPr>
            <a:r>
              <a:rPr lang="en-US" sz="2400" dirty="0">
                <a:latin typeface="Times New Roman" panose="02020603050405020304" pitchFamily="18" charset="0"/>
                <a:cs typeface="Times New Roman" panose="02020603050405020304" pitchFamily="18" charset="0"/>
              </a:rPr>
              <a:t>8. unhealthy eating habits</a:t>
            </a:r>
            <a:r>
              <a:rPr lang="en-US" sz="2400" dirty="0"/>
              <a:t>.</a:t>
            </a:r>
          </a:p>
          <a:p>
            <a:pPr algn="l" rtl="0"/>
            <a:endParaRPr lang="ar-IQ" dirty="0"/>
          </a:p>
        </p:txBody>
      </p:sp>
    </p:spTree>
    <p:extLst>
      <p:ext uri="{BB962C8B-B14F-4D97-AF65-F5344CB8AC3E}">
        <p14:creationId xmlns:p14="http://schemas.microsoft.com/office/powerpoint/2010/main" val="3992279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40375" y="624110"/>
            <a:ext cx="9664237" cy="1280890"/>
          </a:xfrm>
        </p:spPr>
        <p:txBody>
          <a:bodyPr>
            <a:normAutofit fontScale="90000"/>
          </a:bodyPr>
          <a:lstStyle/>
          <a:p>
            <a:r>
              <a:rPr lang="en-US" b="1" dirty="0"/>
              <a:t>The Relationship of Sociology with Nursing</a:t>
            </a:r>
            <a:r>
              <a:rPr lang="en-US" dirty="0"/>
              <a:t>:</a:t>
            </a:r>
            <a:br>
              <a:rPr lang="en-US" dirty="0"/>
            </a:br>
            <a:endParaRPr lang="ar-IQ" dirty="0"/>
          </a:p>
        </p:txBody>
      </p:sp>
      <p:sp>
        <p:nvSpPr>
          <p:cNvPr id="3" name="عنصر نائب للمحتوى 2"/>
          <p:cNvSpPr>
            <a:spLocks noGrp="1"/>
          </p:cNvSpPr>
          <p:nvPr>
            <p:ph idx="1"/>
          </p:nvPr>
        </p:nvSpPr>
        <p:spPr>
          <a:xfrm>
            <a:off x="433249" y="2255104"/>
            <a:ext cx="10602411" cy="4768769"/>
          </a:xfrm>
        </p:spPr>
        <p:txBody>
          <a:bodyPr>
            <a:noAutofit/>
          </a:bodyPr>
          <a:lstStyle/>
          <a:p>
            <a:pPr marL="0" indent="0" algn="justLow" rtl="0">
              <a:buNone/>
            </a:pPr>
            <a:r>
              <a:rPr lang="en-US" sz="2400" dirty="0" smtClean="0"/>
              <a:t>1</a:t>
            </a:r>
            <a:r>
              <a:rPr lang="en-US" sz="2400" dirty="0"/>
              <a:t>. Nursing plays a vital role in healthcare profession. Nurses are the key persons who have significant influence over the group members within the society.</a:t>
            </a:r>
          </a:p>
          <a:p>
            <a:pPr marL="0" indent="0" algn="justLow" rtl="0">
              <a:buNone/>
            </a:pPr>
            <a:r>
              <a:rPr lang="en-US" sz="2400" dirty="0"/>
              <a:t>2. To provide total patient care in a comprehensive manner </a:t>
            </a:r>
            <a:r>
              <a:rPr lang="en-US" sz="2400" dirty="0" smtClean="0"/>
              <a:t>to </a:t>
            </a:r>
            <a:r>
              <a:rPr lang="en-US" sz="2400" dirty="0"/>
              <a:t>meet the total needs of the clients either in the hospitals or in the community.</a:t>
            </a:r>
          </a:p>
          <a:p>
            <a:pPr marL="0" indent="0" algn="justLow" rtl="0">
              <a:buNone/>
            </a:pPr>
            <a:r>
              <a:rPr lang="en-US" sz="2400" dirty="0" smtClean="0"/>
              <a:t>3. </a:t>
            </a:r>
            <a:r>
              <a:rPr lang="en-US" sz="2400" dirty="0"/>
              <a:t>To understand the cause and meaning of many kinds of patient </a:t>
            </a:r>
            <a:r>
              <a:rPr lang="en-US" sz="2400" dirty="0" smtClean="0"/>
              <a:t>behavior </a:t>
            </a:r>
            <a:r>
              <a:rPr lang="en-US" sz="2400" dirty="0"/>
              <a:t>to make them comfortable </a:t>
            </a:r>
            <a:r>
              <a:rPr lang="en-US" sz="2400" dirty="0" smtClean="0"/>
              <a:t>for </a:t>
            </a:r>
            <a:r>
              <a:rPr lang="en-US" sz="2400" dirty="0"/>
              <a:t>improvement of client care.</a:t>
            </a:r>
          </a:p>
          <a:p>
            <a:pPr marL="0" indent="0" algn="justLow" rtl="0">
              <a:buNone/>
            </a:pPr>
            <a:r>
              <a:rPr lang="en-US" sz="2400" dirty="0" smtClean="0"/>
              <a:t>4. </a:t>
            </a:r>
            <a:r>
              <a:rPr lang="en-US" sz="2400" dirty="0"/>
              <a:t>To broaden the view of nursing students to understand human </a:t>
            </a:r>
            <a:r>
              <a:rPr lang="en-US" sz="2400" dirty="0" smtClean="0"/>
              <a:t>behavior </a:t>
            </a:r>
            <a:r>
              <a:rPr lang="en-US" sz="2400" dirty="0"/>
              <a:t>in relation to the society. To understand the problems of clients</a:t>
            </a:r>
            <a:r>
              <a:rPr lang="en-US" sz="2400" dirty="0" smtClean="0"/>
              <a:t>.</a:t>
            </a:r>
          </a:p>
        </p:txBody>
      </p:sp>
    </p:spTree>
    <p:extLst>
      <p:ext uri="{BB962C8B-B14F-4D97-AF65-F5344CB8AC3E}">
        <p14:creationId xmlns:p14="http://schemas.microsoft.com/office/powerpoint/2010/main" val="1998344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4077" y="624110"/>
            <a:ext cx="9710536" cy="718553"/>
          </a:xfrm>
        </p:spPr>
        <p:txBody>
          <a:bodyPr/>
          <a:lstStyle/>
          <a:p>
            <a:r>
              <a:rPr lang="en-US" dirty="0" smtClean="0"/>
              <a:t>cont.</a:t>
            </a:r>
            <a:endParaRPr lang="ar-IQ" dirty="0"/>
          </a:p>
        </p:txBody>
      </p:sp>
      <p:sp>
        <p:nvSpPr>
          <p:cNvPr id="3" name="عنصر نائب للمحتوى 2"/>
          <p:cNvSpPr>
            <a:spLocks noGrp="1"/>
          </p:cNvSpPr>
          <p:nvPr>
            <p:ph idx="1"/>
          </p:nvPr>
        </p:nvSpPr>
        <p:spPr>
          <a:xfrm>
            <a:off x="182881" y="2096086"/>
            <a:ext cx="11866366" cy="4258414"/>
          </a:xfrm>
        </p:spPr>
        <p:txBody>
          <a:bodyPr>
            <a:normAutofit/>
          </a:bodyPr>
          <a:lstStyle/>
          <a:p>
            <a:pPr marL="0" indent="0" algn="justLow" rtl="0">
              <a:buNone/>
            </a:pPr>
            <a:r>
              <a:rPr lang="en-US" sz="2400" dirty="0">
                <a:latin typeface="Times New Roman" panose="02020603050405020304" pitchFamily="18" charset="0"/>
                <a:cs typeface="Times New Roman" panose="02020603050405020304" pitchFamily="18" charset="0"/>
              </a:rPr>
              <a:t>5. To suggest the ways to work with families, community agencies and groups of persons to provide health counselling in planning for continuity of care</a:t>
            </a:r>
            <a:r>
              <a:rPr lang="en-US" sz="2400" dirty="0" smtClean="0">
                <a:latin typeface="Times New Roman" panose="02020603050405020304" pitchFamily="18" charset="0"/>
                <a:cs typeface="Times New Roman" panose="02020603050405020304" pitchFamily="18" charset="0"/>
              </a:rPr>
              <a:t>.</a:t>
            </a:r>
          </a:p>
          <a:p>
            <a:pPr marL="0" indent="0" algn="justLow" rtl="0">
              <a:buNone/>
            </a:pPr>
            <a:r>
              <a:rPr lang="en-US" sz="2400" dirty="0" smtClean="0">
                <a:latin typeface="Times New Roman" panose="02020603050405020304" pitchFamily="18" charset="0"/>
                <a:cs typeface="Times New Roman" panose="02020603050405020304" pitchFamily="18" charset="0"/>
              </a:rPr>
              <a:t>6. </a:t>
            </a:r>
            <a:r>
              <a:rPr lang="en-US" sz="2400" dirty="0">
                <a:latin typeface="Times New Roman" panose="02020603050405020304" pitchFamily="18" charset="0"/>
                <a:cs typeface="Times New Roman" panose="02020603050405020304" pitchFamily="18" charset="0"/>
              </a:rPr>
              <a:t>To provide right motivation, treatment and physical, medical, vocational, psychosocial rehabilitation.</a:t>
            </a:r>
          </a:p>
          <a:p>
            <a:pPr marL="0" indent="0" algn="justLow" rtl="0">
              <a:buNone/>
            </a:pPr>
            <a:r>
              <a:rPr lang="en-US" sz="2400" dirty="0" smtClean="0">
                <a:latin typeface="Times New Roman" panose="02020603050405020304" pitchFamily="18" charset="0"/>
                <a:cs typeface="Times New Roman" panose="02020603050405020304" pitchFamily="18" charset="0"/>
              </a:rPr>
              <a:t>7. </a:t>
            </a:r>
            <a:r>
              <a:rPr lang="en-US" sz="2400" dirty="0">
                <a:latin typeface="Times New Roman" panose="02020603050405020304" pitchFamily="18" charset="0"/>
                <a:cs typeface="Times New Roman" panose="02020603050405020304" pitchFamily="18" charset="0"/>
              </a:rPr>
              <a:t>To understand the emotional reaction pattern, </a:t>
            </a:r>
            <a:r>
              <a:rPr lang="en-US" sz="2400" dirty="0" smtClean="0">
                <a:latin typeface="Times New Roman" panose="02020603050405020304" pitchFamily="18" charset="0"/>
                <a:cs typeface="Times New Roman" panose="02020603050405020304" pitchFamily="18" charset="0"/>
              </a:rPr>
              <a:t>(e.g.: </a:t>
            </a:r>
            <a:r>
              <a:rPr lang="en-US" sz="2400" dirty="0">
                <a:latin typeface="Times New Roman" panose="02020603050405020304" pitchFamily="18" charset="0"/>
                <a:cs typeface="Times New Roman" panose="02020603050405020304" pitchFamily="18" charset="0"/>
              </a:rPr>
              <a:t>Level of perception, attitudes of people towards medical care, barriers of communication, individual differences, social distance…..</a:t>
            </a:r>
          </a:p>
          <a:p>
            <a:pPr marL="0" indent="0" algn="justLow" rtl="0">
              <a:buNone/>
            </a:pPr>
            <a:r>
              <a:rPr lang="en-US" sz="2400" dirty="0" smtClean="0">
                <a:latin typeface="Times New Roman" panose="02020603050405020304" pitchFamily="18" charset="0"/>
                <a:cs typeface="Times New Roman" panose="02020603050405020304" pitchFamily="18" charset="0"/>
              </a:rPr>
              <a:t>9. </a:t>
            </a:r>
            <a:r>
              <a:rPr lang="en-US" sz="2400" dirty="0">
                <a:latin typeface="Times New Roman" panose="02020603050405020304" pitchFamily="18" charset="0"/>
                <a:cs typeface="Times New Roman" panose="02020603050405020304" pitchFamily="18" charset="0"/>
              </a:rPr>
              <a:t>To gain greater insight into the human problems as related to the illness.</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4405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1995" y="804424"/>
            <a:ext cx="9688010" cy="838930"/>
          </a:xfrm>
        </p:spPr>
        <p:txBody>
          <a:bodyPr>
            <a:normAutofit fontScale="90000"/>
          </a:bodyPr>
          <a:lstStyle/>
          <a:p>
            <a:r>
              <a:rPr lang="en-US" b="1" dirty="0"/>
              <a:t>Relationship of Sociology with </a:t>
            </a:r>
            <a:r>
              <a:rPr lang="en-US" b="1" dirty="0" smtClean="0"/>
              <a:t>Nursing</a:t>
            </a:r>
            <a:r>
              <a:rPr lang="en-US" dirty="0" smtClean="0"/>
              <a:t/>
            </a:r>
            <a:br>
              <a:rPr lang="en-US" dirty="0" smtClean="0"/>
            </a:br>
            <a:endParaRPr lang="ar-IQ" dirty="0"/>
          </a:p>
        </p:txBody>
      </p:sp>
      <p:pic>
        <p:nvPicPr>
          <p:cNvPr id="4" name="عنصر نائب للمحتوى 3"/>
          <p:cNvPicPr>
            <a:picLocks noGrp="1" noChangeAspect="1"/>
          </p:cNvPicPr>
          <p:nvPr>
            <p:ph idx="1"/>
          </p:nvPr>
        </p:nvPicPr>
        <p:blipFill>
          <a:blip r:embed="rId2"/>
          <a:stretch>
            <a:fillRect/>
          </a:stretch>
        </p:blipFill>
        <p:spPr>
          <a:xfrm>
            <a:off x="0" y="1223889"/>
            <a:ext cx="12192000" cy="5634111"/>
          </a:xfrm>
          <a:prstGeom prst="rect">
            <a:avLst/>
          </a:prstGeom>
        </p:spPr>
      </p:pic>
    </p:spTree>
    <p:extLst>
      <p:ext uri="{BB962C8B-B14F-4D97-AF65-F5344CB8AC3E}">
        <p14:creationId xmlns:p14="http://schemas.microsoft.com/office/powerpoint/2010/main" val="4064643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98249" y="624110"/>
            <a:ext cx="9606364" cy="1280890"/>
          </a:xfrm>
        </p:spPr>
        <p:txBody>
          <a:bodyPr>
            <a:normAutofit fontScale="90000"/>
          </a:bodyPr>
          <a:lstStyle/>
          <a:p>
            <a:r>
              <a:rPr lang="en-US" b="1" dirty="0">
                <a:cs typeface="+mn-cs"/>
              </a:rPr>
              <a:t>The goals of sociology in nursing:</a:t>
            </a:r>
            <a:br>
              <a:rPr lang="en-US" b="1" dirty="0">
                <a:cs typeface="+mn-cs"/>
              </a:rPr>
            </a:br>
            <a:endParaRPr lang="ar-IQ" b="1" dirty="0">
              <a:cs typeface="+mn-cs"/>
            </a:endParaRPr>
          </a:p>
        </p:txBody>
      </p:sp>
      <p:sp>
        <p:nvSpPr>
          <p:cNvPr id="3" name="عنصر نائب للمحتوى 2"/>
          <p:cNvSpPr>
            <a:spLocks noGrp="1"/>
          </p:cNvSpPr>
          <p:nvPr>
            <p:ph idx="1"/>
          </p:nvPr>
        </p:nvSpPr>
        <p:spPr>
          <a:xfrm>
            <a:off x="618978" y="2180492"/>
            <a:ext cx="11071452" cy="3719156"/>
          </a:xfrm>
        </p:spPr>
        <p:txBody>
          <a:bodyPr>
            <a:normAutofit/>
          </a:bodyPr>
          <a:lstStyle/>
          <a:p>
            <a:pPr marL="0" indent="0" algn="l" rtl="0">
              <a:buNone/>
            </a:pPr>
            <a:r>
              <a:rPr lang="en-US" sz="2800" dirty="0" smtClean="0"/>
              <a:t>1</a:t>
            </a:r>
            <a:r>
              <a:rPr lang="en-US" sz="2800" dirty="0"/>
              <a:t>. Promotion of health.</a:t>
            </a:r>
          </a:p>
          <a:p>
            <a:pPr marL="0" indent="0" algn="l" rtl="0">
              <a:buNone/>
            </a:pPr>
            <a:r>
              <a:rPr lang="en-US" sz="2800" dirty="0"/>
              <a:t>2. Prevention of illness and injury.</a:t>
            </a:r>
          </a:p>
          <a:p>
            <a:pPr marL="0" indent="0" algn="l" rtl="0">
              <a:buNone/>
            </a:pPr>
            <a:r>
              <a:rPr lang="en-US" sz="2800" dirty="0"/>
              <a:t>3. Sociology plays, an important role in the area of health sciences.</a:t>
            </a:r>
          </a:p>
          <a:p>
            <a:pPr marL="0" indent="0" algn="l" rtl="0">
              <a:buNone/>
            </a:pPr>
            <a:r>
              <a:rPr lang="en-US" sz="2800" dirty="0"/>
              <a:t>4. Giving of </a:t>
            </a:r>
            <a:r>
              <a:rPr lang="en-US" sz="2800" dirty="0" smtClean="0"/>
              <a:t>caring.</a:t>
            </a:r>
            <a:endParaRPr lang="ar-IQ" sz="2800" dirty="0"/>
          </a:p>
        </p:txBody>
      </p:sp>
    </p:spTree>
    <p:extLst>
      <p:ext uri="{BB962C8B-B14F-4D97-AF65-F5344CB8AC3E}">
        <p14:creationId xmlns:p14="http://schemas.microsoft.com/office/powerpoint/2010/main" val="731390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6437" y="370891"/>
            <a:ext cx="9641088" cy="1280890"/>
          </a:xfrm>
        </p:spPr>
        <p:txBody>
          <a:bodyPr>
            <a:normAutofit fontScale="90000"/>
          </a:bodyPr>
          <a:lstStyle/>
          <a:p>
            <a:r>
              <a:rPr lang="en-US" b="1" dirty="0"/>
              <a:t>Uses of Sociology for Nurses</a:t>
            </a:r>
            <a:r>
              <a:rPr lang="en-US" dirty="0"/>
              <a:t>:</a:t>
            </a:r>
            <a:br>
              <a:rPr lang="en-US" dirty="0"/>
            </a:br>
            <a:endParaRPr lang="ar-IQ" dirty="0"/>
          </a:p>
        </p:txBody>
      </p:sp>
      <p:sp>
        <p:nvSpPr>
          <p:cNvPr id="3" name="عنصر نائب للمحتوى 2"/>
          <p:cNvSpPr>
            <a:spLocks noGrp="1"/>
          </p:cNvSpPr>
          <p:nvPr>
            <p:ph idx="1"/>
          </p:nvPr>
        </p:nvSpPr>
        <p:spPr>
          <a:xfrm>
            <a:off x="506437" y="1905000"/>
            <a:ext cx="11346039" cy="4006222"/>
          </a:xfrm>
        </p:spPr>
        <p:txBody>
          <a:bodyPr>
            <a:normAutofit lnSpcReduction="10000"/>
          </a:bodyPr>
          <a:lstStyle/>
          <a:p>
            <a:pPr marL="0" indent="0" algn="l" rtl="0">
              <a:buNone/>
            </a:pPr>
            <a:r>
              <a:rPr lang="en-US" sz="2800" dirty="0" smtClean="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Knowledge of culture and social life patients.</a:t>
            </a:r>
          </a:p>
          <a:p>
            <a:pPr marL="0" indent="0" algn="l" rtl="0">
              <a:buNone/>
            </a:pPr>
            <a:r>
              <a:rPr lang="en-US" sz="2800" dirty="0">
                <a:latin typeface="Times New Roman" panose="02020603050405020304" pitchFamily="18" charset="0"/>
                <a:cs typeface="Times New Roman" panose="02020603050405020304" pitchFamily="18" charset="0"/>
              </a:rPr>
              <a:t>2. Maintained of friendly relationships between different </a:t>
            </a:r>
            <a:r>
              <a:rPr lang="en-US" sz="2800" dirty="0" smtClean="0">
                <a:latin typeface="Times New Roman" panose="02020603050405020304" pitchFamily="18" charset="0"/>
                <a:cs typeface="Times New Roman" panose="02020603050405020304" pitchFamily="18" charset="0"/>
              </a:rPr>
              <a:t>personnel's.</a:t>
            </a:r>
            <a:endParaRPr lang="en-US" sz="2800" dirty="0">
              <a:latin typeface="Times New Roman" panose="02020603050405020304" pitchFamily="18" charset="0"/>
              <a:cs typeface="Times New Roman" panose="02020603050405020304" pitchFamily="18" charset="0"/>
            </a:endParaRPr>
          </a:p>
          <a:p>
            <a:pPr marL="0" indent="0" algn="l" rtl="0">
              <a:buNone/>
            </a:pPr>
            <a:r>
              <a:rPr lang="en-US" sz="2800" dirty="0">
                <a:latin typeface="Times New Roman" panose="02020603050405020304" pitchFamily="18" charset="0"/>
                <a:cs typeface="Times New Roman" panose="02020603050405020304" pitchFamily="18" charset="0"/>
              </a:rPr>
              <a:t>3. Knowledge of social system and social relationships.</a:t>
            </a:r>
          </a:p>
          <a:p>
            <a:pPr marL="0" indent="0" algn="l" rtl="0">
              <a:buNone/>
            </a:pPr>
            <a:r>
              <a:rPr lang="en-US" sz="2800" dirty="0">
                <a:latin typeface="Times New Roman" panose="02020603050405020304" pitchFamily="18" charset="0"/>
                <a:cs typeface="Times New Roman" panose="02020603050405020304" pitchFamily="18" charset="0"/>
              </a:rPr>
              <a:t>4. Knowledge of community, resources, and facilities, available.</a:t>
            </a:r>
          </a:p>
          <a:p>
            <a:pPr marL="0" indent="0" algn="l" rtl="0">
              <a:buNone/>
            </a:pPr>
            <a:r>
              <a:rPr lang="en-US" sz="2800" dirty="0">
                <a:latin typeface="Times New Roman" panose="02020603050405020304" pitchFamily="18" charset="0"/>
                <a:cs typeface="Times New Roman" panose="02020603050405020304" pitchFamily="18" charset="0"/>
              </a:rPr>
              <a:t>5. Knowledge of different sections of society ( trial, health, military).</a:t>
            </a:r>
          </a:p>
          <a:p>
            <a:pPr marL="0" indent="0" algn="l" rtl="0">
              <a:buNone/>
            </a:pPr>
            <a:r>
              <a:rPr lang="en-US" sz="2800" dirty="0">
                <a:latin typeface="Times New Roman" panose="02020603050405020304" pitchFamily="18" charset="0"/>
                <a:cs typeface="Times New Roman" panose="02020603050405020304" pitchFamily="18" charset="0"/>
              </a:rPr>
              <a:t>6. Knowledge of technology progress and complication.</a:t>
            </a:r>
          </a:p>
          <a:p>
            <a:pPr marL="0" indent="0" algn="l" rtl="0">
              <a:buNone/>
            </a:pPr>
            <a:r>
              <a:rPr lang="en-US" sz="2800" dirty="0">
                <a:latin typeface="Times New Roman" panose="02020603050405020304" pitchFamily="18" charset="0"/>
                <a:cs typeface="Times New Roman" panose="02020603050405020304" pitchFamily="18" charset="0"/>
              </a:rPr>
              <a:t>7. The study of sociology helps nurses identify the psycho- social problems of patients, which helps important the quality of treatment.</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966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36099" y="624110"/>
            <a:ext cx="11277482" cy="838930"/>
          </a:xfrm>
        </p:spPr>
        <p:txBody>
          <a:bodyPr/>
          <a:lstStyle/>
          <a:p>
            <a:r>
              <a:rPr lang="en-US" b="1" dirty="0">
                <a:latin typeface="Times New Roman" panose="02020603050405020304" pitchFamily="18" charset="0"/>
                <a:cs typeface="Times New Roman" panose="02020603050405020304" pitchFamily="18" charset="0"/>
              </a:rPr>
              <a:t>Importance of sociology in </a:t>
            </a:r>
            <a:r>
              <a:rPr lang="en-US" b="1" dirty="0" smtClean="0">
                <a:latin typeface="Times New Roman" panose="02020603050405020304" pitchFamily="18" charset="0"/>
                <a:cs typeface="Times New Roman" panose="02020603050405020304" pitchFamily="18" charset="0"/>
              </a:rPr>
              <a:t>Iraq:</a:t>
            </a: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436098" y="1632030"/>
            <a:ext cx="10988116" cy="4279192"/>
          </a:xfrm>
        </p:spPr>
        <p:txBody>
          <a:bodyPr>
            <a:normAutofit/>
          </a:bodyPr>
          <a:lstStyle/>
          <a:p>
            <a:pPr marL="0" indent="0" algn="l" rtl="0">
              <a:buNone/>
            </a:pPr>
            <a:endParaRPr lang="en-US" sz="2800" dirty="0">
              <a:latin typeface="Times New Roman" panose="02020603050405020304" pitchFamily="18" charset="0"/>
              <a:cs typeface="Times New Roman" panose="02020603050405020304" pitchFamily="18" charset="0"/>
            </a:endParaRPr>
          </a:p>
          <a:p>
            <a:pPr algn="justLow" rtl="0"/>
            <a:r>
              <a:rPr lang="en-US" sz="2800" dirty="0">
                <a:latin typeface="Times New Roman" panose="02020603050405020304" pitchFamily="18" charset="0"/>
                <a:cs typeface="Times New Roman" panose="02020603050405020304" pitchFamily="18" charset="0"/>
              </a:rPr>
              <a:t>In Iraq, rapid social changes have produced many social problems like: terrorism, prejudice and discrimination, crimes, public unrest, un-employment, housing problems, illiteracy, and poverty. As we known that the sociology </a:t>
            </a:r>
            <a:r>
              <a:rPr lang="en-US" sz="2800" dirty="0" smtClean="0">
                <a:latin typeface="Times New Roman" panose="02020603050405020304" pitchFamily="18" charset="0"/>
                <a:cs typeface="Times New Roman" panose="02020603050405020304" pitchFamily="18" charset="0"/>
              </a:rPr>
              <a:t>is </a:t>
            </a:r>
            <a:r>
              <a:rPr lang="en-US" sz="2800" dirty="0">
                <a:latin typeface="Times New Roman" panose="02020603050405020304" pitchFamily="18" charset="0"/>
                <a:cs typeface="Times New Roman" panose="02020603050405020304" pitchFamily="18" charset="0"/>
              </a:rPr>
              <a:t>a source of knowledge along with its practical applications and also as a profession, therefore it will help by planning and solution of problems by sociological knowledge.</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7914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46835" y="624110"/>
            <a:ext cx="10057777" cy="2878745"/>
          </a:xfrm>
        </p:spPr>
        <p:txBody>
          <a:bodyPr>
            <a:normAutofit fontScale="90000"/>
          </a:bodyPr>
          <a:lstStyle/>
          <a:p>
            <a:pPr algn="ctr"/>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sz="6700" b="1" dirty="0" smtClean="0">
                <a:latin typeface="Times New Roman" panose="02020603050405020304" pitchFamily="18" charset="0"/>
                <a:cs typeface="Times New Roman" panose="02020603050405020304" pitchFamily="18" charset="0"/>
              </a:rPr>
              <a:t>Research in sociology</a:t>
            </a:r>
            <a:endParaRPr lang="ar-IQ" sz="67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296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86265" y="624110"/>
            <a:ext cx="10618348" cy="838930"/>
          </a:xfrm>
        </p:spPr>
        <p:txBody>
          <a:bodyPr/>
          <a:lstStyle/>
          <a:p>
            <a:r>
              <a:rPr lang="en-US" b="1" dirty="0" smtClean="0"/>
              <a:t>Research in sociology:</a:t>
            </a:r>
            <a:endParaRPr lang="ar-IQ" b="1" dirty="0"/>
          </a:p>
        </p:txBody>
      </p:sp>
      <p:sp>
        <p:nvSpPr>
          <p:cNvPr id="3" name="عنصر نائب للمحتوى 2"/>
          <p:cNvSpPr>
            <a:spLocks noGrp="1"/>
          </p:cNvSpPr>
          <p:nvPr>
            <p:ph idx="1"/>
          </p:nvPr>
        </p:nvSpPr>
        <p:spPr>
          <a:xfrm>
            <a:off x="351692" y="2096086"/>
            <a:ext cx="11442910" cy="3815136"/>
          </a:xfrm>
        </p:spPr>
        <p:txBody>
          <a:bodyPr>
            <a:normAutofit/>
          </a:bodyPr>
          <a:lstStyle/>
          <a:p>
            <a:pPr algn="justLow" rtl="0"/>
            <a:r>
              <a:rPr lang="en-US" sz="2400" dirty="0">
                <a:latin typeface="Times New Roman" panose="02020603050405020304" pitchFamily="18" charset="0"/>
                <a:cs typeface="Times New Roman" panose="02020603050405020304" pitchFamily="18" charset="0"/>
              </a:rPr>
              <a:t>Research framework for sociology and nursing provides the first key link between the two disciplines. Defining sociology usually begins with an attempt to understand the social factors that affect </a:t>
            </a:r>
            <a:r>
              <a:rPr lang="en-US" sz="2400" dirty="0" smtClean="0">
                <a:latin typeface="Times New Roman" panose="02020603050405020304" pitchFamily="18" charset="0"/>
                <a:cs typeface="Times New Roman" panose="02020603050405020304" pitchFamily="18" charset="0"/>
              </a:rPr>
              <a:t>a particular </a:t>
            </a:r>
            <a:r>
              <a:rPr lang="en-US" sz="2400" dirty="0">
                <a:latin typeface="Times New Roman" panose="02020603050405020304" pitchFamily="18" charset="0"/>
                <a:cs typeface="Times New Roman" panose="02020603050405020304" pitchFamily="18" charset="0"/>
              </a:rPr>
              <a:t>topic, or human social interactions at large. </a:t>
            </a:r>
            <a:endParaRPr lang="en-US" sz="2400" dirty="0" smtClean="0">
              <a:latin typeface="Times New Roman" panose="02020603050405020304" pitchFamily="18" charset="0"/>
              <a:cs typeface="Times New Roman" panose="02020603050405020304" pitchFamily="18" charset="0"/>
            </a:endParaRPr>
          </a:p>
          <a:p>
            <a:pPr algn="justLow" rtl="0"/>
            <a:endParaRPr lang="en-US" sz="2400" dirty="0">
              <a:latin typeface="Times New Roman" panose="02020603050405020304" pitchFamily="18" charset="0"/>
              <a:cs typeface="Times New Roman" panose="02020603050405020304" pitchFamily="18" charset="0"/>
            </a:endParaRPr>
          </a:p>
          <a:p>
            <a:pPr algn="justLow" rtl="0"/>
            <a:r>
              <a:rPr lang="en-US" sz="2400" dirty="0" smtClean="0">
                <a:latin typeface="Times New Roman" panose="02020603050405020304" pitchFamily="18" charset="0"/>
                <a:cs typeface="Times New Roman" panose="02020603050405020304" pitchFamily="18" charset="0"/>
              </a:rPr>
              <a:t>Thus</a:t>
            </a:r>
            <a:r>
              <a:rPr lang="en-US" sz="2400" dirty="0">
                <a:latin typeface="Times New Roman" panose="02020603050405020304" pitchFamily="18" charset="0"/>
                <a:cs typeface="Times New Roman" panose="02020603050405020304" pitchFamily="18" charset="0"/>
              </a:rPr>
              <a:t>, nursing itself takes place with a range of social interactions between nurses and patients and between nurses and other healthcare participants as well as between nurses and those outside the healthcare system who may have a stake in health-related outcomes, such as the relatives of a patient.</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3204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45589" y="624110"/>
            <a:ext cx="10759024" cy="895201"/>
          </a:xfrm>
        </p:spPr>
        <p:txBody>
          <a:bodyPr/>
          <a:lstStyle/>
          <a:p>
            <a:r>
              <a:rPr lang="en-US" dirty="0" smtClean="0"/>
              <a:t>cont.</a:t>
            </a:r>
            <a:endParaRPr lang="ar-IQ" dirty="0"/>
          </a:p>
        </p:txBody>
      </p:sp>
      <p:sp>
        <p:nvSpPr>
          <p:cNvPr id="3" name="عنصر نائب للمحتوى 2"/>
          <p:cNvSpPr>
            <a:spLocks noGrp="1"/>
          </p:cNvSpPr>
          <p:nvPr>
            <p:ph idx="1"/>
          </p:nvPr>
        </p:nvSpPr>
        <p:spPr>
          <a:xfrm>
            <a:off x="351692" y="1905000"/>
            <a:ext cx="11489209" cy="4006222"/>
          </a:xfrm>
        </p:spPr>
        <p:txBody>
          <a:bodyPr>
            <a:normAutofit/>
          </a:bodyPr>
          <a:lstStyle/>
          <a:p>
            <a:pPr marL="0" indent="0" algn="l" rtl="0">
              <a:buNone/>
            </a:pPr>
            <a:r>
              <a:rPr lang="en-US" sz="3200" b="1" dirty="0">
                <a:latin typeface="Times New Roman" panose="02020603050405020304" pitchFamily="18" charset="0"/>
                <a:cs typeface="Times New Roman" panose="02020603050405020304" pitchFamily="18" charset="0"/>
              </a:rPr>
              <a:t>Sociological research</a:t>
            </a:r>
            <a:r>
              <a:rPr lang="en-US" dirty="0"/>
              <a:t>: </a:t>
            </a:r>
            <a:r>
              <a:rPr lang="en-US" sz="2800" dirty="0">
                <a:latin typeface="Times New Roman" panose="02020603050405020304" pitchFamily="18" charset="0"/>
                <a:cs typeface="Times New Roman" panose="02020603050405020304" pitchFamily="18" charset="0"/>
              </a:rPr>
              <a:t>s</a:t>
            </a:r>
            <a:r>
              <a:rPr lang="en-US" sz="2800" dirty="0" smtClean="0">
                <a:latin typeface="Times New Roman" panose="02020603050405020304" pitchFamily="18" charset="0"/>
                <a:cs typeface="Times New Roman" panose="02020603050405020304" pitchFamily="18" charset="0"/>
              </a:rPr>
              <a:t>ociological </a:t>
            </a:r>
            <a:r>
              <a:rPr lang="en-US" sz="2800" dirty="0">
                <a:latin typeface="Times New Roman" panose="02020603050405020304" pitchFamily="18" charset="0"/>
                <a:cs typeface="Times New Roman" panose="02020603050405020304" pitchFamily="18" charset="0"/>
              </a:rPr>
              <a:t>research methods may be divided into two broad categories:</a:t>
            </a:r>
          </a:p>
          <a:p>
            <a:pPr marL="0" indent="0" algn="l" rtl="0">
              <a:buNone/>
            </a:pP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Quantitative designs</a:t>
            </a:r>
            <a:r>
              <a:rPr lang="en-US" sz="2800" dirty="0">
                <a:latin typeface="Times New Roman" panose="02020603050405020304" pitchFamily="18" charset="0"/>
                <a:cs typeface="Times New Roman" panose="02020603050405020304" pitchFamily="18" charset="0"/>
              </a:rPr>
              <a:t>: approach social phenomena through quantifiable evidence, and often rely on statistical analysis of </a:t>
            </a:r>
            <a:r>
              <a:rPr lang="en-US" sz="2800" dirty="0" smtClean="0">
                <a:latin typeface="Times New Roman" panose="02020603050405020304" pitchFamily="18" charset="0"/>
                <a:cs typeface="Times New Roman" panose="02020603050405020304" pitchFamily="18" charset="0"/>
              </a:rPr>
              <a:t>many cases </a:t>
            </a:r>
            <a:r>
              <a:rPr lang="en-US" sz="2800" dirty="0">
                <a:latin typeface="Times New Roman" panose="02020603050405020304" pitchFamily="18" charset="0"/>
                <a:cs typeface="Times New Roman" panose="02020603050405020304" pitchFamily="18" charset="0"/>
              </a:rPr>
              <a:t>(or across intentionally designed treatments in an experiment) to create valid and reliable general claims</a:t>
            </a:r>
          </a:p>
          <a:p>
            <a:pPr marL="0" indent="0" algn="l" rtl="0">
              <a:buNone/>
            </a:pP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Qualitative designs</a:t>
            </a:r>
            <a:r>
              <a:rPr lang="en-US" sz="2800" dirty="0">
                <a:latin typeface="Times New Roman" panose="02020603050405020304" pitchFamily="18" charset="0"/>
                <a:cs typeface="Times New Roman" panose="02020603050405020304" pitchFamily="18" charset="0"/>
              </a:rPr>
              <a:t>: emphasize understanding of social phenomena through direct observation, communication with participants, or analysis of texts, and may stress contextual and subjective accuracy over </a:t>
            </a:r>
            <a:r>
              <a:rPr lang="en-US" sz="2800" dirty="0" smtClean="0">
                <a:latin typeface="Times New Roman" panose="02020603050405020304" pitchFamily="18" charset="0"/>
                <a:cs typeface="Times New Roman" panose="02020603050405020304" pitchFamily="18" charset="0"/>
              </a:rPr>
              <a:t>generality.</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8526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09823" y="624110"/>
            <a:ext cx="9594789" cy="718553"/>
          </a:xfrm>
        </p:spPr>
        <p:txBody>
          <a:bodyPr/>
          <a:lstStyle/>
          <a:p>
            <a:r>
              <a:rPr lang="en-US" b="1" dirty="0" smtClean="0">
                <a:latin typeface="Times New Roman" panose="02020603050405020304" pitchFamily="18" charset="0"/>
                <a:cs typeface="Times New Roman" panose="02020603050405020304" pitchFamily="18" charset="0"/>
              </a:rPr>
              <a:t>The main methods to test theories:</a:t>
            </a: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365761" y="1941342"/>
            <a:ext cx="11533014" cy="3969880"/>
          </a:xfrm>
        </p:spPr>
        <p:txBody>
          <a:bodyPr>
            <a:normAutofit/>
          </a:bodyPr>
          <a:lstStyle/>
          <a:p>
            <a:pPr algn="justLow" rtl="0"/>
            <a:r>
              <a:rPr lang="en-US" sz="3600" b="1" dirty="0">
                <a:latin typeface="Times New Roman" panose="02020603050405020304" pitchFamily="18" charset="0"/>
                <a:cs typeface="Times New Roman" panose="02020603050405020304" pitchFamily="18" charset="0"/>
              </a:rPr>
              <a:t>1. Surveys: </a:t>
            </a:r>
            <a:r>
              <a:rPr lang="en-US" sz="2400" dirty="0">
                <a:latin typeface="Times New Roman" panose="02020603050405020304" pitchFamily="18" charset="0"/>
                <a:cs typeface="Times New Roman" panose="02020603050405020304" pitchFamily="18" charset="0"/>
              </a:rPr>
              <a:t>sometimes referred to public opinion poll, is the widely accepted ways of studying human behavior. Using variables, surveys measure people's attitude towards different matters. Sociology often studies the relationship between a viewpoint and a subject while considering elements like education, age, and gender. Questionnaires are usually given to a controlled group where they will answer either worded or objective type questions. </a:t>
            </a:r>
          </a:p>
          <a:p>
            <a:pPr algn="justLow" rtl="0"/>
            <a:r>
              <a:rPr lang="en-US" sz="2400" dirty="0">
                <a:latin typeface="Times New Roman" panose="02020603050405020304" pitchFamily="18" charset="0"/>
                <a:cs typeface="Times New Roman" panose="02020603050405020304" pitchFamily="18" charset="0"/>
              </a:rPr>
              <a:t>The survey questions also ask about their background and demographic information. Through this method of data gathering, information such as consumer habits, racial discrimination, and other human behavior and activity are provided. In addition, surveys answer issues in the society to have a clear understanding concerning the problems involved.</a:t>
            </a:r>
          </a:p>
        </p:txBody>
      </p:sp>
    </p:spTree>
    <p:extLst>
      <p:ext uri="{BB962C8B-B14F-4D97-AF65-F5344CB8AC3E}">
        <p14:creationId xmlns:p14="http://schemas.microsoft.com/office/powerpoint/2010/main" val="1378035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92192" y="2133600"/>
            <a:ext cx="10312420" cy="3777622"/>
          </a:xfrm>
        </p:spPr>
        <p:txBody>
          <a:bodyPr/>
          <a:lstStyle/>
          <a:p>
            <a:pPr algn="justLow" rtl="0"/>
            <a:r>
              <a:rPr lang="en-US" sz="2400" b="1" dirty="0"/>
              <a:t>2. Controlled experiments: </a:t>
            </a:r>
            <a:r>
              <a:rPr lang="en-US" sz="2400" dirty="0"/>
              <a:t>some of the experiments are conducted in a laboratory and in small groups. In some cases, a two groups are studied for contrasting and comparing. They want to know the significant difference in the attitudes and behavior of certain groups.</a:t>
            </a:r>
          </a:p>
          <a:p>
            <a:pPr algn="l" rtl="0"/>
            <a:endParaRPr lang="ar-IQ" dirty="0"/>
          </a:p>
        </p:txBody>
      </p:sp>
    </p:spTree>
    <p:extLst>
      <p:ext uri="{BB962C8B-B14F-4D97-AF65-F5344CB8AC3E}">
        <p14:creationId xmlns:p14="http://schemas.microsoft.com/office/powerpoint/2010/main" val="2504349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6437" y="2096086"/>
            <a:ext cx="11369187" cy="3815136"/>
          </a:xfrm>
        </p:spPr>
        <p:txBody>
          <a:bodyPr/>
          <a:lstStyle/>
          <a:p>
            <a:pPr algn="justLow" rtl="0"/>
            <a:r>
              <a:rPr lang="en-US" sz="2400" b="1" dirty="0">
                <a:latin typeface="Times New Roman" panose="02020603050405020304" pitchFamily="18" charset="0"/>
                <a:cs typeface="Times New Roman" panose="02020603050405020304" pitchFamily="18" charset="0"/>
              </a:rPr>
              <a:t>3. Filed observation: </a:t>
            </a:r>
            <a:r>
              <a:rPr lang="en-US" sz="2400" dirty="0">
                <a:cs typeface="+mj-cs"/>
              </a:rPr>
              <a:t>information is primarily gathered through observations and talk within the community. During the period of study, the sociologist will participate in societal activities such as political activities, networks, and functions. </a:t>
            </a:r>
          </a:p>
          <a:p>
            <a:pPr algn="justLow" rtl="0"/>
            <a:endParaRPr lang="en-US" sz="2400" dirty="0">
              <a:cs typeface="+mj-cs"/>
            </a:endParaRPr>
          </a:p>
          <a:p>
            <a:pPr algn="justLow" rtl="0"/>
            <a:r>
              <a:rPr lang="en-US" sz="2400" dirty="0">
                <a:cs typeface="+mj-cs"/>
              </a:rPr>
              <a:t>Field observation gives first-hand information about a group of people, but is least reliable method of testing theories. A fact can be true to community A, but cannot be applied to community B. Additionally, there are also outside factors that may influence the conclusions made</a:t>
            </a:r>
            <a:r>
              <a:rPr lang="en-US" sz="2000" dirty="0"/>
              <a:t>.</a:t>
            </a:r>
          </a:p>
          <a:p>
            <a:pPr algn="l"/>
            <a:endParaRPr lang="ar-IQ" dirty="0"/>
          </a:p>
        </p:txBody>
      </p:sp>
    </p:spTree>
    <p:extLst>
      <p:ext uri="{BB962C8B-B14F-4D97-AF65-F5344CB8AC3E}">
        <p14:creationId xmlns:p14="http://schemas.microsoft.com/office/powerpoint/2010/main" val="894279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16283" y="624110"/>
            <a:ext cx="9988329" cy="1280890"/>
          </a:xfrm>
        </p:spPr>
        <p:txBody>
          <a:bodyPr>
            <a:normAutofit fontScale="90000"/>
          </a:bodyPr>
          <a:lstStyle/>
          <a:p>
            <a:r>
              <a:rPr lang="en-US" b="1" dirty="0"/>
              <a:t>Survey tips</a:t>
            </a:r>
            <a:r>
              <a:rPr lang="en-US" dirty="0"/>
              <a:t>:</a:t>
            </a:r>
            <a:br>
              <a:rPr lang="en-US" dirty="0"/>
            </a:br>
            <a:endParaRPr lang="ar-IQ" dirty="0"/>
          </a:p>
        </p:txBody>
      </p:sp>
      <p:sp>
        <p:nvSpPr>
          <p:cNvPr id="3" name="عنصر نائب للمحتوى 2"/>
          <p:cNvSpPr>
            <a:spLocks noGrp="1"/>
          </p:cNvSpPr>
          <p:nvPr>
            <p:ph idx="1"/>
          </p:nvPr>
        </p:nvSpPr>
        <p:spPr>
          <a:xfrm>
            <a:off x="745589" y="2110154"/>
            <a:ext cx="11164760" cy="3801068"/>
          </a:xfrm>
        </p:spPr>
        <p:txBody>
          <a:bodyPr>
            <a:noAutofit/>
          </a:bodyPr>
          <a:lstStyle/>
          <a:p>
            <a:pPr algn="l" rtl="0"/>
            <a:r>
              <a:rPr lang="en-US" sz="2400" dirty="0">
                <a:latin typeface="Times New Roman" panose="02020603050405020304" pitchFamily="18" charset="0"/>
                <a:cs typeface="Times New Roman" panose="02020603050405020304" pitchFamily="18" charset="0"/>
              </a:rPr>
              <a:t>Questionnaires</a:t>
            </a:r>
          </a:p>
          <a:p>
            <a:pPr algn="l" rtl="0"/>
            <a:r>
              <a:rPr lang="en-US" sz="2400" dirty="0">
                <a:latin typeface="Times New Roman" panose="02020603050405020304" pitchFamily="18" charset="0"/>
                <a:cs typeface="Times New Roman" panose="02020603050405020304" pitchFamily="18" charset="0"/>
              </a:rPr>
              <a:t>Interviews</a:t>
            </a:r>
          </a:p>
          <a:p>
            <a:pPr algn="l" rtl="0"/>
            <a:r>
              <a:rPr lang="en-US" sz="2400" dirty="0">
                <a:latin typeface="Times New Roman" panose="02020603050405020304" pitchFamily="18" charset="0"/>
                <a:cs typeface="Times New Roman" panose="02020603050405020304" pitchFamily="18" charset="0"/>
              </a:rPr>
              <a:t>Yields many responses</a:t>
            </a:r>
          </a:p>
          <a:p>
            <a:pPr algn="l" rtl="0"/>
            <a:r>
              <a:rPr lang="en-US" sz="2400" dirty="0">
                <a:latin typeface="Times New Roman" panose="02020603050405020304" pitchFamily="18" charset="0"/>
                <a:cs typeface="Times New Roman" panose="02020603050405020304" pitchFamily="18" charset="0"/>
              </a:rPr>
              <a:t>Can survey a large sample</a:t>
            </a:r>
          </a:p>
          <a:p>
            <a:pPr algn="l" rtl="0"/>
            <a:r>
              <a:rPr lang="en-US" sz="2400" dirty="0">
                <a:latin typeface="Times New Roman" panose="02020603050405020304" pitchFamily="18" charset="0"/>
                <a:cs typeface="Times New Roman" panose="02020603050405020304" pitchFamily="18" charset="0"/>
              </a:rPr>
              <a:t>Quantitative data are easy to chart</a:t>
            </a:r>
          </a:p>
          <a:p>
            <a:pPr algn="l" rtl="0"/>
            <a:r>
              <a:rPr lang="en-US" sz="2400" dirty="0">
                <a:latin typeface="Times New Roman" panose="02020603050405020304" pitchFamily="18" charset="0"/>
                <a:cs typeface="Times New Roman" panose="02020603050405020304" pitchFamily="18" charset="0"/>
              </a:rPr>
              <a:t>Can be time consuming</a:t>
            </a:r>
          </a:p>
          <a:p>
            <a:pPr algn="l" rtl="0"/>
            <a:r>
              <a:rPr lang="en-US" sz="2400" dirty="0">
                <a:latin typeface="Times New Roman" panose="02020603050405020304" pitchFamily="18" charset="0"/>
                <a:cs typeface="Times New Roman" panose="02020603050405020304" pitchFamily="18" charset="0"/>
              </a:rPr>
              <a:t> Can be difficult to encourage participant response</a:t>
            </a:r>
          </a:p>
          <a:p>
            <a:pPr algn="l" rtl="0"/>
            <a:r>
              <a:rPr lang="en-US" sz="2400" dirty="0">
                <a:latin typeface="Times New Roman" panose="02020603050405020304" pitchFamily="18" charset="0"/>
                <a:cs typeface="Times New Roman" panose="02020603050405020304" pitchFamily="18" charset="0"/>
              </a:rPr>
              <a:t>Captures what people think and believe but not necessarily how they behave in real life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874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2031" y="415588"/>
            <a:ext cx="8911687" cy="1280890"/>
          </a:xfrm>
        </p:spPr>
        <p:txBody>
          <a:bodyPr/>
          <a:lstStyle/>
          <a:p>
            <a:r>
              <a:rPr lang="en-US" b="1" dirty="0"/>
              <a:t>Research definitions</a:t>
            </a:r>
            <a:r>
              <a:rPr lang="en-US" dirty="0"/>
              <a:t>:</a:t>
            </a:r>
            <a:endParaRPr lang="ar-IQ" dirty="0"/>
          </a:p>
        </p:txBody>
      </p:sp>
      <p:sp>
        <p:nvSpPr>
          <p:cNvPr id="3" name="عنصر نائب للمحتوى 2"/>
          <p:cNvSpPr>
            <a:spLocks noGrp="1"/>
          </p:cNvSpPr>
          <p:nvPr>
            <p:ph idx="1"/>
          </p:nvPr>
        </p:nvSpPr>
        <p:spPr>
          <a:xfrm>
            <a:off x="422031" y="1893424"/>
            <a:ext cx="11488317" cy="4333755"/>
          </a:xfrm>
        </p:spPr>
        <p:txBody>
          <a:bodyPr>
            <a:normAutofit/>
          </a:bodyPr>
          <a:lstStyle/>
          <a:p>
            <a:pPr algn="l" rtl="0"/>
            <a:r>
              <a:rPr lang="en-US" sz="2400" dirty="0">
                <a:latin typeface="Times New Roman" panose="02020603050405020304" pitchFamily="18" charset="0"/>
                <a:cs typeface="Times New Roman" panose="02020603050405020304" pitchFamily="18" charset="0"/>
              </a:rPr>
              <a:t>Survey: research method in which people respond to questions.</a:t>
            </a:r>
          </a:p>
          <a:p>
            <a:pPr algn="l" rtl="0"/>
            <a:r>
              <a:rPr lang="en-US" sz="2400" dirty="0">
                <a:latin typeface="Times New Roman" panose="02020603050405020304" pitchFamily="18" charset="0"/>
                <a:cs typeface="Times New Roman" panose="02020603050405020304" pitchFamily="18" charset="0"/>
              </a:rPr>
              <a:t>Population: a group of people with certain specified characteristics .</a:t>
            </a:r>
          </a:p>
          <a:p>
            <a:pPr algn="l" rtl="0"/>
            <a:r>
              <a:rPr lang="en-US" sz="2400" dirty="0">
                <a:latin typeface="Times New Roman" panose="02020603050405020304" pitchFamily="18" charset="0"/>
                <a:cs typeface="Times New Roman" panose="02020603050405020304" pitchFamily="18" charset="0"/>
              </a:rPr>
              <a:t>Sample: a group of people that represents a large population.</a:t>
            </a:r>
          </a:p>
          <a:p>
            <a:pPr algn="l" rtl="0"/>
            <a:r>
              <a:rPr lang="en-US" sz="2400" dirty="0">
                <a:latin typeface="Times New Roman" panose="02020603050405020304" pitchFamily="18" charset="0"/>
                <a:cs typeface="Times New Roman" panose="02020603050405020304" pitchFamily="18" charset="0"/>
              </a:rPr>
              <a:t>Reprehensive sample: a sample that accurately reflects the characteristics of the population as a whole .</a:t>
            </a:r>
          </a:p>
          <a:p>
            <a:pPr algn="l" rtl="0"/>
            <a:r>
              <a:rPr lang="en-US" sz="2400" dirty="0">
                <a:latin typeface="Times New Roman" panose="02020603050405020304" pitchFamily="18" charset="0"/>
                <a:cs typeface="Times New Roman" panose="02020603050405020304" pitchFamily="18" charset="0"/>
              </a:rPr>
              <a:t>Questionnaire: a written set of questions to be answered by research participant.</a:t>
            </a:r>
          </a:p>
          <a:p>
            <a:pPr algn="l" rtl="0"/>
            <a:r>
              <a:rPr lang="en-US" sz="2400" dirty="0">
                <a:latin typeface="Times New Roman" panose="02020603050405020304" pitchFamily="18" charset="0"/>
                <a:cs typeface="Times New Roman" panose="02020603050405020304" pitchFamily="18" charset="0"/>
              </a:rPr>
              <a:t>Interview: a survey method in which a trained researcher ask questions and record the answers. </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054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pic>
        <p:nvPicPr>
          <p:cNvPr id="4" name="عنصر نائب للمحتوى 3"/>
          <p:cNvPicPr>
            <a:picLocks noGrp="1" noChangeAspect="1"/>
          </p:cNvPicPr>
          <p:nvPr>
            <p:ph idx="1"/>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299536321"/>
      </p:ext>
    </p:extLst>
  </p:cSld>
  <p:clrMapOvr>
    <a:masterClrMapping/>
  </p:clrMapOvr>
</p:sld>
</file>

<file path=ppt/theme/theme1.xml><?xml version="1.0" encoding="utf-8"?>
<a:theme xmlns:a="http://schemas.openxmlformats.org/drawingml/2006/main" name="أثر رجعي">
  <a:themeElements>
    <a:clrScheme name="أثر رجعي">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446</TotalTime>
  <Words>1624</Words>
  <Application>Microsoft Office PowerPoint</Application>
  <PresentationFormat>Custom</PresentationFormat>
  <Paragraphs>107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أثر رجعي</vt:lpstr>
      <vt:lpstr>Medical sociology Third stage </vt:lpstr>
      <vt:lpstr>Definitions:</vt:lpstr>
      <vt:lpstr>CONT:</vt:lpstr>
      <vt:lpstr>Medical Sociology:</vt:lpstr>
      <vt:lpstr> Social Epidemiology</vt:lpstr>
      <vt:lpstr>Social Epidemiology:</vt:lpstr>
      <vt:lpstr>cont.</vt:lpstr>
      <vt:lpstr>Factors that affect social health: </vt:lpstr>
      <vt:lpstr>Examples of behaviors and social conditions that contribute to causing diseases:  </vt:lpstr>
      <vt:lpstr>The Relationship of Sociology with Nursing: </vt:lpstr>
      <vt:lpstr>cont.</vt:lpstr>
      <vt:lpstr>Relationship of Sociology with Nursing </vt:lpstr>
      <vt:lpstr>The goals of sociology in nursing: </vt:lpstr>
      <vt:lpstr>Uses of Sociology for Nurses: </vt:lpstr>
      <vt:lpstr>Importance of sociology in Iraq:</vt:lpstr>
      <vt:lpstr>                    Research in sociology</vt:lpstr>
      <vt:lpstr>Research in sociology:</vt:lpstr>
      <vt:lpstr>cont.</vt:lpstr>
      <vt:lpstr>The main methods to test theories:</vt:lpstr>
      <vt:lpstr>PowerPoint Presentation</vt:lpstr>
      <vt:lpstr>PowerPoint Presentation</vt:lpstr>
      <vt:lpstr>Survey tips: </vt:lpstr>
      <vt:lpstr>Research definitions: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mktb</dc:creator>
  <cp:lastModifiedBy>DELL</cp:lastModifiedBy>
  <cp:revision>37</cp:revision>
  <dcterms:created xsi:type="dcterms:W3CDTF">2022-10-01T10:46:59Z</dcterms:created>
  <dcterms:modified xsi:type="dcterms:W3CDTF">2025-03-07T21:25:15Z</dcterms:modified>
</cp:coreProperties>
</file>