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15" autoAdjust="0"/>
    <p:restoredTop sz="94660"/>
  </p:normalViewPr>
  <p:slideViewPr>
    <p:cSldViewPr snapToGrid="0">
      <p:cViewPr>
        <p:scale>
          <a:sx n="81" d="100"/>
          <a:sy n="81" d="100"/>
        </p:scale>
        <p:origin x="-4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3958185A-2D0C-494D-AC43-46A030300159}"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154954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958185A-2D0C-494D-AC43-46A030300159}"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474811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3958185A-2D0C-494D-AC43-46A030300159}"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3045266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3958185A-2D0C-494D-AC43-46A030300159}"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237911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3958185A-2D0C-494D-AC43-46A030300159}" type="datetimeFigureOut">
              <a:rPr lang="ar-IQ" smtClean="0"/>
              <a:t>09/09/1446</a:t>
            </a:fld>
            <a:endParaRPr lang="ar-IQ"/>
          </a:p>
        </p:txBody>
      </p:sp>
      <p:sp>
        <p:nvSpPr>
          <p:cNvPr id="8" name="Footer Placeholder 7"/>
          <p:cNvSpPr>
            <a:spLocks noGrp="1"/>
          </p:cNvSpPr>
          <p:nvPr>
            <p:ph type="ftr" sz="quarter" idx="11"/>
          </p:nvPr>
        </p:nvSpPr>
        <p:spPr/>
        <p:txBody>
          <a:bodyPr/>
          <a:lstStyle/>
          <a:p>
            <a:endParaRPr lang="ar-IQ"/>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359842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3958185A-2D0C-494D-AC43-46A030300159}" type="datetimeFigureOut">
              <a:rPr lang="ar-IQ" smtClean="0"/>
              <a:t>09/09/1446</a:t>
            </a:fld>
            <a:endParaRPr lang="ar-IQ"/>
          </a:p>
        </p:txBody>
      </p:sp>
      <p:sp>
        <p:nvSpPr>
          <p:cNvPr id="4" name="Footer Placeholder 3"/>
          <p:cNvSpPr>
            <a:spLocks noGrp="1"/>
          </p:cNvSpPr>
          <p:nvPr>
            <p:ph type="ftr" sz="quarter" idx="11"/>
          </p:nvPr>
        </p:nvSpPr>
        <p:spPr/>
        <p:txBody>
          <a:bodyPr/>
          <a:lstStyle/>
          <a:p>
            <a:endParaRPr lang="ar-IQ"/>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2461600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8185A-2D0C-494D-AC43-46A030300159}" type="datetimeFigureOut">
              <a:rPr lang="ar-IQ" smtClean="0"/>
              <a:t>09/09/1446</a:t>
            </a:fld>
            <a:endParaRPr lang="ar-IQ"/>
          </a:p>
        </p:txBody>
      </p:sp>
      <p:sp>
        <p:nvSpPr>
          <p:cNvPr id="3" name="Footer Placeholder 2"/>
          <p:cNvSpPr>
            <a:spLocks noGrp="1"/>
          </p:cNvSpPr>
          <p:nvPr>
            <p:ph type="ftr" sz="quarter" idx="11"/>
          </p:nvPr>
        </p:nvSpPr>
        <p:spPr/>
        <p:txBody>
          <a:bodyPr/>
          <a:lstStyle/>
          <a:p>
            <a:endParaRPr lang="ar-IQ"/>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62736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3958185A-2D0C-494D-AC43-46A030300159}"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3686179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3958185A-2D0C-494D-AC43-46A030300159}"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3776391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3958185A-2D0C-494D-AC43-46A030300159}"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359097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3958185A-2D0C-494D-AC43-46A030300159}"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4A9EE3-AD10-41F9-B871-DF476AFFF6B1}" type="slidenum">
              <a:rPr lang="ar-IQ" smtClean="0"/>
              <a:t>‹#›</a:t>
            </a:fld>
            <a:endParaRPr lang="ar-IQ"/>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0965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3958185A-2D0C-494D-AC43-46A030300159}"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3881023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3958185A-2D0C-494D-AC43-46A030300159}"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4A9EE3-AD10-41F9-B871-DF476AFFF6B1}" type="slidenum">
              <a:rPr lang="ar-IQ" smtClean="0"/>
              <a:t>‹#›</a:t>
            </a:fld>
            <a:endParaRPr lang="ar-IQ"/>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62955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3958185A-2D0C-494D-AC43-46A030300159}"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1887430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958185A-2D0C-494D-AC43-46A030300159}"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2157898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958185A-2D0C-494D-AC43-46A030300159}"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4A9EE3-AD10-41F9-B871-DF476AFFF6B1}" type="slidenum">
              <a:rPr lang="ar-IQ" smtClean="0"/>
              <a:t>‹#›</a:t>
            </a:fld>
            <a:endParaRPr lang="ar-IQ"/>
          </a:p>
        </p:txBody>
      </p:sp>
    </p:spTree>
    <p:extLst>
      <p:ext uri="{BB962C8B-B14F-4D97-AF65-F5344CB8AC3E}">
        <p14:creationId xmlns:p14="http://schemas.microsoft.com/office/powerpoint/2010/main" val="3923155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958185A-2D0C-494D-AC43-46A030300159}" type="datetimeFigureOut">
              <a:rPr lang="ar-IQ" smtClean="0"/>
              <a:t>09/09/1446</a:t>
            </a:fld>
            <a:endParaRPr lang="ar-IQ"/>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IQ"/>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4A9EE3-AD10-41F9-B871-DF476AFFF6B1}" type="slidenum">
              <a:rPr lang="ar-IQ" smtClean="0"/>
              <a:t>‹#›</a:t>
            </a:fld>
            <a:endParaRPr lang="ar-IQ"/>
          </a:p>
        </p:txBody>
      </p:sp>
    </p:spTree>
    <p:extLst>
      <p:ext uri="{BB962C8B-B14F-4D97-AF65-F5344CB8AC3E}">
        <p14:creationId xmlns:p14="http://schemas.microsoft.com/office/powerpoint/2010/main" val="34752445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929161" y="1884557"/>
            <a:ext cx="9575451" cy="1973766"/>
          </a:xfrm>
        </p:spPr>
        <p:txBody>
          <a:bodyPr/>
          <a:lstStyle/>
          <a:p>
            <a:r>
              <a:rPr lang="en-US" b="1" dirty="0">
                <a:latin typeface="Times New Roman" panose="02020603050405020304" pitchFamily="18" charset="0"/>
                <a:cs typeface="Times New Roman" panose="02020603050405020304" pitchFamily="18" charset="0"/>
              </a:rPr>
              <a:t>Analysis of Impulsive </a:t>
            </a:r>
            <a:r>
              <a:rPr lang="en-US" b="1" dirty="0" smtClean="0">
                <a:latin typeface="Times New Roman" panose="02020603050405020304" pitchFamily="18" charset="0"/>
                <a:cs typeface="Times New Roman" panose="02020603050405020304" pitchFamily="18" charset="0"/>
              </a:rPr>
              <a:t>Behavior</a:t>
            </a:r>
            <a:endParaRPr lang="ar-IQ"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372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39590" y="624110"/>
            <a:ext cx="9765023" cy="1280890"/>
          </a:xfrm>
        </p:spPr>
        <p:txBody>
          <a:bodyPr/>
          <a:lstStyle/>
          <a:p>
            <a:r>
              <a:rPr lang="en-US" b="1" dirty="0"/>
              <a:t>Impulsive </a:t>
            </a:r>
            <a:r>
              <a:rPr lang="en-US" b="1" dirty="0" smtClean="0"/>
              <a:t>behavior</a:t>
            </a:r>
            <a:r>
              <a:rPr lang="en-US" dirty="0" smtClean="0"/>
              <a:t>:</a:t>
            </a:r>
            <a:endParaRPr lang="ar-IQ" dirty="0"/>
          </a:p>
        </p:txBody>
      </p:sp>
      <p:sp>
        <p:nvSpPr>
          <p:cNvPr id="3" name="عنصر نائب للمحتوى 2"/>
          <p:cNvSpPr>
            <a:spLocks noGrp="1"/>
          </p:cNvSpPr>
          <p:nvPr>
            <p:ph idx="1"/>
          </p:nvPr>
        </p:nvSpPr>
        <p:spPr>
          <a:xfrm>
            <a:off x="892097" y="1628078"/>
            <a:ext cx="10861287" cy="4283144"/>
          </a:xfrm>
        </p:spPr>
        <p:txBody>
          <a:bodyPr>
            <a:noAutofit/>
          </a:bodyPr>
          <a:lstStyle/>
          <a:p>
            <a:pPr algn="justLow" rtl="0"/>
            <a:r>
              <a:rPr lang="en-US" sz="2400" b="1" dirty="0"/>
              <a:t>Impulsive </a:t>
            </a:r>
            <a:r>
              <a:rPr lang="en-US" sz="2400" b="1" dirty="0" smtClean="0"/>
              <a:t>behavior</a:t>
            </a:r>
            <a:r>
              <a:rPr lang="en-US" sz="2400" dirty="0" smtClean="0"/>
              <a:t>: </a:t>
            </a:r>
            <a:r>
              <a:rPr lang="en-US" sz="2400" dirty="0"/>
              <a:t>the trait of impulsivity refers to a chronic and general tendency to act on impulses. Impulsivity, the tendency to act without thinking, is linked to risky behaviors during adolescence that can become difficult to modify over time</a:t>
            </a:r>
            <a:r>
              <a:rPr lang="en-US" sz="2400" dirty="0" smtClean="0"/>
              <a:t>.</a:t>
            </a:r>
          </a:p>
          <a:p>
            <a:pPr algn="justLow" rtl="0"/>
            <a:r>
              <a:rPr lang="en-US" sz="2400" b="1" dirty="0"/>
              <a:t>Impulsivity (or impulsiveness): </a:t>
            </a:r>
            <a:r>
              <a:rPr lang="en-US" sz="2400" dirty="0"/>
              <a:t>is a multifactorial construct that involves a tendency to act on a whim, displaying behavior characterized by little or no forethought, reflection, or consideration of the consequences. Impulsive actions typically are "poorly conceived, prematurely expressed, unduly risky, or inappropriate to the situation that often result in undesirable consequences," which imperil long term goals and strategies for success.</a:t>
            </a:r>
            <a:endParaRPr lang="ar-IQ" sz="2400" dirty="0"/>
          </a:p>
        </p:txBody>
      </p:sp>
    </p:spTree>
    <p:extLst>
      <p:ext uri="{BB962C8B-B14F-4D97-AF65-F5344CB8AC3E}">
        <p14:creationId xmlns:p14="http://schemas.microsoft.com/office/powerpoint/2010/main" val="2508451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58645" y="1438507"/>
            <a:ext cx="11039706" cy="4472715"/>
          </a:xfrm>
        </p:spPr>
        <p:txBody>
          <a:bodyPr/>
          <a:lstStyle/>
          <a:p>
            <a:pPr algn="l" rtl="0"/>
            <a:r>
              <a:rPr lang="en-US" sz="2400" b="1" dirty="0"/>
              <a:t>The construct of impulsivity includes at least two independent components:</a:t>
            </a:r>
          </a:p>
          <a:p>
            <a:pPr marL="0" indent="0" algn="l" rtl="0">
              <a:buNone/>
            </a:pPr>
            <a:r>
              <a:rPr lang="en-US" sz="2400" dirty="0"/>
              <a:t>(1) Acting without an appropriate amount of deliberation, which may or may not be functional.</a:t>
            </a:r>
          </a:p>
          <a:p>
            <a:pPr marL="0" indent="0" algn="l" rtl="0">
              <a:buNone/>
            </a:pPr>
            <a:r>
              <a:rPr lang="en-US" sz="2400" dirty="0"/>
              <a:t>(2) Choosing short-term over long-term gains.</a:t>
            </a:r>
            <a:endParaRPr lang="ar-IQ" sz="2400" dirty="0"/>
          </a:p>
        </p:txBody>
      </p:sp>
    </p:spTree>
    <p:extLst>
      <p:ext uri="{BB962C8B-B14F-4D97-AF65-F5344CB8AC3E}">
        <p14:creationId xmlns:p14="http://schemas.microsoft.com/office/powerpoint/2010/main" val="1010710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13679" y="1282391"/>
            <a:ext cx="11151218" cy="4561924"/>
          </a:xfrm>
        </p:spPr>
        <p:txBody>
          <a:bodyPr/>
          <a:lstStyle/>
          <a:p>
            <a:pPr algn="l" rtl="0"/>
            <a:r>
              <a:rPr lang="en-US" sz="2800" b="1" dirty="0">
                <a:latin typeface="Times New Roman" panose="02020603050405020304" pitchFamily="18" charset="0"/>
                <a:cs typeface="Times New Roman" panose="02020603050405020304" pitchFamily="18" charset="0"/>
              </a:rPr>
              <a:t>There are a number of reasons that why impulsive influences should gain more attention:</a:t>
            </a:r>
          </a:p>
          <a:p>
            <a:pPr marL="0" indent="0" algn="justLow" rtl="0">
              <a:buNone/>
            </a:pPr>
            <a:r>
              <a:rPr lang="en-US" sz="2400" b="1" dirty="0"/>
              <a:t>First: </a:t>
            </a:r>
            <a:r>
              <a:rPr lang="en-US" sz="2000" dirty="0"/>
              <a:t>although most of the models make very clear assumptions about the determinants of health-related decisions and behavior, the appraisal and feasibility checks involved in such models are part of processes of higher-order mental reasoning and intending. It is plausible, however, to assume and a more detailed analysis and empirical demonstration will follow shortly that the processes by which tempting stimuli trigger impulsive behavioral tendencies are fundamentally different from the processes involved in reasoned action and goal pursuit.</a:t>
            </a:r>
            <a:endParaRPr lang="ar-IQ" sz="2000" dirty="0"/>
          </a:p>
        </p:txBody>
      </p:sp>
    </p:spTree>
    <p:extLst>
      <p:ext uri="{BB962C8B-B14F-4D97-AF65-F5344CB8AC3E}">
        <p14:creationId xmlns:p14="http://schemas.microsoft.com/office/powerpoint/2010/main" val="3478478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91737" y="1393902"/>
            <a:ext cx="11128917" cy="4517320"/>
          </a:xfrm>
        </p:spPr>
        <p:txBody>
          <a:bodyPr>
            <a:normAutofit/>
          </a:bodyPr>
          <a:lstStyle/>
          <a:p>
            <a:pPr algn="justLow" rtl="0"/>
            <a:r>
              <a:rPr lang="en-US" sz="2400" b="1" dirty="0"/>
              <a:t>Second: </a:t>
            </a:r>
            <a:r>
              <a:rPr lang="en-US" sz="2000" dirty="0"/>
              <a:t>even though the capacity for self-control and its associated boundary conditions have been thoroughly. For instance, a stronger influence of impulses on health-related behavior under certain conditions (e.g., alcohol consumption; ego depletion; load) has been typically inferred either from the observation of group differences in behavioral outcomes (e.g., drunk people behaved more aggressively than sober ones, so they must have acted more strongly on impulse), or from the breakdown of the behavior-regulating effect of restraint standards. </a:t>
            </a:r>
            <a:endParaRPr lang="en-US" sz="2000" dirty="0" smtClean="0"/>
          </a:p>
          <a:p>
            <a:pPr algn="justLow" rtl="0"/>
            <a:r>
              <a:rPr lang="en-US" sz="2000" dirty="0" smtClean="0"/>
              <a:t>A </a:t>
            </a:r>
            <a:r>
              <a:rPr lang="en-US" sz="2000" dirty="0"/>
              <a:t>more direct approach may demonstrate that impulsive precursors in fact unfold a stronger influence on </a:t>
            </a:r>
            <a:r>
              <a:rPr lang="en-US" sz="2000" dirty="0" smtClean="0"/>
              <a:t>behavior </a:t>
            </a:r>
            <a:r>
              <a:rPr lang="en-US" sz="2000" dirty="0"/>
              <a:t>under such conditions (while at the same time the behavioral impact of reflective precursors is reduced).</a:t>
            </a:r>
            <a:endParaRPr lang="ar-IQ" sz="2000" dirty="0"/>
          </a:p>
        </p:txBody>
      </p:sp>
    </p:spTree>
    <p:extLst>
      <p:ext uri="{BB962C8B-B14F-4D97-AF65-F5344CB8AC3E}">
        <p14:creationId xmlns:p14="http://schemas.microsoft.com/office/powerpoint/2010/main" val="287142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6341" y="1494263"/>
            <a:ext cx="11017405" cy="4416959"/>
          </a:xfrm>
        </p:spPr>
        <p:txBody>
          <a:bodyPr>
            <a:normAutofit/>
          </a:bodyPr>
          <a:lstStyle/>
          <a:p>
            <a:pPr algn="justLow" rtl="0"/>
            <a:r>
              <a:rPr lang="en-US" sz="2400" b="1" dirty="0"/>
              <a:t>Third: </a:t>
            </a:r>
            <a:r>
              <a:rPr lang="en-US" sz="2400" dirty="0"/>
              <a:t>even though personality correlates of trait self-control and impulsivity point to important differences in the general capacity to instigate or maintain healthy behaviors, such findings (a) are often mute about the underlying processes that determine regulatory success or failure and (b) are usually not sensitive for the situational fluctuations that health-related behavior appears to be subject to.</a:t>
            </a:r>
            <a:endParaRPr lang="ar-IQ" sz="2400" dirty="0"/>
          </a:p>
        </p:txBody>
      </p:sp>
    </p:spTree>
    <p:extLst>
      <p:ext uri="{BB962C8B-B14F-4D97-AF65-F5344CB8AC3E}">
        <p14:creationId xmlns:p14="http://schemas.microsoft.com/office/powerpoint/2010/main" val="1972565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51463" y="624110"/>
            <a:ext cx="9553149" cy="1280890"/>
          </a:xfrm>
        </p:spPr>
        <p:txBody>
          <a:bodyPr/>
          <a:lstStyle/>
          <a:p>
            <a:r>
              <a:rPr lang="en-US" b="1" dirty="0"/>
              <a:t>Signs of Impulsivity:</a:t>
            </a:r>
            <a:br>
              <a:rPr lang="en-US" b="1" dirty="0"/>
            </a:br>
            <a:endParaRPr lang="ar-IQ" b="1" dirty="0"/>
          </a:p>
        </p:txBody>
      </p:sp>
      <p:sp>
        <p:nvSpPr>
          <p:cNvPr id="3" name="عنصر نائب للمحتوى 2"/>
          <p:cNvSpPr>
            <a:spLocks noGrp="1"/>
          </p:cNvSpPr>
          <p:nvPr>
            <p:ph idx="1"/>
          </p:nvPr>
        </p:nvSpPr>
        <p:spPr>
          <a:xfrm>
            <a:off x="847493" y="1505415"/>
            <a:ext cx="11151219" cy="4405807"/>
          </a:xfrm>
        </p:spPr>
        <p:txBody>
          <a:bodyPr>
            <a:noAutofit/>
          </a:bodyPr>
          <a:lstStyle/>
          <a:p>
            <a:pPr marL="0" indent="0" algn="l" rtl="0">
              <a:buNone/>
            </a:pPr>
            <a:r>
              <a:rPr lang="en-US" sz="2400" dirty="0" smtClean="0"/>
              <a:t>1</a:t>
            </a:r>
            <a:r>
              <a:rPr lang="en-US" sz="2400" dirty="0"/>
              <a:t>. Difficulty waiting for activities or a turn in an activity or conversation.</a:t>
            </a:r>
          </a:p>
          <a:p>
            <a:pPr marL="0" indent="0" algn="l" rtl="0">
              <a:buNone/>
            </a:pPr>
            <a:r>
              <a:rPr lang="en-US" sz="2400" dirty="0"/>
              <a:t>2. Acting on an impulse without taking time to think – doing first and thinking later.</a:t>
            </a:r>
          </a:p>
          <a:p>
            <a:pPr marL="0" indent="0" algn="l" rtl="0">
              <a:buNone/>
            </a:pPr>
            <a:r>
              <a:rPr lang="en-US" sz="2400" dirty="0"/>
              <a:t>3. Seeming to “rush” into things without thinking and making mistakes.</a:t>
            </a:r>
          </a:p>
          <a:p>
            <a:pPr marL="0" indent="0" algn="l" rtl="0">
              <a:buNone/>
            </a:pPr>
            <a:r>
              <a:rPr lang="en-US" sz="2400" dirty="0"/>
              <a:t>4. Saying things that seem to be “rude” or “tactless”.</a:t>
            </a:r>
          </a:p>
          <a:p>
            <a:pPr marL="0" indent="0" algn="l" rtl="0">
              <a:buNone/>
            </a:pPr>
            <a:r>
              <a:rPr lang="en-US" sz="2400" dirty="0"/>
              <a:t>5. Doing something without thinking about the risks or the consequences.</a:t>
            </a:r>
          </a:p>
          <a:p>
            <a:pPr marL="0" indent="0" algn="l" rtl="0">
              <a:buNone/>
            </a:pPr>
            <a:r>
              <a:rPr lang="en-US" sz="2400" dirty="0"/>
              <a:t>6. Doing the first thing that comes to mind, rather than thinking about all the options and choosing the best one.</a:t>
            </a:r>
          </a:p>
          <a:p>
            <a:pPr marL="0" indent="0" algn="l" rtl="0">
              <a:buNone/>
            </a:pPr>
            <a:r>
              <a:rPr lang="en-US" sz="2400" dirty="0"/>
              <a:t>7. Interrupting other people with demands or requests or interrupting conversations.</a:t>
            </a:r>
            <a:endParaRPr lang="ar-IQ" sz="2400" dirty="0"/>
          </a:p>
        </p:txBody>
      </p:sp>
    </p:spTree>
    <p:extLst>
      <p:ext uri="{BB962C8B-B14F-4D97-AF65-F5344CB8AC3E}">
        <p14:creationId xmlns:p14="http://schemas.microsoft.com/office/powerpoint/2010/main" val="3879200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58283" y="1326995"/>
            <a:ext cx="11206976" cy="4584227"/>
          </a:xfrm>
        </p:spPr>
        <p:txBody>
          <a:bodyPr>
            <a:noAutofit/>
          </a:bodyPr>
          <a:lstStyle/>
          <a:p>
            <a:pPr marL="0" indent="0" algn="l" rtl="0">
              <a:buNone/>
            </a:pPr>
            <a:r>
              <a:rPr lang="en-US" sz="2400" dirty="0" smtClean="0"/>
              <a:t>8. Spending all of your money in a short space of time, or buying items that are expensive or not essential.</a:t>
            </a:r>
          </a:p>
          <a:p>
            <a:pPr marL="0" indent="0" algn="l" rtl="0">
              <a:buNone/>
            </a:pPr>
            <a:r>
              <a:rPr lang="en-US" sz="2400" dirty="0" smtClean="0"/>
              <a:t>9. Signing a contract (e.g. mobile phone) you don’t really understand.</a:t>
            </a:r>
          </a:p>
          <a:p>
            <a:pPr marL="0" indent="0" algn="l" rtl="0">
              <a:buNone/>
            </a:pPr>
            <a:r>
              <a:rPr lang="en-US" sz="2400" dirty="0" smtClean="0"/>
              <a:t>10. Forgetting appointments and activities because you have gone off to do something else on the “spur of the moment”.</a:t>
            </a:r>
          </a:p>
          <a:p>
            <a:pPr marL="0" indent="0" algn="l" rtl="0">
              <a:buNone/>
            </a:pPr>
            <a:r>
              <a:rPr lang="en-US" sz="2400" dirty="0" smtClean="0"/>
              <a:t>11. Not looking for traffic before crossing the road.</a:t>
            </a:r>
          </a:p>
          <a:p>
            <a:pPr marL="0" indent="0" algn="l" rtl="0">
              <a:buNone/>
            </a:pPr>
            <a:r>
              <a:rPr lang="en-US" sz="2400" dirty="0" smtClean="0"/>
              <a:t>12. Impulsive responses such as aggression or anger.</a:t>
            </a:r>
          </a:p>
          <a:p>
            <a:pPr marL="0" indent="0" algn="l" rtl="0">
              <a:buNone/>
            </a:pPr>
            <a:r>
              <a:rPr lang="en-US" sz="2400" dirty="0" smtClean="0"/>
              <a:t>13. Getting into relationships quickly without knowing the person well, including sexual relationships.</a:t>
            </a:r>
          </a:p>
          <a:p>
            <a:pPr marL="0" indent="0" algn="l" rtl="0">
              <a:buNone/>
            </a:pPr>
            <a:r>
              <a:rPr lang="en-US" sz="2400" dirty="0" smtClean="0"/>
              <a:t>14. Feeling or thinking “e.g. I shouldn’t have done” and having regrets about decisions or choices later.</a:t>
            </a:r>
            <a:endParaRPr lang="ar-IQ" sz="2400" dirty="0"/>
          </a:p>
        </p:txBody>
      </p:sp>
    </p:spTree>
    <p:extLst>
      <p:ext uri="{BB962C8B-B14F-4D97-AF65-F5344CB8AC3E}">
        <p14:creationId xmlns:p14="http://schemas.microsoft.com/office/powerpoint/2010/main" val="1233692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73767" y="624110"/>
            <a:ext cx="9530846" cy="1280890"/>
          </a:xfrm>
        </p:spPr>
        <p:txBody>
          <a:bodyPr>
            <a:normAutofit/>
          </a:bodyPr>
          <a:lstStyle/>
          <a:p>
            <a:r>
              <a:rPr lang="en-US" b="1" dirty="0">
                <a:latin typeface="Times New Roman" panose="02020603050405020304" pitchFamily="18" charset="0"/>
                <a:cs typeface="Times New Roman" panose="02020603050405020304" pitchFamily="18" charset="0"/>
              </a:rPr>
              <a:t>Strategies to Cope with Impulsive </a:t>
            </a:r>
            <a:r>
              <a:rPr lang="en-US" b="1" dirty="0" smtClean="0">
                <a:latin typeface="Times New Roman" panose="02020603050405020304" pitchFamily="18" charset="0"/>
                <a:cs typeface="Times New Roman" panose="02020603050405020304" pitchFamily="18" charset="0"/>
              </a:rPr>
              <a:t>Behavior:</a:t>
            </a:r>
            <a:r>
              <a:rPr lang="en-US" dirty="0"/>
              <a:t/>
            </a:r>
            <a:br>
              <a:rPr lang="en-US" dirty="0"/>
            </a:br>
            <a:endParaRPr lang="ar-IQ" dirty="0"/>
          </a:p>
        </p:txBody>
      </p:sp>
      <p:sp>
        <p:nvSpPr>
          <p:cNvPr id="3" name="عنصر نائب للمحتوى 2"/>
          <p:cNvSpPr>
            <a:spLocks noGrp="1"/>
          </p:cNvSpPr>
          <p:nvPr>
            <p:ph idx="1"/>
          </p:nvPr>
        </p:nvSpPr>
        <p:spPr>
          <a:xfrm>
            <a:off x="858644" y="1683834"/>
            <a:ext cx="11050858" cy="4227388"/>
          </a:xfrm>
        </p:spPr>
        <p:txBody>
          <a:bodyPr>
            <a:noAutofit/>
          </a:bodyPr>
          <a:lstStyle/>
          <a:p>
            <a:pPr marL="0" indent="0" algn="l" rtl="0">
              <a:buNone/>
            </a:pPr>
            <a:r>
              <a:rPr lang="en-US" sz="2800" b="1" dirty="0" smtClean="0"/>
              <a:t>1</a:t>
            </a:r>
            <a:r>
              <a:rPr lang="en-US" sz="2800" b="1" dirty="0"/>
              <a:t>. Self Regulation: </a:t>
            </a:r>
            <a:r>
              <a:rPr lang="en-US" sz="2400" dirty="0"/>
              <a:t>self-talk is very important so that the person is encouraged to think about choices and options before rushing in. The followings are good examples of questions to use:</a:t>
            </a:r>
          </a:p>
          <a:p>
            <a:pPr algn="l" rtl="0"/>
            <a:r>
              <a:rPr lang="en-US" sz="2400" dirty="0"/>
              <a:t>“Is this what you really want to do?”</a:t>
            </a:r>
          </a:p>
          <a:p>
            <a:pPr algn="l" rtl="0"/>
            <a:r>
              <a:rPr lang="en-US" sz="2400" dirty="0"/>
              <a:t>“Are you ready to do this?’</a:t>
            </a:r>
          </a:p>
          <a:p>
            <a:pPr algn="l" rtl="0"/>
            <a:r>
              <a:rPr lang="en-US" sz="2400" dirty="0"/>
              <a:t>“What do you need to get ready?”</a:t>
            </a:r>
          </a:p>
          <a:p>
            <a:pPr algn="l" rtl="0"/>
            <a:r>
              <a:rPr lang="en-US" sz="2400" dirty="0"/>
              <a:t>“Have you thought about all the options and the consequences?” – write down a list of pro’s and con’s</a:t>
            </a:r>
          </a:p>
          <a:p>
            <a:pPr algn="l" rtl="0"/>
            <a:r>
              <a:rPr lang="en-US" sz="2400" dirty="0"/>
              <a:t>“Do you need more information?”</a:t>
            </a:r>
          </a:p>
          <a:p>
            <a:pPr algn="l" rtl="0"/>
            <a:r>
              <a:rPr lang="en-US" sz="2400" dirty="0"/>
              <a:t>“If you do this, what will happen next?”</a:t>
            </a:r>
            <a:endParaRPr lang="ar-IQ" sz="2400" dirty="0"/>
          </a:p>
        </p:txBody>
      </p:sp>
    </p:spTree>
    <p:extLst>
      <p:ext uri="{BB962C8B-B14F-4D97-AF65-F5344CB8AC3E}">
        <p14:creationId xmlns:p14="http://schemas.microsoft.com/office/powerpoint/2010/main" val="3376378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8801" y="624110"/>
            <a:ext cx="9675812" cy="892456"/>
          </a:xfrm>
        </p:spPr>
        <p:txBody>
          <a:bodyPr/>
          <a:lstStyle/>
          <a:p>
            <a:r>
              <a:rPr lang="en-US" dirty="0" smtClean="0"/>
              <a:t>cont.</a:t>
            </a:r>
            <a:endParaRPr lang="ar-IQ" dirty="0"/>
          </a:p>
        </p:txBody>
      </p:sp>
      <p:sp>
        <p:nvSpPr>
          <p:cNvPr id="3" name="عنصر نائب للمحتوى 2"/>
          <p:cNvSpPr>
            <a:spLocks noGrp="1"/>
          </p:cNvSpPr>
          <p:nvPr>
            <p:ph idx="1"/>
          </p:nvPr>
        </p:nvSpPr>
        <p:spPr>
          <a:xfrm>
            <a:off x="780585" y="1438507"/>
            <a:ext cx="11140069" cy="4472715"/>
          </a:xfrm>
        </p:spPr>
        <p:txBody>
          <a:bodyPr/>
          <a:lstStyle/>
          <a:p>
            <a:pPr marL="0" indent="0" algn="justLow" rtl="0">
              <a:buNone/>
            </a:pPr>
            <a:r>
              <a:rPr lang="en-US" sz="2800" b="1" dirty="0"/>
              <a:t>2. Social Situations: </a:t>
            </a:r>
            <a:r>
              <a:rPr lang="en-US" sz="2400" dirty="0"/>
              <a:t>if the person is dominating the conversation or talking over other people you may need to let them know. Sometimes other people can give </a:t>
            </a:r>
            <a:endParaRPr lang="en-US" sz="2400" dirty="0" smtClean="0"/>
          </a:p>
          <a:p>
            <a:pPr algn="justLow" rtl="0"/>
            <a:r>
              <a:rPr lang="en-US" sz="2400" dirty="0" smtClean="0"/>
              <a:t>A sign </a:t>
            </a:r>
            <a:r>
              <a:rPr lang="en-US" sz="2400" dirty="0"/>
              <a:t>or cue if the person is interrupting, talking too much, or not saying/doing the right thing. Prepare in advance before going into a </a:t>
            </a:r>
            <a:r>
              <a:rPr lang="en-US" sz="2400" dirty="0" smtClean="0"/>
              <a:t>situation and </a:t>
            </a:r>
            <a:r>
              <a:rPr lang="en-US" sz="2400" dirty="0"/>
              <a:t>talk about “What are you going to talk about?” and “How will you know if you are talking too much?”</a:t>
            </a:r>
            <a:endParaRPr lang="ar-IQ" sz="2400" dirty="0"/>
          </a:p>
        </p:txBody>
      </p:sp>
    </p:spTree>
    <p:extLst>
      <p:ext uri="{BB962C8B-B14F-4D97-AF65-F5344CB8AC3E}">
        <p14:creationId xmlns:p14="http://schemas.microsoft.com/office/powerpoint/2010/main" val="1840650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18371" y="624110"/>
            <a:ext cx="9486241" cy="1048573"/>
          </a:xfrm>
        </p:spPr>
        <p:txBody>
          <a:bodyPr>
            <a:normAutofit fontScale="90000"/>
          </a:bodyPr>
          <a:lstStyle/>
          <a:p>
            <a:r>
              <a:rPr lang="en-US" b="1" dirty="0" smtClean="0"/>
              <a:t>Ego </a:t>
            </a:r>
            <a:r>
              <a:rPr lang="en-US" b="1" dirty="0"/>
              <a:t>(cognitive) depletion as a Theories of impulsivity</a:t>
            </a:r>
            <a:r>
              <a:rPr lang="en-US" dirty="0"/>
              <a:t/>
            </a:r>
            <a:br>
              <a:rPr lang="en-US" dirty="0"/>
            </a:br>
            <a:endParaRPr lang="ar-IQ" dirty="0"/>
          </a:p>
        </p:txBody>
      </p:sp>
      <p:sp>
        <p:nvSpPr>
          <p:cNvPr id="3" name="عنصر نائب للمحتوى 2"/>
          <p:cNvSpPr>
            <a:spLocks noGrp="1"/>
          </p:cNvSpPr>
          <p:nvPr>
            <p:ph idx="1"/>
          </p:nvPr>
        </p:nvSpPr>
        <p:spPr>
          <a:xfrm>
            <a:off x="1037063" y="1905000"/>
            <a:ext cx="10827835" cy="4006222"/>
          </a:xfrm>
        </p:spPr>
        <p:txBody>
          <a:bodyPr>
            <a:normAutofit/>
          </a:bodyPr>
          <a:lstStyle/>
          <a:p>
            <a:pPr algn="justLow" rtl="0"/>
            <a:r>
              <a:rPr lang="en-US" sz="2400" dirty="0" smtClean="0"/>
              <a:t>According </a:t>
            </a:r>
            <a:r>
              <a:rPr lang="en-US" sz="2400" dirty="0"/>
              <a:t>to the ego (or cognitive) depletion theory of impulsivity, self-control refers to the capacity for altering one's own responses, especially to bring them into line with standards such as ideals, values, morals, and social expectations, and to support the pursuit of long-term goals. Self-control enables a person to restrain or override one response, thereby making a different response possible. </a:t>
            </a:r>
            <a:endParaRPr lang="en-US" sz="2400" dirty="0" smtClean="0"/>
          </a:p>
        </p:txBody>
      </p:sp>
    </p:spTree>
    <p:extLst>
      <p:ext uri="{BB962C8B-B14F-4D97-AF65-F5344CB8AC3E}">
        <p14:creationId xmlns:p14="http://schemas.microsoft.com/office/powerpoint/2010/main" val="714868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03249" y="1349298"/>
            <a:ext cx="10883590" cy="4561924"/>
          </a:xfrm>
        </p:spPr>
        <p:txBody>
          <a:bodyPr/>
          <a:lstStyle/>
          <a:p>
            <a:pPr algn="justLow" rtl="0"/>
            <a:r>
              <a:rPr lang="en-US" sz="2400" dirty="0"/>
              <a:t>A major tenet of the theory is that engaging in acts of self-control draws from a limited "reservoir" of self-control that, when depleted, results in reduced capacity for further self-regulation. Self-control is viewed as analogous to a muscle: Just as a muscle requires strength and energy to exert force over a period of time, acts that have high self-control demands also require strength and energy to perform. Similarly, as muscles become fatigued after a period of sustained exertion and have reduced capacity to exert further force, self-control can also become depleted when demands are made of self-control resources over a period of time.</a:t>
            </a:r>
          </a:p>
          <a:p>
            <a:pPr algn="l" rtl="0"/>
            <a:endParaRPr lang="ar-IQ" dirty="0"/>
          </a:p>
        </p:txBody>
      </p:sp>
    </p:spTree>
    <p:extLst>
      <p:ext uri="{BB962C8B-B14F-4D97-AF65-F5344CB8AC3E}">
        <p14:creationId xmlns:p14="http://schemas.microsoft.com/office/powerpoint/2010/main" val="1296298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84917" y="624110"/>
            <a:ext cx="9519695" cy="1280890"/>
          </a:xfrm>
        </p:spPr>
        <p:txBody>
          <a:bodyPr/>
          <a:lstStyle/>
          <a:p>
            <a:r>
              <a:rPr lang="en-US" b="1" dirty="0"/>
              <a:t>Intervention</a:t>
            </a:r>
            <a:r>
              <a:rPr lang="en-US" dirty="0"/>
              <a:t/>
            </a:r>
            <a:br>
              <a:rPr lang="en-US" dirty="0"/>
            </a:br>
            <a:endParaRPr lang="ar-IQ" dirty="0"/>
          </a:p>
        </p:txBody>
      </p:sp>
      <p:sp>
        <p:nvSpPr>
          <p:cNvPr id="3" name="عنصر نائب للمحتوى 2"/>
          <p:cNvSpPr>
            <a:spLocks noGrp="1"/>
          </p:cNvSpPr>
          <p:nvPr>
            <p:ph idx="1"/>
          </p:nvPr>
        </p:nvSpPr>
        <p:spPr>
          <a:xfrm>
            <a:off x="825191" y="1594624"/>
            <a:ext cx="11017404" cy="4316598"/>
          </a:xfrm>
        </p:spPr>
        <p:txBody>
          <a:bodyPr/>
          <a:lstStyle/>
          <a:p>
            <a:pPr marL="0" indent="0" algn="justLow" rtl="0">
              <a:buNone/>
            </a:pPr>
            <a:r>
              <a:rPr lang="en-US" sz="2000" b="1" dirty="0" smtClean="0"/>
              <a:t>1</a:t>
            </a:r>
            <a:r>
              <a:rPr lang="en-US" sz="2000" b="1" dirty="0"/>
              <a:t>. Interventions to impact impulsivity generally</a:t>
            </a:r>
          </a:p>
          <a:p>
            <a:pPr algn="justLow" rtl="0"/>
            <a:r>
              <a:rPr lang="en-US" sz="2400" dirty="0"/>
              <a:t>While impulsivity can take on pathological forms (e.g. substance use disorder, ADHD), there are less severe, non-clinical forms of problematic impulsivity in many people's daily lives. Research on the different facets of impulsivity can inform small interventions to change decision making and reduce impulsive behavior. For example, changing cognitive representations of rewards (e.g. making long term rewards seem more concrete) and/or creating situations </a:t>
            </a:r>
            <a:r>
              <a:rPr lang="en-US" sz="2400" dirty="0" smtClean="0"/>
              <a:t>of "</a:t>
            </a:r>
            <a:r>
              <a:rPr lang="en-US" sz="2400" dirty="0"/>
              <a:t>pre-commitment" (eliminating the option of changing one's mind later) can reduce the preference for immediate reward seen in delay discounting.</a:t>
            </a:r>
            <a:endParaRPr lang="ar-IQ" sz="2400" dirty="0"/>
          </a:p>
        </p:txBody>
      </p:sp>
    </p:spTree>
    <p:extLst>
      <p:ext uri="{BB962C8B-B14F-4D97-AF65-F5344CB8AC3E}">
        <p14:creationId xmlns:p14="http://schemas.microsoft.com/office/powerpoint/2010/main" val="4070711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69435" y="1148576"/>
            <a:ext cx="11128916" cy="4762646"/>
          </a:xfrm>
        </p:spPr>
        <p:txBody>
          <a:bodyPr/>
          <a:lstStyle/>
          <a:p>
            <a:pPr marL="0" indent="0" algn="justLow" rtl="0">
              <a:buNone/>
            </a:pPr>
            <a:r>
              <a:rPr lang="en-US" sz="2400" b="1" dirty="0"/>
              <a:t>2. Brain training</a:t>
            </a:r>
          </a:p>
          <a:p>
            <a:pPr algn="justLow" rtl="0"/>
            <a:r>
              <a:rPr lang="en-US" sz="2400" dirty="0"/>
              <a:t>Brain training interventions include laboratory-based interventions (e.g. training using tasks like go/no go) as well as community, family, and school based interventions that are ecologically valid (e.g. teaching techniques for regulating emotions or behaviors) and can be used with individuals with non-clinical levels of impulsivity. Both sorts of interventions are aimed at improving executive functioning and self-control capacities, with different interventions specifically targeting different aspects of executive functioning like inhibitory control, working memory, or attention.</a:t>
            </a:r>
            <a:endParaRPr lang="ar-IQ" sz="2400" dirty="0"/>
          </a:p>
        </p:txBody>
      </p:sp>
    </p:spTree>
    <p:extLst>
      <p:ext uri="{BB962C8B-B14F-4D97-AF65-F5344CB8AC3E}">
        <p14:creationId xmlns:p14="http://schemas.microsoft.com/office/powerpoint/2010/main" val="211759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122" y="1293542"/>
            <a:ext cx="10805532" cy="4606529"/>
          </a:xfrm>
        </p:spPr>
        <p:txBody>
          <a:bodyPr>
            <a:normAutofit fontScale="92500" lnSpcReduction="10000"/>
          </a:bodyPr>
          <a:lstStyle/>
          <a:p>
            <a:pPr algn="l" rtl="0"/>
            <a:r>
              <a:rPr lang="en-US" sz="2600" b="1" dirty="0"/>
              <a:t>3. Psychopharmacological intervention</a:t>
            </a:r>
          </a:p>
          <a:p>
            <a:pPr algn="justLow" rtl="0"/>
            <a:r>
              <a:rPr lang="en-US" sz="2400" dirty="0"/>
              <a:t>Psychopharmacological intervention in disorders of impulsivity has shown evidence of positive effects; common pharmacological interventions include the use of stimulant medication, selective serotonin reuptake inhibitors (SSRIs) and other antidepressants. Pathological gambling has also been studied in drug trials, and there is evidence that gambling is responsive to SSRIs and other antidepressants. </a:t>
            </a:r>
            <a:endParaRPr lang="en-US" sz="2400" dirty="0" smtClean="0"/>
          </a:p>
          <a:p>
            <a:pPr algn="justLow" rtl="0"/>
            <a:r>
              <a:rPr lang="en-US" sz="2400" dirty="0" smtClean="0"/>
              <a:t>Cognitive </a:t>
            </a:r>
            <a:r>
              <a:rPr lang="en-US" sz="2400" dirty="0"/>
              <a:t>Behavioral Therapy (CBT) has shown positive effects. Intermittent Explosive Disorder is most often treated with mood stabilizers, SSRIs, beta blockers, alpha agonists, and anti-psychotics (all of which have shown positive effects). There is evidence that some pharmacological interventions are efficacious in treating substance use disorders, though their use can depend on the type substance that is abused.</a:t>
            </a:r>
            <a:endParaRPr lang="ar-IQ" sz="2400" dirty="0"/>
          </a:p>
        </p:txBody>
      </p:sp>
    </p:spTree>
    <p:extLst>
      <p:ext uri="{BB962C8B-B14F-4D97-AF65-F5344CB8AC3E}">
        <p14:creationId xmlns:p14="http://schemas.microsoft.com/office/powerpoint/2010/main" val="3234584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47493" y="1241501"/>
            <a:ext cx="10905891" cy="4947425"/>
          </a:xfrm>
        </p:spPr>
        <p:txBody>
          <a:bodyPr>
            <a:normAutofit fontScale="92500"/>
          </a:bodyPr>
          <a:lstStyle/>
          <a:p>
            <a:pPr marL="0" indent="0" algn="justLow" rtl="0">
              <a:buNone/>
            </a:pPr>
            <a:r>
              <a:rPr lang="en-US" sz="2400" b="1" dirty="0"/>
              <a:t>4. Behavioral interventions</a:t>
            </a:r>
          </a:p>
          <a:p>
            <a:pPr algn="justLow" rtl="0"/>
            <a:r>
              <a:rPr lang="en-US" sz="2400" dirty="0"/>
              <a:t>Behavioral interventions also have a fairly strong evidence base in impulse control disorders. In ADHD, the behavioral interventions of behavioral parent training, behavioral classroom management, and intensive peer-focused behavioral interventions in recreational settings meet stringent guidelines qualifying them for evidence based treatment status</a:t>
            </a:r>
            <a:r>
              <a:rPr lang="en-US" sz="2400"/>
              <a:t>. </a:t>
            </a:r>
            <a:endParaRPr lang="en-US" sz="2400" smtClean="0"/>
          </a:p>
          <a:p>
            <a:pPr algn="justLow" rtl="0"/>
            <a:r>
              <a:rPr lang="en-US" sz="2400" smtClean="0"/>
              <a:t>Empirically </a:t>
            </a:r>
            <a:r>
              <a:rPr lang="en-US" sz="2400" dirty="0"/>
              <a:t>validated behavioral treatments for substance use disorder are fairly similar across substance use disorders, and include behavioral couples therapy, CBT, contingency management, motivational enhancement therapy, and relapse prevention. Additionally, therapies including CBT, family therapy, and social skill training have shown positive effects on explosive aggressive behaviors</a:t>
            </a:r>
            <a:r>
              <a:rPr lang="en-US" dirty="0"/>
              <a:t>.</a:t>
            </a:r>
            <a:endParaRPr lang="ar-IQ" dirty="0"/>
          </a:p>
        </p:txBody>
      </p:sp>
    </p:spTree>
    <p:extLst>
      <p:ext uri="{BB962C8B-B14F-4D97-AF65-F5344CB8AC3E}">
        <p14:creationId xmlns:p14="http://schemas.microsoft.com/office/powerpoint/2010/main" val="4223787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pic>
        <p:nvPicPr>
          <p:cNvPr id="4" name="عنصر نائب للمحتوى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8153972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33</TotalTime>
  <Words>1519</Words>
  <Application>Microsoft Office PowerPoint</Application>
  <PresentationFormat>Custom</PresentationFormat>
  <Paragraphs>52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Wisp</vt:lpstr>
      <vt:lpstr>Analysis of Impulsive Behavior</vt:lpstr>
      <vt:lpstr>Impulsive behavior:</vt:lpstr>
      <vt:lpstr>PowerPoint Presentation</vt:lpstr>
      <vt:lpstr>PowerPoint Presentation</vt:lpstr>
      <vt:lpstr>PowerPoint Presentation</vt:lpstr>
      <vt:lpstr>PowerPoint Presentation</vt:lpstr>
      <vt:lpstr>Signs of Impulsivity: </vt:lpstr>
      <vt:lpstr>PowerPoint Presentation</vt:lpstr>
      <vt:lpstr>Strategies to Cope with Impulsive Behavior: </vt:lpstr>
      <vt:lpstr>cont.</vt:lpstr>
      <vt:lpstr>Ego (cognitive) depletion as a Theories of impulsivity </vt:lpstr>
      <vt:lpstr>PowerPoint Presentation</vt:lpstr>
      <vt:lpstr>Intervention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Impulsive Behaviour</dc:title>
  <dc:creator>mktb</dc:creator>
  <cp:lastModifiedBy>DELL</cp:lastModifiedBy>
  <cp:revision>8</cp:revision>
  <dcterms:created xsi:type="dcterms:W3CDTF">2022-10-07T17:11:45Z</dcterms:created>
  <dcterms:modified xsi:type="dcterms:W3CDTF">2025-03-08T20:13:27Z</dcterms:modified>
</cp:coreProperties>
</file>