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9EBE-7B04-44F8-AC4D-8A6B752EFB9D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7ED2-A7E1-44E8-B625-B6218A17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0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9EBE-7B04-44F8-AC4D-8A6B752EFB9D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7ED2-A7E1-44E8-B625-B6218A17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10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9EBE-7B04-44F8-AC4D-8A6B752EFB9D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7ED2-A7E1-44E8-B625-B6218A17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404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9EBE-7B04-44F8-AC4D-8A6B752EFB9D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7ED2-A7E1-44E8-B625-B6218A17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79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9EBE-7B04-44F8-AC4D-8A6B752EFB9D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7ED2-A7E1-44E8-B625-B6218A17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67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9EBE-7B04-44F8-AC4D-8A6B752EFB9D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7ED2-A7E1-44E8-B625-B6218A17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527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9EBE-7B04-44F8-AC4D-8A6B752EFB9D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7ED2-A7E1-44E8-B625-B6218A17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677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9EBE-7B04-44F8-AC4D-8A6B752EFB9D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7ED2-A7E1-44E8-B625-B6218A17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115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9EBE-7B04-44F8-AC4D-8A6B752EFB9D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7ED2-A7E1-44E8-B625-B6218A17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806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9EBE-7B04-44F8-AC4D-8A6B752EFB9D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7ED2-A7E1-44E8-B625-B6218A17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003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9EBE-7B04-44F8-AC4D-8A6B752EFB9D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7ED2-A7E1-44E8-B625-B6218A17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B9EBE-7B04-44F8-AC4D-8A6B752EFB9D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07ED2-A7E1-44E8-B625-B6218A17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2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Principles  of  Study Designs </a:t>
            </a:r>
            <a:br>
              <a:rPr lang="id-ID" b="1" dirty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292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  <a:defRPr/>
            </a:pPr>
            <a:r>
              <a:rPr lang="en-US" altLang="ar-IQ" sz="4000" dirty="0">
                <a:cs typeface="Arial" panose="020B0604020202020204" pitchFamily="34" charset="0"/>
              </a:rPr>
              <a:t>-A study design is a specific plan or protocol for conducting the study.</a:t>
            </a:r>
          </a:p>
        </p:txBody>
      </p:sp>
    </p:spTree>
    <p:extLst>
      <p:ext uri="{BB962C8B-B14F-4D97-AF65-F5344CB8AC3E}">
        <p14:creationId xmlns:p14="http://schemas.microsoft.com/office/powerpoint/2010/main" val="3669970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457200" y="274638"/>
            <a:ext cx="8229600" cy="41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ar-IQ" sz="1800"/>
              <a:t>S</a:t>
            </a:r>
            <a:r>
              <a:rPr lang="en-US" altLang="ar-IQ" sz="1600"/>
              <a:t>tudy design</a:t>
            </a:r>
            <a:endParaRPr lang="ar-IQ" altLang="ar-IQ" sz="1800"/>
          </a:p>
        </p:txBody>
      </p:sp>
      <p:pic>
        <p:nvPicPr>
          <p:cNvPr id="5" name="عنصر نائب للمحتوى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143000"/>
            <a:ext cx="8610600" cy="5105400"/>
          </a:xfrm>
          <a:prstGeom prst="rect">
            <a:avLst/>
          </a:prstGeom>
        </p:spPr>
      </p:pic>
      <p:sp>
        <p:nvSpPr>
          <p:cNvPr id="6" name="عنصر نائب للتاريخ 3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fld id="{DFA63CA4-EDE6-4659-9CC2-1A2ED457431F}" type="datetime1">
              <a:rPr lang="en-US" smtClean="0"/>
              <a:pPr>
                <a:defRPr/>
              </a:pPr>
              <a:t>11/25/2023</a:t>
            </a:fld>
            <a:endParaRPr lang="en-US"/>
          </a:p>
        </p:txBody>
      </p:sp>
      <p:sp>
        <p:nvSpPr>
          <p:cNvPr id="7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Murtada</a:t>
            </a:r>
            <a:endParaRPr lang="en-US" dirty="0"/>
          </a:p>
        </p:txBody>
      </p:sp>
      <p:sp>
        <p:nvSpPr>
          <p:cNvPr id="8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BAD2787-3ED9-49A6-ADEB-21C2661C813E}" type="slidenum">
              <a:rPr lang="ar-SA" altLang="ar-IQ" smtClean="0">
                <a:solidFill>
                  <a:srgbClr val="898989"/>
                </a:solidFill>
                <a:latin typeface="Calibri" pitchFamily="34" charset="0"/>
              </a:rPr>
              <a:pPr/>
              <a:t>3</a:t>
            </a:fld>
            <a:endParaRPr lang="en-US" altLang="ar-IQ">
              <a:solidFill>
                <a:srgbClr val="898989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336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Font typeface="Arial" charset="0"/>
              <a:buNone/>
            </a:pPr>
            <a:r>
              <a:rPr lang="en-US" altLang="ar-IQ" sz="2800" dirty="0"/>
              <a:t>-</a:t>
            </a:r>
            <a:r>
              <a:rPr lang="en-US" altLang="ar-IQ" dirty="0"/>
              <a:t>In </a:t>
            </a:r>
            <a:r>
              <a:rPr lang="en-US" altLang="ar-IQ" b="1" i="1" dirty="0"/>
              <a:t>observational</a:t>
            </a:r>
            <a:r>
              <a:rPr lang="en-US" altLang="ar-IQ" b="1" dirty="0"/>
              <a:t> studies </a:t>
            </a:r>
            <a:r>
              <a:rPr lang="ar-IQ" altLang="ar-IQ" b="1" dirty="0"/>
              <a:t>الدراسات </a:t>
            </a:r>
            <a:r>
              <a:rPr lang="ar-IQ" altLang="ar-IQ" b="1" dirty="0" err="1"/>
              <a:t>الملاحظتية</a:t>
            </a:r>
            <a:r>
              <a:rPr lang="ar-IQ" altLang="ar-IQ" b="1" dirty="0"/>
              <a:t> </a:t>
            </a:r>
            <a:r>
              <a:rPr lang="en-US" altLang="ar-IQ" dirty="0"/>
              <a:t>, the researcher observes and systematically collects information, but does not try to change the people or animals, being observed.  In an </a:t>
            </a:r>
            <a:r>
              <a:rPr lang="en-US" altLang="ar-IQ" b="1" i="1" dirty="0"/>
              <a:t>experiment </a:t>
            </a:r>
            <a:r>
              <a:rPr lang="ar-IQ" altLang="ar-IQ" b="1" i="1" dirty="0"/>
              <a:t>التجريبية </a:t>
            </a:r>
            <a:r>
              <a:rPr lang="en-US" altLang="ar-IQ" dirty="0"/>
              <a:t>, by contrast,  the researcher intervenes</a:t>
            </a:r>
            <a:r>
              <a:rPr lang="ar-IQ" altLang="ar-IQ" dirty="0"/>
              <a:t> يتدخل </a:t>
            </a:r>
            <a:r>
              <a:rPr lang="en-US" altLang="ar-IQ" dirty="0"/>
              <a:t> to change something (e.g., gives some patients a drug) and then observes what happens. </a:t>
            </a:r>
          </a:p>
          <a:p>
            <a:pPr marL="0" indent="0" algn="just">
              <a:buFont typeface="Arial" charset="0"/>
              <a:buNone/>
            </a:pPr>
            <a:r>
              <a:rPr lang="en-US" altLang="ar-IQ" dirty="0"/>
              <a:t> In an observational study there is </a:t>
            </a:r>
            <a:r>
              <a:rPr lang="en-US" altLang="ar-IQ" i="1" dirty="0"/>
              <a:t>no</a:t>
            </a:r>
            <a:r>
              <a:rPr lang="en-US" altLang="ar-IQ" dirty="0"/>
              <a:t> intervention. </a:t>
            </a:r>
          </a:p>
          <a:p>
            <a:pPr marL="0" indent="0">
              <a:buFont typeface="Arial" charset="0"/>
              <a:buNone/>
            </a:pPr>
            <a:r>
              <a:rPr lang="en-US" altLang="ar-IQ" sz="2800" dirty="0"/>
              <a:t>.</a:t>
            </a:r>
            <a:endParaRPr lang="ar-IQ" altLang="ar-IQ" sz="28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986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-Examples of observational studies: </a:t>
            </a:r>
          </a:p>
          <a:p>
            <a:pPr marL="0" indent="0">
              <a:buNone/>
            </a:pPr>
            <a:r>
              <a:rPr lang="en-US" dirty="0"/>
              <a:t>1.A survey of nutritional habits among students.</a:t>
            </a:r>
          </a:p>
          <a:p>
            <a:pPr marL="0" indent="0">
              <a:buNone/>
            </a:pPr>
            <a:r>
              <a:rPr lang="en-US" dirty="0"/>
              <a:t>2. Taking blood samples to measure hemoglobin levels.</a:t>
            </a:r>
          </a:p>
          <a:p>
            <a:pPr marL="0" indent="0">
              <a:buNone/>
            </a:pPr>
            <a:r>
              <a:rPr lang="en-US" dirty="0"/>
              <a:t>-Examples of experiments:</a:t>
            </a:r>
          </a:p>
          <a:p>
            <a:pPr marL="0" indent="0">
              <a:buNone/>
            </a:pPr>
            <a:r>
              <a:rPr lang="en-US" dirty="0"/>
              <a:t>1.Test of new treatment on patient.</a:t>
            </a:r>
          </a:p>
          <a:p>
            <a:pPr marL="0" indent="0">
              <a:buNone/>
            </a:pPr>
            <a:r>
              <a:rPr lang="en-US" dirty="0"/>
              <a:t>2. Effect of gentle massage on remove lower back pain in elderly individual</a:t>
            </a:r>
          </a:p>
        </p:txBody>
      </p:sp>
    </p:spTree>
    <p:extLst>
      <p:ext uri="{BB962C8B-B14F-4D97-AF65-F5344CB8AC3E}">
        <p14:creationId xmlns:p14="http://schemas.microsoft.com/office/powerpoint/2010/main" val="1319537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OBSERVATIONAL</a:t>
            </a:r>
            <a:r>
              <a:rPr lang="en-US" dirty="0"/>
              <a:t> STUDIES: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>
                <a:solidFill>
                  <a:srgbClr val="FF0000"/>
                </a:solidFill>
              </a:rPr>
              <a:t>Observational</a:t>
            </a:r>
          </a:p>
          <a:p>
            <a:pPr lvl="1" algn="just"/>
            <a:r>
              <a:rPr lang="en-US" sz="3200" dirty="0">
                <a:solidFill>
                  <a:srgbClr val="FF0000"/>
                </a:solidFill>
                <a:cs typeface="Arial" charset="0"/>
              </a:rPr>
              <a:t>Descriptive</a:t>
            </a:r>
          </a:p>
          <a:p>
            <a:pPr lvl="2" algn="just"/>
            <a:r>
              <a:rPr lang="en-US" sz="2800" dirty="0">
                <a:cs typeface="Arial" charset="0"/>
              </a:rPr>
              <a:t>Study of the amount and distribution of disease within a population by person, place, and time</a:t>
            </a:r>
          </a:p>
          <a:p>
            <a:pPr lvl="1" algn="just"/>
            <a:r>
              <a:rPr lang="en-US" sz="3200" dirty="0">
                <a:solidFill>
                  <a:srgbClr val="FF0000"/>
                </a:solidFill>
                <a:cs typeface="Arial" charset="0"/>
              </a:rPr>
              <a:t>Analytic</a:t>
            </a:r>
          </a:p>
          <a:p>
            <a:pPr lvl="2" algn="just"/>
            <a:r>
              <a:rPr lang="en-US" sz="2800" dirty="0">
                <a:cs typeface="Arial" charset="0"/>
              </a:rPr>
              <a:t>Study of the </a:t>
            </a:r>
            <a:r>
              <a:rPr lang="en-US" sz="2800" dirty="0">
                <a:solidFill>
                  <a:srgbClr val="FF0000"/>
                </a:solidFill>
                <a:cs typeface="Arial" charset="0"/>
              </a:rPr>
              <a:t>determinants</a:t>
            </a:r>
            <a:r>
              <a:rPr lang="en-US" sz="2800" dirty="0">
                <a:cs typeface="Arial" charset="0"/>
              </a:rPr>
              <a:t> of disease or reasons for relatively high or low frequency in specific groups</a:t>
            </a:r>
          </a:p>
          <a:p>
            <a:pPr algn="just"/>
            <a:endParaRPr lang="en-US" sz="3600" dirty="0"/>
          </a:p>
          <a:p>
            <a:pPr algn="just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60737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1-Observational studies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UcPeriod"/>
            </a:pPr>
            <a:r>
              <a:rPr lang="en-US" dirty="0">
                <a:solidFill>
                  <a:srgbClr val="FF0000"/>
                </a:solidFill>
              </a:rPr>
              <a:t>/ Descriptive observational studies which include the following :</a:t>
            </a:r>
          </a:p>
          <a:p>
            <a:pPr marL="0" indent="0">
              <a:buNone/>
            </a:pPr>
            <a:r>
              <a:rPr lang="en-US" dirty="0"/>
              <a:t>1- Case report.</a:t>
            </a:r>
          </a:p>
          <a:p>
            <a:pPr marL="0" indent="0">
              <a:buNone/>
            </a:pPr>
            <a:r>
              <a:rPr lang="en-US" dirty="0"/>
              <a:t>2- Case series.</a:t>
            </a:r>
          </a:p>
          <a:p>
            <a:pPr marL="0" indent="0">
              <a:buNone/>
            </a:pPr>
            <a:r>
              <a:rPr lang="en-US" dirty="0"/>
              <a:t>3- Ecological studies (correlational)</a:t>
            </a:r>
          </a:p>
          <a:p>
            <a:pPr marL="0" indent="0">
              <a:buNone/>
            </a:pPr>
            <a:r>
              <a:rPr lang="en-US" dirty="0"/>
              <a:t> 4-Crossectional (prevalence studies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958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Observational studies: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3600" dirty="0"/>
              <a:t>the investigator measures but does not intervene. They include descriptive  and</a:t>
            </a:r>
            <a:r>
              <a:rPr lang="ar-IQ" sz="3600" dirty="0"/>
              <a:t> </a:t>
            </a:r>
            <a:r>
              <a:rPr lang="en-US" sz="3600" dirty="0"/>
              <a:t>analytic studies.</a:t>
            </a:r>
          </a:p>
          <a:p>
            <a:pPr marL="0" indent="0" algn="just">
              <a:buNone/>
            </a:pPr>
            <a:r>
              <a:rPr lang="en-US" sz="3600" dirty="0">
                <a:solidFill>
                  <a:srgbClr val="FF0000"/>
                </a:solidFill>
              </a:rPr>
              <a:t>A/ </a:t>
            </a:r>
            <a:r>
              <a:rPr lang="en-US" sz="3600" dirty="0"/>
              <a:t>descriptive study is limited to a description of the occurrence  of a disease in a population and is often the first step in an epidemiological investigation.</a:t>
            </a:r>
          </a:p>
        </p:txBody>
      </p:sp>
    </p:spTree>
    <p:extLst>
      <p:ext uri="{BB962C8B-B14F-4D97-AF65-F5344CB8AC3E}">
        <p14:creationId xmlns:p14="http://schemas.microsoft.com/office/powerpoint/2010/main" val="2405888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Advantages of  observational descriptive studies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dirty="0"/>
              <a:t>They use already available data.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/>
              <a:t>They are less expensive and less time-consuming.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/>
              <a:t>They describe the pattern of disease occurrence.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5589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46646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1.Case report(case study);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Nurse who sees unusual presentation of a common disease or a very rare disease and he/she describes the findings of this case, case description may take any relevant description of findings.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/>
              <a:t>An unusual case may add to our knowledge for example MI in very young person without ECG findings is unusual presentation of  MI.</a:t>
            </a:r>
          </a:p>
        </p:txBody>
      </p:sp>
    </p:spTree>
    <p:extLst>
      <p:ext uri="{BB962C8B-B14F-4D97-AF65-F5344CB8AC3E}">
        <p14:creationId xmlns:p14="http://schemas.microsoft.com/office/powerpoint/2010/main" val="2003652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2.Case series ( Clinical series ) studies: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a group of cases of the same disease are reported but in this study we can not;</a:t>
            </a:r>
          </a:p>
          <a:p>
            <a:r>
              <a:rPr lang="en-US" dirty="0"/>
              <a:t>Study the etiology of the disease</a:t>
            </a:r>
          </a:p>
          <a:p>
            <a:r>
              <a:rPr lang="en-US" dirty="0"/>
              <a:t>Have a control group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103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Example of case series </a:t>
            </a:r>
            <a:r>
              <a:rPr lang="ar-IQ" dirty="0">
                <a:solidFill>
                  <a:srgbClr val="FF0000"/>
                </a:solidFill>
              </a:rPr>
              <a:t>دراسة سلسلة حالات 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dirty="0"/>
              <a:t>Vaginal cancer  is very rare in young females if 10 cases were reported and studied</a:t>
            </a:r>
          </a:p>
          <a:p>
            <a:pPr algn="just"/>
            <a:r>
              <a:rPr lang="en-US" dirty="0"/>
              <a:t>Discovery of </a:t>
            </a:r>
            <a:r>
              <a:rPr lang="en-US" dirty="0">
                <a:solidFill>
                  <a:srgbClr val="FF0000"/>
                </a:solidFill>
              </a:rPr>
              <a:t>AIDS</a:t>
            </a:r>
            <a:r>
              <a:rPr lang="en-US" dirty="0"/>
              <a:t> was a case series</a:t>
            </a:r>
          </a:p>
          <a:p>
            <a:pPr marL="0" indent="0" algn="just">
              <a:buNone/>
            </a:pPr>
            <a:endParaRPr lang="en-US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285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Advantages of case reports or case series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 algn="just">
              <a:buFont typeface="Wingdings" pitchFamily="2" charset="2"/>
              <a:buAutoNum type="arabicPeriod"/>
              <a:defRPr/>
            </a:pPr>
            <a:r>
              <a:rPr lang="en-US" sz="3600" dirty="0"/>
              <a:t>Use available clinical data.</a:t>
            </a:r>
          </a:p>
          <a:p>
            <a:pPr marL="609600" indent="-609600" algn="just">
              <a:buFont typeface="Wingdings" pitchFamily="2" charset="2"/>
              <a:buAutoNum type="arabicPeriod"/>
              <a:defRPr/>
            </a:pPr>
            <a:r>
              <a:rPr lang="en-US" sz="3600" dirty="0"/>
              <a:t>Detailed individual data.</a:t>
            </a:r>
          </a:p>
          <a:p>
            <a:pPr marL="609600" indent="-609600" algn="just">
              <a:buFont typeface="Wingdings" pitchFamily="2" charset="2"/>
              <a:buAutoNum type="arabicPeriod"/>
              <a:defRPr/>
            </a:pPr>
            <a:r>
              <a:rPr lang="en-US" sz="3600" dirty="0"/>
              <a:t>Add to our knowledge.</a:t>
            </a:r>
          </a:p>
          <a:p>
            <a:pPr marL="609600" indent="-609600" algn="just">
              <a:buFont typeface="Wingdings" pitchFamily="2" charset="2"/>
              <a:buAutoNum type="arabicPeriod"/>
              <a:defRPr/>
            </a:pPr>
            <a:r>
              <a:rPr lang="en-US" sz="3600" dirty="0">
                <a:solidFill>
                  <a:srgbClr val="FF0000"/>
                </a:solidFill>
              </a:rPr>
              <a:t>Not</a:t>
            </a:r>
            <a:r>
              <a:rPr lang="en-US" sz="3600" dirty="0"/>
              <a:t> expensive and not time consuming</a:t>
            </a:r>
          </a:p>
        </p:txBody>
      </p:sp>
    </p:spTree>
    <p:extLst>
      <p:ext uri="{BB962C8B-B14F-4D97-AF65-F5344CB8AC3E}">
        <p14:creationId xmlns:p14="http://schemas.microsoft.com/office/powerpoint/2010/main" val="294584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Disadvantages of case report or case series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 algn="just">
              <a:buFont typeface="Wingdings" pitchFamily="2" charset="2"/>
              <a:buAutoNum type="arabicPeriod"/>
              <a:defRPr/>
            </a:pPr>
            <a:r>
              <a:rPr lang="en-US" sz="3600" dirty="0"/>
              <a:t>May reflect experience of one person (one nurse).</a:t>
            </a:r>
          </a:p>
          <a:p>
            <a:pPr marL="609600" indent="-609600" algn="just">
              <a:buFont typeface="Wingdings" pitchFamily="2" charset="2"/>
              <a:buAutoNum type="arabicPeriod"/>
              <a:defRPr/>
            </a:pPr>
            <a:r>
              <a:rPr lang="en-US" sz="3600" dirty="0"/>
              <a:t>No explicit(clear) comparison group.</a:t>
            </a:r>
          </a:p>
          <a:p>
            <a:pPr marL="0" indent="0" algn="just">
              <a:buNone/>
              <a:defRPr/>
            </a:pPr>
            <a:endParaRPr lang="en-US" sz="3600" dirty="0"/>
          </a:p>
          <a:p>
            <a:pPr marL="0" indent="0" algn="just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120622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>
                <a:solidFill>
                  <a:srgbClr val="FF0000"/>
                </a:solidFill>
              </a:rPr>
              <a:t>Ecological Studies(correlation): </a:t>
            </a:r>
            <a:r>
              <a:rPr lang="en-US" sz="3600" dirty="0"/>
              <a:t>based on studying of a group of people not individual as in previous studies.</a:t>
            </a:r>
          </a:p>
          <a:p>
            <a:pPr algn="just"/>
            <a:r>
              <a:rPr lang="en-US" sz="3600" dirty="0"/>
              <a:t>Correlation data  represent average exposure level rather than individual level so we do not have each person information.</a:t>
            </a:r>
          </a:p>
        </p:txBody>
      </p:sp>
    </p:spTree>
    <p:extLst>
      <p:ext uri="{BB962C8B-B14F-4D97-AF65-F5344CB8AC3E}">
        <p14:creationId xmlns:p14="http://schemas.microsoft.com/office/powerpoint/2010/main" val="2504892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3600" dirty="0"/>
              <a:t>Example : as  meat consumption in different countries increases  prevalence of ca colon increases , Cigarette smoking increases  ca lung prevalence increases as well</a:t>
            </a:r>
          </a:p>
        </p:txBody>
      </p:sp>
    </p:spTree>
    <p:extLst>
      <p:ext uri="{BB962C8B-B14F-4D97-AF65-F5344CB8AC3E}">
        <p14:creationId xmlns:p14="http://schemas.microsoft.com/office/powerpoint/2010/main" val="2432980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Advantages of Correlational Study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/>
              <a:t>They describe the disease in the entire population in relation to the factor of interest.</a:t>
            </a:r>
          </a:p>
          <a:p>
            <a:pPr algn="just"/>
            <a:r>
              <a:rPr lang="en-US" sz="3600" dirty="0"/>
              <a:t>They are easy to do, inexpensive and can be conducted quickly.</a:t>
            </a:r>
          </a:p>
          <a:p>
            <a:pPr algn="just"/>
            <a:r>
              <a:rPr lang="en-US" sz="3600" dirty="0"/>
              <a:t>They use available data (administrative or other aggregate data).</a:t>
            </a:r>
          </a:p>
        </p:txBody>
      </p:sp>
    </p:spTree>
    <p:extLst>
      <p:ext uri="{BB962C8B-B14F-4D97-AF65-F5344CB8AC3E}">
        <p14:creationId xmlns:p14="http://schemas.microsoft.com/office/powerpoint/2010/main" val="3768492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Cross-Sectional studies (prevalence studies or surveys)</a:t>
            </a:r>
            <a:r>
              <a:rPr lang="ar-IQ" sz="3200" dirty="0">
                <a:solidFill>
                  <a:srgbClr val="FF0000"/>
                </a:solidFill>
              </a:rPr>
              <a:t>دراسة المقطع العرضي  او دراسة الانتشار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90000"/>
              </a:lnSpc>
              <a:buNone/>
              <a:defRPr/>
            </a:pPr>
            <a:r>
              <a:rPr lang="en-US" dirty="0"/>
              <a:t>It is a study of a group of people at a point in time for the prevalence of a disease or an attribute </a:t>
            </a:r>
            <a:r>
              <a:rPr lang="ar-IQ" dirty="0"/>
              <a:t>متعلق</a:t>
            </a:r>
            <a:r>
              <a:rPr lang="en-US" dirty="0"/>
              <a:t>in a well defined population but data is collected  at individual levels. In this study the measurements of exposure and effect are made at the same time .</a:t>
            </a:r>
          </a:p>
          <a:p>
            <a:pPr algn="just">
              <a:lnSpc>
                <a:spcPct val="90000"/>
              </a:lnSpc>
              <a:buNone/>
              <a:defRPr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4111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Advantages of cross sectional study</a:t>
            </a:r>
          </a:p>
          <a:p>
            <a:pPr marL="609600" indent="-609600" algn="just">
              <a:buFont typeface="Wingdings" pitchFamily="2" charset="2"/>
              <a:buAutoNum type="arabicPeriod"/>
              <a:defRPr/>
            </a:pPr>
            <a:r>
              <a:rPr lang="en-US" dirty="0"/>
              <a:t>Provide generalization from the sample to the population.</a:t>
            </a:r>
          </a:p>
          <a:p>
            <a:pPr marL="609600" indent="-609600" algn="just">
              <a:buFont typeface="Wingdings" pitchFamily="2" charset="2"/>
              <a:buAutoNum type="arabicPeriod"/>
              <a:defRPr/>
            </a:pPr>
            <a:r>
              <a:rPr lang="en-US" dirty="0"/>
              <a:t>They are short term studies and not expensive.</a:t>
            </a:r>
          </a:p>
          <a:p>
            <a:pPr marL="609600" indent="-609600" algn="just">
              <a:buFont typeface="Wingdings" pitchFamily="2" charset="2"/>
              <a:buAutoNum type="arabicPeriod"/>
              <a:defRPr/>
            </a:pPr>
            <a:r>
              <a:rPr lang="en-US" dirty="0"/>
              <a:t>Provide good information for the health problems and good for health planners to assess  health care needs.</a:t>
            </a:r>
          </a:p>
          <a:p>
            <a:pPr marL="609600" indent="-609600" algn="just">
              <a:buFont typeface="Wingdings" pitchFamily="2" charset="2"/>
              <a:buAutoNum type="arabicPeriod"/>
              <a:defRPr/>
            </a:pPr>
            <a:r>
              <a:rPr lang="en-US" dirty="0"/>
              <a:t>Used for generating hypothesis to be tested in further studies.</a:t>
            </a:r>
          </a:p>
          <a:p>
            <a:pPr marL="609600" indent="-609600" algn="just">
              <a:defRPr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9477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0" eaLnBrk="1" hangingPunct="1">
              <a:buFont typeface="Wingdings" pitchFamily="2" charset="2"/>
              <a:buNone/>
              <a:defRPr/>
            </a:pPr>
            <a:r>
              <a:rPr lang="en-US" sz="2800" dirty="0"/>
              <a:t>Disadvantages  of cross sectional study</a:t>
            </a:r>
          </a:p>
          <a:p>
            <a:pPr algn="just" rtl="0" eaLnBrk="1" hangingPunct="1">
              <a:buFont typeface="Wingdings" pitchFamily="2" charset="2"/>
              <a:buNone/>
              <a:defRPr/>
            </a:pPr>
            <a:r>
              <a:rPr lang="en-US" sz="2800" dirty="0"/>
              <a:t>1. It is difficult to separate cause and effect because measurement of exposure and disease are made at one point of time and it is impossible to determined which came first.</a:t>
            </a:r>
          </a:p>
          <a:p>
            <a:pPr algn="just" rtl="0" eaLnBrk="1" hangingPunct="1">
              <a:buFont typeface="Wingdings" pitchFamily="2" charset="2"/>
              <a:buNone/>
              <a:defRPr/>
            </a:pPr>
            <a:r>
              <a:rPr lang="en-US" sz="2800" dirty="0"/>
              <a:t>2. Cases detected are prevalent cases (survivors) leading to survival bias cases cured or died are not detected. </a:t>
            </a:r>
          </a:p>
          <a:p>
            <a:pPr algn="just" rtl="0" eaLnBrk="1" hangingPunct="1">
              <a:buFont typeface="Wingdings" pitchFamily="2" charset="2"/>
              <a:buNone/>
              <a:defRPr/>
            </a:pPr>
            <a:endParaRPr lang="en-US" sz="2800" dirty="0"/>
          </a:p>
          <a:p>
            <a:pPr algn="just" rtl="0" eaLnBrk="1" hangingPunct="1">
              <a:buFont typeface="Wingdings" pitchFamily="2" charset="2"/>
              <a:buNone/>
              <a:defRPr/>
            </a:pP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5624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27B81D2-6514-4E39-8563-28C6EB056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/>
          <a:lstStyle/>
          <a:p>
            <a:r>
              <a:rPr lang="en-US" dirty="0"/>
              <a:t>Thanks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337005599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865</Words>
  <Application>Microsoft Office PowerPoint</Application>
  <PresentationFormat>عرض على الشاشة (4:3)</PresentationFormat>
  <Paragraphs>82</Paragraphs>
  <Slides>21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نسق Office</vt:lpstr>
      <vt:lpstr>Principles  of  Study Designs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OBSERVATIONAL STUDIES:</vt:lpstr>
      <vt:lpstr>1-Observational studies </vt:lpstr>
      <vt:lpstr>Observational studies: </vt:lpstr>
      <vt:lpstr>Advantages of  observational descriptive studies</vt:lpstr>
      <vt:lpstr>1.Case report(case study);</vt:lpstr>
      <vt:lpstr>2.Case series ( Clinical series ) studies:</vt:lpstr>
      <vt:lpstr>Example of case series دراسة سلسلة حالات :</vt:lpstr>
      <vt:lpstr>Advantages of case reports or case series</vt:lpstr>
      <vt:lpstr>Disadvantages of case report or case series</vt:lpstr>
      <vt:lpstr>عرض تقديمي في PowerPoint</vt:lpstr>
      <vt:lpstr>عرض تقديمي في PowerPoint</vt:lpstr>
      <vt:lpstr>Advantages of Correlational Study</vt:lpstr>
      <vt:lpstr>Cross-Sectional studies (prevalence studies or surveys)دراسة المقطع العرضي  او دراسة الانتشار </vt:lpstr>
      <vt:lpstr>عرض تقديمي في PowerPoint</vt:lpstr>
      <vt:lpstr>عرض تقديمي في PowerPoint</vt:lpstr>
      <vt:lpstr>Thanks</vt:lpstr>
    </vt:vector>
  </TitlesOfParts>
  <Company>Enjoy My Fine Releases.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design in Epidemiology: Principles and Methods</dc:title>
  <dc:creator>DR.Ahmed Saker 2O11</dc:creator>
  <cp:lastModifiedBy>me35262@gmail.com</cp:lastModifiedBy>
  <cp:revision>34</cp:revision>
  <dcterms:created xsi:type="dcterms:W3CDTF">2022-12-16T12:23:04Z</dcterms:created>
  <dcterms:modified xsi:type="dcterms:W3CDTF">2023-11-25T13:48:38Z</dcterms:modified>
</cp:coreProperties>
</file>