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  <p:sldId id="258" r:id="rId4"/>
    <p:sldId id="257" r:id="rId5"/>
    <p:sldId id="272" r:id="rId6"/>
    <p:sldId id="273" r:id="rId7"/>
    <p:sldId id="259" r:id="rId8"/>
    <p:sldId id="261" r:id="rId9"/>
    <p:sldId id="263" r:id="rId10"/>
    <p:sldId id="265" r:id="rId11"/>
    <p:sldId id="270" r:id="rId12"/>
    <p:sldId id="274" r:id="rId13"/>
    <p:sldId id="275" r:id="rId14"/>
    <p:sldId id="26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viewProps" Target="viewProps.xml" /><Relationship Id="rId2" Type="http://schemas.openxmlformats.org/officeDocument/2006/relationships/slide" Target="slides/slide1.xml" /><Relationship Id="rId16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10" Type="http://schemas.openxmlformats.org/officeDocument/2006/relationships/slide" Target="slides/slide9.xml" /><Relationship Id="rId19" Type="http://schemas.openxmlformats.org/officeDocument/2006/relationships/tableStyles" Target="tableStyle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مستطيل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مستطيل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مستطيل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مستطيل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مستطيل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مستطيل مستدير الزوايا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مستطيل مستدير الزوايا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مستطيل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مستطيل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مستطيل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مستطيل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18083850-CA51-45C4-A0FE-7D078D3A2688}" type="datetimeFigureOut">
              <a:rPr lang="en-US" smtClean="0"/>
              <a:t>11/4/2023</a:t>
            </a:fld>
            <a:endParaRPr lang="en-US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C69A1078-40B1-4675-BA5B-81DEDEFDBA9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83850-CA51-45C4-A0FE-7D078D3A2688}" type="datetimeFigureOut">
              <a:rPr lang="en-US" smtClean="0"/>
              <a:t>11/4/2023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A1078-40B1-4675-BA5B-81DEDEFDBA9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83850-CA51-45C4-A0FE-7D078D3A2688}" type="datetimeFigureOut">
              <a:rPr lang="en-US" smtClean="0"/>
              <a:t>11/4/2023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A1078-40B1-4675-BA5B-81DEDEFDBA9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83850-CA51-45C4-A0FE-7D078D3A2688}" type="datetimeFigureOut">
              <a:rPr lang="en-US" smtClean="0"/>
              <a:t>11/4/2023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A1078-40B1-4675-BA5B-81DEDEFDBA9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26" name="عنصر نائب للتاريخ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8083850-CA51-45C4-A0FE-7D078D3A2688}" type="datetimeFigureOut">
              <a:rPr lang="en-US" smtClean="0"/>
              <a:t>11/4/2023</a:t>
            </a:fld>
            <a:endParaRPr lang="en-US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69A1078-40B1-4675-BA5B-81DEDEFDBA9A}" type="slidenum">
              <a:rPr lang="en-US" smtClean="0"/>
              <a:t>‹#›</a:t>
            </a:fld>
            <a:endParaRPr lang="en-US"/>
          </a:p>
        </p:txBody>
      </p:sp>
      <p:sp>
        <p:nvSpPr>
          <p:cNvPr id="28" name="عنصر نائب للتذييل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18083850-CA51-45C4-A0FE-7D078D3A2688}" type="datetimeFigureOut">
              <a:rPr lang="en-US" smtClean="0"/>
              <a:t>11/4/2023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C69A1078-40B1-4675-BA5B-81DEDEFDBA9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83850-CA51-45C4-A0FE-7D078D3A2688}" type="datetimeFigureOut">
              <a:rPr lang="en-US" smtClean="0"/>
              <a:t>11/4/2023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A1078-40B1-4675-BA5B-81DEDEFDBA9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83850-CA51-45C4-A0FE-7D078D3A2688}" type="datetimeFigureOut">
              <a:rPr lang="en-US" smtClean="0"/>
              <a:t>11/4/2023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A1078-40B1-4675-BA5B-81DEDEFDBA9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/>
              <a:t>انقر فوق الأيقونة لإضافة صورة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83850-CA51-45C4-A0FE-7D078D3A2688}" type="datetimeFigureOut">
              <a:rPr lang="en-US" smtClean="0"/>
              <a:t>11/4/2023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A1078-40B1-4675-BA5B-81DEDEFDBA9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83850-CA51-45C4-A0FE-7D078D3A2688}" type="datetimeFigureOut">
              <a:rPr lang="en-US" smtClean="0"/>
              <a:t>11/4/2023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A1078-40B1-4675-BA5B-81DEDEFDBA9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83850-CA51-45C4-A0FE-7D078D3A2688}" type="datetimeFigureOut">
              <a:rPr lang="en-US" smtClean="0"/>
              <a:t>11/4/2023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A1078-40B1-4675-BA5B-81DEDEFDBA9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مستطيل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مستطيل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مستطيل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مستطيل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مستطيل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مستطيل مستدير الزوايا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مستطيل مستدير الزوايا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مستطيل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مستطيل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مستطيل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مستطيل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مستطيل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مستطيل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  <a:p>
            <a:pPr lvl="1" eaLnBrk="1" latinLnBrk="0" hangingPunct="1"/>
            <a:r>
              <a:rPr kumimoji="0" lang="ar-SA"/>
              <a:t>المستوى الثاني</a:t>
            </a:r>
          </a:p>
          <a:p>
            <a:pPr lvl="2" eaLnBrk="1" latinLnBrk="0" hangingPunct="1"/>
            <a:r>
              <a:rPr kumimoji="0" lang="ar-SA"/>
              <a:t>المستوى الثالث</a:t>
            </a:r>
          </a:p>
          <a:p>
            <a:pPr lvl="3" eaLnBrk="1" latinLnBrk="0" hangingPunct="1"/>
            <a:r>
              <a:rPr kumimoji="0" lang="ar-SA"/>
              <a:t>المستوى الرابع</a:t>
            </a:r>
          </a:p>
          <a:p>
            <a:pPr lvl="4" eaLnBrk="1" latinLnBrk="0" hangingPunct="1"/>
            <a:r>
              <a:rPr kumimoji="0" lang="ar-SA"/>
              <a:t>المستوى الخامس</a:t>
            </a:r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18083850-CA51-45C4-A0FE-7D078D3A2688}" type="datetimeFigureOut">
              <a:rPr lang="en-US" smtClean="0"/>
              <a:t>11/4/2023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C69A1078-40B1-4675-BA5B-81DEDEFDBA9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image.slidesharecdn.com/reviewofliterature-181212161658/95/review-of-literature-4-638.jpg?cb=1544631498" TargetMode="External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slideLayout" Target="../slideLayouts/slideLayout2.xml" /><Relationship Id="rId1" Type="http://schemas.openxmlformats.org/officeDocument/2006/relationships/tags" Target="../tags/tag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Literature review in research  </a:t>
            </a:r>
          </a:p>
        </p:txBody>
      </p:sp>
    </p:spTree>
    <p:extLst>
      <p:ext uri="{BB962C8B-B14F-4D97-AF65-F5344CB8AC3E}">
        <p14:creationId xmlns:p14="http://schemas.microsoft.com/office/powerpoint/2010/main" val="28016849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A literature review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n-US" dirty="0"/>
              <a:t>A literature review is a comprehensive summary of previous research on a topic. The literature review surveys scholarly articles, books, and other sources relevant to a particular area of research.</a:t>
            </a:r>
          </a:p>
          <a:p>
            <a:pPr algn="just"/>
            <a:r>
              <a:rPr lang="en-US" dirty="0"/>
              <a:t>Surveys articles </a:t>
            </a:r>
            <a:r>
              <a:rPr lang="ar-IQ" dirty="0"/>
              <a:t> مسح اورق بحثية</a:t>
            </a:r>
            <a:r>
              <a:rPr lang="en-US" dirty="0"/>
              <a:t>, books and other sources  (e.g. Dissertations</a:t>
            </a:r>
            <a:r>
              <a:rPr lang="ar-IQ" dirty="0"/>
              <a:t> </a:t>
            </a:r>
            <a:r>
              <a:rPr lang="ar-IQ" dirty="0" err="1"/>
              <a:t>اطاريح</a:t>
            </a:r>
            <a:r>
              <a:rPr lang="ar-IQ" dirty="0"/>
              <a:t> دكتوراه </a:t>
            </a:r>
            <a:r>
              <a:rPr lang="en-US" dirty="0"/>
              <a:t>, conference proceedings </a:t>
            </a:r>
            <a:r>
              <a:rPr lang="ar-IQ" dirty="0"/>
              <a:t>وقائع </a:t>
            </a:r>
            <a:r>
              <a:rPr lang="en-US" dirty="0"/>
              <a:t>) relevant to a particular</a:t>
            </a:r>
            <a:r>
              <a:rPr lang="ar-IQ" dirty="0"/>
              <a:t>خاص </a:t>
            </a:r>
            <a:r>
              <a:rPr lang="en-US" dirty="0"/>
              <a:t> issue</a:t>
            </a:r>
            <a:r>
              <a:rPr lang="ar-IQ" dirty="0"/>
              <a:t> موضوع </a:t>
            </a:r>
            <a:r>
              <a:rPr lang="en-US" dirty="0"/>
              <a:t>, area of research.</a:t>
            </a:r>
          </a:p>
        </p:txBody>
      </p:sp>
    </p:spTree>
    <p:extLst>
      <p:ext uri="{BB962C8B-B14F-4D97-AF65-F5344CB8AC3E}">
        <p14:creationId xmlns:p14="http://schemas.microsoft.com/office/powerpoint/2010/main" val="32901569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Purposes of literature review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dirty="0"/>
              <a:t>Identify  </a:t>
            </a:r>
            <a:r>
              <a:rPr lang="ar-IQ" dirty="0"/>
              <a:t>تحديد</a:t>
            </a:r>
            <a:r>
              <a:rPr lang="en-US" dirty="0"/>
              <a:t>and </a:t>
            </a:r>
            <a:r>
              <a:rPr lang="en-US" dirty="0">
                <a:solidFill>
                  <a:srgbClr val="FF0000"/>
                </a:solidFill>
              </a:rPr>
              <a:t>clarify</a:t>
            </a:r>
            <a:r>
              <a:rPr lang="ar-IQ" dirty="0">
                <a:solidFill>
                  <a:srgbClr val="FF0000"/>
                </a:solidFill>
              </a:rPr>
              <a:t> وتوضيح </a:t>
            </a:r>
            <a:r>
              <a:rPr lang="en-US" dirty="0"/>
              <a:t> the </a:t>
            </a:r>
            <a:r>
              <a:rPr lang="en-US" dirty="0">
                <a:solidFill>
                  <a:srgbClr val="FF0000"/>
                </a:solidFill>
              </a:rPr>
              <a:t>research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problem</a:t>
            </a:r>
            <a:r>
              <a:rPr lang="en-US" dirty="0"/>
              <a:t> in a proper way in order to </a:t>
            </a:r>
            <a:r>
              <a:rPr lang="en-US" dirty="0">
                <a:solidFill>
                  <a:srgbClr val="FF0000"/>
                </a:solidFill>
              </a:rPr>
              <a:t>restructure</a:t>
            </a:r>
            <a:r>
              <a:rPr lang="en-US" dirty="0"/>
              <a:t> </a:t>
            </a:r>
            <a:r>
              <a:rPr lang="ar-IQ" dirty="0"/>
              <a:t>اعادة بناء </a:t>
            </a:r>
            <a:r>
              <a:rPr lang="en-US" dirty="0"/>
              <a:t> the research problem.</a:t>
            </a:r>
          </a:p>
          <a:p>
            <a:pPr marL="514350" indent="-514350">
              <a:buAutoNum type="arabicPeriod"/>
            </a:pPr>
            <a:r>
              <a:rPr lang="en-US" dirty="0">
                <a:solidFill>
                  <a:srgbClr val="FF0000"/>
                </a:solidFill>
              </a:rPr>
              <a:t>Strengthening</a:t>
            </a:r>
            <a:r>
              <a:rPr lang="ar-IQ" dirty="0">
                <a:solidFill>
                  <a:srgbClr val="FF0000"/>
                </a:solidFill>
              </a:rPr>
              <a:t> تقوية </a:t>
            </a:r>
            <a:r>
              <a:rPr lang="en-US" dirty="0"/>
              <a:t> the </a:t>
            </a:r>
            <a:r>
              <a:rPr lang="en-US" dirty="0">
                <a:solidFill>
                  <a:srgbClr val="FF0000"/>
                </a:solidFill>
              </a:rPr>
              <a:t>justification</a:t>
            </a:r>
            <a:r>
              <a:rPr lang="en-US" dirty="0"/>
              <a:t> </a:t>
            </a:r>
            <a:r>
              <a:rPr lang="ar-IQ" dirty="0"/>
              <a:t> تبرير </a:t>
            </a:r>
            <a:r>
              <a:rPr lang="en-US" dirty="0"/>
              <a:t>of conducting</a:t>
            </a:r>
            <a:r>
              <a:rPr lang="ar-IQ" dirty="0"/>
              <a:t> عمل </a:t>
            </a:r>
            <a:r>
              <a:rPr lang="en-US" dirty="0"/>
              <a:t> the  research.</a:t>
            </a:r>
            <a:endParaRPr lang="ar-IQ" dirty="0"/>
          </a:p>
          <a:p>
            <a:pPr marL="0" indent="0">
              <a:buNone/>
            </a:pPr>
            <a:r>
              <a:rPr lang="en-US" dirty="0"/>
              <a:t> A </a:t>
            </a:r>
            <a:r>
              <a:rPr lang="en-US" dirty="0">
                <a:solidFill>
                  <a:srgbClr val="FF0000"/>
                </a:solidFill>
              </a:rPr>
              <a:t>lack</a:t>
            </a:r>
            <a:r>
              <a:rPr lang="en-US" dirty="0"/>
              <a:t>  </a:t>
            </a:r>
            <a:r>
              <a:rPr lang="ar-IQ" dirty="0"/>
              <a:t>نقص</a:t>
            </a:r>
            <a:r>
              <a:rPr lang="en-US" dirty="0"/>
              <a:t>of literature related to our research topic may indicate the </a:t>
            </a:r>
            <a:r>
              <a:rPr lang="en-US" dirty="0">
                <a:solidFill>
                  <a:srgbClr val="FF0000"/>
                </a:solidFill>
              </a:rPr>
              <a:t>need</a:t>
            </a:r>
            <a:r>
              <a:rPr lang="en-US" dirty="0"/>
              <a:t> for further studies i.e. there is a gap of information of  the study topic.  </a:t>
            </a:r>
          </a:p>
        </p:txBody>
      </p:sp>
    </p:spTree>
    <p:extLst>
      <p:ext uri="{BB962C8B-B14F-4D97-AF65-F5344CB8AC3E}">
        <p14:creationId xmlns:p14="http://schemas.microsoft.com/office/powerpoint/2010/main" val="28568457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Purposes of literature review :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600" dirty="0"/>
              <a:t>3.The </a:t>
            </a:r>
            <a:r>
              <a:rPr lang="en-US" sz="3600" dirty="0">
                <a:solidFill>
                  <a:srgbClr val="FF0000"/>
                </a:solidFill>
              </a:rPr>
              <a:t>main</a:t>
            </a:r>
            <a:r>
              <a:rPr lang="en-US" sz="3600" dirty="0"/>
              <a:t> purpose of literature review in conducting research is to </a:t>
            </a:r>
            <a:r>
              <a:rPr lang="en-US" sz="3600" dirty="0">
                <a:solidFill>
                  <a:srgbClr val="FF0000"/>
                </a:solidFill>
              </a:rPr>
              <a:t>gauge</a:t>
            </a:r>
            <a:r>
              <a:rPr lang="en-US" sz="3600" dirty="0"/>
              <a:t> what is </a:t>
            </a:r>
            <a:r>
              <a:rPr lang="en-US" sz="3600" dirty="0">
                <a:solidFill>
                  <a:srgbClr val="FF0000"/>
                </a:solidFill>
              </a:rPr>
              <a:t>known</a:t>
            </a:r>
            <a:r>
              <a:rPr lang="en-US" sz="3600" dirty="0"/>
              <a:t> and what is still </a:t>
            </a:r>
            <a:r>
              <a:rPr lang="en-US" sz="3600" dirty="0">
                <a:solidFill>
                  <a:srgbClr val="FF0000"/>
                </a:solidFill>
              </a:rPr>
              <a:t>unknown</a:t>
            </a:r>
            <a:r>
              <a:rPr lang="en-US" sz="3600" dirty="0"/>
              <a:t> about the research problem of our  current </a:t>
            </a:r>
            <a:r>
              <a:rPr lang="ar-IQ" sz="3600" dirty="0"/>
              <a:t>الحالية </a:t>
            </a:r>
            <a:r>
              <a:rPr lang="en-US" sz="3600" dirty="0"/>
              <a:t>study.</a:t>
            </a:r>
          </a:p>
          <a:p>
            <a:pPr marL="0" indent="0">
              <a:buNone/>
            </a:pPr>
            <a:r>
              <a:rPr lang="en-US" sz="3600" dirty="0"/>
              <a:t>4.Source of research ideas(previous researches or literature</a:t>
            </a:r>
            <a:r>
              <a:rPr lang="ar-IQ" sz="3600" dirty="0"/>
              <a:t>يعطيني أفكار لبداية بحوث جديدة (نصائح الباحث)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0760336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3295E0E-79E0-4C44-8749-13B5A7890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09D21F40-333A-4A72-AC7A-8E17DDCDAB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en-US" dirty="0"/>
              <a:t>5.A search of previous work acquaints the researcher with what has been done in a field,</a:t>
            </a:r>
            <a:r>
              <a:rPr lang="ar-IQ" dirty="0"/>
              <a:t> البحث عن عمل سابق يطلع الباحث على ما تم انجازه في مجال ما</a:t>
            </a:r>
            <a:r>
              <a:rPr lang="en-US" dirty="0"/>
              <a:t> there by minimizing the possibility of duplication and increase the probability that a new study will</a:t>
            </a:r>
            <a:r>
              <a:rPr lang="ar-IQ" dirty="0"/>
              <a:t>.</a:t>
            </a:r>
            <a:r>
              <a:rPr lang="en-US" dirty="0"/>
              <a:t>make a distinctive contribution to knowledge</a:t>
            </a:r>
            <a:r>
              <a:rPr lang="ar-IQ" dirty="0"/>
              <a:t>وذلك عن طريق تقليل إمكانية الازدواجية وزيادة احتمال أن تقدم دراسة جديدة مساهمة مميزة في المعرفة</a:t>
            </a:r>
            <a:endParaRPr lang="en-US" dirty="0"/>
          </a:p>
          <a:p>
            <a:pPr algn="just"/>
            <a:r>
              <a:rPr lang="en-US" dirty="0"/>
              <a:t>6. Information on research approach. Provide information about</a:t>
            </a:r>
            <a:r>
              <a:rPr lang="ar-IQ" dirty="0"/>
              <a:t>معلومات عن نهج البحث . تقديم معلومات حول المنهجية وأدوات القياس.</a:t>
            </a:r>
            <a:endParaRPr lang="en-US" dirty="0"/>
          </a:p>
          <a:p>
            <a:pPr marL="109728" indent="0" algn="just">
              <a:buNone/>
            </a:pPr>
            <a:r>
              <a:rPr lang="en-US" dirty="0"/>
              <a:t>-methodology, instrument for measurement.</a:t>
            </a:r>
          </a:p>
          <a:p>
            <a:pPr marL="109728" indent="0" algn="just">
              <a:buNone/>
            </a:pPr>
            <a:r>
              <a:rPr lang="en-US" dirty="0"/>
              <a:t>-Assessment of feasibility, in respect to all items</a:t>
            </a:r>
            <a:r>
              <a:rPr lang="ar-IQ" dirty="0"/>
              <a:t>تقييم إمكانية التطبيق</a:t>
            </a:r>
          </a:p>
          <a:p>
            <a:pPr algn="just"/>
            <a:endParaRPr lang="en-US" dirty="0"/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6717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715F194-50EF-4F5A-92C0-BB7A6123B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20D53B1F-BB34-4908-91A8-1850516E78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109728" indent="0">
              <a:buNone/>
            </a:pPr>
            <a:r>
              <a:rPr lang="en-US" dirty="0"/>
              <a:t>7-Depth and breadth of literature coverage </a:t>
            </a:r>
            <a:r>
              <a:rPr lang="ar-IQ" dirty="0"/>
              <a:t>عمق واتساع تغطية المدرسات</a:t>
            </a:r>
            <a:r>
              <a:rPr lang="en-US" dirty="0"/>
              <a:t>. </a:t>
            </a:r>
          </a:p>
          <a:p>
            <a:pPr marL="109728" indent="0">
              <a:buNone/>
            </a:pPr>
            <a:r>
              <a:rPr lang="en-US" dirty="0"/>
              <a:t>.It depend on the following factors:</a:t>
            </a:r>
          </a:p>
          <a:p>
            <a:pPr marL="109728" indent="0">
              <a:buNone/>
            </a:pPr>
            <a:r>
              <a:rPr lang="en-US" dirty="0"/>
              <a:t>1-The nature of the document being prepared</a:t>
            </a:r>
            <a:r>
              <a:rPr lang="ar-IQ" dirty="0"/>
              <a:t>طبيعة الدراسة كيف تم تحضيره هل هو محكمة ام فيها اخطاء</a:t>
            </a:r>
            <a:endParaRPr lang="en-US" dirty="0"/>
          </a:p>
          <a:p>
            <a:pPr marL="109728" indent="0">
              <a:buNone/>
            </a:pPr>
            <a:r>
              <a:rPr lang="en-US" dirty="0"/>
              <a:t>2-The researcher's own level of knowledge</a:t>
            </a:r>
            <a:r>
              <a:rPr lang="ar-IQ" dirty="0"/>
              <a:t>مستوى معرفة الباحث</a:t>
            </a:r>
            <a:endParaRPr lang="en-US" dirty="0"/>
          </a:p>
          <a:p>
            <a:pPr marL="109728" indent="0">
              <a:buNone/>
            </a:pPr>
            <a:r>
              <a:rPr lang="en-US" dirty="0"/>
              <a:t>3-Relevancy</a:t>
            </a:r>
            <a:r>
              <a:rPr lang="ar-IQ" dirty="0"/>
              <a:t>الصلة </a:t>
            </a:r>
            <a:r>
              <a:rPr lang="en-US" dirty="0"/>
              <a:t>: including description of purpose, research approach, instruments, sample, target population, findings and conclusion</a:t>
            </a:r>
            <a:r>
              <a:rPr lang="ar-IQ" dirty="0"/>
              <a:t>و صف الغرض ونهج البحث والأدوات والعينة والسكان المستهدفين والنتائج والاستنتاجات</a:t>
            </a:r>
          </a:p>
        </p:txBody>
      </p:sp>
    </p:spTree>
    <p:extLst>
      <p:ext uri="{BB962C8B-B14F-4D97-AF65-F5344CB8AC3E}">
        <p14:creationId xmlns:p14="http://schemas.microsoft.com/office/powerpoint/2010/main" val="25326036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Characteristics of a Good Quality  Literature Review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hlinkClick r:id="rId2" tooltip="Characteristics of a Good Quality&#10;Review of Literature&#10;❖ A ..."/>
              </a:rPr>
              <a:t> </a:t>
            </a:r>
            <a:r>
              <a:rPr lang="en-US" dirty="0"/>
              <a:t>❖ A good review of literature must be </a:t>
            </a:r>
            <a:r>
              <a:rPr lang="en-US" dirty="0">
                <a:solidFill>
                  <a:srgbClr val="FF0000"/>
                </a:solidFill>
              </a:rPr>
              <a:t>comprehensive</a:t>
            </a:r>
            <a:r>
              <a:rPr lang="ar-IQ" dirty="0">
                <a:solidFill>
                  <a:srgbClr val="FF0000"/>
                </a:solidFill>
              </a:rPr>
              <a:t>شامل </a:t>
            </a:r>
            <a:r>
              <a:rPr lang="en-US" dirty="0"/>
              <a:t>. </a:t>
            </a:r>
          </a:p>
          <a:p>
            <a:pPr marL="0" indent="0">
              <a:buNone/>
            </a:pPr>
            <a:r>
              <a:rPr lang="en-US" dirty="0"/>
              <a:t> ❖ It should include </a:t>
            </a:r>
            <a:r>
              <a:rPr lang="en-US" dirty="0">
                <a:solidFill>
                  <a:srgbClr val="FF0000"/>
                </a:solidFill>
              </a:rPr>
              <a:t>up-to-date</a:t>
            </a:r>
            <a:r>
              <a:rPr lang="en-US" dirty="0"/>
              <a:t> </a:t>
            </a:r>
            <a:r>
              <a:rPr lang="ar-IQ" dirty="0"/>
              <a:t> حديث</a:t>
            </a:r>
            <a:r>
              <a:rPr lang="en-US" dirty="0"/>
              <a:t>references.</a:t>
            </a:r>
          </a:p>
          <a:p>
            <a:pPr marL="0" indent="0">
              <a:buNone/>
            </a:pPr>
            <a:r>
              <a:rPr lang="en-US" dirty="0"/>
              <a:t> ❖ It should be systemic</a:t>
            </a:r>
            <a:r>
              <a:rPr lang="ar-IQ" dirty="0"/>
              <a:t> منهجي 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/>
              <a:t> ❖ It should be free from bias</a:t>
            </a:r>
            <a:r>
              <a:rPr lang="ar-IQ" dirty="0"/>
              <a:t>  تحيز</a:t>
            </a:r>
            <a:r>
              <a:rPr lang="en-US" dirty="0"/>
              <a:t>. </a:t>
            </a:r>
          </a:p>
          <a:p>
            <a:pPr marL="0" indent="0">
              <a:buNone/>
            </a:pPr>
            <a:r>
              <a:rPr lang="en-US" dirty="0"/>
              <a:t>❖ It should be well written</a:t>
            </a:r>
            <a:r>
              <a:rPr lang="ar-IQ" dirty="0"/>
              <a:t> مكتوب بطريقة جيدة </a:t>
            </a:r>
            <a:r>
              <a:rPr lang="en-US" dirty="0"/>
              <a:t>. </a:t>
            </a:r>
          </a:p>
          <a:p>
            <a:pPr marL="0" indent="0">
              <a:buNone/>
            </a:pPr>
            <a:r>
              <a:rPr lang="en-US" dirty="0"/>
              <a:t>❖ It should be clearly </a:t>
            </a:r>
            <a:r>
              <a:rPr lang="ar-IQ" dirty="0"/>
              <a:t>بوضوح</a:t>
            </a:r>
            <a:r>
              <a:rPr lang="en-US" dirty="0"/>
              <a:t>searched and selected. </a:t>
            </a:r>
          </a:p>
          <a:p>
            <a:pPr marL="0" indent="0">
              <a:buNone/>
            </a:pPr>
            <a:r>
              <a:rPr lang="en-US" dirty="0"/>
              <a:t>❖ Accurate references should be given.</a:t>
            </a:r>
          </a:p>
        </p:txBody>
      </p:sp>
    </p:spTree>
    <p:extLst>
      <p:ext uri="{BB962C8B-B14F-4D97-AF65-F5344CB8AC3E}">
        <p14:creationId xmlns:p14="http://schemas.microsoft.com/office/powerpoint/2010/main" val="7523234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Steps For Reviewing The Literature: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(1) Determine concept/  </a:t>
            </a:r>
            <a:r>
              <a:rPr lang="en-US" dirty="0">
                <a:solidFill>
                  <a:srgbClr val="FF0000"/>
                </a:solidFill>
              </a:rPr>
              <a:t>topic</a:t>
            </a:r>
            <a:r>
              <a:rPr lang="en-US" dirty="0"/>
              <a:t>/</a:t>
            </a:r>
            <a:r>
              <a:rPr lang="ar-IQ" dirty="0"/>
              <a:t> </a:t>
            </a:r>
            <a:r>
              <a:rPr lang="en-US" dirty="0"/>
              <a:t>and the </a:t>
            </a:r>
            <a:r>
              <a:rPr lang="en-US" dirty="0">
                <a:solidFill>
                  <a:srgbClr val="FF0000"/>
                </a:solidFill>
              </a:rPr>
              <a:t>problem</a:t>
            </a:r>
            <a:r>
              <a:rPr lang="en-US" dirty="0"/>
              <a:t> of interest.</a:t>
            </a:r>
          </a:p>
          <a:p>
            <a:pPr marL="0" indent="0">
              <a:buNone/>
            </a:pPr>
            <a:r>
              <a:rPr lang="en-US" dirty="0"/>
              <a:t> (2) Identify </a:t>
            </a:r>
            <a:r>
              <a:rPr lang="en-US" dirty="0">
                <a:solidFill>
                  <a:srgbClr val="FF0000"/>
                </a:solidFill>
              </a:rPr>
              <a:t>keywords</a:t>
            </a:r>
            <a:r>
              <a:rPr lang="en-US" dirty="0"/>
              <a:t>, variables, and terms</a:t>
            </a:r>
          </a:p>
          <a:p>
            <a:pPr marL="0" indent="0">
              <a:buNone/>
            </a:pPr>
            <a:r>
              <a:rPr lang="en-US" dirty="0"/>
              <a:t> (3) Conduct </a:t>
            </a:r>
            <a:r>
              <a:rPr lang="ar-IQ" dirty="0"/>
              <a:t>استقطب</a:t>
            </a:r>
            <a:r>
              <a:rPr lang="en-US" dirty="0"/>
              <a:t>print (</a:t>
            </a:r>
            <a:r>
              <a:rPr lang="en-US" dirty="0">
                <a:solidFill>
                  <a:srgbClr val="FF0000"/>
                </a:solidFill>
              </a:rPr>
              <a:t>recent</a:t>
            </a:r>
            <a:r>
              <a:rPr lang="en-US" dirty="0"/>
              <a:t> reviews) &amp; computer searches of abstracts. </a:t>
            </a:r>
          </a:p>
          <a:p>
            <a:pPr marL="0" indent="0">
              <a:buNone/>
            </a:pPr>
            <a:r>
              <a:rPr lang="en-US" dirty="0"/>
              <a:t> (4) Get </a:t>
            </a:r>
            <a:r>
              <a:rPr lang="en-US" dirty="0">
                <a:solidFill>
                  <a:srgbClr val="FF0000"/>
                </a:solidFill>
              </a:rPr>
              <a:t>relevant</a:t>
            </a:r>
            <a:r>
              <a:rPr lang="en-US" dirty="0"/>
              <a:t> articles.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48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Critiquing Criteria </a:t>
            </a:r>
            <a:r>
              <a:rPr lang="ar-IQ" dirty="0"/>
              <a:t>المعايير النقدية</a:t>
            </a:r>
            <a:r>
              <a:rPr lang="en-US" dirty="0"/>
              <a:t> for Review</a:t>
            </a:r>
            <a:r>
              <a:rPr lang="ar-IQ" dirty="0"/>
              <a:t> لمراجعة الادبيات السابقة </a:t>
            </a:r>
            <a:r>
              <a:rPr lang="en-US" dirty="0"/>
              <a:t> of Literature: </a:t>
            </a:r>
            <a:endParaRPr lang="ar-IQ" dirty="0"/>
          </a:p>
          <a:p>
            <a:pPr marL="0" indent="0">
              <a:buNone/>
            </a:pPr>
            <a:r>
              <a:rPr lang="en-US" dirty="0"/>
              <a:t>After completing review </a:t>
            </a:r>
          </a:p>
          <a:p>
            <a:pPr marL="0" indent="0">
              <a:buNone/>
            </a:pPr>
            <a:r>
              <a:rPr lang="en-US" dirty="0"/>
              <a:t> (1) Does literature review fit</a:t>
            </a:r>
            <a:r>
              <a:rPr lang="ar-IQ" dirty="0"/>
              <a:t> </a:t>
            </a:r>
            <a:r>
              <a:rPr lang="en-US" dirty="0"/>
              <a:t>the purpose(s) of the current proposed study ?</a:t>
            </a:r>
          </a:p>
          <a:p>
            <a:pPr marL="0" indent="0">
              <a:buNone/>
            </a:pPr>
            <a:r>
              <a:rPr lang="en-US" dirty="0"/>
              <a:t> (2) Are all relevant concepts &amp; variables included in the review?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1343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  (3) Do summaries</a:t>
            </a:r>
            <a:r>
              <a:rPr lang="ar-IQ" dirty="0"/>
              <a:t>الملخصات </a:t>
            </a:r>
            <a:r>
              <a:rPr lang="en-US" dirty="0"/>
              <a:t> reflect essential components of the study (e.g., study design, results, instruments, validity, reliability issues, </a:t>
            </a:r>
            <a:r>
              <a:rPr lang="en-US" dirty="0" err="1"/>
              <a:t>etc</a:t>
            </a:r>
            <a:r>
              <a:rPr lang="en-US" dirty="0"/>
              <a:t>) .</a:t>
            </a:r>
          </a:p>
          <a:p>
            <a:pPr marL="0" indent="0">
              <a:buNone/>
            </a:pPr>
            <a:r>
              <a:rPr lang="en-US" dirty="0"/>
              <a:t>(4) Does critique</a:t>
            </a:r>
            <a:r>
              <a:rPr lang="ar-IQ" dirty="0"/>
              <a:t>النقد </a:t>
            </a:r>
            <a:r>
              <a:rPr lang="en-US" dirty="0"/>
              <a:t> include strengths, weaknesses, limitations with design, </a:t>
            </a:r>
            <a:r>
              <a:rPr lang="en-US" dirty="0" err="1"/>
              <a:t>etc</a:t>
            </a:r>
            <a:r>
              <a:rPr lang="en-US" dirty="0"/>
              <a:t>?</a:t>
            </a:r>
          </a:p>
          <a:p>
            <a:pPr marL="0" indent="0">
              <a:buNone/>
            </a:pPr>
            <a:r>
              <a:rPr lang="en-US" dirty="0"/>
              <a:t> (5) What are gaps</a:t>
            </a:r>
            <a:r>
              <a:rPr lang="ar-IQ" dirty="0"/>
              <a:t>فجوات </a:t>
            </a:r>
            <a:r>
              <a:rPr lang="en-US" dirty="0"/>
              <a:t> or inconsistencies</a:t>
            </a:r>
            <a:r>
              <a:rPr lang="ar-IQ" dirty="0"/>
              <a:t>التناقضات 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0321444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 rtl="0">
              <a:buNone/>
            </a:pPr>
            <a:r>
              <a:rPr lang="en-US" dirty="0"/>
              <a:t>•	Read widely</a:t>
            </a:r>
          </a:p>
          <a:p>
            <a:pPr marL="0" indent="0" algn="l" rtl="0">
              <a:buNone/>
            </a:pPr>
            <a:r>
              <a:rPr lang="en-US" dirty="0"/>
              <a:t>•	When you read for your literature review, you are actually doing two things at the same time:</a:t>
            </a:r>
          </a:p>
          <a:p>
            <a:pPr marL="0" indent="0" algn="l" rtl="0">
              <a:buNone/>
            </a:pPr>
            <a:r>
              <a:rPr lang="en-US" dirty="0"/>
              <a:t>1.	Trying to define your research problem: finding a gap, asking a question, continuing previous research, .</a:t>
            </a:r>
          </a:p>
          <a:p>
            <a:pPr marL="0" indent="0" algn="l" rtl="0">
              <a:buNone/>
            </a:pPr>
            <a:r>
              <a:rPr lang="en-US" dirty="0"/>
              <a:t>2.	Trying to read every updated  source relevant to your research problem</a:t>
            </a:r>
          </a:p>
          <a:p>
            <a:pPr marL="0" indent="0" algn="l" rtl="0">
              <a:buNone/>
            </a:pP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31582004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64CBB64-69A1-4B6C-B3C5-99B903D22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Scope of a literature reviews </a:t>
            </a:r>
            <a:endParaRPr lang="ar-IQ" dirty="0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01A2EFAF-C5E6-4541-8A51-95723193B4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24078" indent="-514350">
              <a:buAutoNum type="arabicPeriod"/>
            </a:pPr>
            <a:r>
              <a:rPr lang="en-US" dirty="0"/>
              <a:t>Types of information to seek</a:t>
            </a:r>
          </a:p>
          <a:p>
            <a:pPr marL="109728" indent="0">
              <a:buNone/>
            </a:pPr>
            <a:r>
              <a:rPr lang="en-US" dirty="0"/>
              <a:t>A- Research findings </a:t>
            </a:r>
            <a:r>
              <a:rPr lang="ar-IQ" dirty="0"/>
              <a:t>نتائج البحث</a:t>
            </a:r>
            <a:endParaRPr lang="en-US" dirty="0"/>
          </a:p>
          <a:p>
            <a:pPr marL="109728" indent="0">
              <a:buNone/>
            </a:pPr>
            <a:r>
              <a:rPr lang="en-US" dirty="0"/>
              <a:t>B- Methodological information</a:t>
            </a:r>
            <a:r>
              <a:rPr lang="ar-IQ" dirty="0"/>
              <a:t>معلومات منهجية</a:t>
            </a:r>
            <a:r>
              <a:rPr lang="en-US" dirty="0"/>
              <a:t>.</a:t>
            </a:r>
          </a:p>
          <a:p>
            <a:pPr marL="109728" indent="0">
              <a:buNone/>
            </a:pPr>
            <a:r>
              <a:rPr lang="en-US" dirty="0"/>
              <a:t>C- Opinions and view points</a:t>
            </a:r>
            <a:r>
              <a:rPr lang="ar-IQ" dirty="0"/>
              <a:t>الآراء ووجهات النظر</a:t>
            </a:r>
            <a:r>
              <a:rPr lang="en-US" dirty="0"/>
              <a:t>.</a:t>
            </a:r>
          </a:p>
          <a:p>
            <a:pPr marL="109728" indent="0">
              <a:buNone/>
            </a:pP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22911298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FE2FB62-CC3B-494F-85E6-ED5184BEB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Sources for the literature review</a:t>
            </a:r>
            <a:endParaRPr lang="ar-IQ" dirty="0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7223142E-EFEE-448D-A9DB-80DBB24712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to access previous work on a topic. </a:t>
            </a:r>
          </a:p>
          <a:p>
            <a:pPr marL="109728" indent="0" algn="just">
              <a:buNone/>
            </a:pPr>
            <a:r>
              <a:rPr lang="en-US" dirty="0"/>
              <a:t>1-A primary source is a description of a research study that is written by the original researcher (s).</a:t>
            </a:r>
          </a:p>
          <a:p>
            <a:pPr marL="109728" indent="0" algn="just">
              <a:buNone/>
            </a:pPr>
            <a:r>
              <a:rPr lang="en-US" sz="2400" dirty="0"/>
              <a:t>2-Secondary resource IS a description of a study prepared by some one other than the original researcher.</a:t>
            </a:r>
            <a:endParaRPr lang="ar-IQ" sz="2400" dirty="0"/>
          </a:p>
          <a:p>
            <a:pPr marL="109728" indent="0" algn="just">
              <a:buNone/>
            </a:pPr>
            <a:r>
              <a:rPr lang="en-US" sz="2400" dirty="0">
                <a:solidFill>
                  <a:srgbClr val="FF0000"/>
                </a:solidFill>
              </a:rPr>
              <a:t>-The literature review should utilize primary source </a:t>
            </a:r>
          </a:p>
          <a:p>
            <a:pPr marL="109728" indent="0" algn="just">
              <a:buNone/>
            </a:pPr>
            <a:r>
              <a:rPr lang="en-US" sz="2400" dirty="0">
                <a:solidFill>
                  <a:srgbClr val="FF0000"/>
                </a:solidFill>
              </a:rPr>
              <a:t>whenever possible </a:t>
            </a:r>
          </a:p>
          <a:p>
            <a:pPr marL="109728" indent="0" algn="just">
              <a:buNone/>
            </a:pPr>
            <a:endParaRPr lang="en-US" sz="2400" dirty="0"/>
          </a:p>
          <a:p>
            <a:pPr marL="109728" indent="0" algn="just">
              <a:buNone/>
            </a:pPr>
            <a:endParaRPr lang="en-US" sz="2400" dirty="0"/>
          </a:p>
          <a:p>
            <a:pPr marL="109728" indent="0" algn="just">
              <a:buNone/>
            </a:pPr>
            <a:endParaRPr lang="en-US" sz="2400" dirty="0"/>
          </a:p>
          <a:p>
            <a:pPr marL="109728" indent="0" algn="just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27752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12152" y="332656"/>
            <a:ext cx="8229600" cy="1143000"/>
          </a:xfrm>
        </p:spPr>
        <p:txBody>
          <a:bodyPr/>
          <a:lstStyle/>
          <a:p>
            <a:r>
              <a:rPr lang="en-US" sz="5400" dirty="0">
                <a:solidFill>
                  <a:schemeClr val="folHlink"/>
                </a:solidFill>
              </a:rPr>
              <a:t>    Big Thanks                </a:t>
            </a:r>
            <a:endParaRPr lang="ar-IQ" sz="54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780928"/>
            <a:ext cx="3816424" cy="2722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58300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989"/>
    </mc:Choice>
    <mc:Fallback xmlns="">
      <p:transition spd="slow" advTm="119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حضري">
  <a:themeElements>
    <a:clrScheme name="حضري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حضري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حضري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357</TotalTime>
  <Words>792</Words>
  <Application>Microsoft Office PowerPoint</Application>
  <PresentationFormat>عرض على الشاشة (4:3)</PresentationFormat>
  <Paragraphs>58</Paragraphs>
  <Slides>14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5" baseType="lpstr">
      <vt:lpstr>حضري</vt:lpstr>
      <vt:lpstr>Literature review in research  </vt:lpstr>
      <vt:lpstr>A literature review </vt:lpstr>
      <vt:lpstr>Purposes of literature review </vt:lpstr>
      <vt:lpstr>Purposes of literature review :</vt:lpstr>
      <vt:lpstr>عرض تقديمي في PowerPoint</vt:lpstr>
      <vt:lpstr>عرض تقديمي في PowerPoint</vt:lpstr>
      <vt:lpstr>Characteristics of a Good Quality  Literature Review </vt:lpstr>
      <vt:lpstr>Steps For Reviewing The Literature:</vt:lpstr>
      <vt:lpstr>عرض تقديمي في PowerPoint</vt:lpstr>
      <vt:lpstr>عرض تقديمي في PowerPoint</vt:lpstr>
      <vt:lpstr>عرض تقديمي في PowerPoint</vt:lpstr>
      <vt:lpstr>Scope of a literature reviews </vt:lpstr>
      <vt:lpstr>Sources for the literature review</vt:lpstr>
      <vt:lpstr>    Big Thanks                </vt:lpstr>
    </vt:vector>
  </TitlesOfParts>
  <Company>Enjoy My Fine Releases.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Literature review</dc:title>
  <dc:creator>DR.Ahmed Saker 2O11</dc:creator>
  <cp:lastModifiedBy>me35262@gmail.com</cp:lastModifiedBy>
  <cp:revision>53</cp:revision>
  <dcterms:created xsi:type="dcterms:W3CDTF">2021-12-19T19:01:30Z</dcterms:created>
  <dcterms:modified xsi:type="dcterms:W3CDTF">2023-11-04T12:39:24Z</dcterms:modified>
</cp:coreProperties>
</file>