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33"/>
  </p:notesMasterIdLst>
  <p:sldIdLst>
    <p:sldId id="256" r:id="rId2"/>
    <p:sldId id="279" r:id="rId3"/>
    <p:sldId id="282" r:id="rId4"/>
    <p:sldId id="283" r:id="rId5"/>
    <p:sldId id="284" r:id="rId6"/>
    <p:sldId id="285" r:id="rId7"/>
    <p:sldId id="286" r:id="rId8"/>
    <p:sldId id="280" r:id="rId9"/>
    <p:sldId id="281" r:id="rId10"/>
    <p:sldId id="276" r:id="rId11"/>
    <p:sldId id="277" r:id="rId12"/>
    <p:sldId id="278" r:id="rId13"/>
    <p:sldId id="258" r:id="rId14"/>
    <p:sldId id="259" r:id="rId15"/>
    <p:sldId id="261" r:id="rId16"/>
    <p:sldId id="260" r:id="rId17"/>
    <p:sldId id="262" r:id="rId18"/>
    <p:sldId id="257" r:id="rId19"/>
    <p:sldId id="287" r:id="rId20"/>
    <p:sldId id="263" r:id="rId21"/>
    <p:sldId id="264" r:id="rId22"/>
    <p:sldId id="275" r:id="rId23"/>
    <p:sldId id="265" r:id="rId24"/>
    <p:sldId id="266" r:id="rId25"/>
    <p:sldId id="267" r:id="rId26"/>
    <p:sldId id="268" r:id="rId27"/>
    <p:sldId id="269" r:id="rId28"/>
    <p:sldId id="270" r:id="rId29"/>
    <p:sldId id="271" r:id="rId30"/>
    <p:sldId id="272" r:id="rId31"/>
    <p:sldId id="289" r:id="rId32"/>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89ED4D3-D13D-4EC3-BF57-9E5F810E1653}" type="datetimeFigureOut">
              <a:rPr lang="ar-IQ" smtClean="0"/>
              <a:t>06/10/1444</a:t>
            </a:fld>
            <a:endParaRPr lang="ar-IQ"/>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C22017A-04D7-439F-8DA1-16F198C57AA1}" type="slidenum">
              <a:rPr lang="ar-IQ" smtClean="0"/>
              <a:t>‹#›</a:t>
            </a:fld>
            <a:endParaRPr lang="ar-IQ"/>
          </a:p>
        </p:txBody>
      </p:sp>
    </p:spTree>
    <p:extLst>
      <p:ext uri="{BB962C8B-B14F-4D97-AF65-F5344CB8AC3E}">
        <p14:creationId xmlns:p14="http://schemas.microsoft.com/office/powerpoint/2010/main" val="215284147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IQ" dirty="0"/>
          </a:p>
        </p:txBody>
      </p:sp>
      <p:sp>
        <p:nvSpPr>
          <p:cNvPr id="4" name="عنصر نائب لرقم الشريحة 3"/>
          <p:cNvSpPr>
            <a:spLocks noGrp="1"/>
          </p:cNvSpPr>
          <p:nvPr>
            <p:ph type="sldNum" sz="quarter" idx="10"/>
          </p:nvPr>
        </p:nvSpPr>
        <p:spPr/>
        <p:txBody>
          <a:bodyPr/>
          <a:lstStyle/>
          <a:p>
            <a:fld id="{FC22017A-04D7-439F-8DA1-16F198C57AA1}" type="slidenum">
              <a:rPr lang="ar-IQ" smtClean="0"/>
              <a:t>15</a:t>
            </a:fld>
            <a:endParaRPr lang="ar-IQ"/>
          </a:p>
        </p:txBody>
      </p:sp>
    </p:spTree>
    <p:extLst>
      <p:ext uri="{BB962C8B-B14F-4D97-AF65-F5344CB8AC3E}">
        <p14:creationId xmlns:p14="http://schemas.microsoft.com/office/powerpoint/2010/main" val="2010794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IQ" dirty="0"/>
          </a:p>
        </p:txBody>
      </p:sp>
      <p:sp>
        <p:nvSpPr>
          <p:cNvPr id="4" name="عنصر نائب لرقم الشريحة 3"/>
          <p:cNvSpPr>
            <a:spLocks noGrp="1"/>
          </p:cNvSpPr>
          <p:nvPr>
            <p:ph type="sldNum" sz="quarter" idx="10"/>
          </p:nvPr>
        </p:nvSpPr>
        <p:spPr/>
        <p:txBody>
          <a:bodyPr/>
          <a:lstStyle/>
          <a:p>
            <a:fld id="{FC22017A-04D7-439F-8DA1-16F198C57AA1}" type="slidenum">
              <a:rPr lang="ar-IQ" smtClean="0"/>
              <a:t>26</a:t>
            </a:fld>
            <a:endParaRPr lang="ar-IQ"/>
          </a:p>
        </p:txBody>
      </p:sp>
    </p:spTree>
    <p:extLst>
      <p:ext uri="{BB962C8B-B14F-4D97-AF65-F5344CB8AC3E}">
        <p14:creationId xmlns:p14="http://schemas.microsoft.com/office/powerpoint/2010/main" val="1494423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F1022935-916F-449E-9BBA-A98B716E942F}" type="datetimeFigureOut">
              <a:rPr lang="ar-IQ" smtClean="0"/>
              <a:t>06/10/1444</a:t>
            </a:fld>
            <a:endParaRPr lang="ar-IQ"/>
          </a:p>
        </p:txBody>
      </p:sp>
      <p:sp>
        <p:nvSpPr>
          <p:cNvPr id="19" name="Footer Placeholder 18"/>
          <p:cNvSpPr>
            <a:spLocks noGrp="1"/>
          </p:cNvSpPr>
          <p:nvPr>
            <p:ph type="ftr" sz="quarter" idx="11"/>
          </p:nvPr>
        </p:nvSpPr>
        <p:spPr/>
        <p:txBody>
          <a:bodyPr/>
          <a:lstStyle/>
          <a:p>
            <a:endParaRPr lang="ar-IQ"/>
          </a:p>
        </p:txBody>
      </p:sp>
      <p:sp>
        <p:nvSpPr>
          <p:cNvPr id="27" name="Slide Number Placeholder 26"/>
          <p:cNvSpPr>
            <a:spLocks noGrp="1"/>
          </p:cNvSpPr>
          <p:nvPr>
            <p:ph type="sldNum" sz="quarter" idx="12"/>
          </p:nvPr>
        </p:nvSpPr>
        <p:spPr/>
        <p:txBody>
          <a:bodyPr/>
          <a:lstStyle/>
          <a:p>
            <a:fld id="{976F1F83-315B-420E-92EE-16230EA6385F}"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Date Placeholder 3"/>
          <p:cNvSpPr>
            <a:spLocks noGrp="1"/>
          </p:cNvSpPr>
          <p:nvPr>
            <p:ph type="dt" sz="half" idx="10"/>
          </p:nvPr>
        </p:nvSpPr>
        <p:spPr/>
        <p:txBody>
          <a:bodyPr/>
          <a:lstStyle/>
          <a:p>
            <a:fld id="{F1022935-916F-449E-9BBA-A98B716E942F}" type="datetimeFigureOut">
              <a:rPr lang="ar-IQ" smtClean="0"/>
              <a:t>06/10/1444</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976F1F83-315B-420E-92EE-16230EA6385F}"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4" name="Date Placeholder 3"/>
          <p:cNvSpPr>
            <a:spLocks noGrp="1"/>
          </p:cNvSpPr>
          <p:nvPr>
            <p:ph type="dt" sz="half" idx="10"/>
          </p:nvPr>
        </p:nvSpPr>
        <p:spPr/>
        <p:txBody>
          <a:bodyPr/>
          <a:lstStyle/>
          <a:p>
            <a:fld id="{F1022935-916F-449E-9BBA-A98B716E942F}" type="datetimeFigureOut">
              <a:rPr lang="ar-IQ" smtClean="0"/>
              <a:t>06/10/1444</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976F1F83-315B-420E-92EE-16230EA6385F}"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5" name="Date Placeholder 4"/>
          <p:cNvSpPr>
            <a:spLocks noGrp="1"/>
          </p:cNvSpPr>
          <p:nvPr>
            <p:ph type="dt" sz="half" idx="10"/>
          </p:nvPr>
        </p:nvSpPr>
        <p:spPr/>
        <p:txBody>
          <a:bodyPr/>
          <a:lstStyle/>
          <a:p>
            <a:fld id="{F1022935-916F-449E-9BBA-A98B716E942F}" type="datetimeFigureOut">
              <a:rPr lang="ar-IQ" smtClean="0"/>
              <a:t>06/10/1444</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976F1F83-315B-420E-92EE-16230EA6385F}"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7" name="Date Placeholder 6"/>
          <p:cNvSpPr>
            <a:spLocks noGrp="1"/>
          </p:cNvSpPr>
          <p:nvPr>
            <p:ph type="dt" sz="half" idx="10"/>
          </p:nvPr>
        </p:nvSpPr>
        <p:spPr/>
        <p:txBody>
          <a:bodyPr/>
          <a:lstStyle/>
          <a:p>
            <a:fld id="{F1022935-916F-449E-9BBA-A98B716E942F}" type="datetimeFigureOut">
              <a:rPr lang="ar-IQ" smtClean="0"/>
              <a:t>06/10/1444</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976F1F83-315B-420E-92EE-16230EA6385F}"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a:t>انقر لتحرير نمط العنوان الرئيسي</a:t>
            </a:r>
            <a:endParaRPr kumimoji="0" lang="en-US"/>
          </a:p>
        </p:txBody>
      </p:sp>
      <p:sp>
        <p:nvSpPr>
          <p:cNvPr id="3" name="Date Placeholder 2"/>
          <p:cNvSpPr>
            <a:spLocks noGrp="1"/>
          </p:cNvSpPr>
          <p:nvPr>
            <p:ph type="dt" sz="half" idx="10"/>
          </p:nvPr>
        </p:nvSpPr>
        <p:spPr/>
        <p:txBody>
          <a:bodyPr/>
          <a:lstStyle/>
          <a:p>
            <a:fld id="{F1022935-916F-449E-9BBA-A98B716E942F}" type="datetimeFigureOut">
              <a:rPr lang="ar-IQ" smtClean="0"/>
              <a:t>06/10/1444</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976F1F83-315B-420E-92EE-16230EA6385F}"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22935-916F-449E-9BBA-A98B716E942F}" type="datetimeFigureOut">
              <a:rPr lang="ar-IQ" smtClean="0"/>
              <a:t>06/10/1444</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976F1F83-315B-420E-92EE-16230EA6385F}"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5" name="Date Placeholder 4"/>
          <p:cNvSpPr>
            <a:spLocks noGrp="1"/>
          </p:cNvSpPr>
          <p:nvPr>
            <p:ph type="dt" sz="half" idx="10"/>
          </p:nvPr>
        </p:nvSpPr>
        <p:spPr/>
        <p:txBody>
          <a:bodyPr/>
          <a:lstStyle/>
          <a:p>
            <a:fld id="{F1022935-916F-449E-9BBA-A98B716E942F}" type="datetimeFigureOut">
              <a:rPr lang="ar-IQ" smtClean="0"/>
              <a:t>06/10/1444</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976F1F83-315B-420E-92EE-16230EA6385F}" type="slidenum">
              <a:rPr lang="ar-IQ" smtClean="0"/>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
        <p:nvSpPr>
          <p:cNvPr id="5" name="Date Placeholder 4"/>
          <p:cNvSpPr>
            <a:spLocks noGrp="1"/>
          </p:cNvSpPr>
          <p:nvPr>
            <p:ph type="dt" sz="half" idx="10"/>
          </p:nvPr>
        </p:nvSpPr>
        <p:spPr/>
        <p:txBody>
          <a:bodyPr/>
          <a:lstStyle/>
          <a:p>
            <a:fld id="{F1022935-916F-449E-9BBA-A98B716E942F}" type="datetimeFigureOut">
              <a:rPr lang="ar-IQ" smtClean="0"/>
              <a:t>06/10/1444</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a:xfrm>
            <a:off x="8077200" y="6356350"/>
            <a:ext cx="609600" cy="365125"/>
          </a:xfrm>
        </p:spPr>
        <p:txBody>
          <a:bodyPr/>
          <a:lstStyle/>
          <a:p>
            <a:fld id="{976F1F83-315B-420E-92EE-16230EA6385F}" type="slidenum">
              <a:rPr lang="ar-IQ" smtClean="0"/>
              <a:t>‹#›</a:t>
            </a:fld>
            <a:endParaRPr lang="ar-IQ"/>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Date Placeholder 3"/>
          <p:cNvSpPr>
            <a:spLocks noGrp="1"/>
          </p:cNvSpPr>
          <p:nvPr>
            <p:ph type="dt" sz="half" idx="10"/>
          </p:nvPr>
        </p:nvSpPr>
        <p:spPr/>
        <p:txBody>
          <a:bodyPr/>
          <a:lstStyle/>
          <a:p>
            <a:fld id="{F1022935-916F-449E-9BBA-A98B716E942F}" type="datetimeFigureOut">
              <a:rPr lang="ar-IQ" smtClean="0"/>
              <a:t>06/10/1444</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976F1F83-315B-420E-92EE-16230EA6385F}"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Date Placeholder 3"/>
          <p:cNvSpPr>
            <a:spLocks noGrp="1"/>
          </p:cNvSpPr>
          <p:nvPr>
            <p:ph type="dt" sz="half" idx="10"/>
          </p:nvPr>
        </p:nvSpPr>
        <p:spPr/>
        <p:txBody>
          <a:bodyPr/>
          <a:lstStyle/>
          <a:p>
            <a:fld id="{F1022935-916F-449E-9BBA-A98B716E942F}" type="datetimeFigureOut">
              <a:rPr lang="ar-IQ" smtClean="0"/>
              <a:t>06/10/1444</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976F1F83-315B-420E-92EE-16230EA6385F}" type="slidenum">
              <a:rPr lang="ar-IQ" smtClean="0"/>
              <a:t>‹#›</a:t>
            </a:fld>
            <a:endParaRPr lang="ar-IQ"/>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Important Message">
    <p:bg>
      <p:bgPr>
        <a:solidFill>
          <a:schemeClr val="accent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277932" y="908720"/>
            <a:ext cx="6588435" cy="4680818"/>
          </a:xfrm>
        </p:spPr>
        <p:txBody>
          <a:bodyPr anchor="ctr">
            <a:normAutofit/>
          </a:bodyPr>
          <a:lstStyle>
            <a:lvl1pPr marL="0" indent="0">
              <a:buNone/>
              <a:defRPr sz="4000" b="0" i="0" baseline="0">
                <a:solidFill>
                  <a:schemeClr val="bg1"/>
                </a:solidFill>
              </a:defRPr>
            </a:lvl1pPr>
            <a:lvl2pPr marL="457200" indent="0">
              <a:buNone/>
              <a:defRPr sz="3600">
                <a:solidFill>
                  <a:schemeClr val="bg1"/>
                </a:solidFill>
              </a:defRPr>
            </a:lvl2pPr>
            <a:lvl3pPr marL="914400" indent="0">
              <a:buNone/>
              <a:defRPr sz="3200">
                <a:solidFill>
                  <a:schemeClr val="bg1"/>
                </a:solidFill>
              </a:defRPr>
            </a:lvl3pPr>
            <a:lvl4pPr marL="1371600" indent="0">
              <a:buNone/>
              <a:defRPr sz="2800">
                <a:solidFill>
                  <a:schemeClr val="bg1"/>
                </a:solidFill>
              </a:defRPr>
            </a:lvl4pPr>
            <a:lvl5pPr marL="1828800" indent="0">
              <a:buNone/>
              <a:defRPr sz="2800">
                <a:solidFill>
                  <a:schemeClr val="bg1"/>
                </a:solidFill>
              </a:defRPr>
            </a:lvl5pPr>
          </a:lstStyle>
          <a:p>
            <a:pPr lvl="0"/>
            <a:r>
              <a:rPr lang="en-US" dirty="0"/>
              <a:t>Space for your most important message, the one you really want your audience to leave knowing</a:t>
            </a:r>
            <a:br>
              <a:rPr lang="en-US" dirty="0"/>
            </a:br>
            <a:r>
              <a:rPr lang="en-US" dirty="0"/>
              <a:t>(use white text, for contrast)</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2330" y="6218424"/>
            <a:ext cx="1495112" cy="522945"/>
          </a:xfrm>
          <a:prstGeom prst="rect">
            <a:avLst/>
          </a:prstGeom>
        </p:spPr>
      </p:pic>
    </p:spTree>
    <p:extLst>
      <p:ext uri="{BB962C8B-B14F-4D97-AF65-F5344CB8AC3E}">
        <p14:creationId xmlns:p14="http://schemas.microsoft.com/office/powerpoint/2010/main" val="4111851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1022935-916F-449E-9BBA-A98B716E942F}" type="datetimeFigureOut">
              <a:rPr lang="ar-IQ" smtClean="0"/>
              <a:t>06/10/1444</a:t>
            </a:fld>
            <a:endParaRPr lang="ar-IQ"/>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IQ"/>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76F1F83-315B-420E-92EE-16230EA6385F}" type="slidenum">
              <a:rPr lang="ar-IQ" smtClean="0"/>
              <a:t>‹#›</a:t>
            </a:fld>
            <a:endParaRPr lang="ar-IQ"/>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l"/>
            <a:r>
              <a:rPr lang="en-US" dirty="0"/>
              <a:t>Sampling in nursing research </a:t>
            </a:r>
            <a:endParaRPr lang="ar-IQ" dirty="0"/>
          </a:p>
        </p:txBody>
      </p:sp>
      <p:sp>
        <p:nvSpPr>
          <p:cNvPr id="3" name="عنوان فرعي 2"/>
          <p:cNvSpPr>
            <a:spLocks noGrp="1"/>
          </p:cNvSpPr>
          <p:nvPr>
            <p:ph type="subTitle" idx="1"/>
          </p:nvPr>
        </p:nvSpPr>
        <p:spPr/>
        <p:txBody>
          <a:bodyPr/>
          <a:lstStyle/>
          <a:p>
            <a:pPr algn="l"/>
            <a:endParaRPr lang="ar-IQ" dirty="0"/>
          </a:p>
        </p:txBody>
      </p:sp>
    </p:spTree>
    <p:extLst>
      <p:ext uri="{BB962C8B-B14F-4D97-AF65-F5344CB8AC3E}">
        <p14:creationId xmlns:p14="http://schemas.microsoft.com/office/powerpoint/2010/main" val="2833183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Definition of certain terms :</a:t>
            </a:r>
          </a:p>
        </p:txBody>
      </p:sp>
      <p:sp>
        <p:nvSpPr>
          <p:cNvPr id="3" name="عنصر نائب للمحتوى 2"/>
          <p:cNvSpPr>
            <a:spLocks noGrp="1"/>
          </p:cNvSpPr>
          <p:nvPr>
            <p:ph idx="1"/>
          </p:nvPr>
        </p:nvSpPr>
        <p:spPr/>
        <p:txBody>
          <a:bodyPr>
            <a:normAutofit/>
          </a:bodyPr>
          <a:lstStyle/>
          <a:p>
            <a:pPr marL="0" indent="0" algn="l" rtl="0">
              <a:buNone/>
            </a:pPr>
            <a:r>
              <a:rPr lang="en-US" sz="3200" dirty="0">
                <a:solidFill>
                  <a:srgbClr val="FF0000"/>
                </a:solidFill>
              </a:rPr>
              <a:t>Definition of certain terms:</a:t>
            </a:r>
          </a:p>
          <a:p>
            <a:pPr lvl="0" algn="l" rtl="0">
              <a:spcBef>
                <a:spcPts val="700"/>
              </a:spcBef>
              <a:buClr>
                <a:srgbClr val="DD8047"/>
              </a:buClr>
              <a:buSzPct val="60000"/>
              <a:buFont typeface="Wingdings" pitchFamily="2" charset="2"/>
              <a:buChar char="q"/>
            </a:pPr>
            <a:r>
              <a:rPr lang="en-US" sz="3600" dirty="0">
                <a:solidFill>
                  <a:srgbClr val="FF0000"/>
                </a:solidFill>
                <a:latin typeface="Tw Cen MT"/>
              </a:rPr>
              <a:t>Population</a:t>
            </a:r>
            <a:r>
              <a:rPr lang="en-US" sz="3600" dirty="0">
                <a:solidFill>
                  <a:prstClr val="black"/>
                </a:solidFill>
                <a:latin typeface="Tw Cen MT"/>
              </a:rPr>
              <a:t> </a:t>
            </a:r>
            <a:r>
              <a:rPr lang="en-US" sz="3200" dirty="0">
                <a:solidFill>
                  <a:prstClr val="black"/>
                </a:solidFill>
                <a:latin typeface="Tw Cen MT"/>
              </a:rPr>
              <a:t>: Is the entire aggregation of cases that meet a designated set of criteria.</a:t>
            </a:r>
          </a:p>
          <a:p>
            <a:pPr lvl="0" algn="l" rtl="0">
              <a:spcBef>
                <a:spcPts val="700"/>
              </a:spcBef>
              <a:buClr>
                <a:srgbClr val="DD8047"/>
              </a:buClr>
              <a:buSzPct val="60000"/>
              <a:buFont typeface="Wingdings" pitchFamily="2" charset="2"/>
              <a:buChar char="q"/>
            </a:pPr>
            <a:r>
              <a:rPr lang="en-US" sz="3600" dirty="0">
                <a:solidFill>
                  <a:srgbClr val="FF0000"/>
                </a:solidFill>
                <a:latin typeface="Tw Cen MT"/>
              </a:rPr>
              <a:t>Data</a:t>
            </a:r>
            <a:r>
              <a:rPr lang="en-US" sz="3600" dirty="0">
                <a:solidFill>
                  <a:prstClr val="black"/>
                </a:solidFill>
                <a:latin typeface="Tw Cen MT"/>
              </a:rPr>
              <a:t> </a:t>
            </a:r>
            <a:r>
              <a:rPr lang="en-US" sz="3200" dirty="0">
                <a:solidFill>
                  <a:prstClr val="black"/>
                </a:solidFill>
                <a:latin typeface="Tw Cen MT"/>
              </a:rPr>
              <a:t>: any group of numbers</a:t>
            </a:r>
          </a:p>
          <a:p>
            <a:pPr algn="l" rtl="0">
              <a:spcBef>
                <a:spcPts val="700"/>
              </a:spcBef>
              <a:buClr>
                <a:srgbClr val="DD8047"/>
              </a:buClr>
              <a:buSzPct val="60000"/>
              <a:buFont typeface="Wingdings" pitchFamily="2" charset="2"/>
              <a:buChar char="q"/>
            </a:pPr>
            <a:r>
              <a:rPr lang="en-US" sz="3200" dirty="0">
                <a:solidFill>
                  <a:srgbClr val="FF0000"/>
                </a:solidFill>
                <a:latin typeface="Tw Cen MT"/>
              </a:rPr>
              <a:t>Information</a:t>
            </a:r>
            <a:r>
              <a:rPr lang="en-US" sz="3200" dirty="0">
                <a:solidFill>
                  <a:prstClr val="black"/>
                </a:solidFill>
                <a:latin typeface="Tw Cen MT"/>
              </a:rPr>
              <a:t> : treated data</a:t>
            </a:r>
          </a:p>
          <a:p>
            <a:pPr algn="l" rtl="0">
              <a:spcBef>
                <a:spcPts val="700"/>
              </a:spcBef>
              <a:buClr>
                <a:srgbClr val="DD8047"/>
              </a:buClr>
              <a:buSzPct val="60000"/>
              <a:buFont typeface="Wingdings" pitchFamily="2" charset="2"/>
              <a:buChar char="q"/>
            </a:pPr>
            <a:r>
              <a:rPr lang="en-US" sz="3200" dirty="0">
                <a:solidFill>
                  <a:prstClr val="black"/>
                </a:solidFill>
                <a:latin typeface="Tw Cen MT"/>
              </a:rPr>
              <a:t> </a:t>
            </a:r>
            <a:r>
              <a:rPr lang="en-US" sz="3200" dirty="0">
                <a:solidFill>
                  <a:srgbClr val="FF0000"/>
                </a:solidFill>
                <a:latin typeface="Tw Cen MT"/>
              </a:rPr>
              <a:t>sampling </a:t>
            </a:r>
            <a:r>
              <a:rPr lang="en-US" sz="3200" dirty="0">
                <a:latin typeface="Tw Cen MT"/>
              </a:rPr>
              <a:t>an important step in research process.</a:t>
            </a:r>
          </a:p>
          <a:p>
            <a:pPr algn="l" rtl="0">
              <a:spcBef>
                <a:spcPts val="700"/>
              </a:spcBef>
              <a:buClr>
                <a:srgbClr val="DD8047"/>
              </a:buClr>
              <a:buSzPct val="60000"/>
              <a:buFont typeface="Wingdings" pitchFamily="2" charset="2"/>
              <a:buChar char="q"/>
            </a:pPr>
            <a:endParaRPr lang="en-US" sz="3200" dirty="0">
              <a:solidFill>
                <a:prstClr val="black"/>
              </a:solidFill>
              <a:latin typeface="Tw Cen MT"/>
            </a:endParaRPr>
          </a:p>
        </p:txBody>
      </p:sp>
    </p:spTree>
    <p:extLst>
      <p:ext uri="{BB962C8B-B14F-4D97-AF65-F5344CB8AC3E}">
        <p14:creationId xmlns:p14="http://schemas.microsoft.com/office/powerpoint/2010/main" val="398524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3F0B14F-28F9-4D22-BDB6-5A481626FAB9}"/>
              </a:ext>
            </a:extLst>
          </p:cNvPr>
          <p:cNvSpPr>
            <a:spLocks noGrp="1"/>
          </p:cNvSpPr>
          <p:nvPr>
            <p:ph type="title"/>
          </p:nvPr>
        </p:nvSpPr>
        <p:spPr/>
        <p:txBody>
          <a:bodyPr/>
          <a:lstStyle/>
          <a:p>
            <a:endParaRPr lang="ar-IQ"/>
          </a:p>
        </p:txBody>
      </p:sp>
      <p:sp>
        <p:nvSpPr>
          <p:cNvPr id="3" name="عنصر نائب للمحتوى 2">
            <a:extLst>
              <a:ext uri="{FF2B5EF4-FFF2-40B4-BE49-F238E27FC236}">
                <a16:creationId xmlns:a16="http://schemas.microsoft.com/office/drawing/2014/main" id="{0BCC168E-629F-4C0D-9EAF-3555E49FDDD0}"/>
              </a:ext>
            </a:extLst>
          </p:cNvPr>
          <p:cNvSpPr>
            <a:spLocks noGrp="1"/>
          </p:cNvSpPr>
          <p:nvPr>
            <p:ph idx="1"/>
          </p:nvPr>
        </p:nvSpPr>
        <p:spPr/>
        <p:txBody>
          <a:bodyPr/>
          <a:lstStyle/>
          <a:p>
            <a:pPr algn="l"/>
            <a:r>
              <a:rPr lang="en-US" dirty="0">
                <a:solidFill>
                  <a:srgbClr val="FF0000"/>
                </a:solidFill>
              </a:rPr>
              <a:t>Examples</a:t>
            </a:r>
          </a:p>
          <a:p>
            <a:pPr algn="l"/>
            <a:r>
              <a:rPr lang="en-US" dirty="0"/>
              <a:t>1. All the women in Gaza strip who gave birth to a live baby during the past decay</a:t>
            </a:r>
          </a:p>
          <a:p>
            <a:pPr algn="l"/>
            <a:r>
              <a:rPr lang="en-US" dirty="0"/>
              <a:t>2. All the women older than age 60 whom are under psychological care.</a:t>
            </a:r>
          </a:p>
          <a:p>
            <a:pPr algn="l"/>
            <a:r>
              <a:rPr lang="en-US" dirty="0"/>
              <a:t>Population may be human subjects and might consist of hospital records, all of the blood samples taken from clients</a:t>
            </a:r>
            <a:endParaRPr lang="ar-IQ" dirty="0"/>
          </a:p>
        </p:txBody>
      </p:sp>
    </p:spTree>
    <p:extLst>
      <p:ext uri="{BB962C8B-B14F-4D97-AF65-F5344CB8AC3E}">
        <p14:creationId xmlns:p14="http://schemas.microsoft.com/office/powerpoint/2010/main" val="3749040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6002ECB-D86E-4132-8EE0-0E95A2AE9E3B}"/>
              </a:ext>
            </a:extLst>
          </p:cNvPr>
          <p:cNvSpPr>
            <a:spLocks noGrp="1"/>
          </p:cNvSpPr>
          <p:nvPr>
            <p:ph type="title"/>
          </p:nvPr>
        </p:nvSpPr>
        <p:spPr/>
        <p:txBody>
          <a:bodyPr/>
          <a:lstStyle/>
          <a:p>
            <a:endParaRPr lang="ar-IQ"/>
          </a:p>
        </p:txBody>
      </p:sp>
      <p:sp>
        <p:nvSpPr>
          <p:cNvPr id="3" name="عنصر نائب للمحتوى 2">
            <a:extLst>
              <a:ext uri="{FF2B5EF4-FFF2-40B4-BE49-F238E27FC236}">
                <a16:creationId xmlns:a16="http://schemas.microsoft.com/office/drawing/2014/main" id="{6141858A-D915-431E-B39D-3CC4742D1AD1}"/>
              </a:ext>
            </a:extLst>
          </p:cNvPr>
          <p:cNvSpPr>
            <a:spLocks noGrp="1"/>
          </p:cNvSpPr>
          <p:nvPr>
            <p:ph idx="1"/>
          </p:nvPr>
        </p:nvSpPr>
        <p:spPr/>
        <p:txBody>
          <a:bodyPr/>
          <a:lstStyle/>
          <a:p>
            <a:pPr algn="l"/>
            <a:r>
              <a:rPr lang="en-US" dirty="0">
                <a:solidFill>
                  <a:srgbClr val="FF0000"/>
                </a:solidFill>
              </a:rPr>
              <a:t>Accessible population</a:t>
            </a:r>
            <a:r>
              <a:rPr lang="en-US" dirty="0"/>
              <a:t>: Is the population of subjects available for particular study.</a:t>
            </a:r>
          </a:p>
          <a:p>
            <a:pPr algn="just"/>
            <a:r>
              <a:rPr lang="en-US" dirty="0"/>
              <a:t>It is the aggregate of cases that conform to the designated criteria and that are accessible to the research as a pool of subjects of a study                           </a:t>
            </a:r>
          </a:p>
          <a:p>
            <a:pPr algn="just"/>
            <a:r>
              <a:rPr lang="en-US" dirty="0"/>
              <a:t>The </a:t>
            </a:r>
            <a:r>
              <a:rPr lang="en-US" b="1" dirty="0"/>
              <a:t>sample is obtained </a:t>
            </a:r>
            <a:r>
              <a:rPr lang="en-US" dirty="0"/>
              <a:t>from the </a:t>
            </a:r>
            <a:r>
              <a:rPr lang="en-US" b="1" dirty="0"/>
              <a:t>accessible</a:t>
            </a:r>
            <a:r>
              <a:rPr lang="en-US" dirty="0"/>
              <a:t> population, and findings are generalized first to the accessible population and then, to the target population.                                                                          </a:t>
            </a:r>
          </a:p>
          <a:p>
            <a:pPr marL="0" indent="0" algn="l">
              <a:buNone/>
            </a:pPr>
            <a:endParaRPr lang="ar-IQ" dirty="0"/>
          </a:p>
        </p:txBody>
      </p:sp>
    </p:spTree>
    <p:extLst>
      <p:ext uri="{BB962C8B-B14F-4D97-AF65-F5344CB8AC3E}">
        <p14:creationId xmlns:p14="http://schemas.microsoft.com/office/powerpoint/2010/main" val="1455355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5A8940A-0E36-4929-A98F-0D60CCA47C28}"/>
              </a:ext>
            </a:extLst>
          </p:cNvPr>
          <p:cNvSpPr>
            <a:spLocks noGrp="1"/>
          </p:cNvSpPr>
          <p:nvPr>
            <p:ph type="title"/>
          </p:nvPr>
        </p:nvSpPr>
        <p:spPr/>
        <p:txBody>
          <a:bodyPr/>
          <a:lstStyle/>
          <a:p>
            <a:endParaRPr lang="ar-IQ"/>
          </a:p>
        </p:txBody>
      </p:sp>
      <p:sp>
        <p:nvSpPr>
          <p:cNvPr id="3" name="عنصر نائب للمحتوى 2">
            <a:extLst>
              <a:ext uri="{FF2B5EF4-FFF2-40B4-BE49-F238E27FC236}">
                <a16:creationId xmlns:a16="http://schemas.microsoft.com/office/drawing/2014/main" id="{D17C22BE-5E3C-4534-AF2E-BAE88FD184E6}"/>
              </a:ext>
            </a:extLst>
          </p:cNvPr>
          <p:cNvSpPr>
            <a:spLocks noGrp="1"/>
          </p:cNvSpPr>
          <p:nvPr>
            <p:ph idx="1"/>
          </p:nvPr>
        </p:nvSpPr>
        <p:spPr/>
        <p:txBody>
          <a:bodyPr/>
          <a:lstStyle/>
          <a:p>
            <a:pPr algn="just"/>
            <a:r>
              <a:rPr lang="en-US" dirty="0">
                <a:solidFill>
                  <a:srgbClr val="FF0000"/>
                </a:solidFill>
              </a:rPr>
              <a:t>The target population</a:t>
            </a:r>
            <a:r>
              <a:rPr lang="en-US" dirty="0"/>
              <a:t>: Is the total group of subjects about whom the investigator is interested and whom the results could be reasonably generalized.                   </a:t>
            </a:r>
          </a:p>
          <a:p>
            <a:pPr marL="0" indent="0" algn="l">
              <a:buNone/>
            </a:pPr>
            <a:r>
              <a:rPr lang="en-US" dirty="0"/>
              <a:t>Population: All pregnant women in </a:t>
            </a:r>
            <a:r>
              <a:rPr lang="en-US" dirty="0" err="1"/>
              <a:t>Babil</a:t>
            </a:r>
            <a:r>
              <a:rPr lang="en-US" dirty="0"/>
              <a:t>.</a:t>
            </a:r>
          </a:p>
          <a:p>
            <a:pPr marL="0" indent="0" algn="l">
              <a:buNone/>
            </a:pPr>
            <a:r>
              <a:rPr lang="en-US" dirty="0"/>
              <a:t>Accessible population: Pregnant in the 2nd trimester and registered in Hila sector at health centers.</a:t>
            </a:r>
          </a:p>
          <a:p>
            <a:pPr marL="0" indent="0" algn="l">
              <a:buNone/>
            </a:pPr>
            <a:r>
              <a:rPr lang="en-US" dirty="0"/>
              <a:t>Target population: All pregnant women in the 2nd trimester in </a:t>
            </a:r>
            <a:r>
              <a:rPr lang="en-US" dirty="0" err="1"/>
              <a:t>Babil</a:t>
            </a:r>
            <a:endParaRPr lang="en-US" dirty="0"/>
          </a:p>
          <a:p>
            <a:pPr marL="0" indent="0" algn="l">
              <a:buNone/>
            </a:pPr>
            <a:endParaRPr lang="en-US" dirty="0"/>
          </a:p>
          <a:p>
            <a:pPr marL="0" indent="0" algn="l">
              <a:buNone/>
            </a:pPr>
            <a:endParaRPr lang="en-US" dirty="0"/>
          </a:p>
          <a:p>
            <a:pPr marL="0" indent="0" algn="l">
              <a:buNone/>
            </a:pPr>
            <a:endParaRPr lang="ar-IQ" dirty="0"/>
          </a:p>
        </p:txBody>
      </p:sp>
    </p:spTree>
    <p:extLst>
      <p:ext uri="{BB962C8B-B14F-4D97-AF65-F5344CB8AC3E}">
        <p14:creationId xmlns:p14="http://schemas.microsoft.com/office/powerpoint/2010/main" val="4244276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885883C-BC8E-401D-BFCD-E05DFA7F9778}"/>
              </a:ext>
            </a:extLst>
          </p:cNvPr>
          <p:cNvSpPr>
            <a:spLocks noGrp="1"/>
          </p:cNvSpPr>
          <p:nvPr>
            <p:ph type="title"/>
          </p:nvPr>
        </p:nvSpPr>
        <p:spPr/>
        <p:txBody>
          <a:bodyPr/>
          <a:lstStyle/>
          <a:p>
            <a:endParaRPr lang="ar-IQ"/>
          </a:p>
        </p:txBody>
      </p:sp>
      <p:sp>
        <p:nvSpPr>
          <p:cNvPr id="3" name="عنصر نائب للمحتوى 2">
            <a:extLst>
              <a:ext uri="{FF2B5EF4-FFF2-40B4-BE49-F238E27FC236}">
                <a16:creationId xmlns:a16="http://schemas.microsoft.com/office/drawing/2014/main" id="{5025A78F-3887-4256-928B-D676657BF90C}"/>
              </a:ext>
            </a:extLst>
          </p:cNvPr>
          <p:cNvSpPr>
            <a:spLocks noGrp="1"/>
          </p:cNvSpPr>
          <p:nvPr>
            <p:ph idx="1"/>
          </p:nvPr>
        </p:nvSpPr>
        <p:spPr/>
        <p:txBody>
          <a:bodyPr>
            <a:normAutofit lnSpcReduction="10000"/>
          </a:bodyPr>
          <a:lstStyle/>
          <a:p>
            <a:pPr algn="l"/>
            <a:r>
              <a:rPr lang="en-US" dirty="0">
                <a:solidFill>
                  <a:srgbClr val="FF0000"/>
                </a:solidFill>
              </a:rPr>
              <a:t>Sampling</a:t>
            </a:r>
            <a:r>
              <a:rPr lang="en-US" dirty="0"/>
              <a:t> - refers to process of selecting a portion of the population to represent the entire population</a:t>
            </a:r>
          </a:p>
          <a:p>
            <a:pPr algn="l"/>
            <a:r>
              <a:rPr lang="en-US" dirty="0"/>
              <a:t>A sample consists of a subset of the units that compose the population</a:t>
            </a:r>
          </a:p>
          <a:p>
            <a:pPr algn="l"/>
            <a:r>
              <a:rPr lang="en-US" dirty="0"/>
              <a:t>Sampling determines who will be participants in the study</a:t>
            </a:r>
          </a:p>
          <a:p>
            <a:pPr algn="l"/>
            <a:r>
              <a:rPr lang="en-US" dirty="0">
                <a:solidFill>
                  <a:srgbClr val="FF0000"/>
                </a:solidFill>
              </a:rPr>
              <a:t>Aim</a:t>
            </a:r>
            <a:endParaRPr lang="ar-IQ" dirty="0">
              <a:solidFill>
                <a:srgbClr val="FF0000"/>
              </a:solidFill>
            </a:endParaRPr>
          </a:p>
          <a:p>
            <a:pPr algn="l"/>
            <a:r>
              <a:rPr lang="en-US" dirty="0"/>
              <a:t>A representative sample, A sample which accurately reflects its population,</a:t>
            </a:r>
          </a:p>
          <a:p>
            <a:pPr algn="l"/>
            <a:r>
              <a:rPr lang="en-US" dirty="0"/>
              <a:t>Avoiding bias .</a:t>
            </a:r>
          </a:p>
        </p:txBody>
      </p:sp>
    </p:spTree>
    <p:extLst>
      <p:ext uri="{BB962C8B-B14F-4D97-AF65-F5344CB8AC3E}">
        <p14:creationId xmlns:p14="http://schemas.microsoft.com/office/powerpoint/2010/main" val="3700099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E0A324D-9BF0-4B52-A882-DC837907CE77}"/>
              </a:ext>
            </a:extLst>
          </p:cNvPr>
          <p:cNvSpPr>
            <a:spLocks noGrp="1"/>
          </p:cNvSpPr>
          <p:nvPr>
            <p:ph type="title"/>
          </p:nvPr>
        </p:nvSpPr>
        <p:spPr/>
        <p:txBody>
          <a:bodyPr/>
          <a:lstStyle/>
          <a:p>
            <a:r>
              <a:rPr lang="en-US" dirty="0">
                <a:solidFill>
                  <a:srgbClr val="FF0000"/>
                </a:solidFill>
              </a:rPr>
              <a:t>Why Use a Sample</a:t>
            </a:r>
            <a:endParaRPr lang="ar-IQ" dirty="0">
              <a:solidFill>
                <a:srgbClr val="FF0000"/>
              </a:solidFill>
            </a:endParaRPr>
          </a:p>
        </p:txBody>
      </p:sp>
      <p:sp>
        <p:nvSpPr>
          <p:cNvPr id="3" name="عنصر نائب للمحتوى 2">
            <a:extLst>
              <a:ext uri="{FF2B5EF4-FFF2-40B4-BE49-F238E27FC236}">
                <a16:creationId xmlns:a16="http://schemas.microsoft.com/office/drawing/2014/main" id="{7C995122-56AF-411C-81C9-5FEF19E80169}"/>
              </a:ext>
            </a:extLst>
          </p:cNvPr>
          <p:cNvSpPr>
            <a:spLocks noGrp="1"/>
          </p:cNvSpPr>
          <p:nvPr>
            <p:ph idx="1"/>
          </p:nvPr>
        </p:nvSpPr>
        <p:spPr/>
        <p:txBody>
          <a:bodyPr/>
          <a:lstStyle/>
          <a:p>
            <a:pPr algn="l"/>
            <a:r>
              <a:rPr lang="en-US" dirty="0"/>
              <a:t>Ideally the whole population should be used in a study</a:t>
            </a:r>
          </a:p>
          <a:p>
            <a:pPr algn="l"/>
            <a:r>
              <a:rPr lang="en-US" dirty="0"/>
              <a:t>Why would this be impractical in most studies?</a:t>
            </a:r>
          </a:p>
          <a:p>
            <a:pPr algn="l"/>
            <a:r>
              <a:rPr lang="en-US" dirty="0"/>
              <a:t>When would it be feasible to use the whole population?</a:t>
            </a:r>
            <a:endParaRPr lang="ar-IQ" dirty="0"/>
          </a:p>
        </p:txBody>
      </p:sp>
    </p:spTree>
    <p:extLst>
      <p:ext uri="{BB962C8B-B14F-4D97-AF65-F5344CB8AC3E}">
        <p14:creationId xmlns:p14="http://schemas.microsoft.com/office/powerpoint/2010/main" val="691156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marL="0" indent="0" algn="l" rtl="0">
              <a:buNone/>
            </a:pPr>
            <a:r>
              <a:rPr lang="en-US" sz="3200" dirty="0">
                <a:solidFill>
                  <a:srgbClr val="FF0000"/>
                </a:solidFill>
              </a:rPr>
              <a:t>Quantitative variable</a:t>
            </a:r>
            <a:r>
              <a:rPr lang="en-US" sz="3200" dirty="0"/>
              <a:t>( can be measured by certain units ) : continuous e.g. age , weight etc. </a:t>
            </a:r>
          </a:p>
          <a:p>
            <a:pPr marL="0" indent="0" algn="l" rtl="0">
              <a:buNone/>
            </a:pPr>
            <a:r>
              <a:rPr lang="en-US" sz="3200" dirty="0"/>
              <a:t>Discrete : we can not have fractions e.g. no. of </a:t>
            </a:r>
          </a:p>
          <a:p>
            <a:pPr marL="0" indent="0" algn="l" rtl="0">
              <a:buNone/>
            </a:pPr>
            <a:r>
              <a:rPr lang="en-US" sz="3200" dirty="0"/>
              <a:t>  pregnancies , no. of children.</a:t>
            </a:r>
          </a:p>
        </p:txBody>
      </p:sp>
    </p:spTree>
    <p:extLst>
      <p:ext uri="{BB962C8B-B14F-4D97-AF65-F5344CB8AC3E}">
        <p14:creationId xmlns:p14="http://schemas.microsoft.com/office/powerpoint/2010/main" val="2143603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lgn="l" rtl="0">
              <a:buFont typeface="Wingdings" pitchFamily="2" charset="2"/>
              <a:buChar char="Ø"/>
            </a:pPr>
            <a:r>
              <a:rPr lang="en-US" sz="3200" dirty="0"/>
              <a:t>When we group quantitative continuous variables there must be no overlapping.</a:t>
            </a:r>
          </a:p>
          <a:p>
            <a:pPr marL="0" indent="0" algn="l" rtl="0">
              <a:buNone/>
            </a:pPr>
            <a:r>
              <a:rPr lang="en-US" sz="3200" dirty="0"/>
              <a:t>0-9 years </a:t>
            </a:r>
          </a:p>
          <a:p>
            <a:pPr marL="0" indent="0" algn="l" rtl="0">
              <a:buNone/>
            </a:pPr>
            <a:r>
              <a:rPr lang="en-US" sz="3200" dirty="0"/>
              <a:t>10-19 years </a:t>
            </a:r>
          </a:p>
          <a:p>
            <a:pPr marL="0" indent="0" algn="l" rtl="0">
              <a:buNone/>
            </a:pPr>
            <a:r>
              <a:rPr lang="en-US" sz="3200" dirty="0"/>
              <a:t>20-29 years </a:t>
            </a:r>
          </a:p>
        </p:txBody>
      </p:sp>
    </p:spTree>
    <p:extLst>
      <p:ext uri="{BB962C8B-B14F-4D97-AF65-F5344CB8AC3E}">
        <p14:creationId xmlns:p14="http://schemas.microsoft.com/office/powerpoint/2010/main" val="2821174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FF0000"/>
                </a:solidFill>
              </a:rPr>
              <a:t>Concept of sampling</a:t>
            </a:r>
          </a:p>
        </p:txBody>
      </p:sp>
      <p:sp>
        <p:nvSpPr>
          <p:cNvPr id="3" name="عنصر نائب للمحتوى 2"/>
          <p:cNvSpPr>
            <a:spLocks noGrp="1"/>
          </p:cNvSpPr>
          <p:nvPr>
            <p:ph idx="1"/>
          </p:nvPr>
        </p:nvSpPr>
        <p:spPr/>
        <p:txBody>
          <a:bodyPr/>
          <a:lstStyle/>
          <a:p>
            <a:pPr algn="l" rtl="0">
              <a:buFont typeface="Wingdings" pitchFamily="2" charset="2"/>
              <a:buChar char="Ø"/>
            </a:pPr>
            <a:r>
              <a:rPr lang="en-US" sz="3200" dirty="0"/>
              <a:t>One of the most important decisions that any researcher makes is how to obtain the type of participants needed for the study. This important step should be address in the design of the research as the main task of research is to generalize the results that obtained from study sample to reference population.</a:t>
            </a:r>
            <a:endParaRPr lang="ar-IQ" sz="3200" dirty="0"/>
          </a:p>
          <a:p>
            <a:pPr marL="0" indent="0">
              <a:buNone/>
            </a:pPr>
            <a:endParaRPr lang="ar-IQ" dirty="0"/>
          </a:p>
        </p:txBody>
      </p:sp>
    </p:spTree>
    <p:extLst>
      <p:ext uri="{BB962C8B-B14F-4D97-AF65-F5344CB8AC3E}">
        <p14:creationId xmlns:p14="http://schemas.microsoft.com/office/powerpoint/2010/main" val="963784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4000" dirty="0">
                <a:solidFill>
                  <a:srgbClr val="FF0000"/>
                </a:solidFill>
              </a:rPr>
              <a:t>Target population and accessible (sampled) population</a:t>
            </a:r>
            <a:endParaRPr lang="ar-IQ" dirty="0">
              <a:solidFill>
                <a:srgbClr val="FF0000"/>
              </a:solidFill>
            </a:endParaRPr>
          </a:p>
        </p:txBody>
      </p:sp>
      <p:sp>
        <p:nvSpPr>
          <p:cNvPr id="3" name="عنصر نائب للمحتوى 2"/>
          <p:cNvSpPr>
            <a:spLocks noGrp="1"/>
          </p:cNvSpPr>
          <p:nvPr>
            <p:ph idx="1"/>
          </p:nvPr>
        </p:nvSpPr>
        <p:spPr/>
        <p:txBody>
          <a:bodyPr>
            <a:normAutofit/>
          </a:bodyPr>
          <a:lstStyle/>
          <a:p>
            <a:pPr algn="l" rtl="0">
              <a:buFont typeface="Wingdings" pitchFamily="2" charset="2"/>
              <a:buChar char="Ø"/>
            </a:pPr>
            <a:r>
              <a:rPr lang="en-US" sz="3200" dirty="0"/>
              <a:t>Before drawing a sample the researcher should define the population from which it is to approach. The term population refers to all elements in the study, and ideally, the study design should include all the target population.</a:t>
            </a:r>
            <a:endParaRPr lang="ar-IQ" sz="3200" dirty="0"/>
          </a:p>
        </p:txBody>
      </p:sp>
    </p:spTree>
    <p:extLst>
      <p:ext uri="{BB962C8B-B14F-4D97-AF65-F5344CB8AC3E}">
        <p14:creationId xmlns:p14="http://schemas.microsoft.com/office/powerpoint/2010/main" val="1895755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l" rtl="0">
              <a:buFont typeface="Wingdings" pitchFamily="2" charset="2"/>
              <a:buChar char="Ø"/>
            </a:pPr>
            <a:r>
              <a:rPr lang="en-US" sz="3200" dirty="0"/>
              <a:t>The target population could be human subjects, animals or inanimate objects.</a:t>
            </a:r>
          </a:p>
          <a:p>
            <a:pPr algn="l" rtl="0">
              <a:buFont typeface="Wingdings" pitchFamily="2" charset="2"/>
              <a:buChar char="Ø"/>
            </a:pPr>
            <a:r>
              <a:rPr lang="en-US" sz="3200" dirty="0"/>
              <a:t>We might define target population as "all children aged between six and twelve years living in Hilla City or all diabetic patients in Iraq.</a:t>
            </a:r>
          </a:p>
        </p:txBody>
      </p:sp>
    </p:spTree>
    <p:extLst>
      <p:ext uri="{BB962C8B-B14F-4D97-AF65-F5344CB8AC3E}">
        <p14:creationId xmlns:p14="http://schemas.microsoft.com/office/powerpoint/2010/main" val="1152073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l" rtl="0">
              <a:buFont typeface="Wingdings" pitchFamily="2" charset="2"/>
              <a:buChar char="q"/>
            </a:pPr>
            <a:r>
              <a:rPr lang="en-US" sz="3200" dirty="0"/>
              <a:t>Sampling is the process of selecting units(sub set) from a specific population to collect information on a variable of interest.</a:t>
            </a:r>
          </a:p>
          <a:p>
            <a:pPr algn="l" rtl="0">
              <a:buFont typeface="Wingdings" pitchFamily="2" charset="2"/>
              <a:buChar char="q"/>
            </a:pPr>
            <a:r>
              <a:rPr lang="en-US" sz="3200" dirty="0"/>
              <a:t>Population  means the largest entities or units sharing one characteristic. </a:t>
            </a:r>
          </a:p>
          <a:p>
            <a:pPr algn="l" rtl="0">
              <a:buFont typeface="Wingdings" pitchFamily="2" charset="2"/>
              <a:buChar char="q"/>
            </a:pPr>
            <a:r>
              <a:rPr lang="en-US" sz="3200" dirty="0">
                <a:solidFill>
                  <a:srgbClr val="FF0000"/>
                </a:solidFill>
              </a:rPr>
              <a:t>Sample means subset  or part of population. </a:t>
            </a:r>
          </a:p>
        </p:txBody>
      </p:sp>
    </p:spTree>
    <p:extLst>
      <p:ext uri="{BB962C8B-B14F-4D97-AF65-F5344CB8AC3E}">
        <p14:creationId xmlns:p14="http://schemas.microsoft.com/office/powerpoint/2010/main" val="567898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pPr marL="0" indent="0" algn="l">
              <a:buNone/>
            </a:pPr>
            <a:r>
              <a:rPr lang="en-US" b="1" dirty="0"/>
              <a:t>Population: </a:t>
            </a:r>
            <a:r>
              <a:rPr lang="en-US" dirty="0"/>
              <a:t>the entire group of objects about which information is wanted.</a:t>
            </a:r>
          </a:p>
          <a:p>
            <a:pPr marL="0" indent="0" algn="l">
              <a:buNone/>
            </a:pPr>
            <a:r>
              <a:rPr lang="en-US" b="1" dirty="0"/>
              <a:t>Target Population: </a:t>
            </a:r>
          </a:p>
          <a:p>
            <a:pPr marL="0" indent="0" algn="l">
              <a:buNone/>
            </a:pPr>
            <a:r>
              <a:rPr lang="en-US" dirty="0"/>
              <a:t>The population to which the investigator wants to generalize his results</a:t>
            </a:r>
            <a:endParaRPr lang="ar-IQ" dirty="0"/>
          </a:p>
          <a:p>
            <a:pPr marL="0" indent="0" algn="l">
              <a:buNone/>
            </a:pPr>
            <a:r>
              <a:rPr lang="en-US" b="1" dirty="0"/>
              <a:t>Accessible Population: </a:t>
            </a:r>
            <a:r>
              <a:rPr lang="en-US" dirty="0"/>
              <a:t>members of the population that you can reach.</a:t>
            </a:r>
          </a:p>
          <a:p>
            <a:pPr marL="0" indent="0" algn="l">
              <a:buNone/>
            </a:pPr>
            <a:r>
              <a:rPr lang="en-US" b="1" dirty="0"/>
              <a:t>Sampling Unit:</a:t>
            </a:r>
          </a:p>
          <a:p>
            <a:pPr marL="0" indent="0" algn="l">
              <a:buNone/>
            </a:pPr>
            <a:r>
              <a:rPr lang="en-US" dirty="0"/>
              <a:t> any individual member of the population</a:t>
            </a:r>
            <a:endParaRPr lang="ar-IQ" dirty="0"/>
          </a:p>
          <a:p>
            <a:pPr marL="0" indent="0" algn="l">
              <a:buNone/>
            </a:pPr>
            <a:r>
              <a:rPr lang="en-US" b="1" dirty="0"/>
              <a:t>Sample</a:t>
            </a:r>
            <a:r>
              <a:rPr lang="en-US" dirty="0"/>
              <a:t>-a part or of the population used to gain information about the whole</a:t>
            </a:r>
          </a:p>
          <a:p>
            <a:pPr marL="0" indent="0" algn="l">
              <a:buNone/>
            </a:pPr>
            <a:r>
              <a:rPr lang="en-US" b="1" dirty="0"/>
              <a:t>Sampling frame </a:t>
            </a:r>
          </a:p>
          <a:p>
            <a:pPr marL="0" indent="0" algn="l">
              <a:buNone/>
            </a:pPr>
            <a:r>
              <a:rPr lang="en-US" dirty="0"/>
              <a:t>the list of units from which the sample is chosen</a:t>
            </a:r>
            <a:endParaRPr lang="ar-IQ" dirty="0"/>
          </a:p>
          <a:p>
            <a:pPr marL="0" indent="0" algn="l">
              <a:buNone/>
            </a:pPr>
            <a:r>
              <a:rPr lang="en-US" b="1" dirty="0"/>
              <a:t>Variable</a:t>
            </a:r>
            <a:r>
              <a:rPr lang="en-US" dirty="0"/>
              <a:t>-a characteristic of a unit, to be measured for those units in the sample</a:t>
            </a:r>
          </a:p>
        </p:txBody>
      </p:sp>
    </p:spTree>
    <p:extLst>
      <p:ext uri="{BB962C8B-B14F-4D97-AF65-F5344CB8AC3E}">
        <p14:creationId xmlns:p14="http://schemas.microsoft.com/office/powerpoint/2010/main" val="1919771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marL="0" indent="0" algn="l">
              <a:buNone/>
            </a:pPr>
            <a:endParaRPr lang="ar-IQ" dirty="0"/>
          </a:p>
        </p:txBody>
      </p:sp>
      <p:pic>
        <p:nvPicPr>
          <p:cNvPr id="9" name="صورة 8">
            <a:extLst>
              <a:ext uri="{FF2B5EF4-FFF2-40B4-BE49-F238E27FC236}">
                <a16:creationId xmlns:a16="http://schemas.microsoft.com/office/drawing/2014/main" id="{9F59B5E3-6DAC-4CD5-85D4-8D8910A6D6CF}"/>
              </a:ext>
            </a:extLst>
          </p:cNvPr>
          <p:cNvPicPr>
            <a:picLocks noChangeAspect="1"/>
          </p:cNvPicPr>
          <p:nvPr/>
        </p:nvPicPr>
        <p:blipFill>
          <a:blip r:embed="rId3"/>
          <a:stretch>
            <a:fillRect/>
          </a:stretch>
        </p:blipFill>
        <p:spPr>
          <a:xfrm>
            <a:off x="170447" y="265979"/>
            <a:ext cx="8803106" cy="6326041"/>
          </a:xfrm>
          <a:prstGeom prst="rect">
            <a:avLst/>
          </a:prstGeom>
        </p:spPr>
      </p:pic>
    </p:spTree>
    <p:extLst>
      <p:ext uri="{BB962C8B-B14F-4D97-AF65-F5344CB8AC3E}">
        <p14:creationId xmlns:p14="http://schemas.microsoft.com/office/powerpoint/2010/main" val="1971864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Sample frame</a:t>
            </a:r>
            <a:endParaRPr lang="ar-IQ" dirty="0"/>
          </a:p>
        </p:txBody>
      </p:sp>
      <p:sp>
        <p:nvSpPr>
          <p:cNvPr id="3" name="عنصر نائب للمحتوى 2"/>
          <p:cNvSpPr>
            <a:spLocks noGrp="1"/>
          </p:cNvSpPr>
          <p:nvPr>
            <p:ph idx="1"/>
          </p:nvPr>
        </p:nvSpPr>
        <p:spPr/>
        <p:txBody>
          <a:bodyPr>
            <a:normAutofit lnSpcReduction="10000"/>
          </a:bodyPr>
          <a:lstStyle/>
          <a:p>
            <a:pPr algn="l" rtl="0">
              <a:buFont typeface="Wingdings" pitchFamily="2" charset="2"/>
              <a:buChar char="ü"/>
            </a:pPr>
            <a:r>
              <a:rPr lang="en-US" sz="3200" dirty="0"/>
              <a:t> A frame is a surround for something, like a frame for a photograph or a university degree, which we hang on our walls. A sampling frame 'surrounds' the population we want to study in our research. We won't usually have the time or the money to ask questions of each member of the population, so we will interview or survey only a limited number of people(sample).</a:t>
            </a:r>
            <a:endParaRPr lang="ar-IQ" sz="3200" dirty="0"/>
          </a:p>
          <a:p>
            <a:pPr marL="0" indent="0" algn="l">
              <a:buNone/>
            </a:pPr>
            <a:endParaRPr lang="ar-IQ" dirty="0"/>
          </a:p>
        </p:txBody>
      </p:sp>
    </p:spTree>
    <p:extLst>
      <p:ext uri="{BB962C8B-B14F-4D97-AF65-F5344CB8AC3E}">
        <p14:creationId xmlns:p14="http://schemas.microsoft.com/office/powerpoint/2010/main" val="1147831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Autofit/>
          </a:bodyPr>
          <a:lstStyle/>
          <a:p>
            <a:pPr algn="l" rtl="0">
              <a:buFont typeface="Wingdings" pitchFamily="2" charset="2"/>
              <a:buChar char="Ø"/>
            </a:pPr>
            <a:r>
              <a:rPr lang="en-US" sz="3200" dirty="0"/>
              <a:t>How do we know that the people we study (interview )are truly representative of the entire population? Usually we don't know for sure but we have a better chance if we select people at </a:t>
            </a:r>
            <a:r>
              <a:rPr lang="en-US" sz="3200" dirty="0">
                <a:solidFill>
                  <a:srgbClr val="FF0000"/>
                </a:solidFill>
              </a:rPr>
              <a:t>random</a:t>
            </a:r>
            <a:r>
              <a:rPr lang="en-US" sz="3200" dirty="0"/>
              <a:t> from particular sections of the population, so that we can, at least, say our sample represents all sections of the population as they showed up in  our sampling frame</a:t>
            </a:r>
          </a:p>
        </p:txBody>
      </p:sp>
    </p:spTree>
    <p:extLst>
      <p:ext uri="{BB962C8B-B14F-4D97-AF65-F5344CB8AC3E}">
        <p14:creationId xmlns:p14="http://schemas.microsoft.com/office/powerpoint/2010/main" val="1168123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marL="0" indent="0" algn="l">
              <a:buNone/>
            </a:pPr>
            <a:endParaRPr lang="ar-IQ" dirty="0"/>
          </a:p>
        </p:txBody>
      </p:sp>
      <p:sp>
        <p:nvSpPr>
          <p:cNvPr id="4" name="Rectangle 2"/>
          <p:cNvSpPr txBox="1">
            <a:spLocks noRot="1" noChangeArrowheads="1"/>
          </p:cNvSpPr>
          <p:nvPr/>
        </p:nvSpPr>
        <p:spPr>
          <a:xfrm>
            <a:off x="609600" y="427038"/>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l">
              <a:defRPr/>
            </a:pPr>
            <a:r>
              <a:rPr lang="en-GB" sz="4000" dirty="0">
                <a:solidFill>
                  <a:srgbClr val="FF0000"/>
                </a:solidFill>
              </a:rPr>
              <a:t>Why sampling?</a:t>
            </a:r>
            <a:endParaRPr lang="en-US" sz="4000" dirty="0">
              <a:solidFill>
                <a:srgbClr val="FF0000"/>
              </a:solidFill>
            </a:endParaRPr>
          </a:p>
        </p:txBody>
      </p:sp>
      <p:sp>
        <p:nvSpPr>
          <p:cNvPr id="5" name="Rectangle 3"/>
          <p:cNvSpPr txBox="1">
            <a:spLocks noChangeArrowheads="1"/>
          </p:cNvSpPr>
          <p:nvPr/>
        </p:nvSpPr>
        <p:spPr>
          <a:xfrm>
            <a:off x="609600" y="1752600"/>
            <a:ext cx="8229600" cy="4525963"/>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15963" indent="-536575" algn="l" rtl="0">
              <a:lnSpc>
                <a:spcPct val="130000"/>
              </a:lnSpc>
              <a:buFont typeface="Wingdings" pitchFamily="2" charset="2"/>
              <a:buNone/>
              <a:defRPr/>
            </a:pPr>
            <a:r>
              <a:rPr lang="en-GB" dirty="0"/>
              <a:t>Get information about large populations</a:t>
            </a:r>
          </a:p>
          <a:p>
            <a:pPr marL="715963" indent="-536575" algn="l" rtl="0">
              <a:lnSpc>
                <a:spcPct val="130000"/>
              </a:lnSpc>
              <a:buClr>
                <a:srgbClr val="CCFFCC"/>
              </a:buClr>
              <a:buFont typeface="Wingdings" pitchFamily="2" charset="2"/>
              <a:buChar char="ê"/>
              <a:defRPr/>
            </a:pPr>
            <a:r>
              <a:rPr lang="en-GB" sz="2800" dirty="0"/>
              <a:t>Less costs</a:t>
            </a:r>
          </a:p>
          <a:p>
            <a:pPr marL="715963" indent="-536575" algn="l" rtl="0">
              <a:lnSpc>
                <a:spcPct val="130000"/>
              </a:lnSpc>
              <a:buClr>
                <a:srgbClr val="CCFFCC"/>
              </a:buClr>
              <a:buFont typeface="Wingdings" pitchFamily="2" charset="2"/>
              <a:buChar char="ê"/>
              <a:defRPr/>
            </a:pPr>
            <a:r>
              <a:rPr lang="en-GB" sz="2800" dirty="0"/>
              <a:t>Less  time</a:t>
            </a:r>
          </a:p>
          <a:p>
            <a:pPr marL="715963" indent="-536575" algn="l" rtl="0">
              <a:lnSpc>
                <a:spcPct val="130000"/>
              </a:lnSpc>
              <a:buClr>
                <a:srgbClr val="CCFFCC"/>
              </a:buClr>
              <a:buFont typeface="Wingdings" pitchFamily="2" charset="2"/>
              <a:buChar char="é"/>
              <a:defRPr/>
            </a:pPr>
            <a:r>
              <a:rPr lang="en-GB" sz="2800" dirty="0"/>
              <a:t>More accuracy i.e. </a:t>
            </a:r>
            <a:r>
              <a:rPr lang="en-US" sz="2800" dirty="0"/>
              <a:t>Can Do a Better Job of Data Collection</a:t>
            </a:r>
            <a:endParaRPr lang="en-GB" sz="2800" dirty="0"/>
          </a:p>
          <a:p>
            <a:pPr marL="715963" indent="-536575" algn="l" rtl="0">
              <a:lnSpc>
                <a:spcPct val="130000"/>
              </a:lnSpc>
              <a:buClr>
                <a:srgbClr val="CCFFCC"/>
              </a:buClr>
              <a:buFont typeface="Wingdings" pitchFamily="2" charset="2"/>
              <a:buChar char="î"/>
              <a:defRPr/>
            </a:pPr>
            <a:r>
              <a:rPr lang="en-GB" sz="2800" dirty="0"/>
              <a:t>When it’s impossible to study the whole population</a:t>
            </a:r>
            <a:endParaRPr lang="en-US" sz="2800" dirty="0"/>
          </a:p>
        </p:txBody>
      </p:sp>
    </p:spTree>
    <p:extLst>
      <p:ext uri="{BB962C8B-B14F-4D97-AF65-F5344CB8AC3E}">
        <p14:creationId xmlns:p14="http://schemas.microsoft.com/office/powerpoint/2010/main" val="1349507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a:extLst>
              <a:ext uri="{FF2B5EF4-FFF2-40B4-BE49-F238E27FC236}">
                <a16:creationId xmlns:a16="http://schemas.microsoft.com/office/drawing/2014/main" id="{93E9591F-567F-49F7-8034-5580444FED42}"/>
              </a:ext>
            </a:extLst>
          </p:cNvPr>
          <p:cNvPicPr>
            <a:picLocks noGrp="1" noChangeAspect="1"/>
          </p:cNvPicPr>
          <p:nvPr>
            <p:ph idx="1"/>
          </p:nvPr>
        </p:nvPicPr>
        <p:blipFill>
          <a:blip r:embed="rId2"/>
          <a:stretch>
            <a:fillRect/>
          </a:stretch>
        </p:blipFill>
        <p:spPr>
          <a:xfrm>
            <a:off x="233772" y="174783"/>
            <a:ext cx="8676456" cy="6508434"/>
          </a:xfrm>
          <a:prstGeom prst="rect">
            <a:avLst/>
          </a:prstGeom>
        </p:spPr>
      </p:pic>
    </p:spTree>
    <p:extLst>
      <p:ext uri="{BB962C8B-B14F-4D97-AF65-F5344CB8AC3E}">
        <p14:creationId xmlns:p14="http://schemas.microsoft.com/office/powerpoint/2010/main" val="2590028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marL="0" indent="0" algn="l">
              <a:buNone/>
            </a:pPr>
            <a:endParaRPr lang="ar-IQ" dirty="0"/>
          </a:p>
        </p:txBody>
      </p:sp>
      <p:sp>
        <p:nvSpPr>
          <p:cNvPr id="4" name="Rectangle 2"/>
          <p:cNvSpPr txBox="1">
            <a:spLocks noRot="1" noChangeArrowheads="1"/>
          </p:cNvSpPr>
          <p:nvPr/>
        </p:nvSpPr>
        <p:spPr>
          <a:xfrm>
            <a:off x="685800" y="0"/>
            <a:ext cx="77724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defRPr/>
            </a:pPr>
            <a:r>
              <a:rPr lang="en-GB"/>
              <a:t>Types of sampling</a:t>
            </a:r>
          </a:p>
        </p:txBody>
      </p:sp>
      <p:sp>
        <p:nvSpPr>
          <p:cNvPr id="5" name="Rectangle 3"/>
          <p:cNvSpPr txBox="1">
            <a:spLocks noChangeArrowheads="1"/>
          </p:cNvSpPr>
          <p:nvPr/>
        </p:nvSpPr>
        <p:spPr>
          <a:xfrm>
            <a:off x="685800" y="1600200"/>
            <a:ext cx="7772400" cy="4114800"/>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endParaRPr lang="en-GB" sz="3400" dirty="0"/>
          </a:p>
          <a:p>
            <a:pPr algn="l" rtl="0">
              <a:defRPr/>
            </a:pPr>
            <a:r>
              <a:rPr lang="en-GB" sz="3400" dirty="0"/>
              <a:t>Non-probability samples()</a:t>
            </a:r>
          </a:p>
          <a:p>
            <a:pPr lvl="1" algn="l" rtl="0">
              <a:buFont typeface="Wingdings" pitchFamily="2" charset="2"/>
              <a:buNone/>
              <a:defRPr/>
            </a:pPr>
            <a:r>
              <a:rPr lang="en-GB" dirty="0"/>
              <a:t>	</a:t>
            </a:r>
          </a:p>
          <a:p>
            <a:pPr lvl="1" algn="l" rtl="0">
              <a:buFont typeface="Wingdings" pitchFamily="2" charset="2"/>
              <a:buNone/>
              <a:defRPr/>
            </a:pPr>
            <a:endParaRPr lang="en-GB" dirty="0"/>
          </a:p>
          <a:p>
            <a:pPr algn="l" rtl="0">
              <a:defRPr/>
            </a:pPr>
            <a:r>
              <a:rPr lang="en-GB" sz="3400" dirty="0"/>
              <a:t>Probability samples(Random )</a:t>
            </a:r>
          </a:p>
        </p:txBody>
      </p:sp>
      <p:sp>
        <p:nvSpPr>
          <p:cNvPr id="6" name="Line 4"/>
          <p:cNvSpPr>
            <a:spLocks noChangeShapeType="1"/>
          </p:cNvSpPr>
          <p:nvPr/>
        </p:nvSpPr>
        <p:spPr bwMode="auto">
          <a:xfrm>
            <a:off x="304800" y="1143000"/>
            <a:ext cx="853440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ar-IQ"/>
          </a:p>
        </p:txBody>
      </p:sp>
    </p:spTree>
    <p:extLst>
      <p:ext uri="{BB962C8B-B14F-4D97-AF65-F5344CB8AC3E}">
        <p14:creationId xmlns:p14="http://schemas.microsoft.com/office/powerpoint/2010/main" val="1545913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marL="0" indent="0">
              <a:buNone/>
            </a:pPr>
            <a:endParaRPr lang="ar-IQ" dirty="0"/>
          </a:p>
        </p:txBody>
      </p:sp>
      <p:sp>
        <p:nvSpPr>
          <p:cNvPr id="4" name="Rectangle 2"/>
          <p:cNvSpPr txBox="1">
            <a:spLocks noRot="1" noChangeArrowheads="1"/>
          </p:cNvSpPr>
          <p:nvPr/>
        </p:nvSpPr>
        <p:spPr>
          <a:xfrm>
            <a:off x="685800" y="0"/>
            <a:ext cx="77724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defRPr/>
            </a:pPr>
            <a:r>
              <a:rPr lang="en-GB"/>
              <a:t>Non probability samples</a:t>
            </a:r>
          </a:p>
        </p:txBody>
      </p:sp>
      <p:sp>
        <p:nvSpPr>
          <p:cNvPr id="5" name="Rectangle 3"/>
          <p:cNvSpPr txBox="1">
            <a:spLocks noChangeArrowheads="1"/>
          </p:cNvSpPr>
          <p:nvPr/>
        </p:nvSpPr>
        <p:spPr>
          <a:xfrm>
            <a:off x="395288" y="1052513"/>
            <a:ext cx="7988300" cy="5184775"/>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itchFamily="2" charset="2"/>
              <a:buNone/>
              <a:tabLst>
                <a:tab pos="7802563" algn="l"/>
              </a:tabLst>
              <a:defRPr/>
            </a:pPr>
            <a:r>
              <a:rPr lang="en-GB" dirty="0"/>
              <a:t>	</a:t>
            </a:r>
          </a:p>
          <a:p>
            <a:pPr algn="l" rtl="0">
              <a:buFont typeface="Wingdings" pitchFamily="2" charset="2"/>
              <a:buChar char="Ø"/>
              <a:tabLst>
                <a:tab pos="7802563" algn="l"/>
              </a:tabLst>
              <a:defRPr/>
            </a:pPr>
            <a:r>
              <a:rPr lang="en-GB" sz="2800" dirty="0"/>
              <a:t>Convenience samples (ease of access)</a:t>
            </a:r>
          </a:p>
          <a:p>
            <a:pPr algn="l" rtl="0">
              <a:buFont typeface="Wingdings" pitchFamily="2" charset="2"/>
              <a:buNone/>
              <a:tabLst>
                <a:tab pos="7802563" algn="l"/>
              </a:tabLst>
              <a:defRPr/>
            </a:pPr>
            <a:r>
              <a:rPr lang="en-US" sz="2800" dirty="0"/>
              <a:t>sample is selected from elements of a population that are easily accessible</a:t>
            </a:r>
            <a:endParaRPr lang="en-GB" sz="2800" dirty="0"/>
          </a:p>
          <a:p>
            <a:pPr algn="l" rtl="0">
              <a:buFont typeface="Wingdings" pitchFamily="2" charset="2"/>
              <a:buChar char="Ø"/>
              <a:tabLst>
                <a:tab pos="7802563" algn="l"/>
              </a:tabLst>
              <a:defRPr/>
            </a:pPr>
            <a:r>
              <a:rPr lang="en-GB" sz="2800" dirty="0"/>
              <a:t>Snowball sampling (friend of friend….etc.)</a:t>
            </a:r>
          </a:p>
          <a:p>
            <a:pPr algn="l" rtl="0">
              <a:buFont typeface="Wingdings" pitchFamily="2" charset="2"/>
              <a:buChar char="Ø"/>
              <a:tabLst>
                <a:tab pos="7802563" algn="l"/>
              </a:tabLst>
              <a:defRPr/>
            </a:pPr>
            <a:r>
              <a:rPr lang="en-GB" sz="2800" dirty="0"/>
              <a:t>Purposive sampling (judgemental)</a:t>
            </a:r>
          </a:p>
          <a:p>
            <a:pPr lvl="2" algn="l" rtl="0">
              <a:tabLst>
                <a:tab pos="7802563" algn="l"/>
              </a:tabLst>
              <a:defRPr/>
            </a:pPr>
            <a:r>
              <a:rPr lang="en-GB" sz="2800" dirty="0"/>
              <a:t>You chose who you think should be in the study</a:t>
            </a:r>
          </a:p>
          <a:p>
            <a:pPr lvl="2" algn="l" rtl="0">
              <a:buFont typeface="Wingdings" pitchFamily="2" charset="2"/>
              <a:buNone/>
              <a:tabLst>
                <a:tab pos="7802563" algn="l"/>
              </a:tabLst>
              <a:defRPr/>
            </a:pPr>
            <a:endParaRPr lang="en-GB" sz="2800" dirty="0"/>
          </a:p>
        </p:txBody>
      </p:sp>
      <p:sp>
        <p:nvSpPr>
          <p:cNvPr id="6" name="Line 4"/>
          <p:cNvSpPr>
            <a:spLocks noChangeShapeType="1"/>
          </p:cNvSpPr>
          <p:nvPr/>
        </p:nvSpPr>
        <p:spPr bwMode="auto">
          <a:xfrm>
            <a:off x="304800" y="1066800"/>
            <a:ext cx="853440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ar-IQ"/>
          </a:p>
        </p:txBody>
      </p:sp>
    </p:spTree>
    <p:extLst>
      <p:ext uri="{BB962C8B-B14F-4D97-AF65-F5344CB8AC3E}">
        <p14:creationId xmlns:p14="http://schemas.microsoft.com/office/powerpoint/2010/main" val="266224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marL="0" indent="0">
              <a:buNone/>
            </a:pPr>
            <a:endParaRPr lang="ar-IQ" dirty="0"/>
          </a:p>
        </p:txBody>
      </p:sp>
      <p:sp>
        <p:nvSpPr>
          <p:cNvPr id="4" name="عنوان 1"/>
          <p:cNvSpPr txBox="1">
            <a:spLocks/>
          </p:cNvSpPr>
          <p:nvPr/>
        </p:nvSpPr>
        <p:spPr>
          <a:xfrm>
            <a:off x="609600" y="427038"/>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en-US"/>
              <a:t>Snow ball sample</a:t>
            </a:r>
            <a:endParaRPr lang="ar-IQ" dirty="0"/>
          </a:p>
        </p:txBody>
      </p:sp>
      <p:sp>
        <p:nvSpPr>
          <p:cNvPr id="5" name="عنصر نائب للمحتوى 2"/>
          <p:cNvSpPr txBox="1">
            <a:spLocks/>
          </p:cNvSpPr>
          <p:nvPr/>
        </p:nvSpPr>
        <p:spPr>
          <a:xfrm>
            <a:off x="609600" y="1752600"/>
            <a:ext cx="8229600" cy="4525963"/>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Font typeface="Arial" panose="020B0604020202020204" pitchFamily="34" charset="0"/>
              <a:buNone/>
            </a:pPr>
            <a:r>
              <a:rPr lang="en-US" dirty="0"/>
              <a:t>" gives an example of producing a sample of drug users by asking a few respondents to name others who might be interviewed, who in turn mention others and so on.</a:t>
            </a:r>
            <a:endParaRPr lang="ar-IQ" dirty="0"/>
          </a:p>
        </p:txBody>
      </p:sp>
    </p:spTree>
    <p:extLst>
      <p:ext uri="{BB962C8B-B14F-4D97-AF65-F5344CB8AC3E}">
        <p14:creationId xmlns:p14="http://schemas.microsoft.com/office/powerpoint/2010/main" val="520608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algn="l" rtl="0">
              <a:lnSpc>
                <a:spcPct val="90000"/>
              </a:lnSpc>
            </a:pPr>
            <a:r>
              <a:rPr lang="en-GB" altLang="ar-IQ" dirty="0"/>
              <a:t>Probability of being chosen is unknown</a:t>
            </a:r>
          </a:p>
          <a:p>
            <a:pPr algn="l" rtl="0">
              <a:lnSpc>
                <a:spcPct val="90000"/>
              </a:lnSpc>
            </a:pPr>
            <a:r>
              <a:rPr lang="en-GB" altLang="ar-IQ" dirty="0"/>
              <a:t>Cheaper- but unable to generalise</a:t>
            </a:r>
          </a:p>
          <a:p>
            <a:pPr algn="l" rtl="0">
              <a:lnSpc>
                <a:spcPct val="90000"/>
              </a:lnSpc>
            </a:pPr>
            <a:r>
              <a:rPr lang="en-GB" altLang="ar-IQ" dirty="0"/>
              <a:t>potential for bias</a:t>
            </a:r>
          </a:p>
          <a:p>
            <a:pPr algn="l" rtl="0"/>
            <a:endParaRPr lang="en-GB" altLang="ar-IQ" dirty="0"/>
          </a:p>
          <a:p>
            <a:pPr marL="0" indent="0" algn="l">
              <a:buNone/>
            </a:pPr>
            <a:endParaRPr lang="ar-IQ" dirty="0"/>
          </a:p>
        </p:txBody>
      </p:sp>
    </p:spTree>
    <p:extLst>
      <p:ext uri="{BB962C8B-B14F-4D97-AF65-F5344CB8AC3E}">
        <p14:creationId xmlns:p14="http://schemas.microsoft.com/office/powerpoint/2010/main" val="421381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algn="l"/>
            <a:endParaRPr lang="ar-IQ" dirty="0"/>
          </a:p>
        </p:txBody>
      </p:sp>
      <p:sp>
        <p:nvSpPr>
          <p:cNvPr id="4" name="Rectangle 2"/>
          <p:cNvSpPr txBox="1">
            <a:spLocks noRot="1" noChangeArrowheads="1"/>
          </p:cNvSpPr>
          <p:nvPr/>
        </p:nvSpPr>
        <p:spPr>
          <a:xfrm>
            <a:off x="685800" y="76200"/>
            <a:ext cx="77724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defRPr/>
            </a:pPr>
            <a:r>
              <a:rPr lang="en-GB"/>
              <a:t>Probability samples</a:t>
            </a:r>
          </a:p>
        </p:txBody>
      </p:sp>
      <p:sp>
        <p:nvSpPr>
          <p:cNvPr id="5" name="Rectangle 3"/>
          <p:cNvSpPr txBox="1">
            <a:spLocks noChangeArrowheads="1"/>
          </p:cNvSpPr>
          <p:nvPr/>
        </p:nvSpPr>
        <p:spPr>
          <a:xfrm>
            <a:off x="762000" y="1905000"/>
            <a:ext cx="7772400" cy="4114800"/>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rtl="0"/>
            <a:r>
              <a:rPr lang="en-GB" altLang="ar-IQ"/>
              <a:t>Random sampling</a:t>
            </a:r>
          </a:p>
          <a:p>
            <a:pPr lvl="1" algn="l" rtl="0"/>
            <a:r>
              <a:rPr lang="en-GB" altLang="ar-IQ">
                <a:sym typeface="Symbol" pitchFamily="18" charset="2"/>
              </a:rPr>
              <a:t>Each subject has a known probability of being selected </a:t>
            </a:r>
          </a:p>
          <a:p>
            <a:pPr algn="l" rtl="0"/>
            <a:r>
              <a:rPr lang="en-GB" altLang="ar-IQ">
                <a:sym typeface="Symbol" pitchFamily="18" charset="2"/>
              </a:rPr>
              <a:t>Allows application of statistical sampling theory to results to: </a:t>
            </a:r>
          </a:p>
          <a:p>
            <a:pPr lvl="1" algn="l" rtl="0"/>
            <a:r>
              <a:rPr lang="en-GB" altLang="ar-IQ">
                <a:sym typeface="Symbol" pitchFamily="18" charset="2"/>
              </a:rPr>
              <a:t>Generalise </a:t>
            </a:r>
          </a:p>
          <a:p>
            <a:pPr lvl="1" algn="l" rtl="0"/>
            <a:r>
              <a:rPr lang="en-GB" altLang="ar-IQ">
                <a:sym typeface="Symbol" pitchFamily="18" charset="2"/>
              </a:rPr>
              <a:t>Test hypotheses </a:t>
            </a:r>
          </a:p>
          <a:p>
            <a:pPr algn="l" rtl="0">
              <a:buFont typeface="Wingdings" pitchFamily="2" charset="2"/>
              <a:buNone/>
            </a:pPr>
            <a:endParaRPr lang="en-GB" altLang="ar-IQ" dirty="0"/>
          </a:p>
        </p:txBody>
      </p:sp>
      <p:sp>
        <p:nvSpPr>
          <p:cNvPr id="6" name="Line 4"/>
          <p:cNvSpPr>
            <a:spLocks noChangeShapeType="1"/>
          </p:cNvSpPr>
          <p:nvPr/>
        </p:nvSpPr>
        <p:spPr bwMode="auto">
          <a:xfrm>
            <a:off x="304800" y="1143000"/>
            <a:ext cx="853440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ar-IQ"/>
          </a:p>
        </p:txBody>
      </p:sp>
    </p:spTree>
    <p:extLst>
      <p:ext uri="{BB962C8B-B14F-4D97-AF65-F5344CB8AC3E}">
        <p14:creationId xmlns:p14="http://schemas.microsoft.com/office/powerpoint/2010/main" val="2982602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marL="0" indent="0" algn="l">
              <a:buNone/>
            </a:pPr>
            <a:r>
              <a:rPr lang="en-US" dirty="0"/>
              <a:t>Probability samples are the best</a:t>
            </a:r>
          </a:p>
          <a:p>
            <a:pPr marL="0" indent="0" algn="l">
              <a:buNone/>
            </a:pPr>
            <a:r>
              <a:rPr lang="en-US" dirty="0"/>
              <a:t>Ensure </a:t>
            </a:r>
          </a:p>
          <a:p>
            <a:pPr marL="0" indent="0" algn="l">
              <a:buNone/>
            </a:pPr>
            <a:r>
              <a:rPr lang="en-US" dirty="0"/>
              <a:t>Representativeness</a:t>
            </a:r>
          </a:p>
          <a:p>
            <a:pPr marL="0" indent="0" algn="l">
              <a:buNone/>
            </a:pPr>
            <a:r>
              <a:rPr lang="en-US" dirty="0"/>
              <a:t>Precision</a:t>
            </a:r>
          </a:p>
          <a:p>
            <a:pPr marL="0" indent="0" algn="l">
              <a:buNone/>
            </a:pPr>
            <a:endParaRPr lang="en-US" dirty="0"/>
          </a:p>
          <a:p>
            <a:pPr marL="0" indent="0" algn="l">
              <a:buNone/>
            </a:pPr>
            <a:endParaRPr lang="en-US" dirty="0"/>
          </a:p>
          <a:p>
            <a:pPr marL="0" indent="0" algn="l">
              <a:buNone/>
            </a:pPr>
            <a:endParaRPr lang="en-US" dirty="0"/>
          </a:p>
        </p:txBody>
      </p:sp>
    </p:spTree>
    <p:extLst>
      <p:ext uri="{BB962C8B-B14F-4D97-AF65-F5344CB8AC3E}">
        <p14:creationId xmlns:p14="http://schemas.microsoft.com/office/powerpoint/2010/main" val="643065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marL="0" indent="0">
              <a:buNone/>
            </a:pPr>
            <a:endParaRPr lang="ar-IQ" dirty="0"/>
          </a:p>
        </p:txBody>
      </p:sp>
      <p:sp>
        <p:nvSpPr>
          <p:cNvPr id="4" name="Rectangle 2"/>
          <p:cNvSpPr txBox="1">
            <a:spLocks noRot="1" noChangeArrowheads="1"/>
          </p:cNvSpPr>
          <p:nvPr/>
        </p:nvSpPr>
        <p:spPr>
          <a:xfrm>
            <a:off x="304800" y="104775"/>
            <a:ext cx="8610600" cy="947738"/>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defRPr/>
            </a:pPr>
            <a:r>
              <a:rPr lang="en-GB" sz="4000"/>
              <a:t>Methods used in probability samples</a:t>
            </a:r>
          </a:p>
        </p:txBody>
      </p:sp>
      <p:sp>
        <p:nvSpPr>
          <p:cNvPr id="5" name="Rectangle 3"/>
          <p:cNvSpPr txBox="1">
            <a:spLocks noChangeArrowheads="1"/>
          </p:cNvSpPr>
          <p:nvPr/>
        </p:nvSpPr>
        <p:spPr>
          <a:xfrm>
            <a:off x="1600200" y="1981200"/>
            <a:ext cx="7772400" cy="3276600"/>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rtl="0">
              <a:buFont typeface="Wingdings" pitchFamily="2" charset="2"/>
              <a:buChar char="Ø"/>
              <a:defRPr/>
            </a:pPr>
            <a:r>
              <a:rPr lang="en-GB"/>
              <a:t>Simple random sampling</a:t>
            </a:r>
          </a:p>
          <a:p>
            <a:pPr algn="l" rtl="0">
              <a:buFont typeface="Wingdings" pitchFamily="2" charset="2"/>
              <a:buChar char="Ø"/>
              <a:defRPr/>
            </a:pPr>
            <a:r>
              <a:rPr lang="en-GB"/>
              <a:t>Systematic sampling</a:t>
            </a:r>
          </a:p>
          <a:p>
            <a:pPr algn="l" rtl="0">
              <a:buFont typeface="Wingdings" pitchFamily="2" charset="2"/>
              <a:buChar char="Ø"/>
              <a:defRPr/>
            </a:pPr>
            <a:r>
              <a:rPr lang="en-GB"/>
              <a:t>Stratified sampling</a:t>
            </a:r>
          </a:p>
          <a:p>
            <a:pPr algn="l" rtl="0">
              <a:buFont typeface="Wingdings" pitchFamily="2" charset="2"/>
              <a:buChar char="Ø"/>
              <a:defRPr/>
            </a:pPr>
            <a:r>
              <a:rPr lang="en-GB"/>
              <a:t>Multi-stage sampling </a:t>
            </a:r>
          </a:p>
          <a:p>
            <a:pPr algn="l" rtl="0">
              <a:buFont typeface="Wingdings" pitchFamily="2" charset="2"/>
              <a:buChar char="Ø"/>
              <a:defRPr/>
            </a:pPr>
            <a:r>
              <a:rPr lang="en-GB"/>
              <a:t>Cluster sampling</a:t>
            </a:r>
          </a:p>
          <a:p>
            <a:pPr>
              <a:buFont typeface="Wingdings" pitchFamily="2" charset="2"/>
              <a:buChar char="Ø"/>
              <a:defRPr/>
            </a:pPr>
            <a:endParaRPr lang="en-GB"/>
          </a:p>
          <a:p>
            <a:pPr>
              <a:defRPr/>
            </a:pPr>
            <a:endParaRPr lang="en-GB"/>
          </a:p>
          <a:p>
            <a:pPr>
              <a:buFont typeface="Wingdings" pitchFamily="2" charset="2"/>
              <a:buNone/>
              <a:defRPr/>
            </a:pPr>
            <a:endParaRPr lang="en-GB"/>
          </a:p>
          <a:p>
            <a:pPr>
              <a:defRPr/>
            </a:pPr>
            <a:endParaRPr lang="en-GB" dirty="0"/>
          </a:p>
        </p:txBody>
      </p:sp>
      <p:sp>
        <p:nvSpPr>
          <p:cNvPr id="6" name="Line 4"/>
          <p:cNvSpPr>
            <a:spLocks noChangeShapeType="1"/>
          </p:cNvSpPr>
          <p:nvPr/>
        </p:nvSpPr>
        <p:spPr bwMode="auto">
          <a:xfrm>
            <a:off x="304800" y="1143000"/>
            <a:ext cx="853440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ar-IQ"/>
          </a:p>
        </p:txBody>
      </p:sp>
    </p:spTree>
    <p:extLst>
      <p:ext uri="{BB962C8B-B14F-4D97-AF65-F5344CB8AC3E}">
        <p14:creationId xmlns:p14="http://schemas.microsoft.com/office/powerpoint/2010/main" val="221170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marL="0" indent="0" algn="l">
              <a:buNone/>
            </a:pPr>
            <a:endParaRPr lang="ar-IQ" dirty="0"/>
          </a:p>
        </p:txBody>
      </p:sp>
      <p:sp>
        <p:nvSpPr>
          <p:cNvPr id="4" name="Rectangle 3"/>
          <p:cNvSpPr txBox="1">
            <a:spLocks noChangeArrowheads="1"/>
          </p:cNvSpPr>
          <p:nvPr/>
        </p:nvSpPr>
        <p:spPr>
          <a:xfrm>
            <a:off x="457200" y="1600200"/>
            <a:ext cx="8229600" cy="4525963"/>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rtl="0">
              <a:buFont typeface="Wingdings" pitchFamily="2" charset="2"/>
              <a:buNone/>
              <a:defRPr/>
            </a:pPr>
            <a:r>
              <a:rPr lang="en-GB" dirty="0">
                <a:solidFill>
                  <a:schemeClr val="hlink"/>
                </a:solidFill>
              </a:rPr>
              <a:t>Sampling fraction</a:t>
            </a:r>
          </a:p>
          <a:p>
            <a:pPr algn="l" rtl="0">
              <a:buFont typeface="Wingdings" pitchFamily="2" charset="2"/>
              <a:buNone/>
              <a:defRPr/>
            </a:pPr>
            <a:r>
              <a:rPr lang="en-GB" dirty="0"/>
              <a:t>Ratio between sample size and population size</a:t>
            </a:r>
          </a:p>
          <a:p>
            <a:pPr algn="l" rtl="0">
              <a:buFont typeface="Wingdings" pitchFamily="2" charset="2"/>
              <a:buNone/>
              <a:defRPr/>
            </a:pPr>
            <a:r>
              <a:rPr lang="en-US" dirty="0"/>
              <a:t>Example: 100 out of 2000 (5%)</a:t>
            </a:r>
          </a:p>
          <a:p>
            <a:pPr algn="l" rtl="0">
              <a:buFont typeface="Wingdings" pitchFamily="2" charset="2"/>
              <a:buNone/>
              <a:defRPr/>
            </a:pPr>
            <a:r>
              <a:rPr lang="en-US" dirty="0"/>
              <a:t>It is better to be more than 10%?</a:t>
            </a:r>
          </a:p>
          <a:p>
            <a:pPr algn="l" rtl="0">
              <a:buFont typeface="Wingdings" pitchFamily="2" charset="2"/>
              <a:buNone/>
              <a:defRPr/>
            </a:pPr>
            <a:r>
              <a:rPr lang="en-US" dirty="0"/>
              <a:t>This depends usually on the prevalence of the disease or health related condition such as smoking .</a:t>
            </a:r>
          </a:p>
          <a:p>
            <a:pPr algn="l" rtl="0">
              <a:buFont typeface="Wingdings" pitchFamily="2" charset="2"/>
              <a:buNone/>
              <a:defRPr/>
            </a:pPr>
            <a:endParaRPr lang="en-US" dirty="0"/>
          </a:p>
        </p:txBody>
      </p:sp>
      <p:sp>
        <p:nvSpPr>
          <p:cNvPr id="5" name="Text Box 4"/>
          <p:cNvSpPr txBox="1">
            <a:spLocks noChangeArrowheads="1"/>
          </p:cNvSpPr>
          <p:nvPr/>
        </p:nvSpPr>
        <p:spPr bwMode="auto">
          <a:xfrm>
            <a:off x="1692275" y="404813"/>
            <a:ext cx="5400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eaLnBrk="1" hangingPunct="1">
              <a:spcBef>
                <a:spcPct val="50000"/>
              </a:spcBef>
            </a:pPr>
            <a:r>
              <a:rPr lang="en-US" altLang="ar-IQ" sz="3600" b="1">
                <a:solidFill>
                  <a:schemeClr val="accent2"/>
                </a:solidFill>
              </a:rPr>
              <a:t>Systematic sampling</a:t>
            </a:r>
          </a:p>
        </p:txBody>
      </p:sp>
    </p:spTree>
    <p:extLst>
      <p:ext uri="{BB962C8B-B14F-4D97-AF65-F5344CB8AC3E}">
        <p14:creationId xmlns:p14="http://schemas.microsoft.com/office/powerpoint/2010/main" val="29496272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marL="0" indent="0" algn="l">
              <a:buNone/>
            </a:pPr>
            <a:endParaRPr lang="ar-IQ" dirty="0"/>
          </a:p>
        </p:txBody>
      </p:sp>
      <p:sp>
        <p:nvSpPr>
          <p:cNvPr id="4" name="Rectangle 2"/>
          <p:cNvSpPr txBox="1">
            <a:spLocks noRot="1" noChangeArrowheads="1"/>
          </p:cNvSpPr>
          <p:nvPr/>
        </p:nvSpPr>
        <p:spPr>
          <a:xfrm>
            <a:off x="457200" y="274638"/>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defRPr/>
            </a:pPr>
            <a:r>
              <a:rPr lang="en-US">
                <a:solidFill>
                  <a:srgbClr val="FFCCFF"/>
                </a:solidFill>
              </a:rPr>
              <a:t>Cluster sampling</a:t>
            </a:r>
          </a:p>
        </p:txBody>
      </p:sp>
      <p:sp>
        <p:nvSpPr>
          <p:cNvPr id="5" name="Text Box 4"/>
          <p:cNvSpPr txBox="1">
            <a:spLocks noChangeArrowheads="1"/>
          </p:cNvSpPr>
          <p:nvPr/>
        </p:nvSpPr>
        <p:spPr bwMode="auto">
          <a:xfrm>
            <a:off x="611188" y="1773238"/>
            <a:ext cx="8281987"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eaLnBrk="1" hangingPunct="1">
              <a:spcBef>
                <a:spcPct val="50000"/>
              </a:spcBef>
            </a:pPr>
            <a:r>
              <a:rPr lang="en-US" altLang="ar-IQ" sz="2800"/>
              <a:t>Cluster: a group of sampling units close to each other i.e. crowding together in the same area or neighborhood</a:t>
            </a:r>
          </a:p>
        </p:txBody>
      </p:sp>
    </p:spTree>
    <p:extLst>
      <p:ext uri="{BB962C8B-B14F-4D97-AF65-F5344CB8AC3E}">
        <p14:creationId xmlns:p14="http://schemas.microsoft.com/office/powerpoint/2010/main" val="2188265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marL="0" indent="0" algn="l">
              <a:buNone/>
            </a:pPr>
            <a:endParaRPr lang="ar-IQ" dirty="0"/>
          </a:p>
        </p:txBody>
      </p:sp>
      <p:sp>
        <p:nvSpPr>
          <p:cNvPr id="4" name="Rectangle 2"/>
          <p:cNvSpPr txBox="1">
            <a:spLocks noChangeArrowheads="1"/>
          </p:cNvSpPr>
          <p:nvPr/>
        </p:nvSpPr>
        <p:spPr>
          <a:xfrm>
            <a:off x="1116013" y="-315913"/>
            <a:ext cx="7772400" cy="1143001"/>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defRPr/>
            </a:pPr>
            <a:r>
              <a:rPr lang="en-GB"/>
              <a:t>Cluster sampling</a:t>
            </a:r>
          </a:p>
        </p:txBody>
      </p:sp>
      <p:grpSp>
        <p:nvGrpSpPr>
          <p:cNvPr id="5" name="Group 3"/>
          <p:cNvGrpSpPr>
            <a:grpSpLocks/>
          </p:cNvGrpSpPr>
          <p:nvPr/>
        </p:nvGrpSpPr>
        <p:grpSpPr bwMode="auto">
          <a:xfrm>
            <a:off x="685800" y="1157288"/>
            <a:ext cx="7770813" cy="5700712"/>
            <a:chOff x="428" y="640"/>
            <a:chExt cx="4895" cy="3591"/>
          </a:xfrm>
        </p:grpSpPr>
        <p:sp>
          <p:nvSpPr>
            <p:cNvPr id="6" name="Rectangle 4"/>
            <p:cNvSpPr>
              <a:spLocks noChangeArrowheads="1"/>
            </p:cNvSpPr>
            <p:nvPr/>
          </p:nvSpPr>
          <p:spPr bwMode="auto">
            <a:xfrm>
              <a:off x="1475" y="648"/>
              <a:ext cx="0"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a:endParaRPr lang="en-US" altLang="ar-IQ" sz="2400">
                <a:latin typeface="Times New Roman" pitchFamily="18" charset="0"/>
              </a:endParaRPr>
            </a:p>
          </p:txBody>
        </p:sp>
        <p:sp>
          <p:nvSpPr>
            <p:cNvPr id="7" name="Freeform 5"/>
            <p:cNvSpPr>
              <a:spLocks/>
            </p:cNvSpPr>
            <p:nvPr/>
          </p:nvSpPr>
          <p:spPr bwMode="auto">
            <a:xfrm>
              <a:off x="2779" y="3692"/>
              <a:ext cx="116" cy="105"/>
            </a:xfrm>
            <a:custGeom>
              <a:avLst/>
              <a:gdLst>
                <a:gd name="T0" fmla="*/ 82 w 348"/>
                <a:gd name="T1" fmla="*/ 92 h 315"/>
                <a:gd name="T2" fmla="*/ 66 w 348"/>
                <a:gd name="T3" fmla="*/ 83 h 315"/>
                <a:gd name="T4" fmla="*/ 58 w 348"/>
                <a:gd name="T5" fmla="*/ 73 h 315"/>
                <a:gd name="T6" fmla="*/ 56 w 348"/>
                <a:gd name="T7" fmla="*/ 60 h 315"/>
                <a:gd name="T8" fmla="*/ 42 w 348"/>
                <a:gd name="T9" fmla="*/ 50 h 315"/>
                <a:gd name="T10" fmla="*/ 22 w 348"/>
                <a:gd name="T11" fmla="*/ 41 h 315"/>
                <a:gd name="T12" fmla="*/ 13 w 348"/>
                <a:gd name="T13" fmla="*/ 27 h 315"/>
                <a:gd name="T14" fmla="*/ 5 w 348"/>
                <a:gd name="T15" fmla="*/ 11 h 315"/>
                <a:gd name="T16" fmla="*/ 5 w 348"/>
                <a:gd name="T17" fmla="*/ 6 h 315"/>
                <a:gd name="T18" fmla="*/ 13 w 348"/>
                <a:gd name="T19" fmla="*/ 16 h 315"/>
                <a:gd name="T20" fmla="*/ 20 w 348"/>
                <a:gd name="T21" fmla="*/ 32 h 315"/>
                <a:gd name="T22" fmla="*/ 28 w 348"/>
                <a:gd name="T23" fmla="*/ 33 h 315"/>
                <a:gd name="T24" fmla="*/ 35 w 348"/>
                <a:gd name="T25" fmla="*/ 21 h 315"/>
                <a:gd name="T26" fmla="*/ 38 w 348"/>
                <a:gd name="T27" fmla="*/ 7 h 315"/>
                <a:gd name="T28" fmla="*/ 37 w 348"/>
                <a:gd name="T29" fmla="*/ 1 h 315"/>
                <a:gd name="T30" fmla="*/ 41 w 348"/>
                <a:gd name="T31" fmla="*/ 3 h 315"/>
                <a:gd name="T32" fmla="*/ 40 w 348"/>
                <a:gd name="T33" fmla="*/ 12 h 315"/>
                <a:gd name="T34" fmla="*/ 36 w 348"/>
                <a:gd name="T35" fmla="*/ 26 h 315"/>
                <a:gd name="T36" fmla="*/ 33 w 348"/>
                <a:gd name="T37" fmla="*/ 36 h 315"/>
                <a:gd name="T38" fmla="*/ 39 w 348"/>
                <a:gd name="T39" fmla="*/ 39 h 315"/>
                <a:gd name="T40" fmla="*/ 51 w 348"/>
                <a:gd name="T41" fmla="*/ 40 h 315"/>
                <a:gd name="T42" fmla="*/ 61 w 348"/>
                <a:gd name="T43" fmla="*/ 46 h 315"/>
                <a:gd name="T44" fmla="*/ 66 w 348"/>
                <a:gd name="T45" fmla="*/ 43 h 315"/>
                <a:gd name="T46" fmla="*/ 75 w 348"/>
                <a:gd name="T47" fmla="*/ 38 h 315"/>
                <a:gd name="T48" fmla="*/ 83 w 348"/>
                <a:gd name="T49" fmla="*/ 30 h 315"/>
                <a:gd name="T50" fmla="*/ 87 w 348"/>
                <a:gd name="T51" fmla="*/ 28 h 315"/>
                <a:gd name="T52" fmla="*/ 81 w 348"/>
                <a:gd name="T53" fmla="*/ 37 h 315"/>
                <a:gd name="T54" fmla="*/ 71 w 348"/>
                <a:gd name="T55" fmla="*/ 44 h 315"/>
                <a:gd name="T56" fmla="*/ 69 w 348"/>
                <a:gd name="T57" fmla="*/ 49 h 315"/>
                <a:gd name="T58" fmla="*/ 82 w 348"/>
                <a:gd name="T59" fmla="*/ 52 h 315"/>
                <a:gd name="T60" fmla="*/ 89 w 348"/>
                <a:gd name="T61" fmla="*/ 59 h 315"/>
                <a:gd name="T62" fmla="*/ 91 w 348"/>
                <a:gd name="T63" fmla="*/ 54 h 315"/>
                <a:gd name="T64" fmla="*/ 96 w 348"/>
                <a:gd name="T65" fmla="*/ 43 h 315"/>
                <a:gd name="T66" fmla="*/ 98 w 348"/>
                <a:gd name="T67" fmla="*/ 25 h 315"/>
                <a:gd name="T68" fmla="*/ 96 w 348"/>
                <a:gd name="T69" fmla="*/ 12 h 315"/>
                <a:gd name="T70" fmla="*/ 96 w 348"/>
                <a:gd name="T71" fmla="*/ 7 h 315"/>
                <a:gd name="T72" fmla="*/ 100 w 348"/>
                <a:gd name="T73" fmla="*/ 13 h 315"/>
                <a:gd name="T74" fmla="*/ 101 w 348"/>
                <a:gd name="T75" fmla="*/ 24 h 315"/>
                <a:gd name="T76" fmla="*/ 102 w 348"/>
                <a:gd name="T77" fmla="*/ 38 h 315"/>
                <a:gd name="T78" fmla="*/ 106 w 348"/>
                <a:gd name="T79" fmla="*/ 43 h 315"/>
                <a:gd name="T80" fmla="*/ 110 w 348"/>
                <a:gd name="T81" fmla="*/ 31 h 315"/>
                <a:gd name="T82" fmla="*/ 110 w 348"/>
                <a:gd name="T83" fmla="*/ 20 h 315"/>
                <a:gd name="T84" fmla="*/ 114 w 348"/>
                <a:gd name="T85" fmla="*/ 11 h 315"/>
                <a:gd name="T86" fmla="*/ 115 w 348"/>
                <a:gd name="T87" fmla="*/ 21 h 315"/>
                <a:gd name="T88" fmla="*/ 115 w 348"/>
                <a:gd name="T89" fmla="*/ 39 h 315"/>
                <a:gd name="T90" fmla="*/ 109 w 348"/>
                <a:gd name="T91" fmla="*/ 57 h 315"/>
                <a:gd name="T92" fmla="*/ 108 w 348"/>
                <a:gd name="T93" fmla="*/ 76 h 315"/>
                <a:gd name="T94" fmla="*/ 115 w 348"/>
                <a:gd name="T95" fmla="*/ 90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315"/>
                <a:gd name="T146" fmla="*/ 348 w 348"/>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315">
                  <a:moveTo>
                    <a:pt x="258" y="315"/>
                  </a:moveTo>
                  <a:lnTo>
                    <a:pt x="253" y="291"/>
                  </a:lnTo>
                  <a:lnTo>
                    <a:pt x="246" y="277"/>
                  </a:lnTo>
                  <a:lnTo>
                    <a:pt x="232" y="266"/>
                  </a:lnTo>
                  <a:lnTo>
                    <a:pt x="215" y="258"/>
                  </a:lnTo>
                  <a:lnTo>
                    <a:pt x="198" y="249"/>
                  </a:lnTo>
                  <a:lnTo>
                    <a:pt x="184" y="240"/>
                  </a:lnTo>
                  <a:lnTo>
                    <a:pt x="178" y="231"/>
                  </a:lnTo>
                  <a:lnTo>
                    <a:pt x="174" y="219"/>
                  </a:lnTo>
                  <a:lnTo>
                    <a:pt x="173" y="201"/>
                  </a:lnTo>
                  <a:lnTo>
                    <a:pt x="171" y="190"/>
                  </a:lnTo>
                  <a:lnTo>
                    <a:pt x="168" y="181"/>
                  </a:lnTo>
                  <a:lnTo>
                    <a:pt x="159" y="170"/>
                  </a:lnTo>
                  <a:lnTo>
                    <a:pt x="143" y="158"/>
                  </a:lnTo>
                  <a:lnTo>
                    <a:pt x="127" y="150"/>
                  </a:lnTo>
                  <a:lnTo>
                    <a:pt x="106" y="142"/>
                  </a:lnTo>
                  <a:lnTo>
                    <a:pt x="85" y="134"/>
                  </a:lnTo>
                  <a:lnTo>
                    <a:pt x="67" y="123"/>
                  </a:lnTo>
                  <a:lnTo>
                    <a:pt x="57" y="113"/>
                  </a:lnTo>
                  <a:lnTo>
                    <a:pt x="48" y="100"/>
                  </a:lnTo>
                  <a:lnTo>
                    <a:pt x="40" y="81"/>
                  </a:lnTo>
                  <a:lnTo>
                    <a:pt x="32" y="58"/>
                  </a:lnTo>
                  <a:lnTo>
                    <a:pt x="24" y="43"/>
                  </a:lnTo>
                  <a:lnTo>
                    <a:pt x="15" y="32"/>
                  </a:lnTo>
                  <a:lnTo>
                    <a:pt x="6" y="24"/>
                  </a:lnTo>
                  <a:lnTo>
                    <a:pt x="0" y="20"/>
                  </a:lnTo>
                  <a:lnTo>
                    <a:pt x="14" y="17"/>
                  </a:lnTo>
                  <a:lnTo>
                    <a:pt x="22" y="24"/>
                  </a:lnTo>
                  <a:lnTo>
                    <a:pt x="30" y="34"/>
                  </a:lnTo>
                  <a:lnTo>
                    <a:pt x="38" y="47"/>
                  </a:lnTo>
                  <a:lnTo>
                    <a:pt x="45" y="66"/>
                  </a:lnTo>
                  <a:lnTo>
                    <a:pt x="54" y="83"/>
                  </a:lnTo>
                  <a:lnTo>
                    <a:pt x="61" y="97"/>
                  </a:lnTo>
                  <a:lnTo>
                    <a:pt x="73" y="108"/>
                  </a:lnTo>
                  <a:lnTo>
                    <a:pt x="81" y="113"/>
                  </a:lnTo>
                  <a:lnTo>
                    <a:pt x="84" y="100"/>
                  </a:lnTo>
                  <a:lnTo>
                    <a:pt x="90" y="88"/>
                  </a:lnTo>
                  <a:lnTo>
                    <a:pt x="97" y="75"/>
                  </a:lnTo>
                  <a:lnTo>
                    <a:pt x="104" y="62"/>
                  </a:lnTo>
                  <a:lnTo>
                    <a:pt x="108" y="48"/>
                  </a:lnTo>
                  <a:lnTo>
                    <a:pt x="111" y="34"/>
                  </a:lnTo>
                  <a:lnTo>
                    <a:pt x="115" y="21"/>
                  </a:lnTo>
                  <a:lnTo>
                    <a:pt x="116" y="14"/>
                  </a:lnTo>
                  <a:lnTo>
                    <a:pt x="115" y="9"/>
                  </a:lnTo>
                  <a:lnTo>
                    <a:pt x="112" y="2"/>
                  </a:lnTo>
                  <a:lnTo>
                    <a:pt x="119" y="0"/>
                  </a:lnTo>
                  <a:lnTo>
                    <a:pt x="124" y="9"/>
                  </a:lnTo>
                  <a:lnTo>
                    <a:pt x="124" y="14"/>
                  </a:lnTo>
                  <a:lnTo>
                    <a:pt x="124" y="22"/>
                  </a:lnTo>
                  <a:lnTo>
                    <a:pt x="120" y="35"/>
                  </a:lnTo>
                  <a:lnTo>
                    <a:pt x="117" y="50"/>
                  </a:lnTo>
                  <a:lnTo>
                    <a:pt x="115" y="66"/>
                  </a:lnTo>
                  <a:lnTo>
                    <a:pt x="109" y="79"/>
                  </a:lnTo>
                  <a:lnTo>
                    <a:pt x="103" y="92"/>
                  </a:lnTo>
                  <a:lnTo>
                    <a:pt x="99" y="102"/>
                  </a:lnTo>
                  <a:lnTo>
                    <a:pt x="99" y="108"/>
                  </a:lnTo>
                  <a:lnTo>
                    <a:pt x="101" y="112"/>
                  </a:lnTo>
                  <a:lnTo>
                    <a:pt x="106" y="115"/>
                  </a:lnTo>
                  <a:lnTo>
                    <a:pt x="117" y="117"/>
                  </a:lnTo>
                  <a:lnTo>
                    <a:pt x="131" y="116"/>
                  </a:lnTo>
                  <a:lnTo>
                    <a:pt x="145" y="116"/>
                  </a:lnTo>
                  <a:lnTo>
                    <a:pt x="152" y="119"/>
                  </a:lnTo>
                  <a:lnTo>
                    <a:pt x="161" y="125"/>
                  </a:lnTo>
                  <a:lnTo>
                    <a:pt x="170" y="130"/>
                  </a:lnTo>
                  <a:lnTo>
                    <a:pt x="182" y="138"/>
                  </a:lnTo>
                  <a:lnTo>
                    <a:pt x="195" y="146"/>
                  </a:lnTo>
                  <a:lnTo>
                    <a:pt x="196" y="136"/>
                  </a:lnTo>
                  <a:lnTo>
                    <a:pt x="199" y="128"/>
                  </a:lnTo>
                  <a:lnTo>
                    <a:pt x="206" y="123"/>
                  </a:lnTo>
                  <a:lnTo>
                    <a:pt x="215" y="117"/>
                  </a:lnTo>
                  <a:lnTo>
                    <a:pt x="225" y="113"/>
                  </a:lnTo>
                  <a:lnTo>
                    <a:pt x="236" y="107"/>
                  </a:lnTo>
                  <a:lnTo>
                    <a:pt x="243" y="100"/>
                  </a:lnTo>
                  <a:lnTo>
                    <a:pt x="250" y="91"/>
                  </a:lnTo>
                  <a:lnTo>
                    <a:pt x="253" y="81"/>
                  </a:lnTo>
                  <a:lnTo>
                    <a:pt x="261" y="83"/>
                  </a:lnTo>
                  <a:lnTo>
                    <a:pt x="258" y="92"/>
                  </a:lnTo>
                  <a:lnTo>
                    <a:pt x="252" y="103"/>
                  </a:lnTo>
                  <a:lnTo>
                    <a:pt x="243" y="112"/>
                  </a:lnTo>
                  <a:lnTo>
                    <a:pt x="232" y="119"/>
                  </a:lnTo>
                  <a:lnTo>
                    <a:pt x="219" y="126"/>
                  </a:lnTo>
                  <a:lnTo>
                    <a:pt x="213" y="133"/>
                  </a:lnTo>
                  <a:lnTo>
                    <a:pt x="206" y="142"/>
                  </a:lnTo>
                  <a:lnTo>
                    <a:pt x="206" y="145"/>
                  </a:lnTo>
                  <a:lnTo>
                    <a:pt x="208" y="147"/>
                  </a:lnTo>
                  <a:lnTo>
                    <a:pt x="219" y="150"/>
                  </a:lnTo>
                  <a:lnTo>
                    <a:pt x="235" y="153"/>
                  </a:lnTo>
                  <a:lnTo>
                    <a:pt x="247" y="157"/>
                  </a:lnTo>
                  <a:lnTo>
                    <a:pt x="255" y="161"/>
                  </a:lnTo>
                  <a:lnTo>
                    <a:pt x="262" y="168"/>
                  </a:lnTo>
                  <a:lnTo>
                    <a:pt x="266" y="176"/>
                  </a:lnTo>
                  <a:lnTo>
                    <a:pt x="270" y="192"/>
                  </a:lnTo>
                  <a:lnTo>
                    <a:pt x="271" y="168"/>
                  </a:lnTo>
                  <a:lnTo>
                    <a:pt x="272" y="162"/>
                  </a:lnTo>
                  <a:lnTo>
                    <a:pt x="274" y="156"/>
                  </a:lnTo>
                  <a:lnTo>
                    <a:pt x="282" y="146"/>
                  </a:lnTo>
                  <a:lnTo>
                    <a:pt x="289" y="130"/>
                  </a:lnTo>
                  <a:lnTo>
                    <a:pt x="295" y="111"/>
                  </a:lnTo>
                  <a:lnTo>
                    <a:pt x="295" y="91"/>
                  </a:lnTo>
                  <a:lnTo>
                    <a:pt x="294" y="74"/>
                  </a:lnTo>
                  <a:lnTo>
                    <a:pt x="294" y="71"/>
                  </a:lnTo>
                  <a:lnTo>
                    <a:pt x="292" y="49"/>
                  </a:lnTo>
                  <a:lnTo>
                    <a:pt x="288" y="37"/>
                  </a:lnTo>
                  <a:lnTo>
                    <a:pt x="284" y="26"/>
                  </a:lnTo>
                  <a:lnTo>
                    <a:pt x="277" y="17"/>
                  </a:lnTo>
                  <a:lnTo>
                    <a:pt x="289" y="22"/>
                  </a:lnTo>
                  <a:lnTo>
                    <a:pt x="294" y="29"/>
                  </a:lnTo>
                  <a:lnTo>
                    <a:pt x="299" y="39"/>
                  </a:lnTo>
                  <a:lnTo>
                    <a:pt x="301" y="54"/>
                  </a:lnTo>
                  <a:lnTo>
                    <a:pt x="304" y="71"/>
                  </a:lnTo>
                  <a:lnTo>
                    <a:pt x="304" y="82"/>
                  </a:lnTo>
                  <a:lnTo>
                    <a:pt x="306" y="97"/>
                  </a:lnTo>
                  <a:lnTo>
                    <a:pt x="306" y="113"/>
                  </a:lnTo>
                  <a:lnTo>
                    <a:pt x="307" y="125"/>
                  </a:lnTo>
                  <a:lnTo>
                    <a:pt x="310" y="142"/>
                  </a:lnTo>
                  <a:lnTo>
                    <a:pt x="319" y="130"/>
                  </a:lnTo>
                  <a:lnTo>
                    <a:pt x="325" y="118"/>
                  </a:lnTo>
                  <a:lnTo>
                    <a:pt x="329" y="107"/>
                  </a:lnTo>
                  <a:lnTo>
                    <a:pt x="331" y="93"/>
                  </a:lnTo>
                  <a:lnTo>
                    <a:pt x="331" y="78"/>
                  </a:lnTo>
                  <a:lnTo>
                    <a:pt x="331" y="66"/>
                  </a:lnTo>
                  <a:lnTo>
                    <a:pt x="330" y="60"/>
                  </a:lnTo>
                  <a:lnTo>
                    <a:pt x="328" y="43"/>
                  </a:lnTo>
                  <a:lnTo>
                    <a:pt x="326" y="34"/>
                  </a:lnTo>
                  <a:lnTo>
                    <a:pt x="342" y="34"/>
                  </a:lnTo>
                  <a:lnTo>
                    <a:pt x="343" y="48"/>
                  </a:lnTo>
                  <a:lnTo>
                    <a:pt x="345" y="62"/>
                  </a:lnTo>
                  <a:lnTo>
                    <a:pt x="348" y="80"/>
                  </a:lnTo>
                  <a:lnTo>
                    <a:pt x="348" y="96"/>
                  </a:lnTo>
                  <a:lnTo>
                    <a:pt x="345" y="117"/>
                  </a:lnTo>
                  <a:lnTo>
                    <a:pt x="340" y="135"/>
                  </a:lnTo>
                  <a:lnTo>
                    <a:pt x="331" y="154"/>
                  </a:lnTo>
                  <a:lnTo>
                    <a:pt x="326" y="170"/>
                  </a:lnTo>
                  <a:lnTo>
                    <a:pt x="322" y="187"/>
                  </a:lnTo>
                  <a:lnTo>
                    <a:pt x="321" y="207"/>
                  </a:lnTo>
                  <a:lnTo>
                    <a:pt x="323" y="229"/>
                  </a:lnTo>
                  <a:lnTo>
                    <a:pt x="328" y="246"/>
                  </a:lnTo>
                  <a:lnTo>
                    <a:pt x="335" y="262"/>
                  </a:lnTo>
                  <a:lnTo>
                    <a:pt x="344" y="271"/>
                  </a:lnTo>
                  <a:lnTo>
                    <a:pt x="258" y="315"/>
                  </a:lnTo>
                  <a:close/>
                </a:path>
              </a:pathLst>
            </a:custGeom>
            <a:solidFill>
              <a:srgbClr val="008080"/>
            </a:solidFill>
            <a:ln w="0">
              <a:solidFill>
                <a:srgbClr val="800000"/>
              </a:solidFill>
              <a:round/>
              <a:headEnd/>
              <a:tailEnd/>
            </a:ln>
          </p:spPr>
          <p:txBody>
            <a:bodyPr/>
            <a:lstStyle/>
            <a:p>
              <a:endParaRPr lang="ar-IQ"/>
            </a:p>
          </p:txBody>
        </p:sp>
        <p:sp>
          <p:nvSpPr>
            <p:cNvPr id="8" name="Freeform 6"/>
            <p:cNvSpPr>
              <a:spLocks/>
            </p:cNvSpPr>
            <p:nvPr/>
          </p:nvSpPr>
          <p:spPr bwMode="auto">
            <a:xfrm>
              <a:off x="2833" y="3782"/>
              <a:ext cx="101" cy="160"/>
            </a:xfrm>
            <a:custGeom>
              <a:avLst/>
              <a:gdLst>
                <a:gd name="T0" fmla="*/ 70 w 304"/>
                <a:gd name="T1" fmla="*/ 14 h 479"/>
                <a:gd name="T2" fmla="*/ 71 w 304"/>
                <a:gd name="T3" fmla="*/ 22 h 479"/>
                <a:gd name="T4" fmla="*/ 76 w 304"/>
                <a:gd name="T5" fmla="*/ 31 h 479"/>
                <a:gd name="T6" fmla="*/ 79 w 304"/>
                <a:gd name="T7" fmla="*/ 43 h 479"/>
                <a:gd name="T8" fmla="*/ 77 w 304"/>
                <a:gd name="T9" fmla="*/ 54 h 479"/>
                <a:gd name="T10" fmla="*/ 76 w 304"/>
                <a:gd name="T11" fmla="*/ 61 h 479"/>
                <a:gd name="T12" fmla="*/ 79 w 304"/>
                <a:gd name="T13" fmla="*/ 71 h 479"/>
                <a:gd name="T14" fmla="*/ 80 w 304"/>
                <a:gd name="T15" fmla="*/ 85 h 479"/>
                <a:gd name="T16" fmla="*/ 80 w 304"/>
                <a:gd name="T17" fmla="*/ 98 h 479"/>
                <a:gd name="T18" fmla="*/ 78 w 304"/>
                <a:gd name="T19" fmla="*/ 110 h 479"/>
                <a:gd name="T20" fmla="*/ 78 w 304"/>
                <a:gd name="T21" fmla="*/ 127 h 479"/>
                <a:gd name="T22" fmla="*/ 81 w 304"/>
                <a:gd name="T23" fmla="*/ 139 h 479"/>
                <a:gd name="T24" fmla="*/ 89 w 304"/>
                <a:gd name="T25" fmla="*/ 147 h 479"/>
                <a:gd name="T26" fmla="*/ 95 w 304"/>
                <a:gd name="T27" fmla="*/ 151 h 479"/>
                <a:gd name="T28" fmla="*/ 82 w 304"/>
                <a:gd name="T29" fmla="*/ 151 h 479"/>
                <a:gd name="T30" fmla="*/ 69 w 304"/>
                <a:gd name="T31" fmla="*/ 154 h 479"/>
                <a:gd name="T32" fmla="*/ 61 w 304"/>
                <a:gd name="T33" fmla="*/ 154 h 479"/>
                <a:gd name="T34" fmla="*/ 55 w 304"/>
                <a:gd name="T35" fmla="*/ 149 h 479"/>
                <a:gd name="T36" fmla="*/ 54 w 304"/>
                <a:gd name="T37" fmla="*/ 149 h 479"/>
                <a:gd name="T38" fmla="*/ 55 w 304"/>
                <a:gd name="T39" fmla="*/ 159 h 479"/>
                <a:gd name="T40" fmla="*/ 53 w 304"/>
                <a:gd name="T41" fmla="*/ 157 h 479"/>
                <a:gd name="T42" fmla="*/ 47 w 304"/>
                <a:gd name="T43" fmla="*/ 150 h 479"/>
                <a:gd name="T44" fmla="*/ 37 w 304"/>
                <a:gd name="T45" fmla="*/ 145 h 479"/>
                <a:gd name="T46" fmla="*/ 25 w 304"/>
                <a:gd name="T47" fmla="*/ 145 h 479"/>
                <a:gd name="T48" fmla="*/ 12 w 304"/>
                <a:gd name="T49" fmla="*/ 146 h 479"/>
                <a:gd name="T50" fmla="*/ 0 w 304"/>
                <a:gd name="T51" fmla="*/ 149 h 479"/>
                <a:gd name="T52" fmla="*/ 10 w 304"/>
                <a:gd name="T53" fmla="*/ 143 h 479"/>
                <a:gd name="T54" fmla="*/ 14 w 304"/>
                <a:gd name="T55" fmla="*/ 138 h 479"/>
                <a:gd name="T56" fmla="*/ 21 w 304"/>
                <a:gd name="T57" fmla="*/ 123 h 479"/>
                <a:gd name="T58" fmla="*/ 26 w 304"/>
                <a:gd name="T59" fmla="*/ 108 h 479"/>
                <a:gd name="T60" fmla="*/ 35 w 304"/>
                <a:gd name="T61" fmla="*/ 94 h 479"/>
                <a:gd name="T62" fmla="*/ 48 w 304"/>
                <a:gd name="T63" fmla="*/ 73 h 479"/>
                <a:gd name="T64" fmla="*/ 49 w 304"/>
                <a:gd name="T65" fmla="*/ 60 h 479"/>
                <a:gd name="T66" fmla="*/ 46 w 304"/>
                <a:gd name="T67" fmla="*/ 48 h 479"/>
                <a:gd name="T68" fmla="*/ 40 w 304"/>
                <a:gd name="T69" fmla="*/ 37 h 479"/>
                <a:gd name="T70" fmla="*/ 36 w 304"/>
                <a:gd name="T71" fmla="*/ 29 h 479"/>
                <a:gd name="T72" fmla="*/ 32 w 304"/>
                <a:gd name="T73" fmla="*/ 15 h 479"/>
                <a:gd name="T74" fmla="*/ 72 w 304"/>
                <a:gd name="T75" fmla="*/ 9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216" y="28"/>
                  </a:moveTo>
                  <a:lnTo>
                    <a:pt x="211" y="42"/>
                  </a:lnTo>
                  <a:lnTo>
                    <a:pt x="208" y="55"/>
                  </a:lnTo>
                  <a:lnTo>
                    <a:pt x="213" y="67"/>
                  </a:lnTo>
                  <a:lnTo>
                    <a:pt x="221" y="79"/>
                  </a:lnTo>
                  <a:lnTo>
                    <a:pt x="229" y="93"/>
                  </a:lnTo>
                  <a:lnTo>
                    <a:pt x="236" y="110"/>
                  </a:lnTo>
                  <a:lnTo>
                    <a:pt x="238" y="129"/>
                  </a:lnTo>
                  <a:lnTo>
                    <a:pt x="237" y="146"/>
                  </a:lnTo>
                  <a:lnTo>
                    <a:pt x="233" y="162"/>
                  </a:lnTo>
                  <a:lnTo>
                    <a:pt x="229" y="174"/>
                  </a:lnTo>
                  <a:lnTo>
                    <a:pt x="230" y="184"/>
                  </a:lnTo>
                  <a:lnTo>
                    <a:pt x="236" y="198"/>
                  </a:lnTo>
                  <a:lnTo>
                    <a:pt x="239" y="214"/>
                  </a:lnTo>
                  <a:lnTo>
                    <a:pt x="241" y="230"/>
                  </a:lnTo>
                  <a:lnTo>
                    <a:pt x="240" y="254"/>
                  </a:lnTo>
                  <a:lnTo>
                    <a:pt x="241" y="275"/>
                  </a:lnTo>
                  <a:lnTo>
                    <a:pt x="241" y="292"/>
                  </a:lnTo>
                  <a:lnTo>
                    <a:pt x="237" y="313"/>
                  </a:lnTo>
                  <a:lnTo>
                    <a:pt x="235" y="329"/>
                  </a:lnTo>
                  <a:lnTo>
                    <a:pt x="233" y="350"/>
                  </a:lnTo>
                  <a:lnTo>
                    <a:pt x="234" y="380"/>
                  </a:lnTo>
                  <a:lnTo>
                    <a:pt x="238" y="400"/>
                  </a:lnTo>
                  <a:lnTo>
                    <a:pt x="244" y="416"/>
                  </a:lnTo>
                  <a:lnTo>
                    <a:pt x="255" y="428"/>
                  </a:lnTo>
                  <a:lnTo>
                    <a:pt x="269" y="439"/>
                  </a:lnTo>
                  <a:lnTo>
                    <a:pt x="304" y="459"/>
                  </a:lnTo>
                  <a:lnTo>
                    <a:pt x="285" y="453"/>
                  </a:lnTo>
                  <a:lnTo>
                    <a:pt x="267" y="452"/>
                  </a:lnTo>
                  <a:lnTo>
                    <a:pt x="246" y="453"/>
                  </a:lnTo>
                  <a:lnTo>
                    <a:pt x="226" y="457"/>
                  </a:lnTo>
                  <a:lnTo>
                    <a:pt x="208" y="462"/>
                  </a:lnTo>
                  <a:lnTo>
                    <a:pt x="194" y="464"/>
                  </a:lnTo>
                  <a:lnTo>
                    <a:pt x="183" y="462"/>
                  </a:lnTo>
                  <a:lnTo>
                    <a:pt x="174" y="456"/>
                  </a:lnTo>
                  <a:lnTo>
                    <a:pt x="167" y="445"/>
                  </a:lnTo>
                  <a:lnTo>
                    <a:pt x="158" y="426"/>
                  </a:lnTo>
                  <a:lnTo>
                    <a:pt x="162" y="445"/>
                  </a:lnTo>
                  <a:lnTo>
                    <a:pt x="164" y="460"/>
                  </a:lnTo>
                  <a:lnTo>
                    <a:pt x="167" y="475"/>
                  </a:lnTo>
                  <a:lnTo>
                    <a:pt x="167" y="479"/>
                  </a:lnTo>
                  <a:lnTo>
                    <a:pt x="159" y="471"/>
                  </a:lnTo>
                  <a:lnTo>
                    <a:pt x="150" y="459"/>
                  </a:lnTo>
                  <a:lnTo>
                    <a:pt x="140" y="448"/>
                  </a:lnTo>
                  <a:lnTo>
                    <a:pt x="126" y="439"/>
                  </a:lnTo>
                  <a:lnTo>
                    <a:pt x="112" y="434"/>
                  </a:lnTo>
                  <a:lnTo>
                    <a:pt x="92" y="432"/>
                  </a:lnTo>
                  <a:lnTo>
                    <a:pt x="74" y="433"/>
                  </a:lnTo>
                  <a:lnTo>
                    <a:pt x="54" y="434"/>
                  </a:lnTo>
                  <a:lnTo>
                    <a:pt x="37" y="438"/>
                  </a:lnTo>
                  <a:lnTo>
                    <a:pt x="17" y="442"/>
                  </a:lnTo>
                  <a:lnTo>
                    <a:pt x="0" y="445"/>
                  </a:lnTo>
                  <a:lnTo>
                    <a:pt x="17" y="438"/>
                  </a:lnTo>
                  <a:lnTo>
                    <a:pt x="31" y="427"/>
                  </a:lnTo>
                  <a:lnTo>
                    <a:pt x="38" y="419"/>
                  </a:lnTo>
                  <a:lnTo>
                    <a:pt x="43" y="412"/>
                  </a:lnTo>
                  <a:lnTo>
                    <a:pt x="56" y="389"/>
                  </a:lnTo>
                  <a:lnTo>
                    <a:pt x="64" y="367"/>
                  </a:lnTo>
                  <a:lnTo>
                    <a:pt x="70" y="346"/>
                  </a:lnTo>
                  <a:lnTo>
                    <a:pt x="78" y="324"/>
                  </a:lnTo>
                  <a:lnTo>
                    <a:pt x="89" y="304"/>
                  </a:lnTo>
                  <a:lnTo>
                    <a:pt x="104" y="280"/>
                  </a:lnTo>
                  <a:lnTo>
                    <a:pt x="125" y="250"/>
                  </a:lnTo>
                  <a:lnTo>
                    <a:pt x="144" y="218"/>
                  </a:lnTo>
                  <a:lnTo>
                    <a:pt x="146" y="197"/>
                  </a:lnTo>
                  <a:lnTo>
                    <a:pt x="146" y="179"/>
                  </a:lnTo>
                  <a:lnTo>
                    <a:pt x="144" y="160"/>
                  </a:lnTo>
                  <a:lnTo>
                    <a:pt x="139" y="144"/>
                  </a:lnTo>
                  <a:lnTo>
                    <a:pt x="131" y="126"/>
                  </a:lnTo>
                  <a:lnTo>
                    <a:pt x="121" y="112"/>
                  </a:lnTo>
                  <a:lnTo>
                    <a:pt x="113" y="100"/>
                  </a:lnTo>
                  <a:lnTo>
                    <a:pt x="109" y="88"/>
                  </a:lnTo>
                  <a:lnTo>
                    <a:pt x="103" y="62"/>
                  </a:lnTo>
                  <a:lnTo>
                    <a:pt x="97" y="44"/>
                  </a:lnTo>
                  <a:lnTo>
                    <a:pt x="183" y="0"/>
                  </a:lnTo>
                  <a:lnTo>
                    <a:pt x="216" y="28"/>
                  </a:lnTo>
                  <a:close/>
                </a:path>
              </a:pathLst>
            </a:custGeom>
            <a:solidFill>
              <a:srgbClr val="008080"/>
            </a:solidFill>
            <a:ln w="0">
              <a:solidFill>
                <a:srgbClr val="800000"/>
              </a:solidFill>
              <a:round/>
              <a:headEnd/>
              <a:tailEnd/>
            </a:ln>
          </p:spPr>
          <p:txBody>
            <a:bodyPr/>
            <a:lstStyle/>
            <a:p>
              <a:endParaRPr lang="ar-IQ"/>
            </a:p>
          </p:txBody>
        </p:sp>
        <p:sp>
          <p:nvSpPr>
            <p:cNvPr id="9" name="Freeform 7"/>
            <p:cNvSpPr>
              <a:spLocks/>
            </p:cNvSpPr>
            <p:nvPr/>
          </p:nvSpPr>
          <p:spPr bwMode="auto">
            <a:xfrm>
              <a:off x="2894" y="3690"/>
              <a:ext cx="228" cy="101"/>
            </a:xfrm>
            <a:custGeom>
              <a:avLst/>
              <a:gdLst>
                <a:gd name="T0" fmla="*/ 30 w 684"/>
                <a:gd name="T1" fmla="*/ 88 h 303"/>
                <a:gd name="T2" fmla="*/ 60 w 684"/>
                <a:gd name="T3" fmla="*/ 78 h 303"/>
                <a:gd name="T4" fmla="*/ 82 w 684"/>
                <a:gd name="T5" fmla="*/ 65 h 303"/>
                <a:gd name="T6" fmla="*/ 103 w 684"/>
                <a:gd name="T7" fmla="*/ 49 h 303"/>
                <a:gd name="T8" fmla="*/ 129 w 684"/>
                <a:gd name="T9" fmla="*/ 46 h 303"/>
                <a:gd name="T10" fmla="*/ 161 w 684"/>
                <a:gd name="T11" fmla="*/ 50 h 303"/>
                <a:gd name="T12" fmla="*/ 187 w 684"/>
                <a:gd name="T13" fmla="*/ 43 h 303"/>
                <a:gd name="T14" fmla="*/ 206 w 684"/>
                <a:gd name="T15" fmla="*/ 31 h 303"/>
                <a:gd name="T16" fmla="*/ 225 w 684"/>
                <a:gd name="T17" fmla="*/ 24 h 303"/>
                <a:gd name="T18" fmla="*/ 224 w 684"/>
                <a:gd name="T19" fmla="*/ 20 h 303"/>
                <a:gd name="T20" fmla="*/ 205 w 684"/>
                <a:gd name="T21" fmla="*/ 28 h 303"/>
                <a:gd name="T22" fmla="*/ 198 w 684"/>
                <a:gd name="T23" fmla="*/ 22 h 303"/>
                <a:gd name="T24" fmla="*/ 195 w 684"/>
                <a:gd name="T25" fmla="*/ 7 h 303"/>
                <a:gd name="T26" fmla="*/ 193 w 684"/>
                <a:gd name="T27" fmla="*/ 28 h 303"/>
                <a:gd name="T28" fmla="*/ 180 w 684"/>
                <a:gd name="T29" fmla="*/ 36 h 303"/>
                <a:gd name="T30" fmla="*/ 169 w 684"/>
                <a:gd name="T31" fmla="*/ 36 h 303"/>
                <a:gd name="T32" fmla="*/ 182 w 684"/>
                <a:gd name="T33" fmla="*/ 20 h 303"/>
                <a:gd name="T34" fmla="*/ 181 w 684"/>
                <a:gd name="T35" fmla="*/ 7 h 303"/>
                <a:gd name="T36" fmla="*/ 177 w 684"/>
                <a:gd name="T37" fmla="*/ 24 h 303"/>
                <a:gd name="T38" fmla="*/ 160 w 684"/>
                <a:gd name="T39" fmla="*/ 37 h 303"/>
                <a:gd name="T40" fmla="*/ 136 w 684"/>
                <a:gd name="T41" fmla="*/ 32 h 303"/>
                <a:gd name="T42" fmla="*/ 111 w 684"/>
                <a:gd name="T43" fmla="*/ 32 h 303"/>
                <a:gd name="T44" fmla="*/ 132 w 684"/>
                <a:gd name="T45" fmla="*/ 19 h 303"/>
                <a:gd name="T46" fmla="*/ 139 w 684"/>
                <a:gd name="T47" fmla="*/ 11 h 303"/>
                <a:gd name="T48" fmla="*/ 145 w 684"/>
                <a:gd name="T49" fmla="*/ 1 h 303"/>
                <a:gd name="T50" fmla="*/ 139 w 684"/>
                <a:gd name="T51" fmla="*/ 6 h 303"/>
                <a:gd name="T52" fmla="*/ 130 w 684"/>
                <a:gd name="T53" fmla="*/ 17 h 303"/>
                <a:gd name="T54" fmla="*/ 110 w 684"/>
                <a:gd name="T55" fmla="*/ 28 h 303"/>
                <a:gd name="T56" fmla="*/ 106 w 684"/>
                <a:gd name="T57" fmla="*/ 18 h 303"/>
                <a:gd name="T58" fmla="*/ 105 w 684"/>
                <a:gd name="T59" fmla="*/ 7 h 303"/>
                <a:gd name="T60" fmla="*/ 101 w 684"/>
                <a:gd name="T61" fmla="*/ 14 h 303"/>
                <a:gd name="T62" fmla="*/ 98 w 684"/>
                <a:gd name="T63" fmla="*/ 34 h 303"/>
                <a:gd name="T64" fmla="*/ 76 w 684"/>
                <a:gd name="T65" fmla="*/ 46 h 303"/>
                <a:gd name="T66" fmla="*/ 61 w 684"/>
                <a:gd name="T67" fmla="*/ 54 h 303"/>
                <a:gd name="T68" fmla="*/ 33 w 684"/>
                <a:gd name="T69" fmla="*/ 65 h 303"/>
                <a:gd name="T70" fmla="*/ 21 w 684"/>
                <a:gd name="T71" fmla="*/ 71 h 303"/>
                <a:gd name="T72" fmla="*/ 33 w 684"/>
                <a:gd name="T73" fmla="*/ 56 h 303"/>
                <a:gd name="T74" fmla="*/ 41 w 684"/>
                <a:gd name="T75" fmla="*/ 40 h 303"/>
                <a:gd name="T76" fmla="*/ 38 w 684"/>
                <a:gd name="T77" fmla="*/ 25 h 303"/>
                <a:gd name="T78" fmla="*/ 51 w 684"/>
                <a:gd name="T79" fmla="*/ 11 h 303"/>
                <a:gd name="T80" fmla="*/ 41 w 684"/>
                <a:gd name="T81" fmla="*/ 17 h 303"/>
                <a:gd name="T82" fmla="*/ 35 w 684"/>
                <a:gd name="T83" fmla="*/ 32 h 303"/>
                <a:gd name="T84" fmla="*/ 27 w 684"/>
                <a:gd name="T85" fmla="*/ 14 h 303"/>
                <a:gd name="T86" fmla="*/ 23 w 684"/>
                <a:gd name="T87" fmla="*/ 17 h 303"/>
                <a:gd name="T88" fmla="*/ 32 w 684"/>
                <a:gd name="T89" fmla="*/ 37 h 303"/>
                <a:gd name="T90" fmla="*/ 29 w 684"/>
                <a:gd name="T91" fmla="*/ 54 h 303"/>
                <a:gd name="T92" fmla="*/ 13 w 684"/>
                <a:gd name="T93" fmla="*/ 71 h 303"/>
                <a:gd name="T94" fmla="*/ 2 w 684"/>
                <a:gd name="T95" fmla="*/ 88 h 3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4"/>
                <a:gd name="T145" fmla="*/ 0 h 303"/>
                <a:gd name="T146" fmla="*/ 684 w 684"/>
                <a:gd name="T147" fmla="*/ 303 h 30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4" h="303">
                  <a:moveTo>
                    <a:pt x="33" y="303"/>
                  </a:moveTo>
                  <a:lnTo>
                    <a:pt x="43" y="292"/>
                  </a:lnTo>
                  <a:lnTo>
                    <a:pt x="65" y="277"/>
                  </a:lnTo>
                  <a:lnTo>
                    <a:pt x="89" y="263"/>
                  </a:lnTo>
                  <a:lnTo>
                    <a:pt x="117" y="251"/>
                  </a:lnTo>
                  <a:lnTo>
                    <a:pt x="140" y="244"/>
                  </a:lnTo>
                  <a:lnTo>
                    <a:pt x="159" y="241"/>
                  </a:lnTo>
                  <a:lnTo>
                    <a:pt x="179" y="235"/>
                  </a:lnTo>
                  <a:lnTo>
                    <a:pt x="199" y="228"/>
                  </a:lnTo>
                  <a:lnTo>
                    <a:pt x="217" y="218"/>
                  </a:lnTo>
                  <a:lnTo>
                    <a:pt x="230" y="209"/>
                  </a:lnTo>
                  <a:lnTo>
                    <a:pt x="246" y="196"/>
                  </a:lnTo>
                  <a:lnTo>
                    <a:pt x="262" y="179"/>
                  </a:lnTo>
                  <a:lnTo>
                    <a:pt x="280" y="162"/>
                  </a:lnTo>
                  <a:lnTo>
                    <a:pt x="293" y="153"/>
                  </a:lnTo>
                  <a:lnTo>
                    <a:pt x="309" y="146"/>
                  </a:lnTo>
                  <a:lnTo>
                    <a:pt x="326" y="140"/>
                  </a:lnTo>
                  <a:lnTo>
                    <a:pt x="346" y="138"/>
                  </a:lnTo>
                  <a:lnTo>
                    <a:pt x="367" y="135"/>
                  </a:lnTo>
                  <a:lnTo>
                    <a:pt x="388" y="137"/>
                  </a:lnTo>
                  <a:lnTo>
                    <a:pt x="413" y="139"/>
                  </a:lnTo>
                  <a:lnTo>
                    <a:pt x="437" y="141"/>
                  </a:lnTo>
                  <a:lnTo>
                    <a:pt x="460" y="146"/>
                  </a:lnTo>
                  <a:lnTo>
                    <a:pt x="484" y="150"/>
                  </a:lnTo>
                  <a:lnTo>
                    <a:pt x="505" y="150"/>
                  </a:lnTo>
                  <a:lnTo>
                    <a:pt x="526" y="146"/>
                  </a:lnTo>
                  <a:lnTo>
                    <a:pt x="543" y="140"/>
                  </a:lnTo>
                  <a:lnTo>
                    <a:pt x="560" y="130"/>
                  </a:lnTo>
                  <a:lnTo>
                    <a:pt x="575" y="118"/>
                  </a:lnTo>
                  <a:lnTo>
                    <a:pt x="589" y="107"/>
                  </a:lnTo>
                  <a:lnTo>
                    <a:pt x="604" y="98"/>
                  </a:lnTo>
                  <a:lnTo>
                    <a:pt x="619" y="93"/>
                  </a:lnTo>
                  <a:lnTo>
                    <a:pt x="638" y="87"/>
                  </a:lnTo>
                  <a:lnTo>
                    <a:pt x="657" y="82"/>
                  </a:lnTo>
                  <a:lnTo>
                    <a:pt x="668" y="77"/>
                  </a:lnTo>
                  <a:lnTo>
                    <a:pt x="675" y="72"/>
                  </a:lnTo>
                  <a:lnTo>
                    <a:pt x="679" y="66"/>
                  </a:lnTo>
                  <a:lnTo>
                    <a:pt x="684" y="53"/>
                  </a:lnTo>
                  <a:lnTo>
                    <a:pt x="676" y="51"/>
                  </a:lnTo>
                  <a:lnTo>
                    <a:pt x="673" y="61"/>
                  </a:lnTo>
                  <a:lnTo>
                    <a:pt x="668" y="67"/>
                  </a:lnTo>
                  <a:lnTo>
                    <a:pt x="660" y="72"/>
                  </a:lnTo>
                  <a:lnTo>
                    <a:pt x="638" y="78"/>
                  </a:lnTo>
                  <a:lnTo>
                    <a:pt x="614" y="85"/>
                  </a:lnTo>
                  <a:lnTo>
                    <a:pt x="597" y="88"/>
                  </a:lnTo>
                  <a:lnTo>
                    <a:pt x="592" y="90"/>
                  </a:lnTo>
                  <a:lnTo>
                    <a:pt x="593" y="79"/>
                  </a:lnTo>
                  <a:lnTo>
                    <a:pt x="593" y="67"/>
                  </a:lnTo>
                  <a:lnTo>
                    <a:pt x="593" y="51"/>
                  </a:lnTo>
                  <a:lnTo>
                    <a:pt x="592" y="33"/>
                  </a:lnTo>
                  <a:lnTo>
                    <a:pt x="592" y="20"/>
                  </a:lnTo>
                  <a:lnTo>
                    <a:pt x="585" y="20"/>
                  </a:lnTo>
                  <a:lnTo>
                    <a:pt x="586" y="31"/>
                  </a:lnTo>
                  <a:lnTo>
                    <a:pt x="586" y="50"/>
                  </a:lnTo>
                  <a:lnTo>
                    <a:pt x="584" y="69"/>
                  </a:lnTo>
                  <a:lnTo>
                    <a:pt x="580" y="84"/>
                  </a:lnTo>
                  <a:lnTo>
                    <a:pt x="573" y="92"/>
                  </a:lnTo>
                  <a:lnTo>
                    <a:pt x="565" y="97"/>
                  </a:lnTo>
                  <a:lnTo>
                    <a:pt x="554" y="104"/>
                  </a:lnTo>
                  <a:lnTo>
                    <a:pt x="541" y="109"/>
                  </a:lnTo>
                  <a:lnTo>
                    <a:pt x="526" y="114"/>
                  </a:lnTo>
                  <a:lnTo>
                    <a:pt x="508" y="117"/>
                  </a:lnTo>
                  <a:lnTo>
                    <a:pt x="496" y="117"/>
                  </a:lnTo>
                  <a:lnTo>
                    <a:pt x="508" y="108"/>
                  </a:lnTo>
                  <a:lnTo>
                    <a:pt x="522" y="97"/>
                  </a:lnTo>
                  <a:lnTo>
                    <a:pt x="533" y="86"/>
                  </a:lnTo>
                  <a:lnTo>
                    <a:pt x="542" y="72"/>
                  </a:lnTo>
                  <a:lnTo>
                    <a:pt x="547" y="60"/>
                  </a:lnTo>
                  <a:lnTo>
                    <a:pt x="550" y="44"/>
                  </a:lnTo>
                  <a:lnTo>
                    <a:pt x="551" y="33"/>
                  </a:lnTo>
                  <a:lnTo>
                    <a:pt x="550" y="22"/>
                  </a:lnTo>
                  <a:lnTo>
                    <a:pt x="542" y="22"/>
                  </a:lnTo>
                  <a:lnTo>
                    <a:pt x="542" y="30"/>
                  </a:lnTo>
                  <a:lnTo>
                    <a:pt x="542" y="44"/>
                  </a:lnTo>
                  <a:lnTo>
                    <a:pt x="539" y="59"/>
                  </a:lnTo>
                  <a:lnTo>
                    <a:pt x="532" y="71"/>
                  </a:lnTo>
                  <a:lnTo>
                    <a:pt x="521" y="84"/>
                  </a:lnTo>
                  <a:lnTo>
                    <a:pt x="509" y="95"/>
                  </a:lnTo>
                  <a:lnTo>
                    <a:pt x="494" y="104"/>
                  </a:lnTo>
                  <a:lnTo>
                    <a:pt x="479" y="111"/>
                  </a:lnTo>
                  <a:lnTo>
                    <a:pt x="464" y="112"/>
                  </a:lnTo>
                  <a:lnTo>
                    <a:pt x="448" y="108"/>
                  </a:lnTo>
                  <a:lnTo>
                    <a:pt x="429" y="101"/>
                  </a:lnTo>
                  <a:lnTo>
                    <a:pt x="408" y="96"/>
                  </a:lnTo>
                  <a:lnTo>
                    <a:pt x="385" y="90"/>
                  </a:lnTo>
                  <a:lnTo>
                    <a:pt x="371" y="90"/>
                  </a:lnTo>
                  <a:lnTo>
                    <a:pt x="355" y="92"/>
                  </a:lnTo>
                  <a:lnTo>
                    <a:pt x="334" y="96"/>
                  </a:lnTo>
                  <a:lnTo>
                    <a:pt x="355" y="79"/>
                  </a:lnTo>
                  <a:lnTo>
                    <a:pt x="367" y="71"/>
                  </a:lnTo>
                  <a:lnTo>
                    <a:pt x="382" y="63"/>
                  </a:lnTo>
                  <a:lnTo>
                    <a:pt x="396" y="58"/>
                  </a:lnTo>
                  <a:lnTo>
                    <a:pt x="404" y="52"/>
                  </a:lnTo>
                  <a:lnTo>
                    <a:pt x="409" y="48"/>
                  </a:lnTo>
                  <a:lnTo>
                    <a:pt x="412" y="44"/>
                  </a:lnTo>
                  <a:lnTo>
                    <a:pt x="417" y="33"/>
                  </a:lnTo>
                  <a:lnTo>
                    <a:pt x="422" y="24"/>
                  </a:lnTo>
                  <a:lnTo>
                    <a:pt x="426" y="15"/>
                  </a:lnTo>
                  <a:lnTo>
                    <a:pt x="434" y="3"/>
                  </a:lnTo>
                  <a:lnTo>
                    <a:pt x="428" y="0"/>
                  </a:lnTo>
                  <a:lnTo>
                    <a:pt x="420" y="10"/>
                  </a:lnTo>
                  <a:lnTo>
                    <a:pt x="416" y="19"/>
                  </a:lnTo>
                  <a:lnTo>
                    <a:pt x="412" y="28"/>
                  </a:lnTo>
                  <a:lnTo>
                    <a:pt x="408" y="36"/>
                  </a:lnTo>
                  <a:lnTo>
                    <a:pt x="401" y="44"/>
                  </a:lnTo>
                  <a:lnTo>
                    <a:pt x="391" y="50"/>
                  </a:lnTo>
                  <a:lnTo>
                    <a:pt x="375" y="58"/>
                  </a:lnTo>
                  <a:lnTo>
                    <a:pt x="358" y="65"/>
                  </a:lnTo>
                  <a:lnTo>
                    <a:pt x="341" y="75"/>
                  </a:lnTo>
                  <a:lnTo>
                    <a:pt x="329" y="84"/>
                  </a:lnTo>
                  <a:lnTo>
                    <a:pt x="313" y="96"/>
                  </a:lnTo>
                  <a:lnTo>
                    <a:pt x="317" y="79"/>
                  </a:lnTo>
                  <a:lnTo>
                    <a:pt x="320" y="66"/>
                  </a:lnTo>
                  <a:lnTo>
                    <a:pt x="317" y="54"/>
                  </a:lnTo>
                  <a:lnTo>
                    <a:pt x="314" y="41"/>
                  </a:lnTo>
                  <a:lnTo>
                    <a:pt x="313" y="29"/>
                  </a:lnTo>
                  <a:lnTo>
                    <a:pt x="314" y="20"/>
                  </a:lnTo>
                  <a:lnTo>
                    <a:pt x="302" y="24"/>
                  </a:lnTo>
                  <a:lnTo>
                    <a:pt x="302" y="29"/>
                  </a:lnTo>
                  <a:lnTo>
                    <a:pt x="303" y="42"/>
                  </a:lnTo>
                  <a:lnTo>
                    <a:pt x="306" y="59"/>
                  </a:lnTo>
                  <a:lnTo>
                    <a:pt x="306" y="71"/>
                  </a:lnTo>
                  <a:lnTo>
                    <a:pt x="302" y="87"/>
                  </a:lnTo>
                  <a:lnTo>
                    <a:pt x="294" y="103"/>
                  </a:lnTo>
                  <a:lnTo>
                    <a:pt x="287" y="112"/>
                  </a:lnTo>
                  <a:lnTo>
                    <a:pt x="275" y="121"/>
                  </a:lnTo>
                  <a:lnTo>
                    <a:pt x="259" y="127"/>
                  </a:lnTo>
                  <a:lnTo>
                    <a:pt x="228" y="137"/>
                  </a:lnTo>
                  <a:lnTo>
                    <a:pt x="205" y="146"/>
                  </a:lnTo>
                  <a:lnTo>
                    <a:pt x="198" y="152"/>
                  </a:lnTo>
                  <a:lnTo>
                    <a:pt x="190" y="160"/>
                  </a:lnTo>
                  <a:lnTo>
                    <a:pt x="182" y="163"/>
                  </a:lnTo>
                  <a:lnTo>
                    <a:pt x="175" y="167"/>
                  </a:lnTo>
                  <a:lnTo>
                    <a:pt x="144" y="177"/>
                  </a:lnTo>
                  <a:lnTo>
                    <a:pt x="119" y="186"/>
                  </a:lnTo>
                  <a:lnTo>
                    <a:pt x="99" y="195"/>
                  </a:lnTo>
                  <a:lnTo>
                    <a:pt x="75" y="208"/>
                  </a:lnTo>
                  <a:lnTo>
                    <a:pt x="63" y="217"/>
                  </a:lnTo>
                  <a:lnTo>
                    <a:pt x="63" y="212"/>
                  </a:lnTo>
                  <a:lnTo>
                    <a:pt x="67" y="205"/>
                  </a:lnTo>
                  <a:lnTo>
                    <a:pt x="75" y="191"/>
                  </a:lnTo>
                  <a:lnTo>
                    <a:pt x="88" y="179"/>
                  </a:lnTo>
                  <a:lnTo>
                    <a:pt x="100" y="168"/>
                  </a:lnTo>
                  <a:lnTo>
                    <a:pt x="110" y="160"/>
                  </a:lnTo>
                  <a:lnTo>
                    <a:pt x="118" y="150"/>
                  </a:lnTo>
                  <a:lnTo>
                    <a:pt x="123" y="135"/>
                  </a:lnTo>
                  <a:lnTo>
                    <a:pt x="124" y="120"/>
                  </a:lnTo>
                  <a:lnTo>
                    <a:pt x="122" y="104"/>
                  </a:lnTo>
                  <a:lnTo>
                    <a:pt x="118" y="90"/>
                  </a:lnTo>
                  <a:lnTo>
                    <a:pt x="117" y="83"/>
                  </a:lnTo>
                  <a:lnTo>
                    <a:pt x="115" y="76"/>
                  </a:lnTo>
                  <a:lnTo>
                    <a:pt x="119" y="67"/>
                  </a:lnTo>
                  <a:lnTo>
                    <a:pt x="123" y="62"/>
                  </a:lnTo>
                  <a:lnTo>
                    <a:pt x="137" y="50"/>
                  </a:lnTo>
                  <a:lnTo>
                    <a:pt x="153" y="34"/>
                  </a:lnTo>
                  <a:lnTo>
                    <a:pt x="143" y="33"/>
                  </a:lnTo>
                  <a:lnTo>
                    <a:pt x="133" y="42"/>
                  </a:lnTo>
                  <a:lnTo>
                    <a:pt x="122" y="51"/>
                  </a:lnTo>
                  <a:lnTo>
                    <a:pt x="115" y="59"/>
                  </a:lnTo>
                  <a:lnTo>
                    <a:pt x="108" y="67"/>
                  </a:lnTo>
                  <a:lnTo>
                    <a:pt x="106" y="78"/>
                  </a:lnTo>
                  <a:lnTo>
                    <a:pt x="106" y="96"/>
                  </a:lnTo>
                  <a:lnTo>
                    <a:pt x="99" y="83"/>
                  </a:lnTo>
                  <a:lnTo>
                    <a:pt x="91" y="69"/>
                  </a:lnTo>
                  <a:lnTo>
                    <a:pt x="86" y="53"/>
                  </a:lnTo>
                  <a:lnTo>
                    <a:pt x="81" y="42"/>
                  </a:lnTo>
                  <a:lnTo>
                    <a:pt x="76" y="32"/>
                  </a:lnTo>
                  <a:lnTo>
                    <a:pt x="69" y="36"/>
                  </a:lnTo>
                  <a:lnTo>
                    <a:pt x="64" y="41"/>
                  </a:lnTo>
                  <a:lnTo>
                    <a:pt x="69" y="50"/>
                  </a:lnTo>
                  <a:lnTo>
                    <a:pt x="76" y="65"/>
                  </a:lnTo>
                  <a:lnTo>
                    <a:pt x="83" y="82"/>
                  </a:lnTo>
                  <a:lnTo>
                    <a:pt x="90" y="99"/>
                  </a:lnTo>
                  <a:lnTo>
                    <a:pt x="97" y="112"/>
                  </a:lnTo>
                  <a:lnTo>
                    <a:pt x="100" y="124"/>
                  </a:lnTo>
                  <a:lnTo>
                    <a:pt x="100" y="138"/>
                  </a:lnTo>
                  <a:lnTo>
                    <a:pt x="96" y="150"/>
                  </a:lnTo>
                  <a:lnTo>
                    <a:pt x="88" y="161"/>
                  </a:lnTo>
                  <a:lnTo>
                    <a:pt x="76" y="171"/>
                  </a:lnTo>
                  <a:lnTo>
                    <a:pt x="64" y="184"/>
                  </a:lnTo>
                  <a:lnTo>
                    <a:pt x="50" y="199"/>
                  </a:lnTo>
                  <a:lnTo>
                    <a:pt x="38" y="212"/>
                  </a:lnTo>
                  <a:lnTo>
                    <a:pt x="24" y="228"/>
                  </a:lnTo>
                  <a:lnTo>
                    <a:pt x="17" y="240"/>
                  </a:lnTo>
                  <a:lnTo>
                    <a:pt x="10" y="251"/>
                  </a:lnTo>
                  <a:lnTo>
                    <a:pt x="5" y="263"/>
                  </a:lnTo>
                  <a:lnTo>
                    <a:pt x="0" y="275"/>
                  </a:lnTo>
                  <a:lnTo>
                    <a:pt x="33" y="303"/>
                  </a:lnTo>
                  <a:close/>
                </a:path>
              </a:pathLst>
            </a:custGeom>
            <a:solidFill>
              <a:srgbClr val="FFFFFF"/>
            </a:solidFill>
            <a:ln w="0">
              <a:solidFill>
                <a:srgbClr val="FFFFFF"/>
              </a:solidFill>
              <a:round/>
              <a:headEnd/>
              <a:tailEnd/>
            </a:ln>
          </p:spPr>
          <p:txBody>
            <a:bodyPr/>
            <a:lstStyle/>
            <a:p>
              <a:endParaRPr lang="ar-IQ"/>
            </a:p>
          </p:txBody>
        </p:sp>
        <p:sp>
          <p:nvSpPr>
            <p:cNvPr id="10" name="Freeform 8"/>
            <p:cNvSpPr>
              <a:spLocks/>
            </p:cNvSpPr>
            <p:nvPr/>
          </p:nvSpPr>
          <p:spPr bwMode="auto">
            <a:xfrm>
              <a:off x="2881" y="3842"/>
              <a:ext cx="5" cy="13"/>
            </a:xfrm>
            <a:custGeom>
              <a:avLst/>
              <a:gdLst>
                <a:gd name="T0" fmla="*/ 0 w 14"/>
                <a:gd name="T1" fmla="*/ 13 h 39"/>
                <a:gd name="T2" fmla="*/ 2 w 14"/>
                <a:gd name="T3" fmla="*/ 8 h 39"/>
                <a:gd name="T4" fmla="*/ 4 w 14"/>
                <a:gd name="T5" fmla="*/ 5 h 39"/>
                <a:gd name="T6" fmla="*/ 5 w 14"/>
                <a:gd name="T7" fmla="*/ 3 h 39"/>
                <a:gd name="T8" fmla="*/ 5 w 14"/>
                <a:gd name="T9" fmla="*/ 0 h 39"/>
                <a:gd name="T10" fmla="*/ 0 60000 65536"/>
                <a:gd name="T11" fmla="*/ 0 60000 65536"/>
                <a:gd name="T12" fmla="*/ 0 60000 65536"/>
                <a:gd name="T13" fmla="*/ 0 60000 65536"/>
                <a:gd name="T14" fmla="*/ 0 60000 65536"/>
                <a:gd name="T15" fmla="*/ 0 w 14"/>
                <a:gd name="T16" fmla="*/ 0 h 39"/>
                <a:gd name="T17" fmla="*/ 14 w 14"/>
                <a:gd name="T18" fmla="*/ 39 h 39"/>
              </a:gdLst>
              <a:ahLst/>
              <a:cxnLst>
                <a:cxn ang="T10">
                  <a:pos x="T0" y="T1"/>
                </a:cxn>
                <a:cxn ang="T11">
                  <a:pos x="T2" y="T3"/>
                </a:cxn>
                <a:cxn ang="T12">
                  <a:pos x="T4" y="T5"/>
                </a:cxn>
                <a:cxn ang="T13">
                  <a:pos x="T6" y="T7"/>
                </a:cxn>
                <a:cxn ang="T14">
                  <a:pos x="T8" y="T9"/>
                </a:cxn>
              </a:cxnLst>
              <a:rect l="T15" t="T16" r="T17" b="T18"/>
              <a:pathLst>
                <a:path w="14" h="39">
                  <a:moveTo>
                    <a:pt x="0" y="39"/>
                  </a:moveTo>
                  <a:lnTo>
                    <a:pt x="5" y="25"/>
                  </a:lnTo>
                  <a:lnTo>
                    <a:pt x="12" y="16"/>
                  </a:lnTo>
                  <a:lnTo>
                    <a:pt x="14" y="8"/>
                  </a:lnTo>
                  <a:lnTo>
                    <a:pt x="14"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1" name="Freeform 9"/>
            <p:cNvSpPr>
              <a:spLocks/>
            </p:cNvSpPr>
            <p:nvPr/>
          </p:nvSpPr>
          <p:spPr bwMode="auto">
            <a:xfrm>
              <a:off x="3006" y="3692"/>
              <a:ext cx="69" cy="36"/>
            </a:xfrm>
            <a:custGeom>
              <a:avLst/>
              <a:gdLst>
                <a:gd name="T0" fmla="*/ 69 w 207"/>
                <a:gd name="T1" fmla="*/ 7 h 108"/>
                <a:gd name="T2" fmla="*/ 69 w 207"/>
                <a:gd name="T3" fmla="*/ 9 h 108"/>
                <a:gd name="T4" fmla="*/ 69 w 207"/>
                <a:gd name="T5" fmla="*/ 14 h 108"/>
                <a:gd name="T6" fmla="*/ 68 w 207"/>
                <a:gd name="T7" fmla="*/ 18 h 108"/>
                <a:gd name="T8" fmla="*/ 66 w 207"/>
                <a:gd name="T9" fmla="*/ 22 h 108"/>
                <a:gd name="T10" fmla="*/ 62 w 207"/>
                <a:gd name="T11" fmla="*/ 27 h 108"/>
                <a:gd name="T12" fmla="*/ 58 w 207"/>
                <a:gd name="T13" fmla="*/ 30 h 108"/>
                <a:gd name="T14" fmla="*/ 53 w 207"/>
                <a:gd name="T15" fmla="*/ 33 h 108"/>
                <a:gd name="T16" fmla="*/ 48 w 207"/>
                <a:gd name="T17" fmla="*/ 36 h 108"/>
                <a:gd name="T18" fmla="*/ 43 w 207"/>
                <a:gd name="T19" fmla="*/ 36 h 108"/>
                <a:gd name="T20" fmla="*/ 38 w 207"/>
                <a:gd name="T21" fmla="*/ 35 h 108"/>
                <a:gd name="T22" fmla="*/ 32 w 207"/>
                <a:gd name="T23" fmla="*/ 32 h 108"/>
                <a:gd name="T24" fmla="*/ 25 w 207"/>
                <a:gd name="T25" fmla="*/ 31 h 108"/>
                <a:gd name="T26" fmla="*/ 17 w 207"/>
                <a:gd name="T27" fmla="*/ 29 h 108"/>
                <a:gd name="T28" fmla="*/ 12 w 207"/>
                <a:gd name="T29" fmla="*/ 29 h 108"/>
                <a:gd name="T30" fmla="*/ 7 w 207"/>
                <a:gd name="T31" fmla="*/ 29 h 108"/>
                <a:gd name="T32" fmla="*/ 0 w 207"/>
                <a:gd name="T33" fmla="*/ 31 h 108"/>
                <a:gd name="T34" fmla="*/ 7 w 207"/>
                <a:gd name="T35" fmla="*/ 25 h 108"/>
                <a:gd name="T36" fmla="*/ 11 w 207"/>
                <a:gd name="T37" fmla="*/ 22 h 108"/>
                <a:gd name="T38" fmla="*/ 16 w 207"/>
                <a:gd name="T39" fmla="*/ 20 h 108"/>
                <a:gd name="T40" fmla="*/ 21 w 207"/>
                <a:gd name="T41" fmla="*/ 18 h 108"/>
                <a:gd name="T42" fmla="*/ 23 w 207"/>
                <a:gd name="T43" fmla="*/ 16 h 108"/>
                <a:gd name="T44" fmla="*/ 25 w 207"/>
                <a:gd name="T45" fmla="*/ 15 h 108"/>
                <a:gd name="T46" fmla="*/ 26 w 207"/>
                <a:gd name="T47" fmla="*/ 14 h 108"/>
                <a:gd name="T48" fmla="*/ 28 w 207"/>
                <a:gd name="T49" fmla="*/ 10 h 108"/>
                <a:gd name="T50" fmla="*/ 29 w 207"/>
                <a:gd name="T51" fmla="*/ 7 h 108"/>
                <a:gd name="T52" fmla="*/ 31 w 207"/>
                <a:gd name="T53" fmla="*/ 4 h 108"/>
                <a:gd name="T54" fmla="*/ 33 w 207"/>
                <a:gd name="T55" fmla="*/ 0 h 1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7"/>
                <a:gd name="T85" fmla="*/ 0 h 108"/>
                <a:gd name="T86" fmla="*/ 207 w 207"/>
                <a:gd name="T87" fmla="*/ 108 h 1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7" h="108">
                  <a:moveTo>
                    <a:pt x="207" y="20"/>
                  </a:moveTo>
                  <a:lnTo>
                    <a:pt x="207" y="27"/>
                  </a:lnTo>
                  <a:lnTo>
                    <a:pt x="207" y="41"/>
                  </a:lnTo>
                  <a:lnTo>
                    <a:pt x="204" y="55"/>
                  </a:lnTo>
                  <a:lnTo>
                    <a:pt x="197" y="67"/>
                  </a:lnTo>
                  <a:lnTo>
                    <a:pt x="186" y="80"/>
                  </a:lnTo>
                  <a:lnTo>
                    <a:pt x="174" y="91"/>
                  </a:lnTo>
                  <a:lnTo>
                    <a:pt x="159" y="100"/>
                  </a:lnTo>
                  <a:lnTo>
                    <a:pt x="144" y="107"/>
                  </a:lnTo>
                  <a:lnTo>
                    <a:pt x="129" y="108"/>
                  </a:lnTo>
                  <a:lnTo>
                    <a:pt x="113" y="104"/>
                  </a:lnTo>
                  <a:lnTo>
                    <a:pt x="95" y="97"/>
                  </a:lnTo>
                  <a:lnTo>
                    <a:pt x="74" y="92"/>
                  </a:lnTo>
                  <a:lnTo>
                    <a:pt x="51" y="86"/>
                  </a:lnTo>
                  <a:lnTo>
                    <a:pt x="37" y="86"/>
                  </a:lnTo>
                  <a:lnTo>
                    <a:pt x="21" y="88"/>
                  </a:lnTo>
                  <a:lnTo>
                    <a:pt x="0" y="92"/>
                  </a:lnTo>
                  <a:lnTo>
                    <a:pt x="21" y="75"/>
                  </a:lnTo>
                  <a:lnTo>
                    <a:pt x="33" y="67"/>
                  </a:lnTo>
                  <a:lnTo>
                    <a:pt x="48" y="59"/>
                  </a:lnTo>
                  <a:lnTo>
                    <a:pt x="62" y="54"/>
                  </a:lnTo>
                  <a:lnTo>
                    <a:pt x="70" y="49"/>
                  </a:lnTo>
                  <a:lnTo>
                    <a:pt x="76" y="45"/>
                  </a:lnTo>
                  <a:lnTo>
                    <a:pt x="78" y="41"/>
                  </a:lnTo>
                  <a:lnTo>
                    <a:pt x="83" y="30"/>
                  </a:lnTo>
                  <a:lnTo>
                    <a:pt x="88" y="21"/>
                  </a:lnTo>
                  <a:lnTo>
                    <a:pt x="92" y="12"/>
                  </a:lnTo>
                  <a:lnTo>
                    <a:pt x="10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2" name="Freeform 10"/>
            <p:cNvSpPr>
              <a:spLocks/>
            </p:cNvSpPr>
            <p:nvPr/>
          </p:nvSpPr>
          <p:spPr bwMode="auto">
            <a:xfrm>
              <a:off x="3059" y="3697"/>
              <a:ext cx="30" cy="32"/>
            </a:xfrm>
            <a:custGeom>
              <a:avLst/>
              <a:gdLst>
                <a:gd name="T0" fmla="*/ 18 w 90"/>
                <a:gd name="T1" fmla="*/ 1 h 97"/>
                <a:gd name="T2" fmla="*/ 18 w 90"/>
                <a:gd name="T3" fmla="*/ 4 h 97"/>
                <a:gd name="T4" fmla="*/ 18 w 90"/>
                <a:gd name="T5" fmla="*/ 8 h 97"/>
                <a:gd name="T6" fmla="*/ 17 w 90"/>
                <a:gd name="T7" fmla="*/ 14 h 97"/>
                <a:gd name="T8" fmla="*/ 15 w 90"/>
                <a:gd name="T9" fmla="*/ 17 h 97"/>
                <a:gd name="T10" fmla="*/ 12 w 90"/>
                <a:gd name="T11" fmla="*/ 22 h 97"/>
                <a:gd name="T12" fmla="*/ 9 w 90"/>
                <a:gd name="T13" fmla="*/ 25 h 97"/>
                <a:gd name="T14" fmla="*/ 4 w 90"/>
                <a:gd name="T15" fmla="*/ 29 h 97"/>
                <a:gd name="T16" fmla="*/ 0 w 90"/>
                <a:gd name="T17" fmla="*/ 32 h 97"/>
                <a:gd name="T18" fmla="*/ 4 w 90"/>
                <a:gd name="T19" fmla="*/ 32 h 97"/>
                <a:gd name="T20" fmla="*/ 10 w 90"/>
                <a:gd name="T21" fmla="*/ 31 h 97"/>
                <a:gd name="T22" fmla="*/ 15 w 90"/>
                <a:gd name="T23" fmla="*/ 29 h 97"/>
                <a:gd name="T24" fmla="*/ 19 w 90"/>
                <a:gd name="T25" fmla="*/ 28 h 97"/>
                <a:gd name="T26" fmla="*/ 23 w 90"/>
                <a:gd name="T27" fmla="*/ 25 h 97"/>
                <a:gd name="T28" fmla="*/ 26 w 90"/>
                <a:gd name="T29" fmla="*/ 24 h 97"/>
                <a:gd name="T30" fmla="*/ 28 w 90"/>
                <a:gd name="T31" fmla="*/ 21 h 97"/>
                <a:gd name="T32" fmla="*/ 29 w 90"/>
                <a:gd name="T33" fmla="*/ 16 h 97"/>
                <a:gd name="T34" fmla="*/ 30 w 90"/>
                <a:gd name="T35" fmla="*/ 10 h 97"/>
                <a:gd name="T36" fmla="*/ 30 w 90"/>
                <a:gd name="T37" fmla="*/ 4 h 97"/>
                <a:gd name="T38" fmla="*/ 30 w 90"/>
                <a:gd name="T39" fmla="*/ 0 h 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97"/>
                <a:gd name="T62" fmla="*/ 90 w 90"/>
                <a:gd name="T63" fmla="*/ 97 h 9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97">
                  <a:moveTo>
                    <a:pt x="54" y="4"/>
                  </a:moveTo>
                  <a:lnTo>
                    <a:pt x="55" y="13"/>
                  </a:lnTo>
                  <a:lnTo>
                    <a:pt x="54" y="24"/>
                  </a:lnTo>
                  <a:lnTo>
                    <a:pt x="51" y="41"/>
                  </a:lnTo>
                  <a:lnTo>
                    <a:pt x="46" y="52"/>
                  </a:lnTo>
                  <a:lnTo>
                    <a:pt x="37" y="66"/>
                  </a:lnTo>
                  <a:lnTo>
                    <a:pt x="28" y="77"/>
                  </a:lnTo>
                  <a:lnTo>
                    <a:pt x="12" y="88"/>
                  </a:lnTo>
                  <a:lnTo>
                    <a:pt x="0" y="97"/>
                  </a:lnTo>
                  <a:lnTo>
                    <a:pt x="12" y="97"/>
                  </a:lnTo>
                  <a:lnTo>
                    <a:pt x="30" y="94"/>
                  </a:lnTo>
                  <a:lnTo>
                    <a:pt x="45" y="89"/>
                  </a:lnTo>
                  <a:lnTo>
                    <a:pt x="58" y="84"/>
                  </a:lnTo>
                  <a:lnTo>
                    <a:pt x="69" y="77"/>
                  </a:lnTo>
                  <a:lnTo>
                    <a:pt x="77" y="72"/>
                  </a:lnTo>
                  <a:lnTo>
                    <a:pt x="84" y="64"/>
                  </a:lnTo>
                  <a:lnTo>
                    <a:pt x="88" y="49"/>
                  </a:lnTo>
                  <a:lnTo>
                    <a:pt x="90" y="30"/>
                  </a:lnTo>
                  <a:lnTo>
                    <a:pt x="90" y="12"/>
                  </a:lnTo>
                  <a:lnTo>
                    <a:pt x="89"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3" name="Freeform 11"/>
            <p:cNvSpPr>
              <a:spLocks/>
            </p:cNvSpPr>
            <p:nvPr/>
          </p:nvSpPr>
          <p:spPr bwMode="auto">
            <a:xfrm>
              <a:off x="3092" y="3697"/>
              <a:ext cx="27" cy="23"/>
            </a:xfrm>
            <a:custGeom>
              <a:avLst/>
              <a:gdLst>
                <a:gd name="T0" fmla="*/ 0 w 83"/>
                <a:gd name="T1" fmla="*/ 0 h 70"/>
                <a:gd name="T2" fmla="*/ 0 w 83"/>
                <a:gd name="T3" fmla="*/ 4 h 70"/>
                <a:gd name="T4" fmla="*/ 0 w 83"/>
                <a:gd name="T5" fmla="*/ 10 h 70"/>
                <a:gd name="T6" fmla="*/ 0 w 83"/>
                <a:gd name="T7" fmla="*/ 15 h 70"/>
                <a:gd name="T8" fmla="*/ 0 w 83"/>
                <a:gd name="T9" fmla="*/ 19 h 70"/>
                <a:gd name="T10" fmla="*/ 0 w 83"/>
                <a:gd name="T11" fmla="*/ 23 h 70"/>
                <a:gd name="T12" fmla="*/ 1 w 83"/>
                <a:gd name="T13" fmla="*/ 22 h 70"/>
                <a:gd name="T14" fmla="*/ 7 w 83"/>
                <a:gd name="T15" fmla="*/ 21 h 70"/>
                <a:gd name="T16" fmla="*/ 15 w 83"/>
                <a:gd name="T17" fmla="*/ 19 h 70"/>
                <a:gd name="T18" fmla="*/ 22 w 83"/>
                <a:gd name="T19" fmla="*/ 17 h 70"/>
                <a:gd name="T20" fmla="*/ 24 w 83"/>
                <a:gd name="T21" fmla="*/ 15 h 70"/>
                <a:gd name="T22" fmla="*/ 26 w 83"/>
                <a:gd name="T23" fmla="*/ 13 h 70"/>
                <a:gd name="T24" fmla="*/ 27 w 83"/>
                <a:gd name="T25" fmla="*/ 10 h 7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70"/>
                <a:gd name="T41" fmla="*/ 83 w 83"/>
                <a:gd name="T42" fmla="*/ 70 h 7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70">
                  <a:moveTo>
                    <a:pt x="0" y="0"/>
                  </a:moveTo>
                  <a:lnTo>
                    <a:pt x="0" y="13"/>
                  </a:lnTo>
                  <a:lnTo>
                    <a:pt x="0" y="31"/>
                  </a:lnTo>
                  <a:lnTo>
                    <a:pt x="0" y="47"/>
                  </a:lnTo>
                  <a:lnTo>
                    <a:pt x="0" y="59"/>
                  </a:lnTo>
                  <a:lnTo>
                    <a:pt x="0" y="70"/>
                  </a:lnTo>
                  <a:lnTo>
                    <a:pt x="4" y="68"/>
                  </a:lnTo>
                  <a:lnTo>
                    <a:pt x="21" y="65"/>
                  </a:lnTo>
                  <a:lnTo>
                    <a:pt x="45" y="58"/>
                  </a:lnTo>
                  <a:lnTo>
                    <a:pt x="67" y="52"/>
                  </a:lnTo>
                  <a:lnTo>
                    <a:pt x="75" y="47"/>
                  </a:lnTo>
                  <a:lnTo>
                    <a:pt x="80" y="41"/>
                  </a:lnTo>
                  <a:lnTo>
                    <a:pt x="83" y="3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4" name="Freeform 12"/>
            <p:cNvSpPr>
              <a:spLocks/>
            </p:cNvSpPr>
            <p:nvPr/>
          </p:nvSpPr>
          <p:spPr bwMode="auto">
            <a:xfrm>
              <a:off x="2999" y="3690"/>
              <a:ext cx="38" cy="32"/>
            </a:xfrm>
            <a:custGeom>
              <a:avLst/>
              <a:gdLst>
                <a:gd name="T0" fmla="*/ 38 w 114"/>
                <a:gd name="T1" fmla="*/ 0 h 96"/>
                <a:gd name="T2" fmla="*/ 35 w 114"/>
                <a:gd name="T3" fmla="*/ 4 h 96"/>
                <a:gd name="T4" fmla="*/ 34 w 114"/>
                <a:gd name="T5" fmla="*/ 6 h 96"/>
                <a:gd name="T6" fmla="*/ 33 w 114"/>
                <a:gd name="T7" fmla="*/ 9 h 96"/>
                <a:gd name="T8" fmla="*/ 31 w 114"/>
                <a:gd name="T9" fmla="*/ 12 h 96"/>
                <a:gd name="T10" fmla="*/ 29 w 114"/>
                <a:gd name="T11" fmla="*/ 15 h 96"/>
                <a:gd name="T12" fmla="*/ 26 w 114"/>
                <a:gd name="T13" fmla="*/ 17 h 96"/>
                <a:gd name="T14" fmla="*/ 20 w 114"/>
                <a:gd name="T15" fmla="*/ 19 h 96"/>
                <a:gd name="T16" fmla="*/ 15 w 114"/>
                <a:gd name="T17" fmla="*/ 22 h 96"/>
                <a:gd name="T18" fmla="*/ 10 w 114"/>
                <a:gd name="T19" fmla="*/ 25 h 96"/>
                <a:gd name="T20" fmla="*/ 5 w 114"/>
                <a:gd name="T21" fmla="*/ 28 h 96"/>
                <a:gd name="T22" fmla="*/ 0 w 114"/>
                <a:gd name="T23" fmla="*/ 32 h 96"/>
                <a:gd name="T24" fmla="*/ 1 w 114"/>
                <a:gd name="T25" fmla="*/ 26 h 96"/>
                <a:gd name="T26" fmla="*/ 2 w 114"/>
                <a:gd name="T27" fmla="*/ 22 h 96"/>
                <a:gd name="T28" fmla="*/ 1 w 114"/>
                <a:gd name="T29" fmla="*/ 18 h 96"/>
                <a:gd name="T30" fmla="*/ 0 w 114"/>
                <a:gd name="T31" fmla="*/ 14 h 96"/>
                <a:gd name="T32" fmla="*/ 0 w 114"/>
                <a:gd name="T33" fmla="*/ 10 h 96"/>
                <a:gd name="T34" fmla="*/ 0 w 114"/>
                <a:gd name="T35" fmla="*/ 7 h 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6"/>
                <a:gd name="T56" fmla="*/ 114 w 114"/>
                <a:gd name="T57" fmla="*/ 96 h 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6">
                  <a:moveTo>
                    <a:pt x="114" y="0"/>
                  </a:moveTo>
                  <a:lnTo>
                    <a:pt x="106" y="11"/>
                  </a:lnTo>
                  <a:lnTo>
                    <a:pt x="102" y="19"/>
                  </a:lnTo>
                  <a:lnTo>
                    <a:pt x="98" y="28"/>
                  </a:lnTo>
                  <a:lnTo>
                    <a:pt x="94" y="36"/>
                  </a:lnTo>
                  <a:lnTo>
                    <a:pt x="87" y="44"/>
                  </a:lnTo>
                  <a:lnTo>
                    <a:pt x="77" y="50"/>
                  </a:lnTo>
                  <a:lnTo>
                    <a:pt x="61" y="58"/>
                  </a:lnTo>
                  <a:lnTo>
                    <a:pt x="44" y="65"/>
                  </a:lnTo>
                  <a:lnTo>
                    <a:pt x="29" y="75"/>
                  </a:lnTo>
                  <a:lnTo>
                    <a:pt x="15" y="84"/>
                  </a:lnTo>
                  <a:lnTo>
                    <a:pt x="0" y="96"/>
                  </a:lnTo>
                  <a:lnTo>
                    <a:pt x="3" y="79"/>
                  </a:lnTo>
                  <a:lnTo>
                    <a:pt x="6" y="66"/>
                  </a:lnTo>
                  <a:lnTo>
                    <a:pt x="3" y="54"/>
                  </a:lnTo>
                  <a:lnTo>
                    <a:pt x="1" y="41"/>
                  </a:lnTo>
                  <a:lnTo>
                    <a:pt x="0" y="29"/>
                  </a:lnTo>
                  <a:lnTo>
                    <a:pt x="1" y="2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5" name="Freeform 13"/>
            <p:cNvSpPr>
              <a:spLocks/>
            </p:cNvSpPr>
            <p:nvPr/>
          </p:nvSpPr>
          <p:spPr bwMode="auto">
            <a:xfrm>
              <a:off x="2919" y="3701"/>
              <a:ext cx="23" cy="21"/>
            </a:xfrm>
            <a:custGeom>
              <a:avLst/>
              <a:gdLst>
                <a:gd name="T0" fmla="*/ 0 w 67"/>
                <a:gd name="T1" fmla="*/ 0 h 64"/>
                <a:gd name="T2" fmla="*/ 2 w 67"/>
                <a:gd name="T3" fmla="*/ 3 h 64"/>
                <a:gd name="T4" fmla="*/ 3 w 67"/>
                <a:gd name="T5" fmla="*/ 7 h 64"/>
                <a:gd name="T6" fmla="*/ 5 w 67"/>
                <a:gd name="T7" fmla="*/ 12 h 64"/>
                <a:gd name="T8" fmla="*/ 8 w 67"/>
                <a:gd name="T9" fmla="*/ 17 h 64"/>
                <a:gd name="T10" fmla="*/ 10 w 67"/>
                <a:gd name="T11" fmla="*/ 21 h 64"/>
                <a:gd name="T12" fmla="*/ 10 w 67"/>
                <a:gd name="T13" fmla="*/ 15 h 64"/>
                <a:gd name="T14" fmla="*/ 11 w 67"/>
                <a:gd name="T15" fmla="*/ 11 h 64"/>
                <a:gd name="T16" fmla="*/ 13 w 67"/>
                <a:gd name="T17" fmla="*/ 9 h 64"/>
                <a:gd name="T18" fmla="*/ 16 w 67"/>
                <a:gd name="T19" fmla="*/ 6 h 64"/>
                <a:gd name="T20" fmla="*/ 20 w 67"/>
                <a:gd name="T21" fmla="*/ 3 h 64"/>
                <a:gd name="T22" fmla="*/ 23 w 67"/>
                <a:gd name="T23" fmla="*/ 0 h 6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
                <a:gd name="T37" fmla="*/ 0 h 64"/>
                <a:gd name="T38" fmla="*/ 67 w 67"/>
                <a:gd name="T39" fmla="*/ 64 h 6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 h="64">
                  <a:moveTo>
                    <a:pt x="0" y="0"/>
                  </a:moveTo>
                  <a:lnTo>
                    <a:pt x="5" y="10"/>
                  </a:lnTo>
                  <a:lnTo>
                    <a:pt x="10" y="21"/>
                  </a:lnTo>
                  <a:lnTo>
                    <a:pt x="15" y="37"/>
                  </a:lnTo>
                  <a:lnTo>
                    <a:pt x="23" y="51"/>
                  </a:lnTo>
                  <a:lnTo>
                    <a:pt x="30" y="64"/>
                  </a:lnTo>
                  <a:lnTo>
                    <a:pt x="30" y="46"/>
                  </a:lnTo>
                  <a:lnTo>
                    <a:pt x="32" y="35"/>
                  </a:lnTo>
                  <a:lnTo>
                    <a:pt x="39" y="27"/>
                  </a:lnTo>
                  <a:lnTo>
                    <a:pt x="46" y="19"/>
                  </a:lnTo>
                  <a:lnTo>
                    <a:pt x="57" y="10"/>
                  </a:lnTo>
                  <a:lnTo>
                    <a:pt x="67" y="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6" name="Freeform 14"/>
            <p:cNvSpPr>
              <a:spLocks/>
            </p:cNvSpPr>
            <p:nvPr/>
          </p:nvSpPr>
          <p:spPr bwMode="auto">
            <a:xfrm>
              <a:off x="2915" y="3699"/>
              <a:ext cx="81" cy="64"/>
            </a:xfrm>
            <a:custGeom>
              <a:avLst/>
              <a:gdLst>
                <a:gd name="T0" fmla="*/ 30 w 243"/>
                <a:gd name="T1" fmla="*/ 4 h 192"/>
                <a:gd name="T2" fmla="*/ 25 w 243"/>
                <a:gd name="T3" fmla="*/ 9 h 192"/>
                <a:gd name="T4" fmla="*/ 20 w 243"/>
                <a:gd name="T5" fmla="*/ 13 h 192"/>
                <a:gd name="T6" fmla="*/ 19 w 243"/>
                <a:gd name="T7" fmla="*/ 14 h 192"/>
                <a:gd name="T8" fmla="*/ 17 w 243"/>
                <a:gd name="T9" fmla="*/ 17 h 192"/>
                <a:gd name="T10" fmla="*/ 18 w 243"/>
                <a:gd name="T11" fmla="*/ 20 h 192"/>
                <a:gd name="T12" fmla="*/ 18 w 243"/>
                <a:gd name="T13" fmla="*/ 22 h 192"/>
                <a:gd name="T14" fmla="*/ 20 w 243"/>
                <a:gd name="T15" fmla="*/ 27 h 192"/>
                <a:gd name="T16" fmla="*/ 20 w 243"/>
                <a:gd name="T17" fmla="*/ 32 h 192"/>
                <a:gd name="T18" fmla="*/ 20 w 243"/>
                <a:gd name="T19" fmla="*/ 37 h 192"/>
                <a:gd name="T20" fmla="*/ 18 w 243"/>
                <a:gd name="T21" fmla="*/ 42 h 192"/>
                <a:gd name="T22" fmla="*/ 16 w 243"/>
                <a:gd name="T23" fmla="*/ 45 h 192"/>
                <a:gd name="T24" fmla="*/ 12 w 243"/>
                <a:gd name="T25" fmla="*/ 48 h 192"/>
                <a:gd name="T26" fmla="*/ 8 w 243"/>
                <a:gd name="T27" fmla="*/ 51 h 192"/>
                <a:gd name="T28" fmla="*/ 4 w 243"/>
                <a:gd name="T29" fmla="*/ 55 h 192"/>
                <a:gd name="T30" fmla="*/ 1 w 243"/>
                <a:gd name="T31" fmla="*/ 60 h 192"/>
                <a:gd name="T32" fmla="*/ 0 w 243"/>
                <a:gd name="T33" fmla="*/ 62 h 192"/>
                <a:gd name="T34" fmla="*/ 0 w 243"/>
                <a:gd name="T35" fmla="*/ 64 h 192"/>
                <a:gd name="T36" fmla="*/ 4 w 243"/>
                <a:gd name="T37" fmla="*/ 61 h 192"/>
                <a:gd name="T38" fmla="*/ 12 w 243"/>
                <a:gd name="T39" fmla="*/ 57 h 192"/>
                <a:gd name="T40" fmla="*/ 19 w 243"/>
                <a:gd name="T41" fmla="*/ 54 h 192"/>
                <a:gd name="T42" fmla="*/ 27 w 243"/>
                <a:gd name="T43" fmla="*/ 51 h 192"/>
                <a:gd name="T44" fmla="*/ 37 w 243"/>
                <a:gd name="T45" fmla="*/ 47 h 192"/>
                <a:gd name="T46" fmla="*/ 40 w 243"/>
                <a:gd name="T47" fmla="*/ 46 h 192"/>
                <a:gd name="T48" fmla="*/ 42 w 243"/>
                <a:gd name="T49" fmla="*/ 45 h 192"/>
                <a:gd name="T50" fmla="*/ 45 w 243"/>
                <a:gd name="T51" fmla="*/ 42 h 192"/>
                <a:gd name="T52" fmla="*/ 47 w 243"/>
                <a:gd name="T53" fmla="*/ 40 h 192"/>
                <a:gd name="T54" fmla="*/ 55 w 243"/>
                <a:gd name="T55" fmla="*/ 37 h 192"/>
                <a:gd name="T56" fmla="*/ 65 w 243"/>
                <a:gd name="T57" fmla="*/ 34 h 192"/>
                <a:gd name="T58" fmla="*/ 71 w 243"/>
                <a:gd name="T59" fmla="*/ 32 h 192"/>
                <a:gd name="T60" fmla="*/ 75 w 243"/>
                <a:gd name="T61" fmla="*/ 30 h 192"/>
                <a:gd name="T62" fmla="*/ 77 w 243"/>
                <a:gd name="T63" fmla="*/ 26 h 192"/>
                <a:gd name="T64" fmla="*/ 80 w 243"/>
                <a:gd name="T65" fmla="*/ 21 h 192"/>
                <a:gd name="T66" fmla="*/ 81 w 243"/>
                <a:gd name="T67" fmla="*/ 16 h 192"/>
                <a:gd name="T68" fmla="*/ 81 w 243"/>
                <a:gd name="T69" fmla="*/ 12 h 192"/>
                <a:gd name="T70" fmla="*/ 80 w 243"/>
                <a:gd name="T71" fmla="*/ 6 h 192"/>
                <a:gd name="T72" fmla="*/ 80 w 243"/>
                <a:gd name="T73" fmla="*/ 2 h 192"/>
                <a:gd name="T74" fmla="*/ 80 w 243"/>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3"/>
                <a:gd name="T115" fmla="*/ 0 h 192"/>
                <a:gd name="T116" fmla="*/ 243 w 243"/>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3" h="192">
                  <a:moveTo>
                    <a:pt x="90" y="11"/>
                  </a:moveTo>
                  <a:lnTo>
                    <a:pt x="74" y="26"/>
                  </a:lnTo>
                  <a:lnTo>
                    <a:pt x="60" y="38"/>
                  </a:lnTo>
                  <a:lnTo>
                    <a:pt x="56" y="42"/>
                  </a:lnTo>
                  <a:lnTo>
                    <a:pt x="52" y="52"/>
                  </a:lnTo>
                  <a:lnTo>
                    <a:pt x="54" y="59"/>
                  </a:lnTo>
                  <a:lnTo>
                    <a:pt x="55" y="67"/>
                  </a:lnTo>
                  <a:lnTo>
                    <a:pt x="59" y="80"/>
                  </a:lnTo>
                  <a:lnTo>
                    <a:pt x="61" y="95"/>
                  </a:lnTo>
                  <a:lnTo>
                    <a:pt x="60" y="110"/>
                  </a:lnTo>
                  <a:lnTo>
                    <a:pt x="55" y="125"/>
                  </a:lnTo>
                  <a:lnTo>
                    <a:pt x="47" y="135"/>
                  </a:lnTo>
                  <a:lnTo>
                    <a:pt x="37" y="143"/>
                  </a:lnTo>
                  <a:lnTo>
                    <a:pt x="25" y="154"/>
                  </a:lnTo>
                  <a:lnTo>
                    <a:pt x="12" y="166"/>
                  </a:lnTo>
                  <a:lnTo>
                    <a:pt x="4" y="180"/>
                  </a:lnTo>
                  <a:lnTo>
                    <a:pt x="0" y="187"/>
                  </a:lnTo>
                  <a:lnTo>
                    <a:pt x="0" y="192"/>
                  </a:lnTo>
                  <a:lnTo>
                    <a:pt x="12" y="183"/>
                  </a:lnTo>
                  <a:lnTo>
                    <a:pt x="36" y="170"/>
                  </a:lnTo>
                  <a:lnTo>
                    <a:pt x="56" y="161"/>
                  </a:lnTo>
                  <a:lnTo>
                    <a:pt x="81" y="152"/>
                  </a:lnTo>
                  <a:lnTo>
                    <a:pt x="112" y="142"/>
                  </a:lnTo>
                  <a:lnTo>
                    <a:pt x="119" y="138"/>
                  </a:lnTo>
                  <a:lnTo>
                    <a:pt x="127" y="135"/>
                  </a:lnTo>
                  <a:lnTo>
                    <a:pt x="135" y="127"/>
                  </a:lnTo>
                  <a:lnTo>
                    <a:pt x="142" y="121"/>
                  </a:lnTo>
                  <a:lnTo>
                    <a:pt x="165" y="112"/>
                  </a:lnTo>
                  <a:lnTo>
                    <a:pt x="196" y="102"/>
                  </a:lnTo>
                  <a:lnTo>
                    <a:pt x="212" y="96"/>
                  </a:lnTo>
                  <a:lnTo>
                    <a:pt x="224" y="89"/>
                  </a:lnTo>
                  <a:lnTo>
                    <a:pt x="231" y="79"/>
                  </a:lnTo>
                  <a:lnTo>
                    <a:pt x="239" y="63"/>
                  </a:lnTo>
                  <a:lnTo>
                    <a:pt x="243" y="47"/>
                  </a:lnTo>
                  <a:lnTo>
                    <a:pt x="243" y="35"/>
                  </a:lnTo>
                  <a:lnTo>
                    <a:pt x="240" y="18"/>
                  </a:lnTo>
                  <a:lnTo>
                    <a:pt x="239" y="5"/>
                  </a:lnTo>
                  <a:lnTo>
                    <a:pt x="239" y="0"/>
                  </a:lnTo>
                </a:path>
              </a:pathLst>
            </a:custGeom>
            <a:noFill/>
            <a:ln w="0">
              <a:solidFill>
                <a:srgbClr val="8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7" name="Freeform 15"/>
            <p:cNvSpPr>
              <a:spLocks/>
            </p:cNvSpPr>
            <p:nvPr/>
          </p:nvSpPr>
          <p:spPr bwMode="auto">
            <a:xfrm>
              <a:off x="2812" y="3692"/>
              <a:ext cx="52" cy="48"/>
            </a:xfrm>
            <a:custGeom>
              <a:avLst/>
              <a:gdLst>
                <a:gd name="T0" fmla="*/ 7 w 154"/>
                <a:gd name="T1" fmla="*/ 0 h 146"/>
                <a:gd name="T2" fmla="*/ 9 w 154"/>
                <a:gd name="T3" fmla="*/ 3 h 146"/>
                <a:gd name="T4" fmla="*/ 9 w 154"/>
                <a:gd name="T5" fmla="*/ 5 h 146"/>
                <a:gd name="T6" fmla="*/ 9 w 154"/>
                <a:gd name="T7" fmla="*/ 7 h 146"/>
                <a:gd name="T8" fmla="*/ 8 w 154"/>
                <a:gd name="T9" fmla="*/ 12 h 146"/>
                <a:gd name="T10" fmla="*/ 6 w 154"/>
                <a:gd name="T11" fmla="*/ 17 h 146"/>
                <a:gd name="T12" fmla="*/ 6 w 154"/>
                <a:gd name="T13" fmla="*/ 22 h 146"/>
                <a:gd name="T14" fmla="*/ 3 w 154"/>
                <a:gd name="T15" fmla="*/ 26 h 146"/>
                <a:gd name="T16" fmla="*/ 2 w 154"/>
                <a:gd name="T17" fmla="*/ 30 h 146"/>
                <a:gd name="T18" fmla="*/ 0 w 154"/>
                <a:gd name="T19" fmla="*/ 34 h 146"/>
                <a:gd name="T20" fmla="*/ 0 w 154"/>
                <a:gd name="T21" fmla="*/ 36 h 146"/>
                <a:gd name="T22" fmla="*/ 1 w 154"/>
                <a:gd name="T23" fmla="*/ 37 h 146"/>
                <a:gd name="T24" fmla="*/ 3 w 154"/>
                <a:gd name="T25" fmla="*/ 38 h 146"/>
                <a:gd name="T26" fmla="*/ 6 w 154"/>
                <a:gd name="T27" fmla="*/ 38 h 146"/>
                <a:gd name="T28" fmla="*/ 11 w 154"/>
                <a:gd name="T29" fmla="*/ 38 h 146"/>
                <a:gd name="T30" fmla="*/ 16 w 154"/>
                <a:gd name="T31" fmla="*/ 38 h 146"/>
                <a:gd name="T32" fmla="*/ 18 w 154"/>
                <a:gd name="T33" fmla="*/ 39 h 146"/>
                <a:gd name="T34" fmla="*/ 21 w 154"/>
                <a:gd name="T35" fmla="*/ 41 h 146"/>
                <a:gd name="T36" fmla="*/ 24 w 154"/>
                <a:gd name="T37" fmla="*/ 43 h 146"/>
                <a:gd name="T38" fmla="*/ 28 w 154"/>
                <a:gd name="T39" fmla="*/ 45 h 146"/>
                <a:gd name="T40" fmla="*/ 32 w 154"/>
                <a:gd name="T41" fmla="*/ 48 h 146"/>
                <a:gd name="T42" fmla="*/ 33 w 154"/>
                <a:gd name="T43" fmla="*/ 45 h 146"/>
                <a:gd name="T44" fmla="*/ 34 w 154"/>
                <a:gd name="T45" fmla="*/ 42 h 146"/>
                <a:gd name="T46" fmla="*/ 36 w 154"/>
                <a:gd name="T47" fmla="*/ 40 h 146"/>
                <a:gd name="T48" fmla="*/ 39 w 154"/>
                <a:gd name="T49" fmla="*/ 38 h 146"/>
                <a:gd name="T50" fmla="*/ 43 w 154"/>
                <a:gd name="T51" fmla="*/ 37 h 146"/>
                <a:gd name="T52" fmla="*/ 46 w 154"/>
                <a:gd name="T53" fmla="*/ 35 h 146"/>
                <a:gd name="T54" fmla="*/ 49 w 154"/>
                <a:gd name="T55" fmla="*/ 33 h 146"/>
                <a:gd name="T56" fmla="*/ 51 w 154"/>
                <a:gd name="T57" fmla="*/ 30 h 146"/>
                <a:gd name="T58" fmla="*/ 52 w 154"/>
                <a:gd name="T59" fmla="*/ 27 h 14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4"/>
                <a:gd name="T91" fmla="*/ 0 h 146"/>
                <a:gd name="T92" fmla="*/ 154 w 154"/>
                <a:gd name="T93" fmla="*/ 146 h 14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4" h="146">
                  <a:moveTo>
                    <a:pt x="21" y="0"/>
                  </a:moveTo>
                  <a:lnTo>
                    <a:pt x="26" y="9"/>
                  </a:lnTo>
                  <a:lnTo>
                    <a:pt x="26" y="15"/>
                  </a:lnTo>
                  <a:lnTo>
                    <a:pt x="26" y="22"/>
                  </a:lnTo>
                  <a:lnTo>
                    <a:pt x="23" y="36"/>
                  </a:lnTo>
                  <a:lnTo>
                    <a:pt x="18" y="51"/>
                  </a:lnTo>
                  <a:lnTo>
                    <a:pt x="17" y="67"/>
                  </a:lnTo>
                  <a:lnTo>
                    <a:pt x="10" y="79"/>
                  </a:lnTo>
                  <a:lnTo>
                    <a:pt x="5" y="92"/>
                  </a:lnTo>
                  <a:lnTo>
                    <a:pt x="0" y="102"/>
                  </a:lnTo>
                  <a:lnTo>
                    <a:pt x="0" y="108"/>
                  </a:lnTo>
                  <a:lnTo>
                    <a:pt x="3" y="112"/>
                  </a:lnTo>
                  <a:lnTo>
                    <a:pt x="8" y="115"/>
                  </a:lnTo>
                  <a:lnTo>
                    <a:pt x="18" y="117"/>
                  </a:lnTo>
                  <a:lnTo>
                    <a:pt x="34" y="116"/>
                  </a:lnTo>
                  <a:lnTo>
                    <a:pt x="47" y="116"/>
                  </a:lnTo>
                  <a:lnTo>
                    <a:pt x="53" y="119"/>
                  </a:lnTo>
                  <a:lnTo>
                    <a:pt x="63" y="125"/>
                  </a:lnTo>
                  <a:lnTo>
                    <a:pt x="72" y="130"/>
                  </a:lnTo>
                  <a:lnTo>
                    <a:pt x="83" y="138"/>
                  </a:lnTo>
                  <a:lnTo>
                    <a:pt x="96" y="146"/>
                  </a:lnTo>
                  <a:lnTo>
                    <a:pt x="97" y="136"/>
                  </a:lnTo>
                  <a:lnTo>
                    <a:pt x="100" y="128"/>
                  </a:lnTo>
                  <a:lnTo>
                    <a:pt x="107" y="123"/>
                  </a:lnTo>
                  <a:lnTo>
                    <a:pt x="116" y="117"/>
                  </a:lnTo>
                  <a:lnTo>
                    <a:pt x="126" y="113"/>
                  </a:lnTo>
                  <a:lnTo>
                    <a:pt x="137" y="107"/>
                  </a:lnTo>
                  <a:lnTo>
                    <a:pt x="144" y="100"/>
                  </a:lnTo>
                  <a:lnTo>
                    <a:pt x="151" y="91"/>
                  </a:lnTo>
                  <a:lnTo>
                    <a:pt x="154" y="8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8" name="Freeform 16"/>
            <p:cNvSpPr>
              <a:spLocks/>
            </p:cNvSpPr>
            <p:nvPr/>
          </p:nvSpPr>
          <p:spPr bwMode="auto">
            <a:xfrm>
              <a:off x="2784" y="3693"/>
              <a:ext cx="34" cy="36"/>
            </a:xfrm>
            <a:custGeom>
              <a:avLst/>
              <a:gdLst>
                <a:gd name="T0" fmla="*/ 0 w 102"/>
                <a:gd name="T1" fmla="*/ 5 h 110"/>
                <a:gd name="T2" fmla="*/ 3 w 102"/>
                <a:gd name="T3" fmla="*/ 7 h 110"/>
                <a:gd name="T4" fmla="*/ 5 w 102"/>
                <a:gd name="T5" fmla="*/ 10 h 110"/>
                <a:gd name="T6" fmla="*/ 8 w 102"/>
                <a:gd name="T7" fmla="*/ 14 h 110"/>
                <a:gd name="T8" fmla="*/ 11 w 102"/>
                <a:gd name="T9" fmla="*/ 21 h 110"/>
                <a:gd name="T10" fmla="*/ 14 w 102"/>
                <a:gd name="T11" fmla="*/ 26 h 110"/>
                <a:gd name="T12" fmla="*/ 16 w 102"/>
                <a:gd name="T13" fmla="*/ 31 h 110"/>
                <a:gd name="T14" fmla="*/ 20 w 102"/>
                <a:gd name="T15" fmla="*/ 34 h 110"/>
                <a:gd name="T16" fmla="*/ 22 w 102"/>
                <a:gd name="T17" fmla="*/ 36 h 110"/>
                <a:gd name="T18" fmla="*/ 23 w 102"/>
                <a:gd name="T19" fmla="*/ 32 h 110"/>
                <a:gd name="T20" fmla="*/ 25 w 102"/>
                <a:gd name="T21" fmla="*/ 28 h 110"/>
                <a:gd name="T22" fmla="*/ 28 w 102"/>
                <a:gd name="T23" fmla="*/ 24 h 110"/>
                <a:gd name="T24" fmla="*/ 30 w 102"/>
                <a:gd name="T25" fmla="*/ 19 h 110"/>
                <a:gd name="T26" fmla="*/ 31 w 102"/>
                <a:gd name="T27" fmla="*/ 15 h 110"/>
                <a:gd name="T28" fmla="*/ 32 w 102"/>
                <a:gd name="T29" fmla="*/ 10 h 110"/>
                <a:gd name="T30" fmla="*/ 34 w 102"/>
                <a:gd name="T31" fmla="*/ 6 h 110"/>
                <a:gd name="T32" fmla="*/ 34 w 102"/>
                <a:gd name="T33" fmla="*/ 4 h 110"/>
                <a:gd name="T34" fmla="*/ 34 w 102"/>
                <a:gd name="T35" fmla="*/ 2 h 110"/>
                <a:gd name="T36" fmla="*/ 33 w 102"/>
                <a:gd name="T37" fmla="*/ 0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10"/>
                <a:gd name="T59" fmla="*/ 102 w 102"/>
                <a:gd name="T60" fmla="*/ 110 h 1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10">
                  <a:moveTo>
                    <a:pt x="0" y="14"/>
                  </a:moveTo>
                  <a:lnTo>
                    <a:pt x="8" y="21"/>
                  </a:lnTo>
                  <a:lnTo>
                    <a:pt x="16" y="32"/>
                  </a:lnTo>
                  <a:lnTo>
                    <a:pt x="25" y="44"/>
                  </a:lnTo>
                  <a:lnTo>
                    <a:pt x="32" y="63"/>
                  </a:lnTo>
                  <a:lnTo>
                    <a:pt x="41" y="80"/>
                  </a:lnTo>
                  <a:lnTo>
                    <a:pt x="48" y="94"/>
                  </a:lnTo>
                  <a:lnTo>
                    <a:pt x="59" y="105"/>
                  </a:lnTo>
                  <a:lnTo>
                    <a:pt x="67" y="110"/>
                  </a:lnTo>
                  <a:lnTo>
                    <a:pt x="70" y="97"/>
                  </a:lnTo>
                  <a:lnTo>
                    <a:pt x="76" y="85"/>
                  </a:lnTo>
                  <a:lnTo>
                    <a:pt x="83" y="72"/>
                  </a:lnTo>
                  <a:lnTo>
                    <a:pt x="90" y="59"/>
                  </a:lnTo>
                  <a:lnTo>
                    <a:pt x="94" y="45"/>
                  </a:lnTo>
                  <a:lnTo>
                    <a:pt x="97" y="32"/>
                  </a:lnTo>
                  <a:lnTo>
                    <a:pt x="101" y="18"/>
                  </a:lnTo>
                  <a:lnTo>
                    <a:pt x="102" y="12"/>
                  </a:lnTo>
                  <a:lnTo>
                    <a:pt x="101" y="7"/>
                  </a:lnTo>
                  <a:lnTo>
                    <a:pt x="98"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9" name="Freeform 17"/>
            <p:cNvSpPr>
              <a:spLocks/>
            </p:cNvSpPr>
            <p:nvPr/>
          </p:nvSpPr>
          <p:spPr bwMode="auto">
            <a:xfrm>
              <a:off x="2779" y="3698"/>
              <a:ext cx="343" cy="244"/>
            </a:xfrm>
            <a:custGeom>
              <a:avLst/>
              <a:gdLst>
                <a:gd name="T0" fmla="*/ 5 w 1028"/>
                <a:gd name="T1" fmla="*/ 4 h 730"/>
                <a:gd name="T2" fmla="*/ 13 w 1028"/>
                <a:gd name="T3" fmla="*/ 20 h 730"/>
                <a:gd name="T4" fmla="*/ 22 w 1028"/>
                <a:gd name="T5" fmla="*/ 34 h 730"/>
                <a:gd name="T6" fmla="*/ 42 w 1028"/>
                <a:gd name="T7" fmla="*/ 43 h 730"/>
                <a:gd name="T8" fmla="*/ 56 w 1028"/>
                <a:gd name="T9" fmla="*/ 54 h 730"/>
                <a:gd name="T10" fmla="*/ 58 w 1028"/>
                <a:gd name="T11" fmla="*/ 67 h 730"/>
                <a:gd name="T12" fmla="*/ 66 w 1028"/>
                <a:gd name="T13" fmla="*/ 77 h 730"/>
                <a:gd name="T14" fmla="*/ 82 w 1028"/>
                <a:gd name="T15" fmla="*/ 86 h 730"/>
                <a:gd name="T16" fmla="*/ 88 w 1028"/>
                <a:gd name="T17" fmla="*/ 105 h 730"/>
                <a:gd name="T18" fmla="*/ 94 w 1028"/>
                <a:gd name="T19" fmla="*/ 121 h 730"/>
                <a:gd name="T20" fmla="*/ 102 w 1028"/>
                <a:gd name="T21" fmla="*/ 137 h 730"/>
                <a:gd name="T22" fmla="*/ 102 w 1028"/>
                <a:gd name="T23" fmla="*/ 157 h 730"/>
                <a:gd name="T24" fmla="*/ 83 w 1028"/>
                <a:gd name="T25" fmla="*/ 186 h 730"/>
                <a:gd name="T26" fmla="*/ 75 w 1028"/>
                <a:gd name="T27" fmla="*/ 207 h 730"/>
                <a:gd name="T28" fmla="*/ 66 w 1028"/>
                <a:gd name="T29" fmla="*/ 224 h 730"/>
                <a:gd name="T30" fmla="*/ 54 w 1028"/>
                <a:gd name="T31" fmla="*/ 233 h 730"/>
                <a:gd name="T32" fmla="*/ 72 w 1028"/>
                <a:gd name="T33" fmla="*/ 229 h 730"/>
                <a:gd name="T34" fmla="*/ 91 w 1028"/>
                <a:gd name="T35" fmla="*/ 229 h 730"/>
                <a:gd name="T36" fmla="*/ 104 w 1028"/>
                <a:gd name="T37" fmla="*/ 237 h 730"/>
                <a:gd name="T38" fmla="*/ 109 w 1028"/>
                <a:gd name="T39" fmla="*/ 243 h 730"/>
                <a:gd name="T40" fmla="*/ 106 w 1028"/>
                <a:gd name="T41" fmla="*/ 226 h 730"/>
                <a:gd name="T42" fmla="*/ 115 w 1028"/>
                <a:gd name="T43" fmla="*/ 238 h 730"/>
                <a:gd name="T44" fmla="*/ 129 w 1028"/>
                <a:gd name="T45" fmla="*/ 237 h 730"/>
                <a:gd name="T46" fmla="*/ 149 w 1028"/>
                <a:gd name="T47" fmla="*/ 235 h 730"/>
                <a:gd name="T48" fmla="*/ 139 w 1028"/>
                <a:gd name="T49" fmla="*/ 227 h 730"/>
                <a:gd name="T50" fmla="*/ 132 w 1028"/>
                <a:gd name="T51" fmla="*/ 211 h 730"/>
                <a:gd name="T52" fmla="*/ 133 w 1028"/>
                <a:gd name="T53" fmla="*/ 189 h 730"/>
                <a:gd name="T54" fmla="*/ 134 w 1028"/>
                <a:gd name="T55" fmla="*/ 169 h 730"/>
                <a:gd name="T56" fmla="*/ 132 w 1028"/>
                <a:gd name="T57" fmla="*/ 150 h 730"/>
                <a:gd name="T58" fmla="*/ 131 w 1028"/>
                <a:gd name="T59" fmla="*/ 138 h 730"/>
                <a:gd name="T60" fmla="*/ 132 w 1028"/>
                <a:gd name="T61" fmla="*/ 121 h 730"/>
                <a:gd name="T62" fmla="*/ 125 w 1028"/>
                <a:gd name="T63" fmla="*/ 106 h 730"/>
                <a:gd name="T64" fmla="*/ 126 w 1028"/>
                <a:gd name="T65" fmla="*/ 93 h 730"/>
                <a:gd name="T66" fmla="*/ 144 w 1028"/>
                <a:gd name="T67" fmla="*/ 80 h 730"/>
                <a:gd name="T68" fmla="*/ 168 w 1028"/>
                <a:gd name="T69" fmla="*/ 73 h 730"/>
                <a:gd name="T70" fmla="*/ 187 w 1028"/>
                <a:gd name="T71" fmla="*/ 65 h 730"/>
                <a:gd name="T72" fmla="*/ 202 w 1028"/>
                <a:gd name="T73" fmla="*/ 52 h 730"/>
                <a:gd name="T74" fmla="*/ 218 w 1028"/>
                <a:gd name="T75" fmla="*/ 41 h 730"/>
                <a:gd name="T76" fmla="*/ 237 w 1028"/>
                <a:gd name="T77" fmla="*/ 37 h 730"/>
                <a:gd name="T78" fmla="*/ 261 w 1028"/>
                <a:gd name="T79" fmla="*/ 39 h 730"/>
                <a:gd name="T80" fmla="*/ 283 w 1028"/>
                <a:gd name="T81" fmla="*/ 42 h 730"/>
                <a:gd name="T82" fmla="*/ 302 w 1028"/>
                <a:gd name="T83" fmla="*/ 35 h 730"/>
                <a:gd name="T84" fmla="*/ 316 w 1028"/>
                <a:gd name="T85" fmla="*/ 25 h 730"/>
                <a:gd name="T86" fmla="*/ 334 w 1028"/>
                <a:gd name="T87" fmla="*/ 19 h 730"/>
                <a:gd name="T88" fmla="*/ 341 w 1028"/>
                <a:gd name="T89" fmla="*/ 14 h 7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0"/>
                <a:gd name="T137" fmla="*/ 1028 w 1028"/>
                <a:gd name="T138" fmla="*/ 730 h 73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0">
                  <a:moveTo>
                    <a:pt x="0" y="0"/>
                  </a:moveTo>
                  <a:lnTo>
                    <a:pt x="6" y="4"/>
                  </a:lnTo>
                  <a:lnTo>
                    <a:pt x="15" y="12"/>
                  </a:lnTo>
                  <a:lnTo>
                    <a:pt x="24" y="23"/>
                  </a:lnTo>
                  <a:lnTo>
                    <a:pt x="32" y="38"/>
                  </a:lnTo>
                  <a:lnTo>
                    <a:pt x="40" y="61"/>
                  </a:lnTo>
                  <a:lnTo>
                    <a:pt x="48" y="80"/>
                  </a:lnTo>
                  <a:lnTo>
                    <a:pt x="57" y="93"/>
                  </a:lnTo>
                  <a:lnTo>
                    <a:pt x="67" y="103"/>
                  </a:lnTo>
                  <a:lnTo>
                    <a:pt x="85" y="114"/>
                  </a:lnTo>
                  <a:lnTo>
                    <a:pt x="106" y="122"/>
                  </a:lnTo>
                  <a:lnTo>
                    <a:pt x="127" y="130"/>
                  </a:lnTo>
                  <a:lnTo>
                    <a:pt x="143" y="138"/>
                  </a:lnTo>
                  <a:lnTo>
                    <a:pt x="159" y="150"/>
                  </a:lnTo>
                  <a:lnTo>
                    <a:pt x="168" y="161"/>
                  </a:lnTo>
                  <a:lnTo>
                    <a:pt x="171" y="170"/>
                  </a:lnTo>
                  <a:lnTo>
                    <a:pt x="173" y="181"/>
                  </a:lnTo>
                  <a:lnTo>
                    <a:pt x="174" y="199"/>
                  </a:lnTo>
                  <a:lnTo>
                    <a:pt x="178" y="211"/>
                  </a:lnTo>
                  <a:lnTo>
                    <a:pt x="184" y="220"/>
                  </a:lnTo>
                  <a:lnTo>
                    <a:pt x="198" y="229"/>
                  </a:lnTo>
                  <a:lnTo>
                    <a:pt x="215" y="238"/>
                  </a:lnTo>
                  <a:lnTo>
                    <a:pt x="232" y="246"/>
                  </a:lnTo>
                  <a:lnTo>
                    <a:pt x="246" y="257"/>
                  </a:lnTo>
                  <a:lnTo>
                    <a:pt x="253" y="271"/>
                  </a:lnTo>
                  <a:lnTo>
                    <a:pt x="258" y="295"/>
                  </a:lnTo>
                  <a:lnTo>
                    <a:pt x="264" y="313"/>
                  </a:lnTo>
                  <a:lnTo>
                    <a:pt x="270" y="339"/>
                  </a:lnTo>
                  <a:lnTo>
                    <a:pt x="274" y="351"/>
                  </a:lnTo>
                  <a:lnTo>
                    <a:pt x="282" y="363"/>
                  </a:lnTo>
                  <a:lnTo>
                    <a:pt x="292" y="377"/>
                  </a:lnTo>
                  <a:lnTo>
                    <a:pt x="300" y="395"/>
                  </a:lnTo>
                  <a:lnTo>
                    <a:pt x="305" y="411"/>
                  </a:lnTo>
                  <a:lnTo>
                    <a:pt x="307" y="430"/>
                  </a:lnTo>
                  <a:lnTo>
                    <a:pt x="307" y="448"/>
                  </a:lnTo>
                  <a:lnTo>
                    <a:pt x="305" y="469"/>
                  </a:lnTo>
                  <a:lnTo>
                    <a:pt x="286" y="501"/>
                  </a:lnTo>
                  <a:lnTo>
                    <a:pt x="265" y="531"/>
                  </a:lnTo>
                  <a:lnTo>
                    <a:pt x="250" y="555"/>
                  </a:lnTo>
                  <a:lnTo>
                    <a:pt x="239" y="575"/>
                  </a:lnTo>
                  <a:lnTo>
                    <a:pt x="231" y="597"/>
                  </a:lnTo>
                  <a:lnTo>
                    <a:pt x="225" y="618"/>
                  </a:lnTo>
                  <a:lnTo>
                    <a:pt x="217" y="640"/>
                  </a:lnTo>
                  <a:lnTo>
                    <a:pt x="204" y="663"/>
                  </a:lnTo>
                  <a:lnTo>
                    <a:pt x="199" y="670"/>
                  </a:lnTo>
                  <a:lnTo>
                    <a:pt x="192" y="678"/>
                  </a:lnTo>
                  <a:lnTo>
                    <a:pt x="178" y="689"/>
                  </a:lnTo>
                  <a:lnTo>
                    <a:pt x="161" y="696"/>
                  </a:lnTo>
                  <a:lnTo>
                    <a:pt x="178" y="693"/>
                  </a:lnTo>
                  <a:lnTo>
                    <a:pt x="198" y="689"/>
                  </a:lnTo>
                  <a:lnTo>
                    <a:pt x="215" y="685"/>
                  </a:lnTo>
                  <a:lnTo>
                    <a:pt x="235" y="684"/>
                  </a:lnTo>
                  <a:lnTo>
                    <a:pt x="253" y="683"/>
                  </a:lnTo>
                  <a:lnTo>
                    <a:pt x="273" y="685"/>
                  </a:lnTo>
                  <a:lnTo>
                    <a:pt x="287" y="690"/>
                  </a:lnTo>
                  <a:lnTo>
                    <a:pt x="301" y="699"/>
                  </a:lnTo>
                  <a:lnTo>
                    <a:pt x="311" y="710"/>
                  </a:lnTo>
                  <a:lnTo>
                    <a:pt x="320" y="722"/>
                  </a:lnTo>
                  <a:lnTo>
                    <a:pt x="328" y="730"/>
                  </a:lnTo>
                  <a:lnTo>
                    <a:pt x="328" y="726"/>
                  </a:lnTo>
                  <a:lnTo>
                    <a:pt x="325" y="711"/>
                  </a:lnTo>
                  <a:lnTo>
                    <a:pt x="323" y="696"/>
                  </a:lnTo>
                  <a:lnTo>
                    <a:pt x="319" y="677"/>
                  </a:lnTo>
                  <a:lnTo>
                    <a:pt x="328" y="696"/>
                  </a:lnTo>
                  <a:lnTo>
                    <a:pt x="335" y="707"/>
                  </a:lnTo>
                  <a:lnTo>
                    <a:pt x="344" y="713"/>
                  </a:lnTo>
                  <a:lnTo>
                    <a:pt x="355" y="715"/>
                  </a:lnTo>
                  <a:lnTo>
                    <a:pt x="369" y="713"/>
                  </a:lnTo>
                  <a:lnTo>
                    <a:pt x="387" y="708"/>
                  </a:lnTo>
                  <a:lnTo>
                    <a:pt x="407" y="704"/>
                  </a:lnTo>
                  <a:lnTo>
                    <a:pt x="428" y="703"/>
                  </a:lnTo>
                  <a:lnTo>
                    <a:pt x="446" y="704"/>
                  </a:lnTo>
                  <a:lnTo>
                    <a:pt x="465" y="710"/>
                  </a:lnTo>
                  <a:lnTo>
                    <a:pt x="430" y="690"/>
                  </a:lnTo>
                  <a:lnTo>
                    <a:pt x="416" y="679"/>
                  </a:lnTo>
                  <a:lnTo>
                    <a:pt x="405" y="667"/>
                  </a:lnTo>
                  <a:lnTo>
                    <a:pt x="399" y="651"/>
                  </a:lnTo>
                  <a:lnTo>
                    <a:pt x="395" y="631"/>
                  </a:lnTo>
                  <a:lnTo>
                    <a:pt x="394" y="601"/>
                  </a:lnTo>
                  <a:lnTo>
                    <a:pt x="396" y="580"/>
                  </a:lnTo>
                  <a:lnTo>
                    <a:pt x="398" y="564"/>
                  </a:lnTo>
                  <a:lnTo>
                    <a:pt x="402" y="543"/>
                  </a:lnTo>
                  <a:lnTo>
                    <a:pt x="402" y="526"/>
                  </a:lnTo>
                  <a:lnTo>
                    <a:pt x="401" y="505"/>
                  </a:lnTo>
                  <a:lnTo>
                    <a:pt x="402" y="481"/>
                  </a:lnTo>
                  <a:lnTo>
                    <a:pt x="400" y="465"/>
                  </a:lnTo>
                  <a:lnTo>
                    <a:pt x="397" y="449"/>
                  </a:lnTo>
                  <a:lnTo>
                    <a:pt x="391" y="435"/>
                  </a:lnTo>
                  <a:lnTo>
                    <a:pt x="390" y="425"/>
                  </a:lnTo>
                  <a:lnTo>
                    <a:pt x="394" y="413"/>
                  </a:lnTo>
                  <a:lnTo>
                    <a:pt x="398" y="397"/>
                  </a:lnTo>
                  <a:lnTo>
                    <a:pt x="399" y="380"/>
                  </a:lnTo>
                  <a:lnTo>
                    <a:pt x="397" y="361"/>
                  </a:lnTo>
                  <a:lnTo>
                    <a:pt x="390" y="344"/>
                  </a:lnTo>
                  <a:lnTo>
                    <a:pt x="382" y="330"/>
                  </a:lnTo>
                  <a:lnTo>
                    <a:pt x="374" y="318"/>
                  </a:lnTo>
                  <a:lnTo>
                    <a:pt x="369" y="306"/>
                  </a:lnTo>
                  <a:lnTo>
                    <a:pt x="372" y="293"/>
                  </a:lnTo>
                  <a:lnTo>
                    <a:pt x="377" y="279"/>
                  </a:lnTo>
                  <a:lnTo>
                    <a:pt x="387" y="268"/>
                  </a:lnTo>
                  <a:lnTo>
                    <a:pt x="409" y="253"/>
                  </a:lnTo>
                  <a:lnTo>
                    <a:pt x="433" y="239"/>
                  </a:lnTo>
                  <a:lnTo>
                    <a:pt x="461" y="227"/>
                  </a:lnTo>
                  <a:lnTo>
                    <a:pt x="484" y="220"/>
                  </a:lnTo>
                  <a:lnTo>
                    <a:pt x="503" y="217"/>
                  </a:lnTo>
                  <a:lnTo>
                    <a:pt x="523" y="211"/>
                  </a:lnTo>
                  <a:lnTo>
                    <a:pt x="543" y="204"/>
                  </a:lnTo>
                  <a:lnTo>
                    <a:pt x="561" y="194"/>
                  </a:lnTo>
                  <a:lnTo>
                    <a:pt x="574" y="185"/>
                  </a:lnTo>
                  <a:lnTo>
                    <a:pt x="590" y="172"/>
                  </a:lnTo>
                  <a:lnTo>
                    <a:pt x="606" y="155"/>
                  </a:lnTo>
                  <a:lnTo>
                    <a:pt x="624" y="138"/>
                  </a:lnTo>
                  <a:lnTo>
                    <a:pt x="637" y="129"/>
                  </a:lnTo>
                  <a:lnTo>
                    <a:pt x="653" y="122"/>
                  </a:lnTo>
                  <a:lnTo>
                    <a:pt x="670" y="116"/>
                  </a:lnTo>
                  <a:lnTo>
                    <a:pt x="690" y="114"/>
                  </a:lnTo>
                  <a:lnTo>
                    <a:pt x="711" y="111"/>
                  </a:lnTo>
                  <a:lnTo>
                    <a:pt x="732" y="113"/>
                  </a:lnTo>
                  <a:lnTo>
                    <a:pt x="757" y="115"/>
                  </a:lnTo>
                  <a:lnTo>
                    <a:pt x="781" y="117"/>
                  </a:lnTo>
                  <a:lnTo>
                    <a:pt x="804" y="122"/>
                  </a:lnTo>
                  <a:lnTo>
                    <a:pt x="828" y="126"/>
                  </a:lnTo>
                  <a:lnTo>
                    <a:pt x="849" y="126"/>
                  </a:lnTo>
                  <a:lnTo>
                    <a:pt x="870" y="122"/>
                  </a:lnTo>
                  <a:lnTo>
                    <a:pt x="887" y="116"/>
                  </a:lnTo>
                  <a:lnTo>
                    <a:pt x="904" y="106"/>
                  </a:lnTo>
                  <a:lnTo>
                    <a:pt x="919" y="94"/>
                  </a:lnTo>
                  <a:lnTo>
                    <a:pt x="933" y="83"/>
                  </a:lnTo>
                  <a:lnTo>
                    <a:pt x="948" y="74"/>
                  </a:lnTo>
                  <a:lnTo>
                    <a:pt x="963" y="69"/>
                  </a:lnTo>
                  <a:lnTo>
                    <a:pt x="982" y="63"/>
                  </a:lnTo>
                  <a:lnTo>
                    <a:pt x="1001" y="58"/>
                  </a:lnTo>
                  <a:lnTo>
                    <a:pt x="1012" y="53"/>
                  </a:lnTo>
                  <a:lnTo>
                    <a:pt x="1019" y="48"/>
                  </a:lnTo>
                  <a:lnTo>
                    <a:pt x="1023" y="42"/>
                  </a:lnTo>
                  <a:lnTo>
                    <a:pt x="1028" y="29"/>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20" name="Freeform 18"/>
            <p:cNvSpPr>
              <a:spLocks/>
            </p:cNvSpPr>
            <p:nvPr/>
          </p:nvSpPr>
          <p:spPr bwMode="auto">
            <a:xfrm>
              <a:off x="2848" y="3698"/>
              <a:ext cx="30" cy="58"/>
            </a:xfrm>
            <a:custGeom>
              <a:avLst/>
              <a:gdLst>
                <a:gd name="T0" fmla="*/ 19 w 89"/>
                <a:gd name="T1" fmla="*/ 22 h 174"/>
                <a:gd name="T2" fmla="*/ 18 w 89"/>
                <a:gd name="T3" fmla="*/ 25 h 174"/>
                <a:gd name="T4" fmla="*/ 16 w 89"/>
                <a:gd name="T5" fmla="*/ 29 h 174"/>
                <a:gd name="T6" fmla="*/ 12 w 89"/>
                <a:gd name="T7" fmla="*/ 31 h 174"/>
                <a:gd name="T8" fmla="*/ 9 w 89"/>
                <a:gd name="T9" fmla="*/ 34 h 174"/>
                <a:gd name="T10" fmla="*/ 5 w 89"/>
                <a:gd name="T11" fmla="*/ 36 h 174"/>
                <a:gd name="T12" fmla="*/ 2 w 89"/>
                <a:gd name="T13" fmla="*/ 38 h 174"/>
                <a:gd name="T14" fmla="*/ 0 w 89"/>
                <a:gd name="T15" fmla="*/ 41 h 174"/>
                <a:gd name="T16" fmla="*/ 0 w 89"/>
                <a:gd name="T17" fmla="*/ 42 h 174"/>
                <a:gd name="T18" fmla="*/ 1 w 89"/>
                <a:gd name="T19" fmla="*/ 43 h 174"/>
                <a:gd name="T20" fmla="*/ 5 w 89"/>
                <a:gd name="T21" fmla="*/ 44 h 174"/>
                <a:gd name="T22" fmla="*/ 10 w 89"/>
                <a:gd name="T23" fmla="*/ 45 h 174"/>
                <a:gd name="T24" fmla="*/ 14 w 89"/>
                <a:gd name="T25" fmla="*/ 46 h 174"/>
                <a:gd name="T26" fmla="*/ 17 w 89"/>
                <a:gd name="T27" fmla="*/ 48 h 174"/>
                <a:gd name="T28" fmla="*/ 19 w 89"/>
                <a:gd name="T29" fmla="*/ 50 h 174"/>
                <a:gd name="T30" fmla="*/ 20 w 89"/>
                <a:gd name="T31" fmla="*/ 53 h 174"/>
                <a:gd name="T32" fmla="*/ 22 w 89"/>
                <a:gd name="T33" fmla="*/ 58 h 174"/>
                <a:gd name="T34" fmla="*/ 22 w 89"/>
                <a:gd name="T35" fmla="*/ 50 h 174"/>
                <a:gd name="T36" fmla="*/ 22 w 89"/>
                <a:gd name="T37" fmla="*/ 48 h 174"/>
                <a:gd name="T38" fmla="*/ 23 w 89"/>
                <a:gd name="T39" fmla="*/ 46 h 174"/>
                <a:gd name="T40" fmla="*/ 26 w 89"/>
                <a:gd name="T41" fmla="*/ 43 h 174"/>
                <a:gd name="T42" fmla="*/ 28 w 89"/>
                <a:gd name="T43" fmla="*/ 37 h 174"/>
                <a:gd name="T44" fmla="*/ 30 w 89"/>
                <a:gd name="T45" fmla="*/ 31 h 174"/>
                <a:gd name="T46" fmla="*/ 30 w 89"/>
                <a:gd name="T47" fmla="*/ 25 h 174"/>
                <a:gd name="T48" fmla="*/ 30 w 89"/>
                <a:gd name="T49" fmla="*/ 19 h 174"/>
                <a:gd name="T50" fmla="*/ 30 w 89"/>
                <a:gd name="T51" fmla="*/ 18 h 174"/>
                <a:gd name="T52" fmla="*/ 29 w 89"/>
                <a:gd name="T53" fmla="*/ 10 h 174"/>
                <a:gd name="T54" fmla="*/ 28 w 89"/>
                <a:gd name="T55" fmla="*/ 7 h 174"/>
                <a:gd name="T56" fmla="*/ 26 w 89"/>
                <a:gd name="T57" fmla="*/ 3 h 174"/>
                <a:gd name="T58" fmla="*/ 24 w 89"/>
                <a:gd name="T59" fmla="*/ 0 h 17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9"/>
                <a:gd name="T91" fmla="*/ 0 h 174"/>
                <a:gd name="T92" fmla="*/ 89 w 89"/>
                <a:gd name="T93" fmla="*/ 174 h 17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9" h="174">
                  <a:moveTo>
                    <a:pt x="55" y="66"/>
                  </a:moveTo>
                  <a:lnTo>
                    <a:pt x="52" y="75"/>
                  </a:lnTo>
                  <a:lnTo>
                    <a:pt x="46" y="86"/>
                  </a:lnTo>
                  <a:lnTo>
                    <a:pt x="37" y="94"/>
                  </a:lnTo>
                  <a:lnTo>
                    <a:pt x="26" y="101"/>
                  </a:lnTo>
                  <a:lnTo>
                    <a:pt x="14" y="108"/>
                  </a:lnTo>
                  <a:lnTo>
                    <a:pt x="7" y="115"/>
                  </a:lnTo>
                  <a:lnTo>
                    <a:pt x="0" y="124"/>
                  </a:lnTo>
                  <a:lnTo>
                    <a:pt x="0" y="127"/>
                  </a:lnTo>
                  <a:lnTo>
                    <a:pt x="2" y="129"/>
                  </a:lnTo>
                  <a:lnTo>
                    <a:pt x="14" y="132"/>
                  </a:lnTo>
                  <a:lnTo>
                    <a:pt x="29" y="135"/>
                  </a:lnTo>
                  <a:lnTo>
                    <a:pt x="42" y="139"/>
                  </a:lnTo>
                  <a:lnTo>
                    <a:pt x="49" y="143"/>
                  </a:lnTo>
                  <a:lnTo>
                    <a:pt x="56" y="150"/>
                  </a:lnTo>
                  <a:lnTo>
                    <a:pt x="60" y="158"/>
                  </a:lnTo>
                  <a:lnTo>
                    <a:pt x="64" y="174"/>
                  </a:lnTo>
                  <a:lnTo>
                    <a:pt x="65" y="150"/>
                  </a:lnTo>
                  <a:lnTo>
                    <a:pt x="66" y="144"/>
                  </a:lnTo>
                  <a:lnTo>
                    <a:pt x="68" y="138"/>
                  </a:lnTo>
                  <a:lnTo>
                    <a:pt x="76" y="128"/>
                  </a:lnTo>
                  <a:lnTo>
                    <a:pt x="83" y="112"/>
                  </a:lnTo>
                  <a:lnTo>
                    <a:pt x="89" y="93"/>
                  </a:lnTo>
                  <a:lnTo>
                    <a:pt x="89" y="74"/>
                  </a:lnTo>
                  <a:lnTo>
                    <a:pt x="88" y="57"/>
                  </a:lnTo>
                  <a:lnTo>
                    <a:pt x="88" y="53"/>
                  </a:lnTo>
                  <a:lnTo>
                    <a:pt x="86" y="31"/>
                  </a:lnTo>
                  <a:lnTo>
                    <a:pt x="82" y="20"/>
                  </a:lnTo>
                  <a:lnTo>
                    <a:pt x="78" y="9"/>
                  </a:lnTo>
                  <a:lnTo>
                    <a:pt x="71"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21" name="Freeform 19"/>
            <p:cNvSpPr>
              <a:spLocks/>
            </p:cNvSpPr>
            <p:nvPr/>
          </p:nvSpPr>
          <p:spPr bwMode="auto">
            <a:xfrm>
              <a:off x="2876" y="3699"/>
              <a:ext cx="14" cy="40"/>
            </a:xfrm>
            <a:custGeom>
              <a:avLst/>
              <a:gdLst>
                <a:gd name="T0" fmla="*/ 0 w 42"/>
                <a:gd name="T1" fmla="*/ 0 h 119"/>
                <a:gd name="T2" fmla="*/ 2 w 42"/>
                <a:gd name="T3" fmla="*/ 2 h 119"/>
                <a:gd name="T4" fmla="*/ 3 w 42"/>
                <a:gd name="T5" fmla="*/ 6 h 119"/>
                <a:gd name="T6" fmla="*/ 4 w 42"/>
                <a:gd name="T7" fmla="*/ 11 h 119"/>
                <a:gd name="T8" fmla="*/ 5 w 42"/>
                <a:gd name="T9" fmla="*/ 16 h 119"/>
                <a:gd name="T10" fmla="*/ 5 w 42"/>
                <a:gd name="T11" fmla="*/ 16 h 119"/>
                <a:gd name="T12" fmla="*/ 5 w 42"/>
                <a:gd name="T13" fmla="*/ 20 h 119"/>
                <a:gd name="T14" fmla="*/ 6 w 42"/>
                <a:gd name="T15" fmla="*/ 25 h 119"/>
                <a:gd name="T16" fmla="*/ 6 w 42"/>
                <a:gd name="T17" fmla="*/ 30 h 119"/>
                <a:gd name="T18" fmla="*/ 6 w 42"/>
                <a:gd name="T19" fmla="*/ 34 h 119"/>
                <a:gd name="T20" fmla="*/ 7 w 42"/>
                <a:gd name="T21" fmla="*/ 40 h 119"/>
                <a:gd name="T22" fmla="*/ 10 w 42"/>
                <a:gd name="T23" fmla="*/ 36 h 119"/>
                <a:gd name="T24" fmla="*/ 12 w 42"/>
                <a:gd name="T25" fmla="*/ 32 h 119"/>
                <a:gd name="T26" fmla="*/ 13 w 42"/>
                <a:gd name="T27" fmla="*/ 28 h 119"/>
                <a:gd name="T28" fmla="*/ 14 w 42"/>
                <a:gd name="T29" fmla="*/ 24 h 119"/>
                <a:gd name="T30" fmla="*/ 14 w 42"/>
                <a:gd name="T31" fmla="*/ 19 h 119"/>
                <a:gd name="T32" fmla="*/ 14 w 42"/>
                <a:gd name="T33" fmla="*/ 15 h 119"/>
                <a:gd name="T34" fmla="*/ 14 w 42"/>
                <a:gd name="T35" fmla="*/ 13 h 119"/>
                <a:gd name="T36" fmla="*/ 13 w 42"/>
                <a:gd name="T37" fmla="*/ 7 h 119"/>
                <a:gd name="T38" fmla="*/ 12 w 42"/>
                <a:gd name="T39" fmla="*/ 4 h 1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119"/>
                <a:gd name="T62" fmla="*/ 42 w 42"/>
                <a:gd name="T63" fmla="*/ 119 h 1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119">
                  <a:moveTo>
                    <a:pt x="0" y="0"/>
                  </a:moveTo>
                  <a:lnTo>
                    <a:pt x="5" y="7"/>
                  </a:lnTo>
                  <a:lnTo>
                    <a:pt x="10" y="17"/>
                  </a:lnTo>
                  <a:lnTo>
                    <a:pt x="12" y="32"/>
                  </a:lnTo>
                  <a:lnTo>
                    <a:pt x="15" y="49"/>
                  </a:lnTo>
                  <a:lnTo>
                    <a:pt x="15" y="59"/>
                  </a:lnTo>
                  <a:lnTo>
                    <a:pt x="17" y="74"/>
                  </a:lnTo>
                  <a:lnTo>
                    <a:pt x="17" y="90"/>
                  </a:lnTo>
                  <a:lnTo>
                    <a:pt x="18" y="102"/>
                  </a:lnTo>
                  <a:lnTo>
                    <a:pt x="21" y="119"/>
                  </a:lnTo>
                  <a:lnTo>
                    <a:pt x="30" y="107"/>
                  </a:lnTo>
                  <a:lnTo>
                    <a:pt x="36" y="95"/>
                  </a:lnTo>
                  <a:lnTo>
                    <a:pt x="40" y="84"/>
                  </a:lnTo>
                  <a:lnTo>
                    <a:pt x="42" y="70"/>
                  </a:lnTo>
                  <a:lnTo>
                    <a:pt x="42" y="56"/>
                  </a:lnTo>
                  <a:lnTo>
                    <a:pt x="42" y="44"/>
                  </a:lnTo>
                  <a:lnTo>
                    <a:pt x="41" y="38"/>
                  </a:lnTo>
                  <a:lnTo>
                    <a:pt x="39" y="21"/>
                  </a:lnTo>
                  <a:lnTo>
                    <a:pt x="37" y="12"/>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22" name="Freeform 20"/>
            <p:cNvSpPr>
              <a:spLocks/>
            </p:cNvSpPr>
            <p:nvPr/>
          </p:nvSpPr>
          <p:spPr bwMode="auto">
            <a:xfrm>
              <a:off x="2887" y="3703"/>
              <a:ext cx="40" cy="79"/>
            </a:xfrm>
            <a:custGeom>
              <a:avLst/>
              <a:gdLst>
                <a:gd name="T0" fmla="*/ 7 w 122"/>
                <a:gd name="T1" fmla="*/ 0 h 237"/>
                <a:gd name="T2" fmla="*/ 7 w 122"/>
                <a:gd name="T3" fmla="*/ 5 h 237"/>
                <a:gd name="T4" fmla="*/ 8 w 122"/>
                <a:gd name="T5" fmla="*/ 9 h 237"/>
                <a:gd name="T6" fmla="*/ 8 w 122"/>
                <a:gd name="T7" fmla="*/ 9 h 237"/>
                <a:gd name="T8" fmla="*/ 9 w 122"/>
                <a:gd name="T9" fmla="*/ 15 h 237"/>
                <a:gd name="T10" fmla="*/ 9 w 122"/>
                <a:gd name="T11" fmla="*/ 21 h 237"/>
                <a:gd name="T12" fmla="*/ 8 w 122"/>
                <a:gd name="T13" fmla="*/ 28 h 237"/>
                <a:gd name="T14" fmla="*/ 6 w 122"/>
                <a:gd name="T15" fmla="*/ 34 h 237"/>
                <a:gd name="T16" fmla="*/ 3 w 122"/>
                <a:gd name="T17" fmla="*/ 40 h 237"/>
                <a:gd name="T18" fmla="*/ 1 w 122"/>
                <a:gd name="T19" fmla="*/ 45 h 237"/>
                <a:gd name="T20" fmla="*/ 0 w 122"/>
                <a:gd name="T21" fmla="*/ 51 h 237"/>
                <a:gd name="T22" fmla="*/ 0 w 122"/>
                <a:gd name="T23" fmla="*/ 58 h 237"/>
                <a:gd name="T24" fmla="*/ 1 w 122"/>
                <a:gd name="T25" fmla="*/ 65 h 237"/>
                <a:gd name="T26" fmla="*/ 2 w 122"/>
                <a:gd name="T27" fmla="*/ 71 h 237"/>
                <a:gd name="T28" fmla="*/ 4 w 122"/>
                <a:gd name="T29" fmla="*/ 76 h 237"/>
                <a:gd name="T30" fmla="*/ 7 w 122"/>
                <a:gd name="T31" fmla="*/ 79 h 237"/>
                <a:gd name="T32" fmla="*/ 9 w 122"/>
                <a:gd name="T33" fmla="*/ 75 h 237"/>
                <a:gd name="T34" fmla="*/ 11 w 122"/>
                <a:gd name="T35" fmla="*/ 71 h 237"/>
                <a:gd name="T36" fmla="*/ 13 w 122"/>
                <a:gd name="T37" fmla="*/ 67 h 237"/>
                <a:gd name="T38" fmla="*/ 15 w 122"/>
                <a:gd name="T39" fmla="*/ 63 h 237"/>
                <a:gd name="T40" fmla="*/ 20 w 122"/>
                <a:gd name="T41" fmla="*/ 58 h 237"/>
                <a:gd name="T42" fmla="*/ 24 w 122"/>
                <a:gd name="T43" fmla="*/ 54 h 237"/>
                <a:gd name="T44" fmla="*/ 28 w 122"/>
                <a:gd name="T45" fmla="*/ 49 h 237"/>
                <a:gd name="T46" fmla="*/ 32 w 122"/>
                <a:gd name="T47" fmla="*/ 44 h 237"/>
                <a:gd name="T48" fmla="*/ 36 w 122"/>
                <a:gd name="T49" fmla="*/ 41 h 237"/>
                <a:gd name="T50" fmla="*/ 39 w 122"/>
                <a:gd name="T51" fmla="*/ 37 h 237"/>
                <a:gd name="T52" fmla="*/ 40 w 122"/>
                <a:gd name="T53" fmla="*/ 33 h 237"/>
                <a:gd name="T54" fmla="*/ 40 w 122"/>
                <a:gd name="T55" fmla="*/ 29 h 237"/>
                <a:gd name="T56" fmla="*/ 39 w 122"/>
                <a:gd name="T57" fmla="*/ 25 h 237"/>
                <a:gd name="T58" fmla="*/ 37 w 122"/>
                <a:gd name="T59" fmla="*/ 20 h 237"/>
                <a:gd name="T60" fmla="*/ 34 w 122"/>
                <a:gd name="T61" fmla="*/ 15 h 237"/>
                <a:gd name="T62" fmla="*/ 32 w 122"/>
                <a:gd name="T63" fmla="*/ 9 h 237"/>
                <a:gd name="T64" fmla="*/ 30 w 122"/>
                <a:gd name="T65" fmla="*/ 4 h 237"/>
                <a:gd name="T66" fmla="*/ 28 w 122"/>
                <a:gd name="T67" fmla="*/ 1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2"/>
                <a:gd name="T103" fmla="*/ 0 h 237"/>
                <a:gd name="T104" fmla="*/ 122 w 122"/>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2" h="237">
                  <a:moveTo>
                    <a:pt x="21" y="0"/>
                  </a:moveTo>
                  <a:lnTo>
                    <a:pt x="22" y="14"/>
                  </a:lnTo>
                  <a:lnTo>
                    <a:pt x="23" y="28"/>
                  </a:lnTo>
                  <a:lnTo>
                    <a:pt x="27" y="46"/>
                  </a:lnTo>
                  <a:lnTo>
                    <a:pt x="27" y="62"/>
                  </a:lnTo>
                  <a:lnTo>
                    <a:pt x="23" y="83"/>
                  </a:lnTo>
                  <a:lnTo>
                    <a:pt x="18" y="101"/>
                  </a:lnTo>
                  <a:lnTo>
                    <a:pt x="10" y="120"/>
                  </a:lnTo>
                  <a:lnTo>
                    <a:pt x="4" y="136"/>
                  </a:lnTo>
                  <a:lnTo>
                    <a:pt x="1" y="153"/>
                  </a:lnTo>
                  <a:lnTo>
                    <a:pt x="0" y="173"/>
                  </a:lnTo>
                  <a:lnTo>
                    <a:pt x="3" y="195"/>
                  </a:lnTo>
                  <a:lnTo>
                    <a:pt x="7" y="212"/>
                  </a:lnTo>
                  <a:lnTo>
                    <a:pt x="13" y="228"/>
                  </a:lnTo>
                  <a:lnTo>
                    <a:pt x="22" y="237"/>
                  </a:lnTo>
                  <a:lnTo>
                    <a:pt x="28" y="225"/>
                  </a:lnTo>
                  <a:lnTo>
                    <a:pt x="33" y="213"/>
                  </a:lnTo>
                  <a:lnTo>
                    <a:pt x="39" y="202"/>
                  </a:lnTo>
                  <a:lnTo>
                    <a:pt x="47" y="190"/>
                  </a:lnTo>
                  <a:lnTo>
                    <a:pt x="60" y="174"/>
                  </a:lnTo>
                  <a:lnTo>
                    <a:pt x="72" y="161"/>
                  </a:lnTo>
                  <a:lnTo>
                    <a:pt x="86" y="146"/>
                  </a:lnTo>
                  <a:lnTo>
                    <a:pt x="98" y="133"/>
                  </a:lnTo>
                  <a:lnTo>
                    <a:pt x="110" y="123"/>
                  </a:lnTo>
                  <a:lnTo>
                    <a:pt x="118" y="112"/>
                  </a:lnTo>
                  <a:lnTo>
                    <a:pt x="122" y="100"/>
                  </a:lnTo>
                  <a:lnTo>
                    <a:pt x="122" y="86"/>
                  </a:lnTo>
                  <a:lnTo>
                    <a:pt x="119" y="74"/>
                  </a:lnTo>
                  <a:lnTo>
                    <a:pt x="112" y="61"/>
                  </a:lnTo>
                  <a:lnTo>
                    <a:pt x="105" y="44"/>
                  </a:lnTo>
                  <a:lnTo>
                    <a:pt x="98" y="27"/>
                  </a:lnTo>
                  <a:lnTo>
                    <a:pt x="91" y="12"/>
                  </a:lnTo>
                  <a:lnTo>
                    <a:pt x="86" y="3"/>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23" name="Freeform 21"/>
            <p:cNvSpPr>
              <a:spLocks/>
            </p:cNvSpPr>
            <p:nvPr/>
          </p:nvSpPr>
          <p:spPr bwMode="auto">
            <a:xfrm>
              <a:off x="2716" y="3591"/>
              <a:ext cx="219" cy="112"/>
            </a:xfrm>
            <a:custGeom>
              <a:avLst/>
              <a:gdLst>
                <a:gd name="T0" fmla="*/ 78 w 659"/>
                <a:gd name="T1" fmla="*/ 5 h 337"/>
                <a:gd name="T2" fmla="*/ 70 w 659"/>
                <a:gd name="T3" fmla="*/ 1 h 337"/>
                <a:gd name="T4" fmla="*/ 63 w 659"/>
                <a:gd name="T5" fmla="*/ 0 h 337"/>
                <a:gd name="T6" fmla="*/ 56 w 659"/>
                <a:gd name="T7" fmla="*/ 3 h 337"/>
                <a:gd name="T8" fmla="*/ 52 w 659"/>
                <a:gd name="T9" fmla="*/ 13 h 337"/>
                <a:gd name="T10" fmla="*/ 46 w 659"/>
                <a:gd name="T11" fmla="*/ 26 h 337"/>
                <a:gd name="T12" fmla="*/ 42 w 659"/>
                <a:gd name="T13" fmla="*/ 31 h 337"/>
                <a:gd name="T14" fmla="*/ 33 w 659"/>
                <a:gd name="T15" fmla="*/ 36 h 337"/>
                <a:gd name="T16" fmla="*/ 18 w 659"/>
                <a:gd name="T17" fmla="*/ 44 h 337"/>
                <a:gd name="T18" fmla="*/ 8 w 659"/>
                <a:gd name="T19" fmla="*/ 54 h 337"/>
                <a:gd name="T20" fmla="*/ 1 w 659"/>
                <a:gd name="T21" fmla="*/ 68 h 337"/>
                <a:gd name="T22" fmla="*/ 0 w 659"/>
                <a:gd name="T23" fmla="*/ 83 h 337"/>
                <a:gd name="T24" fmla="*/ 4 w 659"/>
                <a:gd name="T25" fmla="*/ 93 h 337"/>
                <a:gd name="T26" fmla="*/ 12 w 659"/>
                <a:gd name="T27" fmla="*/ 100 h 337"/>
                <a:gd name="T28" fmla="*/ 23 w 659"/>
                <a:gd name="T29" fmla="*/ 103 h 337"/>
                <a:gd name="T30" fmla="*/ 30 w 659"/>
                <a:gd name="T31" fmla="*/ 106 h 337"/>
                <a:gd name="T32" fmla="*/ 38 w 659"/>
                <a:gd name="T33" fmla="*/ 111 h 337"/>
                <a:gd name="T34" fmla="*/ 47 w 659"/>
                <a:gd name="T35" fmla="*/ 111 h 337"/>
                <a:gd name="T36" fmla="*/ 63 w 659"/>
                <a:gd name="T37" fmla="*/ 107 h 337"/>
                <a:gd name="T38" fmla="*/ 73 w 659"/>
                <a:gd name="T39" fmla="*/ 106 h 337"/>
                <a:gd name="T40" fmla="*/ 83 w 659"/>
                <a:gd name="T41" fmla="*/ 106 h 337"/>
                <a:gd name="T42" fmla="*/ 95 w 659"/>
                <a:gd name="T43" fmla="*/ 102 h 337"/>
                <a:gd name="T44" fmla="*/ 106 w 659"/>
                <a:gd name="T45" fmla="*/ 99 h 337"/>
                <a:gd name="T46" fmla="*/ 116 w 659"/>
                <a:gd name="T47" fmla="*/ 96 h 337"/>
                <a:gd name="T48" fmla="*/ 127 w 659"/>
                <a:gd name="T49" fmla="*/ 95 h 337"/>
                <a:gd name="T50" fmla="*/ 136 w 659"/>
                <a:gd name="T51" fmla="*/ 98 h 337"/>
                <a:gd name="T52" fmla="*/ 147 w 659"/>
                <a:gd name="T53" fmla="*/ 104 h 337"/>
                <a:gd name="T54" fmla="*/ 156 w 659"/>
                <a:gd name="T55" fmla="*/ 106 h 337"/>
                <a:gd name="T56" fmla="*/ 165 w 659"/>
                <a:gd name="T57" fmla="*/ 110 h 337"/>
                <a:gd name="T58" fmla="*/ 172 w 659"/>
                <a:gd name="T59" fmla="*/ 112 h 337"/>
                <a:gd name="T60" fmla="*/ 177 w 659"/>
                <a:gd name="T61" fmla="*/ 112 h 337"/>
                <a:gd name="T62" fmla="*/ 188 w 659"/>
                <a:gd name="T63" fmla="*/ 108 h 337"/>
                <a:gd name="T64" fmla="*/ 198 w 659"/>
                <a:gd name="T65" fmla="*/ 101 h 337"/>
                <a:gd name="T66" fmla="*/ 204 w 659"/>
                <a:gd name="T67" fmla="*/ 91 h 337"/>
                <a:gd name="T68" fmla="*/ 209 w 659"/>
                <a:gd name="T69" fmla="*/ 75 h 337"/>
                <a:gd name="T70" fmla="*/ 215 w 659"/>
                <a:gd name="T71" fmla="*/ 63 h 337"/>
                <a:gd name="T72" fmla="*/ 219 w 659"/>
                <a:gd name="T73" fmla="*/ 53 h 337"/>
                <a:gd name="T74" fmla="*/ 218 w 659"/>
                <a:gd name="T75" fmla="*/ 43 h 337"/>
                <a:gd name="T76" fmla="*/ 211 w 659"/>
                <a:gd name="T77" fmla="*/ 33 h 337"/>
                <a:gd name="T78" fmla="*/ 203 w 659"/>
                <a:gd name="T79" fmla="*/ 26 h 337"/>
                <a:gd name="T80" fmla="*/ 197 w 659"/>
                <a:gd name="T81" fmla="*/ 20 h 337"/>
                <a:gd name="T82" fmla="*/ 187 w 659"/>
                <a:gd name="T83" fmla="*/ 16 h 337"/>
                <a:gd name="T84" fmla="*/ 171 w 659"/>
                <a:gd name="T85" fmla="*/ 17 h 337"/>
                <a:gd name="T86" fmla="*/ 145 w 659"/>
                <a:gd name="T87" fmla="*/ 20 h 337"/>
                <a:gd name="T88" fmla="*/ 127 w 659"/>
                <a:gd name="T89" fmla="*/ 19 h 337"/>
                <a:gd name="T90" fmla="*/ 109 w 659"/>
                <a:gd name="T91" fmla="*/ 15 h 337"/>
                <a:gd name="T92" fmla="*/ 96 w 659"/>
                <a:gd name="T93" fmla="*/ 11 h 337"/>
                <a:gd name="T94" fmla="*/ 87 w 659"/>
                <a:gd name="T95" fmla="*/ 6 h 3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9"/>
                <a:gd name="T145" fmla="*/ 0 h 337"/>
                <a:gd name="T146" fmla="*/ 659 w 659"/>
                <a:gd name="T147" fmla="*/ 337 h 3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9" h="337">
                  <a:moveTo>
                    <a:pt x="251" y="15"/>
                  </a:moveTo>
                  <a:lnTo>
                    <a:pt x="236" y="14"/>
                  </a:lnTo>
                  <a:lnTo>
                    <a:pt x="225" y="10"/>
                  </a:lnTo>
                  <a:lnTo>
                    <a:pt x="212" y="3"/>
                  </a:lnTo>
                  <a:lnTo>
                    <a:pt x="201" y="0"/>
                  </a:lnTo>
                  <a:lnTo>
                    <a:pt x="190" y="0"/>
                  </a:lnTo>
                  <a:lnTo>
                    <a:pt x="178" y="3"/>
                  </a:lnTo>
                  <a:lnTo>
                    <a:pt x="170" y="9"/>
                  </a:lnTo>
                  <a:lnTo>
                    <a:pt x="162" y="21"/>
                  </a:lnTo>
                  <a:lnTo>
                    <a:pt x="156" y="38"/>
                  </a:lnTo>
                  <a:lnTo>
                    <a:pt x="146" y="62"/>
                  </a:lnTo>
                  <a:lnTo>
                    <a:pt x="138" y="77"/>
                  </a:lnTo>
                  <a:lnTo>
                    <a:pt x="132" y="89"/>
                  </a:lnTo>
                  <a:lnTo>
                    <a:pt x="125" y="94"/>
                  </a:lnTo>
                  <a:lnTo>
                    <a:pt x="116" y="100"/>
                  </a:lnTo>
                  <a:lnTo>
                    <a:pt x="99" y="107"/>
                  </a:lnTo>
                  <a:lnTo>
                    <a:pt x="77" y="118"/>
                  </a:lnTo>
                  <a:lnTo>
                    <a:pt x="55" y="132"/>
                  </a:lnTo>
                  <a:lnTo>
                    <a:pt x="39" y="144"/>
                  </a:lnTo>
                  <a:lnTo>
                    <a:pt x="23" y="162"/>
                  </a:lnTo>
                  <a:lnTo>
                    <a:pt x="10" y="181"/>
                  </a:lnTo>
                  <a:lnTo>
                    <a:pt x="2" y="204"/>
                  </a:lnTo>
                  <a:lnTo>
                    <a:pt x="0" y="226"/>
                  </a:lnTo>
                  <a:lnTo>
                    <a:pt x="1" y="249"/>
                  </a:lnTo>
                  <a:lnTo>
                    <a:pt x="4" y="265"/>
                  </a:lnTo>
                  <a:lnTo>
                    <a:pt x="12" y="280"/>
                  </a:lnTo>
                  <a:lnTo>
                    <a:pt x="22" y="292"/>
                  </a:lnTo>
                  <a:lnTo>
                    <a:pt x="35" y="301"/>
                  </a:lnTo>
                  <a:lnTo>
                    <a:pt x="51" y="307"/>
                  </a:lnTo>
                  <a:lnTo>
                    <a:pt x="68" y="310"/>
                  </a:lnTo>
                  <a:lnTo>
                    <a:pt x="80" y="314"/>
                  </a:lnTo>
                  <a:lnTo>
                    <a:pt x="89" y="319"/>
                  </a:lnTo>
                  <a:lnTo>
                    <a:pt x="102" y="328"/>
                  </a:lnTo>
                  <a:lnTo>
                    <a:pt x="113" y="333"/>
                  </a:lnTo>
                  <a:lnTo>
                    <a:pt x="126" y="336"/>
                  </a:lnTo>
                  <a:lnTo>
                    <a:pt x="140" y="335"/>
                  </a:lnTo>
                  <a:lnTo>
                    <a:pt x="162" y="329"/>
                  </a:lnTo>
                  <a:lnTo>
                    <a:pt x="191" y="323"/>
                  </a:lnTo>
                  <a:lnTo>
                    <a:pt x="205" y="320"/>
                  </a:lnTo>
                  <a:lnTo>
                    <a:pt x="219" y="320"/>
                  </a:lnTo>
                  <a:lnTo>
                    <a:pt x="236" y="323"/>
                  </a:lnTo>
                  <a:lnTo>
                    <a:pt x="250" y="320"/>
                  </a:lnTo>
                  <a:lnTo>
                    <a:pt x="264" y="315"/>
                  </a:lnTo>
                  <a:lnTo>
                    <a:pt x="286" y="308"/>
                  </a:lnTo>
                  <a:lnTo>
                    <a:pt x="303" y="305"/>
                  </a:lnTo>
                  <a:lnTo>
                    <a:pt x="319" y="299"/>
                  </a:lnTo>
                  <a:lnTo>
                    <a:pt x="331" y="296"/>
                  </a:lnTo>
                  <a:lnTo>
                    <a:pt x="350" y="290"/>
                  </a:lnTo>
                  <a:lnTo>
                    <a:pt x="364" y="286"/>
                  </a:lnTo>
                  <a:lnTo>
                    <a:pt x="382" y="286"/>
                  </a:lnTo>
                  <a:lnTo>
                    <a:pt x="396" y="288"/>
                  </a:lnTo>
                  <a:lnTo>
                    <a:pt x="410" y="295"/>
                  </a:lnTo>
                  <a:lnTo>
                    <a:pt x="427" y="304"/>
                  </a:lnTo>
                  <a:lnTo>
                    <a:pt x="443" y="312"/>
                  </a:lnTo>
                  <a:lnTo>
                    <a:pt x="457" y="316"/>
                  </a:lnTo>
                  <a:lnTo>
                    <a:pt x="468" y="320"/>
                  </a:lnTo>
                  <a:lnTo>
                    <a:pt x="480" y="325"/>
                  </a:lnTo>
                  <a:lnTo>
                    <a:pt x="497" y="330"/>
                  </a:lnTo>
                  <a:lnTo>
                    <a:pt x="506" y="335"/>
                  </a:lnTo>
                  <a:lnTo>
                    <a:pt x="517" y="337"/>
                  </a:lnTo>
                  <a:lnTo>
                    <a:pt x="533" y="337"/>
                  </a:lnTo>
                  <a:lnTo>
                    <a:pt x="550" y="332"/>
                  </a:lnTo>
                  <a:lnTo>
                    <a:pt x="567" y="326"/>
                  </a:lnTo>
                  <a:lnTo>
                    <a:pt x="584" y="315"/>
                  </a:lnTo>
                  <a:lnTo>
                    <a:pt x="597" y="303"/>
                  </a:lnTo>
                  <a:lnTo>
                    <a:pt x="609" y="286"/>
                  </a:lnTo>
                  <a:lnTo>
                    <a:pt x="615" y="273"/>
                  </a:lnTo>
                  <a:lnTo>
                    <a:pt x="623" y="246"/>
                  </a:lnTo>
                  <a:lnTo>
                    <a:pt x="629" y="227"/>
                  </a:lnTo>
                  <a:lnTo>
                    <a:pt x="637" y="207"/>
                  </a:lnTo>
                  <a:lnTo>
                    <a:pt x="647" y="190"/>
                  </a:lnTo>
                  <a:lnTo>
                    <a:pt x="656" y="174"/>
                  </a:lnTo>
                  <a:lnTo>
                    <a:pt x="659" y="158"/>
                  </a:lnTo>
                  <a:lnTo>
                    <a:pt x="658" y="144"/>
                  </a:lnTo>
                  <a:lnTo>
                    <a:pt x="655" y="130"/>
                  </a:lnTo>
                  <a:lnTo>
                    <a:pt x="646" y="115"/>
                  </a:lnTo>
                  <a:lnTo>
                    <a:pt x="636" y="100"/>
                  </a:lnTo>
                  <a:lnTo>
                    <a:pt x="623" y="88"/>
                  </a:lnTo>
                  <a:lnTo>
                    <a:pt x="611" y="78"/>
                  </a:lnTo>
                  <a:lnTo>
                    <a:pt x="603" y="67"/>
                  </a:lnTo>
                  <a:lnTo>
                    <a:pt x="593" y="59"/>
                  </a:lnTo>
                  <a:lnTo>
                    <a:pt x="579" y="53"/>
                  </a:lnTo>
                  <a:lnTo>
                    <a:pt x="562" y="49"/>
                  </a:lnTo>
                  <a:lnTo>
                    <a:pt x="544" y="48"/>
                  </a:lnTo>
                  <a:lnTo>
                    <a:pt x="514" y="50"/>
                  </a:lnTo>
                  <a:lnTo>
                    <a:pt x="476" y="56"/>
                  </a:lnTo>
                  <a:lnTo>
                    <a:pt x="435" y="60"/>
                  </a:lnTo>
                  <a:lnTo>
                    <a:pt x="411" y="60"/>
                  </a:lnTo>
                  <a:lnTo>
                    <a:pt x="382" y="57"/>
                  </a:lnTo>
                  <a:lnTo>
                    <a:pt x="353" y="51"/>
                  </a:lnTo>
                  <a:lnTo>
                    <a:pt x="329" y="45"/>
                  </a:lnTo>
                  <a:lnTo>
                    <a:pt x="308" y="39"/>
                  </a:lnTo>
                  <a:lnTo>
                    <a:pt x="288" y="32"/>
                  </a:lnTo>
                  <a:lnTo>
                    <a:pt x="272" y="23"/>
                  </a:lnTo>
                  <a:lnTo>
                    <a:pt x="261" y="19"/>
                  </a:lnTo>
                  <a:lnTo>
                    <a:pt x="251" y="15"/>
                  </a:lnTo>
                  <a:close/>
                </a:path>
              </a:pathLst>
            </a:custGeom>
            <a:solidFill>
              <a:srgbClr val="00C000"/>
            </a:solidFill>
            <a:ln w="0">
              <a:solidFill>
                <a:srgbClr val="000000"/>
              </a:solidFill>
              <a:round/>
              <a:headEnd/>
              <a:tailEnd/>
            </a:ln>
          </p:spPr>
          <p:txBody>
            <a:bodyPr/>
            <a:lstStyle/>
            <a:p>
              <a:endParaRPr lang="ar-IQ"/>
            </a:p>
          </p:txBody>
        </p:sp>
        <p:sp>
          <p:nvSpPr>
            <p:cNvPr id="24" name="Freeform 22"/>
            <p:cNvSpPr>
              <a:spLocks/>
            </p:cNvSpPr>
            <p:nvPr/>
          </p:nvSpPr>
          <p:spPr bwMode="auto">
            <a:xfrm>
              <a:off x="2799" y="3556"/>
              <a:ext cx="287" cy="156"/>
            </a:xfrm>
            <a:custGeom>
              <a:avLst/>
              <a:gdLst>
                <a:gd name="T0" fmla="*/ 95 w 859"/>
                <a:gd name="T1" fmla="*/ 151 h 470"/>
                <a:gd name="T2" fmla="*/ 95 w 859"/>
                <a:gd name="T3" fmla="*/ 156 h 470"/>
                <a:gd name="T4" fmla="*/ 108 w 859"/>
                <a:gd name="T5" fmla="*/ 153 h 470"/>
                <a:gd name="T6" fmla="*/ 116 w 859"/>
                <a:gd name="T7" fmla="*/ 148 h 470"/>
                <a:gd name="T8" fmla="*/ 118 w 859"/>
                <a:gd name="T9" fmla="*/ 146 h 470"/>
                <a:gd name="T10" fmla="*/ 120 w 859"/>
                <a:gd name="T11" fmla="*/ 145 h 470"/>
                <a:gd name="T12" fmla="*/ 130 w 859"/>
                <a:gd name="T13" fmla="*/ 145 h 470"/>
                <a:gd name="T14" fmla="*/ 143 w 859"/>
                <a:gd name="T15" fmla="*/ 145 h 470"/>
                <a:gd name="T16" fmla="*/ 150 w 859"/>
                <a:gd name="T17" fmla="*/ 147 h 470"/>
                <a:gd name="T18" fmla="*/ 162 w 859"/>
                <a:gd name="T19" fmla="*/ 148 h 470"/>
                <a:gd name="T20" fmla="*/ 180 w 859"/>
                <a:gd name="T21" fmla="*/ 145 h 470"/>
                <a:gd name="T22" fmla="*/ 196 w 859"/>
                <a:gd name="T23" fmla="*/ 142 h 470"/>
                <a:gd name="T24" fmla="*/ 205 w 859"/>
                <a:gd name="T25" fmla="*/ 139 h 470"/>
                <a:gd name="T26" fmla="*/ 218 w 859"/>
                <a:gd name="T27" fmla="*/ 135 h 470"/>
                <a:gd name="T28" fmla="*/ 231 w 859"/>
                <a:gd name="T29" fmla="*/ 129 h 470"/>
                <a:gd name="T30" fmla="*/ 240 w 859"/>
                <a:gd name="T31" fmla="*/ 123 h 470"/>
                <a:gd name="T32" fmla="*/ 252 w 859"/>
                <a:gd name="T33" fmla="*/ 113 h 470"/>
                <a:gd name="T34" fmla="*/ 266 w 859"/>
                <a:gd name="T35" fmla="*/ 106 h 470"/>
                <a:gd name="T36" fmla="*/ 279 w 859"/>
                <a:gd name="T37" fmla="*/ 100 h 470"/>
                <a:gd name="T38" fmla="*/ 286 w 859"/>
                <a:gd name="T39" fmla="*/ 89 h 470"/>
                <a:gd name="T40" fmla="*/ 287 w 859"/>
                <a:gd name="T41" fmla="*/ 73 h 470"/>
                <a:gd name="T42" fmla="*/ 283 w 859"/>
                <a:gd name="T43" fmla="*/ 58 h 470"/>
                <a:gd name="T44" fmla="*/ 280 w 859"/>
                <a:gd name="T45" fmla="*/ 52 h 470"/>
                <a:gd name="T46" fmla="*/ 269 w 859"/>
                <a:gd name="T47" fmla="*/ 41 h 470"/>
                <a:gd name="T48" fmla="*/ 255 w 859"/>
                <a:gd name="T49" fmla="*/ 35 h 470"/>
                <a:gd name="T50" fmla="*/ 234 w 859"/>
                <a:gd name="T51" fmla="*/ 29 h 470"/>
                <a:gd name="T52" fmla="*/ 218 w 859"/>
                <a:gd name="T53" fmla="*/ 22 h 470"/>
                <a:gd name="T54" fmla="*/ 202 w 859"/>
                <a:gd name="T55" fmla="*/ 11 h 470"/>
                <a:gd name="T56" fmla="*/ 185 w 859"/>
                <a:gd name="T57" fmla="*/ 3 h 470"/>
                <a:gd name="T58" fmla="*/ 165 w 859"/>
                <a:gd name="T59" fmla="*/ 0 h 470"/>
                <a:gd name="T60" fmla="*/ 142 w 859"/>
                <a:gd name="T61" fmla="*/ 1 h 470"/>
                <a:gd name="T62" fmla="*/ 123 w 859"/>
                <a:gd name="T63" fmla="*/ 4 h 470"/>
                <a:gd name="T64" fmla="*/ 106 w 859"/>
                <a:gd name="T65" fmla="*/ 6 h 470"/>
                <a:gd name="T66" fmla="*/ 83 w 859"/>
                <a:gd name="T67" fmla="*/ 14 h 470"/>
                <a:gd name="T68" fmla="*/ 67 w 859"/>
                <a:gd name="T69" fmla="*/ 15 h 470"/>
                <a:gd name="T70" fmla="*/ 50 w 859"/>
                <a:gd name="T71" fmla="*/ 12 h 470"/>
                <a:gd name="T72" fmla="*/ 36 w 859"/>
                <a:gd name="T73" fmla="*/ 14 h 470"/>
                <a:gd name="T74" fmla="*/ 22 w 859"/>
                <a:gd name="T75" fmla="*/ 20 h 470"/>
                <a:gd name="T76" fmla="*/ 2 w 859"/>
                <a:gd name="T77" fmla="*/ 35 h 470"/>
                <a:gd name="T78" fmla="*/ 0 w 859"/>
                <a:gd name="T79" fmla="*/ 40 h 470"/>
                <a:gd name="T80" fmla="*/ 7 w 859"/>
                <a:gd name="T81" fmla="*/ 42 h 470"/>
                <a:gd name="T82" fmla="*/ 19 w 859"/>
                <a:gd name="T83" fmla="*/ 48 h 470"/>
                <a:gd name="T84" fmla="*/ 34 w 859"/>
                <a:gd name="T85" fmla="*/ 52 h 470"/>
                <a:gd name="T86" fmla="*/ 53 w 859"/>
                <a:gd name="T87" fmla="*/ 55 h 470"/>
                <a:gd name="T88" fmla="*/ 75 w 859"/>
                <a:gd name="T89" fmla="*/ 53 h 470"/>
                <a:gd name="T90" fmla="*/ 98 w 859"/>
                <a:gd name="T91" fmla="*/ 51 h 470"/>
                <a:gd name="T92" fmla="*/ 110 w 859"/>
                <a:gd name="T93" fmla="*/ 52 h 470"/>
                <a:gd name="T94" fmla="*/ 118 w 859"/>
                <a:gd name="T95" fmla="*/ 57 h 470"/>
                <a:gd name="T96" fmla="*/ 124 w 859"/>
                <a:gd name="T97" fmla="*/ 64 h 470"/>
                <a:gd name="T98" fmla="*/ 132 w 859"/>
                <a:gd name="T99" fmla="*/ 73 h 470"/>
                <a:gd name="T100" fmla="*/ 136 w 859"/>
                <a:gd name="T101" fmla="*/ 83 h 470"/>
                <a:gd name="T102" fmla="*/ 135 w 859"/>
                <a:gd name="T103" fmla="*/ 93 h 470"/>
                <a:gd name="T104" fmla="*/ 129 w 859"/>
                <a:gd name="T105" fmla="*/ 104 h 470"/>
                <a:gd name="T106" fmla="*/ 124 w 859"/>
                <a:gd name="T107" fmla="*/ 117 h 470"/>
                <a:gd name="T108" fmla="*/ 120 w 859"/>
                <a:gd name="T109" fmla="*/ 130 h 470"/>
                <a:gd name="T110" fmla="*/ 111 w 859"/>
                <a:gd name="T111" fmla="*/ 139 h 470"/>
                <a:gd name="T112" fmla="*/ 100 w 859"/>
                <a:gd name="T113" fmla="*/ 145 h 4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0"/>
                <a:gd name="T173" fmla="*/ 859 w 859"/>
                <a:gd name="T174" fmla="*/ 470 h 4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0">
                  <a:moveTo>
                    <a:pt x="282" y="442"/>
                  </a:moveTo>
                  <a:lnTo>
                    <a:pt x="283" y="456"/>
                  </a:lnTo>
                  <a:lnTo>
                    <a:pt x="285" y="470"/>
                  </a:lnTo>
                  <a:lnTo>
                    <a:pt x="306" y="467"/>
                  </a:lnTo>
                  <a:lnTo>
                    <a:pt x="324" y="462"/>
                  </a:lnTo>
                  <a:lnTo>
                    <a:pt x="338" y="453"/>
                  </a:lnTo>
                  <a:lnTo>
                    <a:pt x="348" y="445"/>
                  </a:lnTo>
                  <a:lnTo>
                    <a:pt x="353" y="440"/>
                  </a:lnTo>
                  <a:lnTo>
                    <a:pt x="360" y="436"/>
                  </a:lnTo>
                  <a:lnTo>
                    <a:pt x="374" y="435"/>
                  </a:lnTo>
                  <a:lnTo>
                    <a:pt x="388" y="437"/>
                  </a:lnTo>
                  <a:lnTo>
                    <a:pt x="412" y="435"/>
                  </a:lnTo>
                  <a:lnTo>
                    <a:pt x="427" y="437"/>
                  </a:lnTo>
                  <a:lnTo>
                    <a:pt x="437" y="438"/>
                  </a:lnTo>
                  <a:lnTo>
                    <a:pt x="449" y="442"/>
                  </a:lnTo>
                  <a:lnTo>
                    <a:pt x="465" y="445"/>
                  </a:lnTo>
                  <a:lnTo>
                    <a:pt x="484" y="446"/>
                  </a:lnTo>
                  <a:lnTo>
                    <a:pt x="511" y="443"/>
                  </a:lnTo>
                  <a:lnTo>
                    <a:pt x="538" y="437"/>
                  </a:lnTo>
                  <a:lnTo>
                    <a:pt x="563" y="432"/>
                  </a:lnTo>
                  <a:lnTo>
                    <a:pt x="586" y="428"/>
                  </a:lnTo>
                  <a:lnTo>
                    <a:pt x="598" y="424"/>
                  </a:lnTo>
                  <a:lnTo>
                    <a:pt x="613" y="419"/>
                  </a:lnTo>
                  <a:lnTo>
                    <a:pt x="632" y="411"/>
                  </a:lnTo>
                  <a:lnTo>
                    <a:pt x="651" y="406"/>
                  </a:lnTo>
                  <a:lnTo>
                    <a:pt x="672" y="399"/>
                  </a:lnTo>
                  <a:lnTo>
                    <a:pt x="692" y="390"/>
                  </a:lnTo>
                  <a:lnTo>
                    <a:pt x="706" y="381"/>
                  </a:lnTo>
                  <a:lnTo>
                    <a:pt x="719" y="370"/>
                  </a:lnTo>
                  <a:lnTo>
                    <a:pt x="736" y="354"/>
                  </a:lnTo>
                  <a:lnTo>
                    <a:pt x="753" y="340"/>
                  </a:lnTo>
                  <a:lnTo>
                    <a:pt x="774" y="329"/>
                  </a:lnTo>
                  <a:lnTo>
                    <a:pt x="795" y="320"/>
                  </a:lnTo>
                  <a:lnTo>
                    <a:pt x="819" y="310"/>
                  </a:lnTo>
                  <a:lnTo>
                    <a:pt x="835" y="300"/>
                  </a:lnTo>
                  <a:lnTo>
                    <a:pt x="846" y="286"/>
                  </a:lnTo>
                  <a:lnTo>
                    <a:pt x="855" y="269"/>
                  </a:lnTo>
                  <a:lnTo>
                    <a:pt x="859" y="246"/>
                  </a:lnTo>
                  <a:lnTo>
                    <a:pt x="859" y="220"/>
                  </a:lnTo>
                  <a:lnTo>
                    <a:pt x="856" y="197"/>
                  </a:lnTo>
                  <a:lnTo>
                    <a:pt x="848" y="176"/>
                  </a:lnTo>
                  <a:lnTo>
                    <a:pt x="838" y="158"/>
                  </a:lnTo>
                  <a:lnTo>
                    <a:pt x="824" y="140"/>
                  </a:lnTo>
                  <a:lnTo>
                    <a:pt x="806" y="125"/>
                  </a:lnTo>
                  <a:lnTo>
                    <a:pt x="785" y="111"/>
                  </a:lnTo>
                  <a:lnTo>
                    <a:pt x="763" y="104"/>
                  </a:lnTo>
                  <a:lnTo>
                    <a:pt x="733" y="95"/>
                  </a:lnTo>
                  <a:lnTo>
                    <a:pt x="700" y="87"/>
                  </a:lnTo>
                  <a:lnTo>
                    <a:pt x="676" y="77"/>
                  </a:lnTo>
                  <a:lnTo>
                    <a:pt x="651" y="66"/>
                  </a:lnTo>
                  <a:lnTo>
                    <a:pt x="630" y="52"/>
                  </a:lnTo>
                  <a:lnTo>
                    <a:pt x="605" y="32"/>
                  </a:lnTo>
                  <a:lnTo>
                    <a:pt x="582" y="18"/>
                  </a:lnTo>
                  <a:lnTo>
                    <a:pt x="555" y="8"/>
                  </a:lnTo>
                  <a:lnTo>
                    <a:pt x="526" y="2"/>
                  </a:lnTo>
                  <a:lnTo>
                    <a:pt x="493" y="0"/>
                  </a:lnTo>
                  <a:lnTo>
                    <a:pt x="464" y="0"/>
                  </a:lnTo>
                  <a:lnTo>
                    <a:pt x="426" y="4"/>
                  </a:lnTo>
                  <a:lnTo>
                    <a:pt x="394" y="8"/>
                  </a:lnTo>
                  <a:lnTo>
                    <a:pt x="367" y="12"/>
                  </a:lnTo>
                  <a:lnTo>
                    <a:pt x="340" y="13"/>
                  </a:lnTo>
                  <a:lnTo>
                    <a:pt x="318" y="17"/>
                  </a:lnTo>
                  <a:lnTo>
                    <a:pt x="283" y="31"/>
                  </a:lnTo>
                  <a:lnTo>
                    <a:pt x="248" y="41"/>
                  </a:lnTo>
                  <a:lnTo>
                    <a:pt x="222" y="46"/>
                  </a:lnTo>
                  <a:lnTo>
                    <a:pt x="200" y="46"/>
                  </a:lnTo>
                  <a:lnTo>
                    <a:pt x="172" y="40"/>
                  </a:lnTo>
                  <a:lnTo>
                    <a:pt x="150" y="37"/>
                  </a:lnTo>
                  <a:lnTo>
                    <a:pt x="131" y="37"/>
                  </a:lnTo>
                  <a:lnTo>
                    <a:pt x="109" y="41"/>
                  </a:lnTo>
                  <a:lnTo>
                    <a:pt x="92" y="48"/>
                  </a:lnTo>
                  <a:lnTo>
                    <a:pt x="66" y="61"/>
                  </a:lnTo>
                  <a:lnTo>
                    <a:pt x="23" y="88"/>
                  </a:lnTo>
                  <a:lnTo>
                    <a:pt x="6" y="104"/>
                  </a:lnTo>
                  <a:lnTo>
                    <a:pt x="0" y="113"/>
                  </a:lnTo>
                  <a:lnTo>
                    <a:pt x="0" y="120"/>
                  </a:lnTo>
                  <a:lnTo>
                    <a:pt x="10" y="124"/>
                  </a:lnTo>
                  <a:lnTo>
                    <a:pt x="21" y="128"/>
                  </a:lnTo>
                  <a:lnTo>
                    <a:pt x="37" y="137"/>
                  </a:lnTo>
                  <a:lnTo>
                    <a:pt x="57" y="144"/>
                  </a:lnTo>
                  <a:lnTo>
                    <a:pt x="78" y="150"/>
                  </a:lnTo>
                  <a:lnTo>
                    <a:pt x="102" y="156"/>
                  </a:lnTo>
                  <a:lnTo>
                    <a:pt x="131" y="162"/>
                  </a:lnTo>
                  <a:lnTo>
                    <a:pt x="160" y="165"/>
                  </a:lnTo>
                  <a:lnTo>
                    <a:pt x="184" y="165"/>
                  </a:lnTo>
                  <a:lnTo>
                    <a:pt x="225" y="161"/>
                  </a:lnTo>
                  <a:lnTo>
                    <a:pt x="263" y="155"/>
                  </a:lnTo>
                  <a:lnTo>
                    <a:pt x="293" y="153"/>
                  </a:lnTo>
                  <a:lnTo>
                    <a:pt x="311" y="154"/>
                  </a:lnTo>
                  <a:lnTo>
                    <a:pt x="328" y="158"/>
                  </a:lnTo>
                  <a:lnTo>
                    <a:pt x="342" y="164"/>
                  </a:lnTo>
                  <a:lnTo>
                    <a:pt x="352" y="172"/>
                  </a:lnTo>
                  <a:lnTo>
                    <a:pt x="360" y="183"/>
                  </a:lnTo>
                  <a:lnTo>
                    <a:pt x="372" y="193"/>
                  </a:lnTo>
                  <a:lnTo>
                    <a:pt x="385" y="205"/>
                  </a:lnTo>
                  <a:lnTo>
                    <a:pt x="395" y="220"/>
                  </a:lnTo>
                  <a:lnTo>
                    <a:pt x="404" y="235"/>
                  </a:lnTo>
                  <a:lnTo>
                    <a:pt x="407" y="249"/>
                  </a:lnTo>
                  <a:lnTo>
                    <a:pt x="408" y="263"/>
                  </a:lnTo>
                  <a:lnTo>
                    <a:pt x="405" y="279"/>
                  </a:lnTo>
                  <a:lnTo>
                    <a:pt x="396" y="295"/>
                  </a:lnTo>
                  <a:lnTo>
                    <a:pt x="386" y="312"/>
                  </a:lnTo>
                  <a:lnTo>
                    <a:pt x="378" y="332"/>
                  </a:lnTo>
                  <a:lnTo>
                    <a:pt x="372" y="351"/>
                  </a:lnTo>
                  <a:lnTo>
                    <a:pt x="364" y="378"/>
                  </a:lnTo>
                  <a:lnTo>
                    <a:pt x="358" y="391"/>
                  </a:lnTo>
                  <a:lnTo>
                    <a:pt x="346" y="408"/>
                  </a:lnTo>
                  <a:lnTo>
                    <a:pt x="333" y="420"/>
                  </a:lnTo>
                  <a:lnTo>
                    <a:pt x="316" y="431"/>
                  </a:lnTo>
                  <a:lnTo>
                    <a:pt x="299" y="437"/>
                  </a:lnTo>
                  <a:lnTo>
                    <a:pt x="282" y="442"/>
                  </a:lnTo>
                  <a:close/>
                </a:path>
              </a:pathLst>
            </a:custGeom>
            <a:solidFill>
              <a:srgbClr val="00C000"/>
            </a:solidFill>
            <a:ln w="0">
              <a:solidFill>
                <a:srgbClr val="000000"/>
              </a:solidFill>
              <a:round/>
              <a:headEnd/>
              <a:tailEnd/>
            </a:ln>
          </p:spPr>
          <p:txBody>
            <a:bodyPr/>
            <a:lstStyle/>
            <a:p>
              <a:endParaRPr lang="ar-IQ"/>
            </a:p>
          </p:txBody>
        </p:sp>
        <p:sp>
          <p:nvSpPr>
            <p:cNvPr id="25" name="Freeform 23"/>
            <p:cNvSpPr>
              <a:spLocks/>
            </p:cNvSpPr>
            <p:nvPr/>
          </p:nvSpPr>
          <p:spPr bwMode="auto">
            <a:xfrm>
              <a:off x="3030" y="3609"/>
              <a:ext cx="159" cy="104"/>
            </a:xfrm>
            <a:custGeom>
              <a:avLst/>
              <a:gdLst>
                <a:gd name="T0" fmla="*/ 57 w 478"/>
                <a:gd name="T1" fmla="*/ 3 h 310"/>
                <a:gd name="T2" fmla="*/ 67 w 478"/>
                <a:gd name="T3" fmla="*/ 0 h 310"/>
                <a:gd name="T4" fmla="*/ 77 w 478"/>
                <a:gd name="T5" fmla="*/ 0 h 310"/>
                <a:gd name="T6" fmla="*/ 86 w 478"/>
                <a:gd name="T7" fmla="*/ 2 h 310"/>
                <a:gd name="T8" fmla="*/ 97 w 478"/>
                <a:gd name="T9" fmla="*/ 8 h 310"/>
                <a:gd name="T10" fmla="*/ 105 w 478"/>
                <a:gd name="T11" fmla="*/ 16 h 310"/>
                <a:gd name="T12" fmla="*/ 112 w 478"/>
                <a:gd name="T13" fmla="*/ 24 h 310"/>
                <a:gd name="T14" fmla="*/ 124 w 478"/>
                <a:gd name="T15" fmla="*/ 27 h 310"/>
                <a:gd name="T16" fmla="*/ 142 w 478"/>
                <a:gd name="T17" fmla="*/ 28 h 310"/>
                <a:gd name="T18" fmla="*/ 148 w 478"/>
                <a:gd name="T19" fmla="*/ 32 h 310"/>
                <a:gd name="T20" fmla="*/ 151 w 478"/>
                <a:gd name="T21" fmla="*/ 38 h 310"/>
                <a:gd name="T22" fmla="*/ 152 w 478"/>
                <a:gd name="T23" fmla="*/ 46 h 310"/>
                <a:gd name="T24" fmla="*/ 157 w 478"/>
                <a:gd name="T25" fmla="*/ 56 h 310"/>
                <a:gd name="T26" fmla="*/ 159 w 478"/>
                <a:gd name="T27" fmla="*/ 64 h 310"/>
                <a:gd name="T28" fmla="*/ 156 w 478"/>
                <a:gd name="T29" fmla="*/ 71 h 310"/>
                <a:gd name="T30" fmla="*/ 148 w 478"/>
                <a:gd name="T31" fmla="*/ 76 h 310"/>
                <a:gd name="T32" fmla="*/ 137 w 478"/>
                <a:gd name="T33" fmla="*/ 83 h 310"/>
                <a:gd name="T34" fmla="*/ 131 w 478"/>
                <a:gd name="T35" fmla="*/ 90 h 310"/>
                <a:gd name="T36" fmla="*/ 125 w 478"/>
                <a:gd name="T37" fmla="*/ 100 h 310"/>
                <a:gd name="T38" fmla="*/ 118 w 478"/>
                <a:gd name="T39" fmla="*/ 104 h 310"/>
                <a:gd name="T40" fmla="*/ 105 w 478"/>
                <a:gd name="T41" fmla="*/ 104 h 310"/>
                <a:gd name="T42" fmla="*/ 92 w 478"/>
                <a:gd name="T43" fmla="*/ 99 h 310"/>
                <a:gd name="T44" fmla="*/ 89 w 478"/>
                <a:gd name="T45" fmla="*/ 99 h 310"/>
                <a:gd name="T46" fmla="*/ 79 w 478"/>
                <a:gd name="T47" fmla="*/ 96 h 310"/>
                <a:gd name="T48" fmla="*/ 70 w 478"/>
                <a:gd name="T49" fmla="*/ 91 h 310"/>
                <a:gd name="T50" fmla="*/ 61 w 478"/>
                <a:gd name="T51" fmla="*/ 88 h 310"/>
                <a:gd name="T52" fmla="*/ 59 w 478"/>
                <a:gd name="T53" fmla="*/ 88 h 310"/>
                <a:gd name="T54" fmla="*/ 47 w 478"/>
                <a:gd name="T55" fmla="*/ 89 h 310"/>
                <a:gd name="T56" fmla="*/ 45 w 478"/>
                <a:gd name="T57" fmla="*/ 89 h 310"/>
                <a:gd name="T58" fmla="*/ 37 w 478"/>
                <a:gd name="T59" fmla="*/ 90 h 310"/>
                <a:gd name="T60" fmla="*/ 24 w 478"/>
                <a:gd name="T61" fmla="*/ 89 h 310"/>
                <a:gd name="T62" fmla="*/ 17 w 478"/>
                <a:gd name="T63" fmla="*/ 85 h 310"/>
                <a:gd name="T64" fmla="*/ 10 w 478"/>
                <a:gd name="T65" fmla="*/ 83 h 310"/>
                <a:gd name="T66" fmla="*/ 7 w 478"/>
                <a:gd name="T67" fmla="*/ 82 h 310"/>
                <a:gd name="T68" fmla="*/ 4 w 478"/>
                <a:gd name="T69" fmla="*/ 81 h 310"/>
                <a:gd name="T70" fmla="*/ 0 w 478"/>
                <a:gd name="T71" fmla="*/ 79 h 310"/>
                <a:gd name="T72" fmla="*/ 5 w 478"/>
                <a:gd name="T73" fmla="*/ 74 h 310"/>
                <a:gd name="T74" fmla="*/ 15 w 478"/>
                <a:gd name="T75" fmla="*/ 65 h 310"/>
                <a:gd name="T76" fmla="*/ 27 w 478"/>
                <a:gd name="T77" fmla="*/ 56 h 310"/>
                <a:gd name="T78" fmla="*/ 42 w 478"/>
                <a:gd name="T79" fmla="*/ 50 h 310"/>
                <a:gd name="T80" fmla="*/ 51 w 478"/>
                <a:gd name="T81" fmla="*/ 42 h 310"/>
                <a:gd name="T82" fmla="*/ 56 w 478"/>
                <a:gd name="T83" fmla="*/ 29 h 310"/>
                <a:gd name="T84" fmla="*/ 55 w 478"/>
                <a:gd name="T85" fmla="*/ 12 h 3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8"/>
                <a:gd name="T130" fmla="*/ 0 h 310"/>
                <a:gd name="T131" fmla="*/ 478 w 478"/>
                <a:gd name="T132" fmla="*/ 310 h 3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8" h="310">
                  <a:moveTo>
                    <a:pt x="156" y="15"/>
                  </a:moveTo>
                  <a:lnTo>
                    <a:pt x="172" y="8"/>
                  </a:lnTo>
                  <a:lnTo>
                    <a:pt x="185" y="3"/>
                  </a:lnTo>
                  <a:lnTo>
                    <a:pt x="200" y="1"/>
                  </a:lnTo>
                  <a:lnTo>
                    <a:pt x="213" y="0"/>
                  </a:lnTo>
                  <a:lnTo>
                    <a:pt x="230" y="1"/>
                  </a:lnTo>
                  <a:lnTo>
                    <a:pt x="244" y="2"/>
                  </a:lnTo>
                  <a:lnTo>
                    <a:pt x="259" y="6"/>
                  </a:lnTo>
                  <a:lnTo>
                    <a:pt x="277" y="14"/>
                  </a:lnTo>
                  <a:lnTo>
                    <a:pt x="291" y="23"/>
                  </a:lnTo>
                  <a:lnTo>
                    <a:pt x="305" y="35"/>
                  </a:lnTo>
                  <a:lnTo>
                    <a:pt x="316" y="47"/>
                  </a:lnTo>
                  <a:lnTo>
                    <a:pt x="328" y="63"/>
                  </a:lnTo>
                  <a:lnTo>
                    <a:pt x="336" y="71"/>
                  </a:lnTo>
                  <a:lnTo>
                    <a:pt x="348" y="76"/>
                  </a:lnTo>
                  <a:lnTo>
                    <a:pt x="372" y="79"/>
                  </a:lnTo>
                  <a:lnTo>
                    <a:pt x="414" y="82"/>
                  </a:lnTo>
                  <a:lnTo>
                    <a:pt x="426" y="84"/>
                  </a:lnTo>
                  <a:lnTo>
                    <a:pt x="437" y="89"/>
                  </a:lnTo>
                  <a:lnTo>
                    <a:pt x="445" y="94"/>
                  </a:lnTo>
                  <a:lnTo>
                    <a:pt x="450" y="102"/>
                  </a:lnTo>
                  <a:lnTo>
                    <a:pt x="453" y="113"/>
                  </a:lnTo>
                  <a:lnTo>
                    <a:pt x="456" y="125"/>
                  </a:lnTo>
                  <a:lnTo>
                    <a:pt x="458" y="137"/>
                  </a:lnTo>
                  <a:lnTo>
                    <a:pt x="463" y="148"/>
                  </a:lnTo>
                  <a:lnTo>
                    <a:pt x="472" y="166"/>
                  </a:lnTo>
                  <a:lnTo>
                    <a:pt x="476" y="179"/>
                  </a:lnTo>
                  <a:lnTo>
                    <a:pt x="478" y="192"/>
                  </a:lnTo>
                  <a:lnTo>
                    <a:pt x="475" y="202"/>
                  </a:lnTo>
                  <a:lnTo>
                    <a:pt x="470" y="212"/>
                  </a:lnTo>
                  <a:lnTo>
                    <a:pt x="463" y="218"/>
                  </a:lnTo>
                  <a:lnTo>
                    <a:pt x="444" y="228"/>
                  </a:lnTo>
                  <a:lnTo>
                    <a:pt x="424" y="237"/>
                  </a:lnTo>
                  <a:lnTo>
                    <a:pt x="411" y="247"/>
                  </a:lnTo>
                  <a:lnTo>
                    <a:pt x="401" y="256"/>
                  </a:lnTo>
                  <a:lnTo>
                    <a:pt x="394" y="267"/>
                  </a:lnTo>
                  <a:lnTo>
                    <a:pt x="384" y="287"/>
                  </a:lnTo>
                  <a:lnTo>
                    <a:pt x="376" y="298"/>
                  </a:lnTo>
                  <a:lnTo>
                    <a:pt x="366" y="305"/>
                  </a:lnTo>
                  <a:lnTo>
                    <a:pt x="355" y="309"/>
                  </a:lnTo>
                  <a:lnTo>
                    <a:pt x="337" y="310"/>
                  </a:lnTo>
                  <a:lnTo>
                    <a:pt x="317" y="309"/>
                  </a:lnTo>
                  <a:lnTo>
                    <a:pt x="298" y="305"/>
                  </a:lnTo>
                  <a:lnTo>
                    <a:pt x="276" y="296"/>
                  </a:lnTo>
                  <a:lnTo>
                    <a:pt x="268" y="294"/>
                  </a:lnTo>
                  <a:lnTo>
                    <a:pt x="254" y="290"/>
                  </a:lnTo>
                  <a:lnTo>
                    <a:pt x="238" y="285"/>
                  </a:lnTo>
                  <a:lnTo>
                    <a:pt x="227" y="280"/>
                  </a:lnTo>
                  <a:lnTo>
                    <a:pt x="210" y="270"/>
                  </a:lnTo>
                  <a:lnTo>
                    <a:pt x="199" y="265"/>
                  </a:lnTo>
                  <a:lnTo>
                    <a:pt x="184" y="263"/>
                  </a:lnTo>
                  <a:lnTo>
                    <a:pt x="177" y="263"/>
                  </a:lnTo>
                  <a:lnTo>
                    <a:pt x="161" y="263"/>
                  </a:lnTo>
                  <a:lnTo>
                    <a:pt x="142" y="265"/>
                  </a:lnTo>
                  <a:lnTo>
                    <a:pt x="134" y="265"/>
                  </a:lnTo>
                  <a:lnTo>
                    <a:pt x="112" y="268"/>
                  </a:lnTo>
                  <a:lnTo>
                    <a:pt x="84" y="267"/>
                  </a:lnTo>
                  <a:lnTo>
                    <a:pt x="72" y="265"/>
                  </a:lnTo>
                  <a:lnTo>
                    <a:pt x="60" y="261"/>
                  </a:lnTo>
                  <a:lnTo>
                    <a:pt x="50" y="254"/>
                  </a:lnTo>
                  <a:lnTo>
                    <a:pt x="41" y="250"/>
                  </a:lnTo>
                  <a:lnTo>
                    <a:pt x="31" y="247"/>
                  </a:lnTo>
                  <a:lnTo>
                    <a:pt x="26" y="246"/>
                  </a:lnTo>
                  <a:lnTo>
                    <a:pt x="20" y="243"/>
                  </a:lnTo>
                  <a:lnTo>
                    <a:pt x="12" y="242"/>
                  </a:lnTo>
                  <a:lnTo>
                    <a:pt x="6" y="239"/>
                  </a:lnTo>
                  <a:lnTo>
                    <a:pt x="1" y="234"/>
                  </a:lnTo>
                  <a:lnTo>
                    <a:pt x="0" y="229"/>
                  </a:lnTo>
                  <a:lnTo>
                    <a:pt x="14" y="220"/>
                  </a:lnTo>
                  <a:lnTo>
                    <a:pt x="27" y="209"/>
                  </a:lnTo>
                  <a:lnTo>
                    <a:pt x="44" y="193"/>
                  </a:lnTo>
                  <a:lnTo>
                    <a:pt x="61" y="179"/>
                  </a:lnTo>
                  <a:lnTo>
                    <a:pt x="82" y="168"/>
                  </a:lnTo>
                  <a:lnTo>
                    <a:pt x="103" y="159"/>
                  </a:lnTo>
                  <a:lnTo>
                    <a:pt x="127" y="149"/>
                  </a:lnTo>
                  <a:lnTo>
                    <a:pt x="143" y="139"/>
                  </a:lnTo>
                  <a:lnTo>
                    <a:pt x="154" y="125"/>
                  </a:lnTo>
                  <a:lnTo>
                    <a:pt x="163" y="108"/>
                  </a:lnTo>
                  <a:lnTo>
                    <a:pt x="167" y="85"/>
                  </a:lnTo>
                  <a:lnTo>
                    <a:pt x="167" y="59"/>
                  </a:lnTo>
                  <a:lnTo>
                    <a:pt x="164" y="36"/>
                  </a:lnTo>
                  <a:lnTo>
                    <a:pt x="156" y="15"/>
                  </a:lnTo>
                  <a:close/>
                </a:path>
              </a:pathLst>
            </a:custGeom>
            <a:solidFill>
              <a:srgbClr val="00C000"/>
            </a:solidFill>
            <a:ln w="0">
              <a:solidFill>
                <a:srgbClr val="000000"/>
              </a:solidFill>
              <a:round/>
              <a:headEnd/>
              <a:tailEnd/>
            </a:ln>
          </p:spPr>
          <p:txBody>
            <a:bodyPr/>
            <a:lstStyle/>
            <a:p>
              <a:endParaRPr lang="ar-IQ"/>
            </a:p>
          </p:txBody>
        </p:sp>
        <p:sp>
          <p:nvSpPr>
            <p:cNvPr id="26" name="Freeform 24"/>
            <p:cNvSpPr>
              <a:spLocks/>
            </p:cNvSpPr>
            <p:nvPr/>
          </p:nvSpPr>
          <p:spPr bwMode="auto">
            <a:xfrm>
              <a:off x="2822" y="3686"/>
              <a:ext cx="55" cy="33"/>
            </a:xfrm>
            <a:custGeom>
              <a:avLst/>
              <a:gdLst>
                <a:gd name="T0" fmla="*/ 0 w 165"/>
                <a:gd name="T1" fmla="*/ 4 h 100"/>
                <a:gd name="T2" fmla="*/ 2 w 165"/>
                <a:gd name="T3" fmla="*/ 6 h 100"/>
                <a:gd name="T4" fmla="*/ 6 w 165"/>
                <a:gd name="T5" fmla="*/ 6 h 100"/>
                <a:gd name="T6" fmla="*/ 10 w 165"/>
                <a:gd name="T7" fmla="*/ 9 h 100"/>
                <a:gd name="T8" fmla="*/ 16 w 165"/>
                <a:gd name="T9" fmla="*/ 13 h 100"/>
                <a:gd name="T10" fmla="*/ 24 w 165"/>
                <a:gd name="T11" fmla="*/ 19 h 100"/>
                <a:gd name="T12" fmla="*/ 31 w 165"/>
                <a:gd name="T13" fmla="*/ 26 h 100"/>
                <a:gd name="T14" fmla="*/ 37 w 165"/>
                <a:gd name="T15" fmla="*/ 30 h 100"/>
                <a:gd name="T16" fmla="*/ 41 w 165"/>
                <a:gd name="T17" fmla="*/ 32 h 100"/>
                <a:gd name="T18" fmla="*/ 41 w 165"/>
                <a:gd name="T19" fmla="*/ 32 h 100"/>
                <a:gd name="T20" fmla="*/ 44 w 165"/>
                <a:gd name="T21" fmla="*/ 33 h 100"/>
                <a:gd name="T22" fmla="*/ 44 w 165"/>
                <a:gd name="T23" fmla="*/ 33 h 100"/>
                <a:gd name="T24" fmla="*/ 47 w 165"/>
                <a:gd name="T25" fmla="*/ 33 h 100"/>
                <a:gd name="T26" fmla="*/ 49 w 165"/>
                <a:gd name="T27" fmla="*/ 32 h 100"/>
                <a:gd name="T28" fmla="*/ 52 w 165"/>
                <a:gd name="T29" fmla="*/ 31 h 100"/>
                <a:gd name="T30" fmla="*/ 55 w 165"/>
                <a:gd name="T31" fmla="*/ 30 h 100"/>
                <a:gd name="T32" fmla="*/ 55 w 165"/>
                <a:gd name="T33" fmla="*/ 29 h 100"/>
                <a:gd name="T34" fmla="*/ 54 w 165"/>
                <a:gd name="T35" fmla="*/ 22 h 100"/>
                <a:gd name="T36" fmla="*/ 53 w 165"/>
                <a:gd name="T37" fmla="*/ 18 h 100"/>
                <a:gd name="T38" fmla="*/ 52 w 165"/>
                <a:gd name="T39" fmla="*/ 14 h 100"/>
                <a:gd name="T40" fmla="*/ 49 w 165"/>
                <a:gd name="T41" fmla="*/ 12 h 100"/>
                <a:gd name="T42" fmla="*/ 46 w 165"/>
                <a:gd name="T43" fmla="*/ 10 h 100"/>
                <a:gd name="T44" fmla="*/ 41 w 165"/>
                <a:gd name="T45" fmla="*/ 9 h 100"/>
                <a:gd name="T46" fmla="*/ 36 w 165"/>
                <a:gd name="T47" fmla="*/ 6 h 100"/>
                <a:gd name="T48" fmla="*/ 30 w 165"/>
                <a:gd name="T49" fmla="*/ 3 h 100"/>
                <a:gd name="T50" fmla="*/ 25 w 165"/>
                <a:gd name="T51" fmla="*/ 1 h 100"/>
                <a:gd name="T52" fmla="*/ 21 w 165"/>
                <a:gd name="T53" fmla="*/ 0 h 100"/>
                <a:gd name="T54" fmla="*/ 15 w 165"/>
                <a:gd name="T55" fmla="*/ 0 h 100"/>
                <a:gd name="T56" fmla="*/ 10 w 165"/>
                <a:gd name="T57" fmla="*/ 2 h 100"/>
                <a:gd name="T58" fmla="*/ 4 w 165"/>
                <a:gd name="T59" fmla="*/ 4 h 100"/>
                <a:gd name="T60" fmla="*/ 0 w 165"/>
                <a:gd name="T61" fmla="*/ 4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5"/>
                <a:gd name="T94" fmla="*/ 0 h 100"/>
                <a:gd name="T95" fmla="*/ 165 w 165"/>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5" h="100">
                  <a:moveTo>
                    <a:pt x="0" y="13"/>
                  </a:moveTo>
                  <a:lnTo>
                    <a:pt x="7" y="17"/>
                  </a:lnTo>
                  <a:lnTo>
                    <a:pt x="19" y="19"/>
                  </a:lnTo>
                  <a:lnTo>
                    <a:pt x="31" y="26"/>
                  </a:lnTo>
                  <a:lnTo>
                    <a:pt x="49" y="38"/>
                  </a:lnTo>
                  <a:lnTo>
                    <a:pt x="72" y="58"/>
                  </a:lnTo>
                  <a:lnTo>
                    <a:pt x="92" y="78"/>
                  </a:lnTo>
                  <a:lnTo>
                    <a:pt x="111" y="92"/>
                  </a:lnTo>
                  <a:lnTo>
                    <a:pt x="124" y="98"/>
                  </a:lnTo>
                  <a:lnTo>
                    <a:pt x="132" y="100"/>
                  </a:lnTo>
                  <a:lnTo>
                    <a:pt x="140" y="99"/>
                  </a:lnTo>
                  <a:lnTo>
                    <a:pt x="147" y="98"/>
                  </a:lnTo>
                  <a:lnTo>
                    <a:pt x="155" y="95"/>
                  </a:lnTo>
                  <a:lnTo>
                    <a:pt x="165" y="91"/>
                  </a:lnTo>
                  <a:lnTo>
                    <a:pt x="165" y="88"/>
                  </a:lnTo>
                  <a:lnTo>
                    <a:pt x="163" y="66"/>
                  </a:lnTo>
                  <a:lnTo>
                    <a:pt x="159" y="54"/>
                  </a:lnTo>
                  <a:lnTo>
                    <a:pt x="155" y="43"/>
                  </a:lnTo>
                  <a:lnTo>
                    <a:pt x="148" y="35"/>
                  </a:lnTo>
                  <a:lnTo>
                    <a:pt x="137" y="31"/>
                  </a:lnTo>
                  <a:lnTo>
                    <a:pt x="123" y="26"/>
                  </a:lnTo>
                  <a:lnTo>
                    <a:pt x="107" y="18"/>
                  </a:lnTo>
                  <a:lnTo>
                    <a:pt x="90" y="10"/>
                  </a:lnTo>
                  <a:lnTo>
                    <a:pt x="76" y="4"/>
                  </a:lnTo>
                  <a:lnTo>
                    <a:pt x="63" y="0"/>
                  </a:lnTo>
                  <a:lnTo>
                    <a:pt x="45" y="0"/>
                  </a:lnTo>
                  <a:lnTo>
                    <a:pt x="31" y="5"/>
                  </a:lnTo>
                  <a:lnTo>
                    <a:pt x="12" y="11"/>
                  </a:lnTo>
                  <a:lnTo>
                    <a:pt x="0" y="13"/>
                  </a:lnTo>
                  <a:close/>
                </a:path>
              </a:pathLst>
            </a:custGeom>
            <a:solidFill>
              <a:srgbClr val="00C000"/>
            </a:solidFill>
            <a:ln w="0">
              <a:solidFill>
                <a:srgbClr val="000000"/>
              </a:solidFill>
              <a:round/>
              <a:headEnd/>
              <a:tailEnd/>
            </a:ln>
          </p:spPr>
          <p:txBody>
            <a:bodyPr/>
            <a:lstStyle/>
            <a:p>
              <a:endParaRPr lang="ar-IQ"/>
            </a:p>
          </p:txBody>
        </p:sp>
        <p:sp>
          <p:nvSpPr>
            <p:cNvPr id="27" name="Freeform 25"/>
            <p:cNvSpPr>
              <a:spLocks/>
            </p:cNvSpPr>
            <p:nvPr/>
          </p:nvSpPr>
          <p:spPr bwMode="auto">
            <a:xfrm>
              <a:off x="3030" y="3615"/>
              <a:ext cx="56" cy="71"/>
            </a:xfrm>
            <a:custGeom>
              <a:avLst/>
              <a:gdLst>
                <a:gd name="T0" fmla="*/ 0 w 166"/>
                <a:gd name="T1" fmla="*/ 71 h 213"/>
                <a:gd name="T2" fmla="*/ 5 w 166"/>
                <a:gd name="T3" fmla="*/ 68 h 213"/>
                <a:gd name="T4" fmla="*/ 9 w 166"/>
                <a:gd name="T5" fmla="*/ 64 h 213"/>
                <a:gd name="T6" fmla="*/ 15 w 166"/>
                <a:gd name="T7" fmla="*/ 59 h 213"/>
                <a:gd name="T8" fmla="*/ 20 w 166"/>
                <a:gd name="T9" fmla="*/ 54 h 213"/>
                <a:gd name="T10" fmla="*/ 27 w 166"/>
                <a:gd name="T11" fmla="*/ 51 h 213"/>
                <a:gd name="T12" fmla="*/ 34 w 166"/>
                <a:gd name="T13" fmla="*/ 48 h 213"/>
                <a:gd name="T14" fmla="*/ 43 w 166"/>
                <a:gd name="T15" fmla="*/ 44 h 213"/>
                <a:gd name="T16" fmla="*/ 48 w 166"/>
                <a:gd name="T17" fmla="*/ 41 h 213"/>
                <a:gd name="T18" fmla="*/ 52 w 166"/>
                <a:gd name="T19" fmla="*/ 36 h 213"/>
                <a:gd name="T20" fmla="*/ 55 w 166"/>
                <a:gd name="T21" fmla="*/ 31 h 213"/>
                <a:gd name="T22" fmla="*/ 56 w 166"/>
                <a:gd name="T23" fmla="*/ 24 h 213"/>
                <a:gd name="T24" fmla="*/ 56 w 166"/>
                <a:gd name="T25" fmla="*/ 15 h 213"/>
                <a:gd name="T26" fmla="*/ 55 w 166"/>
                <a:gd name="T27" fmla="*/ 7 h 213"/>
                <a:gd name="T28" fmla="*/ 52 w 166"/>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3"/>
                <a:gd name="T47" fmla="*/ 166 w 166"/>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3">
                  <a:moveTo>
                    <a:pt x="0" y="213"/>
                  </a:moveTo>
                  <a:lnTo>
                    <a:pt x="14" y="204"/>
                  </a:lnTo>
                  <a:lnTo>
                    <a:pt x="27" y="193"/>
                  </a:lnTo>
                  <a:lnTo>
                    <a:pt x="44" y="177"/>
                  </a:lnTo>
                  <a:lnTo>
                    <a:pt x="60" y="163"/>
                  </a:lnTo>
                  <a:lnTo>
                    <a:pt x="81" y="152"/>
                  </a:lnTo>
                  <a:lnTo>
                    <a:pt x="102" y="143"/>
                  </a:lnTo>
                  <a:lnTo>
                    <a:pt x="126" y="133"/>
                  </a:lnTo>
                  <a:lnTo>
                    <a:pt x="142" y="123"/>
                  </a:lnTo>
                  <a:lnTo>
                    <a:pt x="153" y="109"/>
                  </a:lnTo>
                  <a:lnTo>
                    <a:pt x="162" y="94"/>
                  </a:lnTo>
                  <a:lnTo>
                    <a:pt x="166" y="71"/>
                  </a:lnTo>
                  <a:lnTo>
                    <a:pt x="166" y="44"/>
                  </a:lnTo>
                  <a:lnTo>
                    <a:pt x="163" y="21"/>
                  </a:lnTo>
                  <a:lnTo>
                    <a:pt x="155"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28" name="Freeform 26"/>
            <p:cNvSpPr>
              <a:spLocks/>
            </p:cNvSpPr>
            <p:nvPr/>
          </p:nvSpPr>
          <p:spPr bwMode="auto">
            <a:xfrm>
              <a:off x="3009" y="2533"/>
              <a:ext cx="116" cy="105"/>
            </a:xfrm>
            <a:custGeom>
              <a:avLst/>
              <a:gdLst>
                <a:gd name="T0" fmla="*/ 34 w 348"/>
                <a:gd name="T1" fmla="*/ 93 h 315"/>
                <a:gd name="T2" fmla="*/ 50 w 348"/>
                <a:gd name="T3" fmla="*/ 83 h 315"/>
                <a:gd name="T4" fmla="*/ 58 w 348"/>
                <a:gd name="T5" fmla="*/ 73 h 315"/>
                <a:gd name="T6" fmla="*/ 60 w 348"/>
                <a:gd name="T7" fmla="*/ 60 h 315"/>
                <a:gd name="T8" fmla="*/ 73 w 348"/>
                <a:gd name="T9" fmla="*/ 50 h 315"/>
                <a:gd name="T10" fmla="*/ 94 w 348"/>
                <a:gd name="T11" fmla="*/ 41 h 315"/>
                <a:gd name="T12" fmla="*/ 102 w 348"/>
                <a:gd name="T13" fmla="*/ 27 h 315"/>
                <a:gd name="T14" fmla="*/ 111 w 348"/>
                <a:gd name="T15" fmla="*/ 10 h 315"/>
                <a:gd name="T16" fmla="*/ 111 w 348"/>
                <a:gd name="T17" fmla="*/ 6 h 315"/>
                <a:gd name="T18" fmla="*/ 103 w 348"/>
                <a:gd name="T19" fmla="*/ 16 h 315"/>
                <a:gd name="T20" fmla="*/ 95 w 348"/>
                <a:gd name="T21" fmla="*/ 33 h 315"/>
                <a:gd name="T22" fmla="*/ 88 w 348"/>
                <a:gd name="T23" fmla="*/ 33 h 315"/>
                <a:gd name="T24" fmla="*/ 81 w 348"/>
                <a:gd name="T25" fmla="*/ 21 h 315"/>
                <a:gd name="T26" fmla="*/ 77 w 348"/>
                <a:gd name="T27" fmla="*/ 7 h 315"/>
                <a:gd name="T28" fmla="*/ 79 w 348"/>
                <a:gd name="T29" fmla="*/ 1 h 315"/>
                <a:gd name="T30" fmla="*/ 75 w 348"/>
                <a:gd name="T31" fmla="*/ 3 h 315"/>
                <a:gd name="T32" fmla="*/ 76 w 348"/>
                <a:gd name="T33" fmla="*/ 11 h 315"/>
                <a:gd name="T34" fmla="*/ 79 w 348"/>
                <a:gd name="T35" fmla="*/ 26 h 315"/>
                <a:gd name="T36" fmla="*/ 83 w 348"/>
                <a:gd name="T37" fmla="*/ 36 h 315"/>
                <a:gd name="T38" fmla="*/ 77 w 348"/>
                <a:gd name="T39" fmla="*/ 39 h 315"/>
                <a:gd name="T40" fmla="*/ 65 w 348"/>
                <a:gd name="T41" fmla="*/ 40 h 315"/>
                <a:gd name="T42" fmla="*/ 55 w 348"/>
                <a:gd name="T43" fmla="*/ 46 h 315"/>
                <a:gd name="T44" fmla="*/ 49 w 348"/>
                <a:gd name="T45" fmla="*/ 43 h 315"/>
                <a:gd name="T46" fmla="*/ 41 w 348"/>
                <a:gd name="T47" fmla="*/ 38 h 315"/>
                <a:gd name="T48" fmla="*/ 32 w 348"/>
                <a:gd name="T49" fmla="*/ 30 h 315"/>
                <a:gd name="T50" fmla="*/ 29 w 348"/>
                <a:gd name="T51" fmla="*/ 28 h 315"/>
                <a:gd name="T52" fmla="*/ 35 w 348"/>
                <a:gd name="T53" fmla="*/ 37 h 315"/>
                <a:gd name="T54" fmla="*/ 45 w 348"/>
                <a:gd name="T55" fmla="*/ 44 h 315"/>
                <a:gd name="T56" fmla="*/ 46 w 348"/>
                <a:gd name="T57" fmla="*/ 49 h 315"/>
                <a:gd name="T58" fmla="*/ 34 w 348"/>
                <a:gd name="T59" fmla="*/ 52 h 315"/>
                <a:gd name="T60" fmla="*/ 27 w 348"/>
                <a:gd name="T61" fmla="*/ 59 h 315"/>
                <a:gd name="T62" fmla="*/ 25 w 348"/>
                <a:gd name="T63" fmla="*/ 54 h 315"/>
                <a:gd name="T64" fmla="*/ 19 w 348"/>
                <a:gd name="T65" fmla="*/ 43 h 315"/>
                <a:gd name="T66" fmla="*/ 18 w 348"/>
                <a:gd name="T67" fmla="*/ 25 h 315"/>
                <a:gd name="T68" fmla="*/ 20 w 348"/>
                <a:gd name="T69" fmla="*/ 12 h 315"/>
                <a:gd name="T70" fmla="*/ 19 w 348"/>
                <a:gd name="T71" fmla="*/ 7 h 315"/>
                <a:gd name="T72" fmla="*/ 16 w 348"/>
                <a:gd name="T73" fmla="*/ 13 h 315"/>
                <a:gd name="T74" fmla="*/ 15 w 348"/>
                <a:gd name="T75" fmla="*/ 24 h 315"/>
                <a:gd name="T76" fmla="*/ 14 w 348"/>
                <a:gd name="T77" fmla="*/ 38 h 315"/>
                <a:gd name="T78" fmla="*/ 9 w 348"/>
                <a:gd name="T79" fmla="*/ 44 h 315"/>
                <a:gd name="T80" fmla="*/ 5 w 348"/>
                <a:gd name="T81" fmla="*/ 31 h 315"/>
                <a:gd name="T82" fmla="*/ 6 w 348"/>
                <a:gd name="T83" fmla="*/ 20 h 315"/>
                <a:gd name="T84" fmla="*/ 2 w 348"/>
                <a:gd name="T85" fmla="*/ 11 h 315"/>
                <a:gd name="T86" fmla="*/ 1 w 348"/>
                <a:gd name="T87" fmla="*/ 21 h 315"/>
                <a:gd name="T88" fmla="*/ 1 w 348"/>
                <a:gd name="T89" fmla="*/ 39 h 315"/>
                <a:gd name="T90" fmla="*/ 7 w 348"/>
                <a:gd name="T91" fmla="*/ 57 h 315"/>
                <a:gd name="T92" fmla="*/ 8 w 348"/>
                <a:gd name="T93" fmla="*/ 76 h 315"/>
                <a:gd name="T94" fmla="*/ 1 w 348"/>
                <a:gd name="T95" fmla="*/ 90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315"/>
                <a:gd name="T146" fmla="*/ 348 w 348"/>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315">
                  <a:moveTo>
                    <a:pt x="90" y="315"/>
                  </a:moveTo>
                  <a:lnTo>
                    <a:pt x="94" y="290"/>
                  </a:lnTo>
                  <a:lnTo>
                    <a:pt x="102" y="278"/>
                  </a:lnTo>
                  <a:lnTo>
                    <a:pt x="115" y="267"/>
                  </a:lnTo>
                  <a:lnTo>
                    <a:pt x="133" y="258"/>
                  </a:lnTo>
                  <a:lnTo>
                    <a:pt x="149" y="249"/>
                  </a:lnTo>
                  <a:lnTo>
                    <a:pt x="163" y="239"/>
                  </a:lnTo>
                  <a:lnTo>
                    <a:pt x="170" y="232"/>
                  </a:lnTo>
                  <a:lnTo>
                    <a:pt x="173" y="220"/>
                  </a:lnTo>
                  <a:lnTo>
                    <a:pt x="174" y="200"/>
                  </a:lnTo>
                  <a:lnTo>
                    <a:pt x="176" y="190"/>
                  </a:lnTo>
                  <a:lnTo>
                    <a:pt x="180" y="180"/>
                  </a:lnTo>
                  <a:lnTo>
                    <a:pt x="189" y="169"/>
                  </a:lnTo>
                  <a:lnTo>
                    <a:pt x="204" y="158"/>
                  </a:lnTo>
                  <a:lnTo>
                    <a:pt x="220" y="150"/>
                  </a:lnTo>
                  <a:lnTo>
                    <a:pt x="241" y="142"/>
                  </a:lnTo>
                  <a:lnTo>
                    <a:pt x="262" y="133"/>
                  </a:lnTo>
                  <a:lnTo>
                    <a:pt x="281" y="123"/>
                  </a:lnTo>
                  <a:lnTo>
                    <a:pt x="291" y="112"/>
                  </a:lnTo>
                  <a:lnTo>
                    <a:pt x="299" y="100"/>
                  </a:lnTo>
                  <a:lnTo>
                    <a:pt x="307" y="81"/>
                  </a:lnTo>
                  <a:lnTo>
                    <a:pt x="316" y="58"/>
                  </a:lnTo>
                  <a:lnTo>
                    <a:pt x="323" y="42"/>
                  </a:lnTo>
                  <a:lnTo>
                    <a:pt x="332" y="31"/>
                  </a:lnTo>
                  <a:lnTo>
                    <a:pt x="341" y="23"/>
                  </a:lnTo>
                  <a:lnTo>
                    <a:pt x="348" y="19"/>
                  </a:lnTo>
                  <a:lnTo>
                    <a:pt x="333" y="17"/>
                  </a:lnTo>
                  <a:lnTo>
                    <a:pt x="326" y="23"/>
                  </a:lnTo>
                  <a:lnTo>
                    <a:pt x="317" y="34"/>
                  </a:lnTo>
                  <a:lnTo>
                    <a:pt x="309" y="47"/>
                  </a:lnTo>
                  <a:lnTo>
                    <a:pt x="303" y="66"/>
                  </a:lnTo>
                  <a:lnTo>
                    <a:pt x="294" y="84"/>
                  </a:lnTo>
                  <a:lnTo>
                    <a:pt x="286" y="98"/>
                  </a:lnTo>
                  <a:lnTo>
                    <a:pt x="274" y="108"/>
                  </a:lnTo>
                  <a:lnTo>
                    <a:pt x="266" y="112"/>
                  </a:lnTo>
                  <a:lnTo>
                    <a:pt x="263" y="99"/>
                  </a:lnTo>
                  <a:lnTo>
                    <a:pt x="258" y="88"/>
                  </a:lnTo>
                  <a:lnTo>
                    <a:pt x="250" y="75"/>
                  </a:lnTo>
                  <a:lnTo>
                    <a:pt x="243" y="63"/>
                  </a:lnTo>
                  <a:lnTo>
                    <a:pt x="239" y="48"/>
                  </a:lnTo>
                  <a:lnTo>
                    <a:pt x="237" y="34"/>
                  </a:lnTo>
                  <a:lnTo>
                    <a:pt x="232" y="21"/>
                  </a:lnTo>
                  <a:lnTo>
                    <a:pt x="231" y="14"/>
                  </a:lnTo>
                  <a:lnTo>
                    <a:pt x="232" y="8"/>
                  </a:lnTo>
                  <a:lnTo>
                    <a:pt x="236" y="2"/>
                  </a:lnTo>
                  <a:lnTo>
                    <a:pt x="228" y="0"/>
                  </a:lnTo>
                  <a:lnTo>
                    <a:pt x="224" y="8"/>
                  </a:lnTo>
                  <a:lnTo>
                    <a:pt x="224" y="14"/>
                  </a:lnTo>
                  <a:lnTo>
                    <a:pt x="224" y="21"/>
                  </a:lnTo>
                  <a:lnTo>
                    <a:pt x="227" y="34"/>
                  </a:lnTo>
                  <a:lnTo>
                    <a:pt x="230" y="51"/>
                  </a:lnTo>
                  <a:lnTo>
                    <a:pt x="232" y="66"/>
                  </a:lnTo>
                  <a:lnTo>
                    <a:pt x="238" y="79"/>
                  </a:lnTo>
                  <a:lnTo>
                    <a:pt x="244" y="91"/>
                  </a:lnTo>
                  <a:lnTo>
                    <a:pt x="249" y="102"/>
                  </a:lnTo>
                  <a:lnTo>
                    <a:pt x="249" y="108"/>
                  </a:lnTo>
                  <a:lnTo>
                    <a:pt x="247" y="111"/>
                  </a:lnTo>
                  <a:lnTo>
                    <a:pt x="241" y="114"/>
                  </a:lnTo>
                  <a:lnTo>
                    <a:pt x="230" y="116"/>
                  </a:lnTo>
                  <a:lnTo>
                    <a:pt x="216" y="115"/>
                  </a:lnTo>
                  <a:lnTo>
                    <a:pt x="203" y="116"/>
                  </a:lnTo>
                  <a:lnTo>
                    <a:pt x="195" y="119"/>
                  </a:lnTo>
                  <a:lnTo>
                    <a:pt x="186" y="124"/>
                  </a:lnTo>
                  <a:lnTo>
                    <a:pt x="178" y="131"/>
                  </a:lnTo>
                  <a:lnTo>
                    <a:pt x="165" y="137"/>
                  </a:lnTo>
                  <a:lnTo>
                    <a:pt x="152" y="145"/>
                  </a:lnTo>
                  <a:lnTo>
                    <a:pt x="151" y="136"/>
                  </a:lnTo>
                  <a:lnTo>
                    <a:pt x="148" y="129"/>
                  </a:lnTo>
                  <a:lnTo>
                    <a:pt x="141" y="123"/>
                  </a:lnTo>
                  <a:lnTo>
                    <a:pt x="133" y="116"/>
                  </a:lnTo>
                  <a:lnTo>
                    <a:pt x="123" y="113"/>
                  </a:lnTo>
                  <a:lnTo>
                    <a:pt x="112" y="108"/>
                  </a:lnTo>
                  <a:lnTo>
                    <a:pt x="104" y="99"/>
                  </a:lnTo>
                  <a:lnTo>
                    <a:pt x="97" y="90"/>
                  </a:lnTo>
                  <a:lnTo>
                    <a:pt x="94" y="81"/>
                  </a:lnTo>
                  <a:lnTo>
                    <a:pt x="87" y="84"/>
                  </a:lnTo>
                  <a:lnTo>
                    <a:pt x="90" y="91"/>
                  </a:lnTo>
                  <a:lnTo>
                    <a:pt x="95" y="102"/>
                  </a:lnTo>
                  <a:lnTo>
                    <a:pt x="104" y="112"/>
                  </a:lnTo>
                  <a:lnTo>
                    <a:pt x="115" y="120"/>
                  </a:lnTo>
                  <a:lnTo>
                    <a:pt x="128" y="126"/>
                  </a:lnTo>
                  <a:lnTo>
                    <a:pt x="135" y="132"/>
                  </a:lnTo>
                  <a:lnTo>
                    <a:pt x="141" y="142"/>
                  </a:lnTo>
                  <a:lnTo>
                    <a:pt x="141" y="144"/>
                  </a:lnTo>
                  <a:lnTo>
                    <a:pt x="139" y="147"/>
                  </a:lnTo>
                  <a:lnTo>
                    <a:pt x="128" y="150"/>
                  </a:lnTo>
                  <a:lnTo>
                    <a:pt x="113" y="153"/>
                  </a:lnTo>
                  <a:lnTo>
                    <a:pt x="101" y="156"/>
                  </a:lnTo>
                  <a:lnTo>
                    <a:pt x="92" y="160"/>
                  </a:lnTo>
                  <a:lnTo>
                    <a:pt x="85" y="168"/>
                  </a:lnTo>
                  <a:lnTo>
                    <a:pt x="81" y="177"/>
                  </a:lnTo>
                  <a:lnTo>
                    <a:pt x="78" y="191"/>
                  </a:lnTo>
                  <a:lnTo>
                    <a:pt x="77" y="167"/>
                  </a:lnTo>
                  <a:lnTo>
                    <a:pt x="76" y="161"/>
                  </a:lnTo>
                  <a:lnTo>
                    <a:pt x="73" y="156"/>
                  </a:lnTo>
                  <a:lnTo>
                    <a:pt x="66" y="146"/>
                  </a:lnTo>
                  <a:lnTo>
                    <a:pt x="58" y="130"/>
                  </a:lnTo>
                  <a:lnTo>
                    <a:pt x="52" y="110"/>
                  </a:lnTo>
                  <a:lnTo>
                    <a:pt x="52" y="90"/>
                  </a:lnTo>
                  <a:lnTo>
                    <a:pt x="54" y="74"/>
                  </a:lnTo>
                  <a:lnTo>
                    <a:pt x="54" y="70"/>
                  </a:lnTo>
                  <a:lnTo>
                    <a:pt x="56" y="48"/>
                  </a:lnTo>
                  <a:lnTo>
                    <a:pt x="59" y="36"/>
                  </a:lnTo>
                  <a:lnTo>
                    <a:pt x="63" y="25"/>
                  </a:lnTo>
                  <a:lnTo>
                    <a:pt x="70" y="17"/>
                  </a:lnTo>
                  <a:lnTo>
                    <a:pt x="58" y="21"/>
                  </a:lnTo>
                  <a:lnTo>
                    <a:pt x="54" y="29"/>
                  </a:lnTo>
                  <a:lnTo>
                    <a:pt x="48" y="40"/>
                  </a:lnTo>
                  <a:lnTo>
                    <a:pt x="46" y="54"/>
                  </a:lnTo>
                  <a:lnTo>
                    <a:pt x="44" y="71"/>
                  </a:lnTo>
                  <a:lnTo>
                    <a:pt x="44" y="81"/>
                  </a:lnTo>
                  <a:lnTo>
                    <a:pt x="42" y="98"/>
                  </a:lnTo>
                  <a:lnTo>
                    <a:pt x="42" y="113"/>
                  </a:lnTo>
                  <a:lnTo>
                    <a:pt x="40" y="125"/>
                  </a:lnTo>
                  <a:lnTo>
                    <a:pt x="37" y="142"/>
                  </a:lnTo>
                  <a:lnTo>
                    <a:pt x="28" y="131"/>
                  </a:lnTo>
                  <a:lnTo>
                    <a:pt x="23" y="119"/>
                  </a:lnTo>
                  <a:lnTo>
                    <a:pt x="18" y="108"/>
                  </a:lnTo>
                  <a:lnTo>
                    <a:pt x="16" y="92"/>
                  </a:lnTo>
                  <a:lnTo>
                    <a:pt x="16" y="78"/>
                  </a:lnTo>
                  <a:lnTo>
                    <a:pt x="16" y="66"/>
                  </a:lnTo>
                  <a:lnTo>
                    <a:pt x="17" y="59"/>
                  </a:lnTo>
                  <a:lnTo>
                    <a:pt x="20" y="43"/>
                  </a:lnTo>
                  <a:lnTo>
                    <a:pt x="22" y="34"/>
                  </a:lnTo>
                  <a:lnTo>
                    <a:pt x="5" y="34"/>
                  </a:lnTo>
                  <a:lnTo>
                    <a:pt x="4" y="47"/>
                  </a:lnTo>
                  <a:lnTo>
                    <a:pt x="2" y="63"/>
                  </a:lnTo>
                  <a:lnTo>
                    <a:pt x="0" y="79"/>
                  </a:lnTo>
                  <a:lnTo>
                    <a:pt x="0" y="96"/>
                  </a:lnTo>
                  <a:lnTo>
                    <a:pt x="2" y="116"/>
                  </a:lnTo>
                  <a:lnTo>
                    <a:pt x="8" y="134"/>
                  </a:lnTo>
                  <a:lnTo>
                    <a:pt x="16" y="154"/>
                  </a:lnTo>
                  <a:lnTo>
                    <a:pt x="22" y="170"/>
                  </a:lnTo>
                  <a:lnTo>
                    <a:pt x="25" y="188"/>
                  </a:lnTo>
                  <a:lnTo>
                    <a:pt x="26" y="206"/>
                  </a:lnTo>
                  <a:lnTo>
                    <a:pt x="24" y="228"/>
                  </a:lnTo>
                  <a:lnTo>
                    <a:pt x="20" y="246"/>
                  </a:lnTo>
                  <a:lnTo>
                    <a:pt x="12" y="262"/>
                  </a:lnTo>
                  <a:lnTo>
                    <a:pt x="3" y="271"/>
                  </a:lnTo>
                  <a:lnTo>
                    <a:pt x="90" y="315"/>
                  </a:lnTo>
                  <a:close/>
                </a:path>
              </a:pathLst>
            </a:custGeom>
            <a:solidFill>
              <a:srgbClr val="008080"/>
            </a:solidFill>
            <a:ln w="0">
              <a:solidFill>
                <a:srgbClr val="800000"/>
              </a:solidFill>
              <a:round/>
              <a:headEnd/>
              <a:tailEnd/>
            </a:ln>
          </p:spPr>
          <p:txBody>
            <a:bodyPr/>
            <a:lstStyle/>
            <a:p>
              <a:endParaRPr lang="ar-IQ"/>
            </a:p>
          </p:txBody>
        </p:sp>
        <p:sp>
          <p:nvSpPr>
            <p:cNvPr id="29" name="Freeform 27"/>
            <p:cNvSpPr>
              <a:spLocks/>
            </p:cNvSpPr>
            <p:nvPr/>
          </p:nvSpPr>
          <p:spPr bwMode="auto">
            <a:xfrm>
              <a:off x="2970" y="2623"/>
              <a:ext cx="101" cy="160"/>
            </a:xfrm>
            <a:custGeom>
              <a:avLst/>
              <a:gdLst>
                <a:gd name="T0" fmla="*/ 31 w 304"/>
                <a:gd name="T1" fmla="*/ 14 h 479"/>
                <a:gd name="T2" fmla="*/ 31 w 304"/>
                <a:gd name="T3" fmla="*/ 22 h 479"/>
                <a:gd name="T4" fmla="*/ 25 w 304"/>
                <a:gd name="T5" fmla="*/ 31 h 479"/>
                <a:gd name="T6" fmla="*/ 22 w 304"/>
                <a:gd name="T7" fmla="*/ 43 h 479"/>
                <a:gd name="T8" fmla="*/ 24 w 304"/>
                <a:gd name="T9" fmla="*/ 54 h 479"/>
                <a:gd name="T10" fmla="*/ 25 w 304"/>
                <a:gd name="T11" fmla="*/ 61 h 479"/>
                <a:gd name="T12" fmla="*/ 22 w 304"/>
                <a:gd name="T13" fmla="*/ 71 h 479"/>
                <a:gd name="T14" fmla="*/ 21 w 304"/>
                <a:gd name="T15" fmla="*/ 85 h 479"/>
                <a:gd name="T16" fmla="*/ 21 w 304"/>
                <a:gd name="T17" fmla="*/ 98 h 479"/>
                <a:gd name="T18" fmla="*/ 23 w 304"/>
                <a:gd name="T19" fmla="*/ 110 h 479"/>
                <a:gd name="T20" fmla="*/ 24 w 304"/>
                <a:gd name="T21" fmla="*/ 127 h 479"/>
                <a:gd name="T22" fmla="*/ 20 w 304"/>
                <a:gd name="T23" fmla="*/ 139 h 479"/>
                <a:gd name="T24" fmla="*/ 12 w 304"/>
                <a:gd name="T25" fmla="*/ 147 h 479"/>
                <a:gd name="T26" fmla="*/ 6 w 304"/>
                <a:gd name="T27" fmla="*/ 151 h 479"/>
                <a:gd name="T28" fmla="*/ 20 w 304"/>
                <a:gd name="T29" fmla="*/ 151 h 479"/>
                <a:gd name="T30" fmla="*/ 32 w 304"/>
                <a:gd name="T31" fmla="*/ 154 h 479"/>
                <a:gd name="T32" fmla="*/ 40 w 304"/>
                <a:gd name="T33" fmla="*/ 154 h 479"/>
                <a:gd name="T34" fmla="*/ 46 w 304"/>
                <a:gd name="T35" fmla="*/ 149 h 479"/>
                <a:gd name="T36" fmla="*/ 47 w 304"/>
                <a:gd name="T37" fmla="*/ 149 h 479"/>
                <a:gd name="T38" fmla="*/ 46 w 304"/>
                <a:gd name="T39" fmla="*/ 159 h 479"/>
                <a:gd name="T40" fmla="*/ 48 w 304"/>
                <a:gd name="T41" fmla="*/ 157 h 479"/>
                <a:gd name="T42" fmla="*/ 54 w 304"/>
                <a:gd name="T43" fmla="*/ 150 h 479"/>
                <a:gd name="T44" fmla="*/ 64 w 304"/>
                <a:gd name="T45" fmla="*/ 145 h 479"/>
                <a:gd name="T46" fmla="*/ 77 w 304"/>
                <a:gd name="T47" fmla="*/ 144 h 479"/>
                <a:gd name="T48" fmla="*/ 89 w 304"/>
                <a:gd name="T49" fmla="*/ 146 h 479"/>
                <a:gd name="T50" fmla="*/ 101 w 304"/>
                <a:gd name="T51" fmla="*/ 149 h 479"/>
                <a:gd name="T52" fmla="*/ 91 w 304"/>
                <a:gd name="T53" fmla="*/ 143 h 479"/>
                <a:gd name="T54" fmla="*/ 87 w 304"/>
                <a:gd name="T55" fmla="*/ 138 h 479"/>
                <a:gd name="T56" fmla="*/ 80 w 304"/>
                <a:gd name="T57" fmla="*/ 123 h 479"/>
                <a:gd name="T58" fmla="*/ 75 w 304"/>
                <a:gd name="T59" fmla="*/ 108 h 479"/>
                <a:gd name="T60" fmla="*/ 66 w 304"/>
                <a:gd name="T61" fmla="*/ 93 h 479"/>
                <a:gd name="T62" fmla="*/ 53 w 304"/>
                <a:gd name="T63" fmla="*/ 72 h 479"/>
                <a:gd name="T64" fmla="*/ 52 w 304"/>
                <a:gd name="T65" fmla="*/ 60 h 479"/>
                <a:gd name="T66" fmla="*/ 55 w 304"/>
                <a:gd name="T67" fmla="*/ 48 h 479"/>
                <a:gd name="T68" fmla="*/ 61 w 304"/>
                <a:gd name="T69" fmla="*/ 37 h 479"/>
                <a:gd name="T70" fmla="*/ 65 w 304"/>
                <a:gd name="T71" fmla="*/ 29 h 479"/>
                <a:gd name="T72" fmla="*/ 69 w 304"/>
                <a:gd name="T73" fmla="*/ 15 h 479"/>
                <a:gd name="T74" fmla="*/ 29 w 304"/>
                <a:gd name="T75" fmla="*/ 10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88" y="29"/>
                  </a:moveTo>
                  <a:lnTo>
                    <a:pt x="94" y="42"/>
                  </a:lnTo>
                  <a:lnTo>
                    <a:pt x="96" y="55"/>
                  </a:lnTo>
                  <a:lnTo>
                    <a:pt x="92" y="66"/>
                  </a:lnTo>
                  <a:lnTo>
                    <a:pt x="84" y="79"/>
                  </a:lnTo>
                  <a:lnTo>
                    <a:pt x="75" y="93"/>
                  </a:lnTo>
                  <a:lnTo>
                    <a:pt x="68" y="110"/>
                  </a:lnTo>
                  <a:lnTo>
                    <a:pt x="66" y="128"/>
                  </a:lnTo>
                  <a:lnTo>
                    <a:pt x="67" y="146"/>
                  </a:lnTo>
                  <a:lnTo>
                    <a:pt x="72" y="163"/>
                  </a:lnTo>
                  <a:lnTo>
                    <a:pt x="75" y="175"/>
                  </a:lnTo>
                  <a:lnTo>
                    <a:pt x="74" y="183"/>
                  </a:lnTo>
                  <a:lnTo>
                    <a:pt x="68" y="199"/>
                  </a:lnTo>
                  <a:lnTo>
                    <a:pt x="65" y="213"/>
                  </a:lnTo>
                  <a:lnTo>
                    <a:pt x="63" y="231"/>
                  </a:lnTo>
                  <a:lnTo>
                    <a:pt x="64" y="255"/>
                  </a:lnTo>
                  <a:lnTo>
                    <a:pt x="63" y="274"/>
                  </a:lnTo>
                  <a:lnTo>
                    <a:pt x="63" y="292"/>
                  </a:lnTo>
                  <a:lnTo>
                    <a:pt x="67" y="313"/>
                  </a:lnTo>
                  <a:lnTo>
                    <a:pt x="70" y="329"/>
                  </a:lnTo>
                  <a:lnTo>
                    <a:pt x="72" y="350"/>
                  </a:lnTo>
                  <a:lnTo>
                    <a:pt x="71" y="380"/>
                  </a:lnTo>
                  <a:lnTo>
                    <a:pt x="66" y="400"/>
                  </a:lnTo>
                  <a:lnTo>
                    <a:pt x="61" y="416"/>
                  </a:lnTo>
                  <a:lnTo>
                    <a:pt x="50" y="428"/>
                  </a:lnTo>
                  <a:lnTo>
                    <a:pt x="36" y="439"/>
                  </a:lnTo>
                  <a:lnTo>
                    <a:pt x="0" y="458"/>
                  </a:lnTo>
                  <a:lnTo>
                    <a:pt x="19" y="453"/>
                  </a:lnTo>
                  <a:lnTo>
                    <a:pt x="38" y="451"/>
                  </a:lnTo>
                  <a:lnTo>
                    <a:pt x="59" y="453"/>
                  </a:lnTo>
                  <a:lnTo>
                    <a:pt x="78" y="458"/>
                  </a:lnTo>
                  <a:lnTo>
                    <a:pt x="96" y="462"/>
                  </a:lnTo>
                  <a:lnTo>
                    <a:pt x="110" y="464"/>
                  </a:lnTo>
                  <a:lnTo>
                    <a:pt x="121" y="462"/>
                  </a:lnTo>
                  <a:lnTo>
                    <a:pt x="130" y="456"/>
                  </a:lnTo>
                  <a:lnTo>
                    <a:pt x="138" y="446"/>
                  </a:lnTo>
                  <a:lnTo>
                    <a:pt x="146" y="426"/>
                  </a:lnTo>
                  <a:lnTo>
                    <a:pt x="142" y="446"/>
                  </a:lnTo>
                  <a:lnTo>
                    <a:pt x="141" y="459"/>
                  </a:lnTo>
                  <a:lnTo>
                    <a:pt x="138" y="475"/>
                  </a:lnTo>
                  <a:lnTo>
                    <a:pt x="138" y="479"/>
                  </a:lnTo>
                  <a:lnTo>
                    <a:pt x="145" y="471"/>
                  </a:lnTo>
                  <a:lnTo>
                    <a:pt x="154" y="459"/>
                  </a:lnTo>
                  <a:lnTo>
                    <a:pt x="164" y="448"/>
                  </a:lnTo>
                  <a:lnTo>
                    <a:pt x="178" y="438"/>
                  </a:lnTo>
                  <a:lnTo>
                    <a:pt x="192" y="434"/>
                  </a:lnTo>
                  <a:lnTo>
                    <a:pt x="212" y="432"/>
                  </a:lnTo>
                  <a:lnTo>
                    <a:pt x="231" y="432"/>
                  </a:lnTo>
                  <a:lnTo>
                    <a:pt x="251" y="435"/>
                  </a:lnTo>
                  <a:lnTo>
                    <a:pt x="267" y="438"/>
                  </a:lnTo>
                  <a:lnTo>
                    <a:pt x="288" y="441"/>
                  </a:lnTo>
                  <a:lnTo>
                    <a:pt x="304" y="446"/>
                  </a:lnTo>
                  <a:lnTo>
                    <a:pt x="288" y="438"/>
                  </a:lnTo>
                  <a:lnTo>
                    <a:pt x="274" y="427"/>
                  </a:lnTo>
                  <a:lnTo>
                    <a:pt x="266" y="419"/>
                  </a:lnTo>
                  <a:lnTo>
                    <a:pt x="262" y="412"/>
                  </a:lnTo>
                  <a:lnTo>
                    <a:pt x="248" y="390"/>
                  </a:lnTo>
                  <a:lnTo>
                    <a:pt x="241" y="368"/>
                  </a:lnTo>
                  <a:lnTo>
                    <a:pt x="234" y="346"/>
                  </a:lnTo>
                  <a:lnTo>
                    <a:pt x="226" y="324"/>
                  </a:lnTo>
                  <a:lnTo>
                    <a:pt x="215" y="304"/>
                  </a:lnTo>
                  <a:lnTo>
                    <a:pt x="200" y="279"/>
                  </a:lnTo>
                  <a:lnTo>
                    <a:pt x="179" y="250"/>
                  </a:lnTo>
                  <a:lnTo>
                    <a:pt x="161" y="217"/>
                  </a:lnTo>
                  <a:lnTo>
                    <a:pt x="158" y="198"/>
                  </a:lnTo>
                  <a:lnTo>
                    <a:pt x="158" y="179"/>
                  </a:lnTo>
                  <a:lnTo>
                    <a:pt x="161" y="159"/>
                  </a:lnTo>
                  <a:lnTo>
                    <a:pt x="165" y="144"/>
                  </a:lnTo>
                  <a:lnTo>
                    <a:pt x="174" y="125"/>
                  </a:lnTo>
                  <a:lnTo>
                    <a:pt x="184" y="111"/>
                  </a:lnTo>
                  <a:lnTo>
                    <a:pt x="191" y="99"/>
                  </a:lnTo>
                  <a:lnTo>
                    <a:pt x="196" y="88"/>
                  </a:lnTo>
                  <a:lnTo>
                    <a:pt x="201" y="62"/>
                  </a:lnTo>
                  <a:lnTo>
                    <a:pt x="208" y="44"/>
                  </a:lnTo>
                  <a:lnTo>
                    <a:pt x="121" y="0"/>
                  </a:lnTo>
                  <a:lnTo>
                    <a:pt x="88" y="29"/>
                  </a:lnTo>
                  <a:close/>
                </a:path>
              </a:pathLst>
            </a:custGeom>
            <a:solidFill>
              <a:srgbClr val="008080"/>
            </a:solidFill>
            <a:ln w="0">
              <a:solidFill>
                <a:srgbClr val="800000"/>
              </a:solidFill>
              <a:round/>
              <a:headEnd/>
              <a:tailEnd/>
            </a:ln>
          </p:spPr>
          <p:txBody>
            <a:bodyPr/>
            <a:lstStyle/>
            <a:p>
              <a:endParaRPr lang="ar-IQ"/>
            </a:p>
          </p:txBody>
        </p:sp>
        <p:sp>
          <p:nvSpPr>
            <p:cNvPr id="30" name="Freeform 28"/>
            <p:cNvSpPr>
              <a:spLocks/>
            </p:cNvSpPr>
            <p:nvPr/>
          </p:nvSpPr>
          <p:spPr bwMode="auto">
            <a:xfrm>
              <a:off x="2783" y="2532"/>
              <a:ext cx="228" cy="101"/>
            </a:xfrm>
            <a:custGeom>
              <a:avLst/>
              <a:gdLst>
                <a:gd name="T0" fmla="*/ 198 w 683"/>
                <a:gd name="T1" fmla="*/ 87 h 303"/>
                <a:gd name="T2" fmla="*/ 168 w 683"/>
                <a:gd name="T3" fmla="*/ 78 h 303"/>
                <a:gd name="T4" fmla="*/ 146 w 683"/>
                <a:gd name="T5" fmla="*/ 65 h 303"/>
                <a:gd name="T6" fmla="*/ 125 w 683"/>
                <a:gd name="T7" fmla="*/ 48 h 303"/>
                <a:gd name="T8" fmla="*/ 99 w 683"/>
                <a:gd name="T9" fmla="*/ 45 h 303"/>
                <a:gd name="T10" fmla="*/ 66 w 683"/>
                <a:gd name="T11" fmla="*/ 50 h 303"/>
                <a:gd name="T12" fmla="*/ 41 w 683"/>
                <a:gd name="T13" fmla="*/ 43 h 303"/>
                <a:gd name="T14" fmla="*/ 21 w 683"/>
                <a:gd name="T15" fmla="*/ 31 h 303"/>
                <a:gd name="T16" fmla="*/ 3 w 683"/>
                <a:gd name="T17" fmla="*/ 23 h 303"/>
                <a:gd name="T18" fmla="*/ 4 w 683"/>
                <a:gd name="T19" fmla="*/ 20 h 303"/>
                <a:gd name="T20" fmla="*/ 23 w 683"/>
                <a:gd name="T21" fmla="*/ 28 h 303"/>
                <a:gd name="T22" fmla="*/ 30 w 683"/>
                <a:gd name="T23" fmla="*/ 22 h 303"/>
                <a:gd name="T24" fmla="*/ 33 w 683"/>
                <a:gd name="T25" fmla="*/ 6 h 303"/>
                <a:gd name="T26" fmla="*/ 35 w 683"/>
                <a:gd name="T27" fmla="*/ 27 h 303"/>
                <a:gd name="T28" fmla="*/ 47 w 683"/>
                <a:gd name="T29" fmla="*/ 36 h 303"/>
                <a:gd name="T30" fmla="*/ 58 w 683"/>
                <a:gd name="T31" fmla="*/ 35 h 303"/>
                <a:gd name="T32" fmla="*/ 46 w 683"/>
                <a:gd name="T33" fmla="*/ 19 h 303"/>
                <a:gd name="T34" fmla="*/ 47 w 683"/>
                <a:gd name="T35" fmla="*/ 7 h 303"/>
                <a:gd name="T36" fmla="*/ 50 w 683"/>
                <a:gd name="T37" fmla="*/ 23 h 303"/>
                <a:gd name="T38" fmla="*/ 68 w 683"/>
                <a:gd name="T39" fmla="*/ 37 h 303"/>
                <a:gd name="T40" fmla="*/ 92 w 683"/>
                <a:gd name="T41" fmla="*/ 31 h 303"/>
                <a:gd name="T42" fmla="*/ 117 w 683"/>
                <a:gd name="T43" fmla="*/ 31 h 303"/>
                <a:gd name="T44" fmla="*/ 96 w 683"/>
                <a:gd name="T45" fmla="*/ 19 h 303"/>
                <a:gd name="T46" fmla="*/ 89 w 683"/>
                <a:gd name="T47" fmla="*/ 11 h 303"/>
                <a:gd name="T48" fmla="*/ 83 w 683"/>
                <a:gd name="T49" fmla="*/ 0 h 303"/>
                <a:gd name="T50" fmla="*/ 89 w 683"/>
                <a:gd name="T51" fmla="*/ 6 h 303"/>
                <a:gd name="T52" fmla="*/ 98 w 683"/>
                <a:gd name="T53" fmla="*/ 16 h 303"/>
                <a:gd name="T54" fmla="*/ 118 w 683"/>
                <a:gd name="T55" fmla="*/ 27 h 303"/>
                <a:gd name="T56" fmla="*/ 122 w 683"/>
                <a:gd name="T57" fmla="*/ 18 h 303"/>
                <a:gd name="T58" fmla="*/ 123 w 683"/>
                <a:gd name="T59" fmla="*/ 6 h 303"/>
                <a:gd name="T60" fmla="*/ 127 w 683"/>
                <a:gd name="T61" fmla="*/ 13 h 303"/>
                <a:gd name="T62" fmla="*/ 130 w 683"/>
                <a:gd name="T63" fmla="*/ 34 h 303"/>
                <a:gd name="T64" fmla="*/ 152 w 683"/>
                <a:gd name="T65" fmla="*/ 45 h 303"/>
                <a:gd name="T66" fmla="*/ 167 w 683"/>
                <a:gd name="T67" fmla="*/ 54 h 303"/>
                <a:gd name="T68" fmla="*/ 195 w 683"/>
                <a:gd name="T69" fmla="*/ 65 h 303"/>
                <a:gd name="T70" fmla="*/ 207 w 683"/>
                <a:gd name="T71" fmla="*/ 71 h 303"/>
                <a:gd name="T72" fmla="*/ 195 w 683"/>
                <a:gd name="T73" fmla="*/ 56 h 303"/>
                <a:gd name="T74" fmla="*/ 187 w 683"/>
                <a:gd name="T75" fmla="*/ 39 h 303"/>
                <a:gd name="T76" fmla="*/ 190 w 683"/>
                <a:gd name="T77" fmla="*/ 25 h 303"/>
                <a:gd name="T78" fmla="*/ 177 w 683"/>
                <a:gd name="T79" fmla="*/ 11 h 303"/>
                <a:gd name="T80" fmla="*/ 187 w 683"/>
                <a:gd name="T81" fmla="*/ 16 h 303"/>
                <a:gd name="T82" fmla="*/ 193 w 683"/>
                <a:gd name="T83" fmla="*/ 31 h 303"/>
                <a:gd name="T84" fmla="*/ 201 w 683"/>
                <a:gd name="T85" fmla="*/ 14 h 303"/>
                <a:gd name="T86" fmla="*/ 205 w 683"/>
                <a:gd name="T87" fmla="*/ 16 h 303"/>
                <a:gd name="T88" fmla="*/ 196 w 683"/>
                <a:gd name="T89" fmla="*/ 37 h 303"/>
                <a:gd name="T90" fmla="*/ 199 w 683"/>
                <a:gd name="T91" fmla="*/ 53 h 303"/>
                <a:gd name="T92" fmla="*/ 216 w 683"/>
                <a:gd name="T93" fmla="*/ 70 h 303"/>
                <a:gd name="T94" fmla="*/ 227 w 683"/>
                <a:gd name="T95" fmla="*/ 87 h 3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3"/>
                <a:gd name="T145" fmla="*/ 0 h 303"/>
                <a:gd name="T146" fmla="*/ 683 w 683"/>
                <a:gd name="T147" fmla="*/ 303 h 30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3" h="303">
                  <a:moveTo>
                    <a:pt x="650" y="303"/>
                  </a:moveTo>
                  <a:lnTo>
                    <a:pt x="640" y="292"/>
                  </a:lnTo>
                  <a:lnTo>
                    <a:pt x="618" y="275"/>
                  </a:lnTo>
                  <a:lnTo>
                    <a:pt x="594" y="261"/>
                  </a:lnTo>
                  <a:lnTo>
                    <a:pt x="567" y="249"/>
                  </a:lnTo>
                  <a:lnTo>
                    <a:pt x="544" y="243"/>
                  </a:lnTo>
                  <a:lnTo>
                    <a:pt x="524" y="239"/>
                  </a:lnTo>
                  <a:lnTo>
                    <a:pt x="504" y="235"/>
                  </a:lnTo>
                  <a:lnTo>
                    <a:pt x="485" y="227"/>
                  </a:lnTo>
                  <a:lnTo>
                    <a:pt x="466" y="217"/>
                  </a:lnTo>
                  <a:lnTo>
                    <a:pt x="454" y="208"/>
                  </a:lnTo>
                  <a:lnTo>
                    <a:pt x="437" y="194"/>
                  </a:lnTo>
                  <a:lnTo>
                    <a:pt x="421" y="178"/>
                  </a:lnTo>
                  <a:lnTo>
                    <a:pt x="403" y="161"/>
                  </a:lnTo>
                  <a:lnTo>
                    <a:pt x="390" y="151"/>
                  </a:lnTo>
                  <a:lnTo>
                    <a:pt x="375" y="145"/>
                  </a:lnTo>
                  <a:lnTo>
                    <a:pt x="357" y="139"/>
                  </a:lnTo>
                  <a:lnTo>
                    <a:pt x="338" y="136"/>
                  </a:lnTo>
                  <a:lnTo>
                    <a:pt x="317" y="135"/>
                  </a:lnTo>
                  <a:lnTo>
                    <a:pt x="296" y="135"/>
                  </a:lnTo>
                  <a:lnTo>
                    <a:pt x="271" y="137"/>
                  </a:lnTo>
                  <a:lnTo>
                    <a:pt x="247" y="140"/>
                  </a:lnTo>
                  <a:lnTo>
                    <a:pt x="224" y="146"/>
                  </a:lnTo>
                  <a:lnTo>
                    <a:pt x="199" y="149"/>
                  </a:lnTo>
                  <a:lnTo>
                    <a:pt x="179" y="148"/>
                  </a:lnTo>
                  <a:lnTo>
                    <a:pt x="158" y="145"/>
                  </a:lnTo>
                  <a:lnTo>
                    <a:pt x="140" y="139"/>
                  </a:lnTo>
                  <a:lnTo>
                    <a:pt x="124" y="129"/>
                  </a:lnTo>
                  <a:lnTo>
                    <a:pt x="108" y="116"/>
                  </a:lnTo>
                  <a:lnTo>
                    <a:pt x="94" y="105"/>
                  </a:lnTo>
                  <a:lnTo>
                    <a:pt x="80" y="97"/>
                  </a:lnTo>
                  <a:lnTo>
                    <a:pt x="64" y="92"/>
                  </a:lnTo>
                  <a:lnTo>
                    <a:pt x="46" y="87"/>
                  </a:lnTo>
                  <a:lnTo>
                    <a:pt x="26" y="80"/>
                  </a:lnTo>
                  <a:lnTo>
                    <a:pt x="15" y="76"/>
                  </a:lnTo>
                  <a:lnTo>
                    <a:pt x="9" y="70"/>
                  </a:lnTo>
                  <a:lnTo>
                    <a:pt x="4" y="66"/>
                  </a:lnTo>
                  <a:lnTo>
                    <a:pt x="0" y="51"/>
                  </a:lnTo>
                  <a:lnTo>
                    <a:pt x="7" y="49"/>
                  </a:lnTo>
                  <a:lnTo>
                    <a:pt x="11" y="59"/>
                  </a:lnTo>
                  <a:lnTo>
                    <a:pt x="15" y="67"/>
                  </a:lnTo>
                  <a:lnTo>
                    <a:pt x="24" y="70"/>
                  </a:lnTo>
                  <a:lnTo>
                    <a:pt x="46" y="77"/>
                  </a:lnTo>
                  <a:lnTo>
                    <a:pt x="70" y="84"/>
                  </a:lnTo>
                  <a:lnTo>
                    <a:pt x="86" y="88"/>
                  </a:lnTo>
                  <a:lnTo>
                    <a:pt x="92" y="90"/>
                  </a:lnTo>
                  <a:lnTo>
                    <a:pt x="91" y="79"/>
                  </a:lnTo>
                  <a:lnTo>
                    <a:pt x="91" y="66"/>
                  </a:lnTo>
                  <a:lnTo>
                    <a:pt x="91" y="49"/>
                  </a:lnTo>
                  <a:lnTo>
                    <a:pt x="92" y="32"/>
                  </a:lnTo>
                  <a:lnTo>
                    <a:pt x="92" y="18"/>
                  </a:lnTo>
                  <a:lnTo>
                    <a:pt x="98" y="18"/>
                  </a:lnTo>
                  <a:lnTo>
                    <a:pt x="97" y="31"/>
                  </a:lnTo>
                  <a:lnTo>
                    <a:pt x="97" y="49"/>
                  </a:lnTo>
                  <a:lnTo>
                    <a:pt x="100" y="67"/>
                  </a:lnTo>
                  <a:lnTo>
                    <a:pt x="104" y="82"/>
                  </a:lnTo>
                  <a:lnTo>
                    <a:pt x="111" y="91"/>
                  </a:lnTo>
                  <a:lnTo>
                    <a:pt x="118" y="96"/>
                  </a:lnTo>
                  <a:lnTo>
                    <a:pt x="129" y="103"/>
                  </a:lnTo>
                  <a:lnTo>
                    <a:pt x="142" y="108"/>
                  </a:lnTo>
                  <a:lnTo>
                    <a:pt x="158" y="112"/>
                  </a:lnTo>
                  <a:lnTo>
                    <a:pt x="175" y="115"/>
                  </a:lnTo>
                  <a:lnTo>
                    <a:pt x="187" y="115"/>
                  </a:lnTo>
                  <a:lnTo>
                    <a:pt x="175" y="106"/>
                  </a:lnTo>
                  <a:lnTo>
                    <a:pt x="161" y="95"/>
                  </a:lnTo>
                  <a:lnTo>
                    <a:pt x="150" y="84"/>
                  </a:lnTo>
                  <a:lnTo>
                    <a:pt x="141" y="70"/>
                  </a:lnTo>
                  <a:lnTo>
                    <a:pt x="137" y="58"/>
                  </a:lnTo>
                  <a:lnTo>
                    <a:pt x="134" y="43"/>
                  </a:lnTo>
                  <a:lnTo>
                    <a:pt x="132" y="32"/>
                  </a:lnTo>
                  <a:lnTo>
                    <a:pt x="134" y="21"/>
                  </a:lnTo>
                  <a:lnTo>
                    <a:pt x="141" y="22"/>
                  </a:lnTo>
                  <a:lnTo>
                    <a:pt x="141" y="28"/>
                  </a:lnTo>
                  <a:lnTo>
                    <a:pt x="141" y="44"/>
                  </a:lnTo>
                  <a:lnTo>
                    <a:pt x="145" y="58"/>
                  </a:lnTo>
                  <a:lnTo>
                    <a:pt x="151" y="70"/>
                  </a:lnTo>
                  <a:lnTo>
                    <a:pt x="162" y="82"/>
                  </a:lnTo>
                  <a:lnTo>
                    <a:pt x="174" y="93"/>
                  </a:lnTo>
                  <a:lnTo>
                    <a:pt x="190" y="102"/>
                  </a:lnTo>
                  <a:lnTo>
                    <a:pt x="205" y="110"/>
                  </a:lnTo>
                  <a:lnTo>
                    <a:pt x="219" y="112"/>
                  </a:lnTo>
                  <a:lnTo>
                    <a:pt x="236" y="106"/>
                  </a:lnTo>
                  <a:lnTo>
                    <a:pt x="254" y="100"/>
                  </a:lnTo>
                  <a:lnTo>
                    <a:pt x="275" y="94"/>
                  </a:lnTo>
                  <a:lnTo>
                    <a:pt x="298" y="90"/>
                  </a:lnTo>
                  <a:lnTo>
                    <a:pt x="312" y="90"/>
                  </a:lnTo>
                  <a:lnTo>
                    <a:pt x="329" y="91"/>
                  </a:lnTo>
                  <a:lnTo>
                    <a:pt x="350" y="94"/>
                  </a:lnTo>
                  <a:lnTo>
                    <a:pt x="329" y="78"/>
                  </a:lnTo>
                  <a:lnTo>
                    <a:pt x="317" y="69"/>
                  </a:lnTo>
                  <a:lnTo>
                    <a:pt x="301" y="61"/>
                  </a:lnTo>
                  <a:lnTo>
                    <a:pt x="287" y="56"/>
                  </a:lnTo>
                  <a:lnTo>
                    <a:pt x="279" y="50"/>
                  </a:lnTo>
                  <a:lnTo>
                    <a:pt x="274" y="47"/>
                  </a:lnTo>
                  <a:lnTo>
                    <a:pt x="272" y="43"/>
                  </a:lnTo>
                  <a:lnTo>
                    <a:pt x="266" y="33"/>
                  </a:lnTo>
                  <a:lnTo>
                    <a:pt x="262" y="22"/>
                  </a:lnTo>
                  <a:lnTo>
                    <a:pt x="258" y="13"/>
                  </a:lnTo>
                  <a:lnTo>
                    <a:pt x="250" y="1"/>
                  </a:lnTo>
                  <a:lnTo>
                    <a:pt x="255" y="0"/>
                  </a:lnTo>
                  <a:lnTo>
                    <a:pt x="263" y="10"/>
                  </a:lnTo>
                  <a:lnTo>
                    <a:pt x="267" y="18"/>
                  </a:lnTo>
                  <a:lnTo>
                    <a:pt x="272" y="27"/>
                  </a:lnTo>
                  <a:lnTo>
                    <a:pt x="275" y="35"/>
                  </a:lnTo>
                  <a:lnTo>
                    <a:pt x="283" y="43"/>
                  </a:lnTo>
                  <a:lnTo>
                    <a:pt x="293" y="49"/>
                  </a:lnTo>
                  <a:lnTo>
                    <a:pt x="308" y="57"/>
                  </a:lnTo>
                  <a:lnTo>
                    <a:pt x="326" y="63"/>
                  </a:lnTo>
                  <a:lnTo>
                    <a:pt x="342" y="74"/>
                  </a:lnTo>
                  <a:lnTo>
                    <a:pt x="354" y="82"/>
                  </a:lnTo>
                  <a:lnTo>
                    <a:pt x="371" y="94"/>
                  </a:lnTo>
                  <a:lnTo>
                    <a:pt x="366" y="78"/>
                  </a:lnTo>
                  <a:lnTo>
                    <a:pt x="364" y="65"/>
                  </a:lnTo>
                  <a:lnTo>
                    <a:pt x="366" y="54"/>
                  </a:lnTo>
                  <a:lnTo>
                    <a:pt x="369" y="40"/>
                  </a:lnTo>
                  <a:lnTo>
                    <a:pt x="371" y="28"/>
                  </a:lnTo>
                  <a:lnTo>
                    <a:pt x="369" y="18"/>
                  </a:lnTo>
                  <a:lnTo>
                    <a:pt x="382" y="23"/>
                  </a:lnTo>
                  <a:lnTo>
                    <a:pt x="382" y="27"/>
                  </a:lnTo>
                  <a:lnTo>
                    <a:pt x="380" y="40"/>
                  </a:lnTo>
                  <a:lnTo>
                    <a:pt x="377" y="57"/>
                  </a:lnTo>
                  <a:lnTo>
                    <a:pt x="377" y="70"/>
                  </a:lnTo>
                  <a:lnTo>
                    <a:pt x="382" y="85"/>
                  </a:lnTo>
                  <a:lnTo>
                    <a:pt x="389" y="102"/>
                  </a:lnTo>
                  <a:lnTo>
                    <a:pt x="397" y="112"/>
                  </a:lnTo>
                  <a:lnTo>
                    <a:pt x="409" y="119"/>
                  </a:lnTo>
                  <a:lnTo>
                    <a:pt x="424" y="126"/>
                  </a:lnTo>
                  <a:lnTo>
                    <a:pt x="455" y="135"/>
                  </a:lnTo>
                  <a:lnTo>
                    <a:pt x="478" y="145"/>
                  </a:lnTo>
                  <a:lnTo>
                    <a:pt x="486" y="150"/>
                  </a:lnTo>
                  <a:lnTo>
                    <a:pt x="493" y="158"/>
                  </a:lnTo>
                  <a:lnTo>
                    <a:pt x="501" y="162"/>
                  </a:lnTo>
                  <a:lnTo>
                    <a:pt x="509" y="166"/>
                  </a:lnTo>
                  <a:lnTo>
                    <a:pt x="540" y="175"/>
                  </a:lnTo>
                  <a:lnTo>
                    <a:pt x="565" y="185"/>
                  </a:lnTo>
                  <a:lnTo>
                    <a:pt x="584" y="194"/>
                  </a:lnTo>
                  <a:lnTo>
                    <a:pt x="609" y="206"/>
                  </a:lnTo>
                  <a:lnTo>
                    <a:pt x="621" y="216"/>
                  </a:lnTo>
                  <a:lnTo>
                    <a:pt x="621" y="212"/>
                  </a:lnTo>
                  <a:lnTo>
                    <a:pt x="616" y="203"/>
                  </a:lnTo>
                  <a:lnTo>
                    <a:pt x="609" y="191"/>
                  </a:lnTo>
                  <a:lnTo>
                    <a:pt x="595" y="178"/>
                  </a:lnTo>
                  <a:lnTo>
                    <a:pt x="583" y="168"/>
                  </a:lnTo>
                  <a:lnTo>
                    <a:pt x="574" y="159"/>
                  </a:lnTo>
                  <a:lnTo>
                    <a:pt x="566" y="148"/>
                  </a:lnTo>
                  <a:lnTo>
                    <a:pt x="560" y="135"/>
                  </a:lnTo>
                  <a:lnTo>
                    <a:pt x="559" y="118"/>
                  </a:lnTo>
                  <a:lnTo>
                    <a:pt x="561" y="102"/>
                  </a:lnTo>
                  <a:lnTo>
                    <a:pt x="566" y="90"/>
                  </a:lnTo>
                  <a:lnTo>
                    <a:pt x="567" y="82"/>
                  </a:lnTo>
                  <a:lnTo>
                    <a:pt x="568" y="74"/>
                  </a:lnTo>
                  <a:lnTo>
                    <a:pt x="565" y="67"/>
                  </a:lnTo>
                  <a:lnTo>
                    <a:pt x="560" y="60"/>
                  </a:lnTo>
                  <a:lnTo>
                    <a:pt x="546" y="49"/>
                  </a:lnTo>
                  <a:lnTo>
                    <a:pt x="531" y="34"/>
                  </a:lnTo>
                  <a:lnTo>
                    <a:pt x="541" y="32"/>
                  </a:lnTo>
                  <a:lnTo>
                    <a:pt x="550" y="42"/>
                  </a:lnTo>
                  <a:lnTo>
                    <a:pt x="561" y="49"/>
                  </a:lnTo>
                  <a:lnTo>
                    <a:pt x="568" y="57"/>
                  </a:lnTo>
                  <a:lnTo>
                    <a:pt x="576" y="67"/>
                  </a:lnTo>
                  <a:lnTo>
                    <a:pt x="578" y="77"/>
                  </a:lnTo>
                  <a:lnTo>
                    <a:pt x="578" y="94"/>
                  </a:lnTo>
                  <a:lnTo>
                    <a:pt x="584" y="82"/>
                  </a:lnTo>
                  <a:lnTo>
                    <a:pt x="592" y="68"/>
                  </a:lnTo>
                  <a:lnTo>
                    <a:pt x="598" y="52"/>
                  </a:lnTo>
                  <a:lnTo>
                    <a:pt x="602" y="42"/>
                  </a:lnTo>
                  <a:lnTo>
                    <a:pt x="608" y="32"/>
                  </a:lnTo>
                  <a:lnTo>
                    <a:pt x="614" y="34"/>
                  </a:lnTo>
                  <a:lnTo>
                    <a:pt x="620" y="39"/>
                  </a:lnTo>
                  <a:lnTo>
                    <a:pt x="614" y="48"/>
                  </a:lnTo>
                  <a:lnTo>
                    <a:pt x="608" y="63"/>
                  </a:lnTo>
                  <a:lnTo>
                    <a:pt x="601" y="80"/>
                  </a:lnTo>
                  <a:lnTo>
                    <a:pt x="593" y="97"/>
                  </a:lnTo>
                  <a:lnTo>
                    <a:pt x="587" y="111"/>
                  </a:lnTo>
                  <a:lnTo>
                    <a:pt x="583" y="123"/>
                  </a:lnTo>
                  <a:lnTo>
                    <a:pt x="583" y="136"/>
                  </a:lnTo>
                  <a:lnTo>
                    <a:pt x="588" y="149"/>
                  </a:lnTo>
                  <a:lnTo>
                    <a:pt x="595" y="159"/>
                  </a:lnTo>
                  <a:lnTo>
                    <a:pt x="608" y="170"/>
                  </a:lnTo>
                  <a:lnTo>
                    <a:pt x="620" y="183"/>
                  </a:lnTo>
                  <a:lnTo>
                    <a:pt x="634" y="198"/>
                  </a:lnTo>
                  <a:lnTo>
                    <a:pt x="646" y="211"/>
                  </a:lnTo>
                  <a:lnTo>
                    <a:pt x="659" y="226"/>
                  </a:lnTo>
                  <a:lnTo>
                    <a:pt x="667" y="238"/>
                  </a:lnTo>
                  <a:lnTo>
                    <a:pt x="673" y="249"/>
                  </a:lnTo>
                  <a:lnTo>
                    <a:pt x="679" y="261"/>
                  </a:lnTo>
                  <a:lnTo>
                    <a:pt x="683" y="274"/>
                  </a:lnTo>
                  <a:lnTo>
                    <a:pt x="650" y="303"/>
                  </a:lnTo>
                  <a:close/>
                </a:path>
              </a:pathLst>
            </a:custGeom>
            <a:solidFill>
              <a:srgbClr val="FFFFFF"/>
            </a:solidFill>
            <a:ln w="0">
              <a:solidFill>
                <a:srgbClr val="FFFFFF"/>
              </a:solidFill>
              <a:round/>
              <a:headEnd/>
              <a:tailEnd/>
            </a:ln>
          </p:spPr>
          <p:txBody>
            <a:bodyPr/>
            <a:lstStyle/>
            <a:p>
              <a:endParaRPr lang="ar-IQ"/>
            </a:p>
          </p:txBody>
        </p:sp>
        <p:sp>
          <p:nvSpPr>
            <p:cNvPr id="31" name="Freeform 29"/>
            <p:cNvSpPr>
              <a:spLocks/>
            </p:cNvSpPr>
            <p:nvPr/>
          </p:nvSpPr>
          <p:spPr bwMode="auto">
            <a:xfrm>
              <a:off x="3019" y="2683"/>
              <a:ext cx="5" cy="12"/>
            </a:xfrm>
            <a:custGeom>
              <a:avLst/>
              <a:gdLst>
                <a:gd name="T0" fmla="*/ 5 w 15"/>
                <a:gd name="T1" fmla="*/ 12 h 38"/>
                <a:gd name="T2" fmla="*/ 3 w 15"/>
                <a:gd name="T3" fmla="*/ 8 h 38"/>
                <a:gd name="T4" fmla="*/ 1 w 15"/>
                <a:gd name="T5" fmla="*/ 5 h 38"/>
                <a:gd name="T6" fmla="*/ 0 w 15"/>
                <a:gd name="T7" fmla="*/ 3 h 38"/>
                <a:gd name="T8" fmla="*/ 0 w 15"/>
                <a:gd name="T9" fmla="*/ 0 h 38"/>
                <a:gd name="T10" fmla="*/ 0 60000 65536"/>
                <a:gd name="T11" fmla="*/ 0 60000 65536"/>
                <a:gd name="T12" fmla="*/ 0 60000 65536"/>
                <a:gd name="T13" fmla="*/ 0 60000 65536"/>
                <a:gd name="T14" fmla="*/ 0 60000 65536"/>
                <a:gd name="T15" fmla="*/ 0 w 15"/>
                <a:gd name="T16" fmla="*/ 0 h 38"/>
                <a:gd name="T17" fmla="*/ 15 w 15"/>
                <a:gd name="T18" fmla="*/ 38 h 38"/>
              </a:gdLst>
              <a:ahLst/>
              <a:cxnLst>
                <a:cxn ang="T10">
                  <a:pos x="T0" y="T1"/>
                </a:cxn>
                <a:cxn ang="T11">
                  <a:pos x="T2" y="T3"/>
                </a:cxn>
                <a:cxn ang="T12">
                  <a:pos x="T4" y="T5"/>
                </a:cxn>
                <a:cxn ang="T13">
                  <a:pos x="T6" y="T7"/>
                </a:cxn>
                <a:cxn ang="T14">
                  <a:pos x="T8" y="T9"/>
                </a:cxn>
              </a:cxnLst>
              <a:rect l="T15" t="T16" r="T17" b="T18"/>
              <a:pathLst>
                <a:path w="15" h="38">
                  <a:moveTo>
                    <a:pt x="15" y="38"/>
                  </a:moveTo>
                  <a:lnTo>
                    <a:pt x="9" y="25"/>
                  </a:lnTo>
                  <a:lnTo>
                    <a:pt x="3" y="16"/>
                  </a:lnTo>
                  <a:lnTo>
                    <a:pt x="0" y="9"/>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32" name="Freeform 30"/>
            <p:cNvSpPr>
              <a:spLocks/>
            </p:cNvSpPr>
            <p:nvPr/>
          </p:nvSpPr>
          <p:spPr bwMode="auto">
            <a:xfrm>
              <a:off x="2830" y="2533"/>
              <a:ext cx="69" cy="36"/>
            </a:xfrm>
            <a:custGeom>
              <a:avLst/>
              <a:gdLst>
                <a:gd name="T0" fmla="*/ 0 w 208"/>
                <a:gd name="T1" fmla="*/ 7 h 110"/>
                <a:gd name="T2" fmla="*/ 0 w 208"/>
                <a:gd name="T3" fmla="*/ 9 h 110"/>
                <a:gd name="T4" fmla="*/ 0 w 208"/>
                <a:gd name="T5" fmla="*/ 14 h 110"/>
                <a:gd name="T6" fmla="*/ 1 w 208"/>
                <a:gd name="T7" fmla="*/ 18 h 110"/>
                <a:gd name="T8" fmla="*/ 3 w 208"/>
                <a:gd name="T9" fmla="*/ 22 h 110"/>
                <a:gd name="T10" fmla="*/ 7 w 208"/>
                <a:gd name="T11" fmla="*/ 26 h 110"/>
                <a:gd name="T12" fmla="*/ 11 w 208"/>
                <a:gd name="T13" fmla="*/ 30 h 110"/>
                <a:gd name="T14" fmla="*/ 16 w 208"/>
                <a:gd name="T15" fmla="*/ 33 h 110"/>
                <a:gd name="T16" fmla="*/ 21 w 208"/>
                <a:gd name="T17" fmla="*/ 35 h 110"/>
                <a:gd name="T18" fmla="*/ 26 w 208"/>
                <a:gd name="T19" fmla="*/ 36 h 110"/>
                <a:gd name="T20" fmla="*/ 32 w 208"/>
                <a:gd name="T21" fmla="*/ 34 h 110"/>
                <a:gd name="T22" fmla="*/ 37 w 208"/>
                <a:gd name="T23" fmla="*/ 32 h 110"/>
                <a:gd name="T24" fmla="*/ 44 w 208"/>
                <a:gd name="T25" fmla="*/ 30 h 110"/>
                <a:gd name="T26" fmla="*/ 52 w 208"/>
                <a:gd name="T27" fmla="*/ 29 h 110"/>
                <a:gd name="T28" fmla="*/ 56 w 208"/>
                <a:gd name="T29" fmla="*/ 29 h 110"/>
                <a:gd name="T30" fmla="*/ 62 w 208"/>
                <a:gd name="T31" fmla="*/ 29 h 110"/>
                <a:gd name="T32" fmla="*/ 69 w 208"/>
                <a:gd name="T33" fmla="*/ 30 h 110"/>
                <a:gd name="T34" fmla="*/ 62 w 208"/>
                <a:gd name="T35" fmla="*/ 25 h 110"/>
                <a:gd name="T36" fmla="*/ 58 w 208"/>
                <a:gd name="T37" fmla="*/ 22 h 110"/>
                <a:gd name="T38" fmla="*/ 53 w 208"/>
                <a:gd name="T39" fmla="*/ 19 h 110"/>
                <a:gd name="T40" fmla="*/ 48 w 208"/>
                <a:gd name="T41" fmla="*/ 18 h 110"/>
                <a:gd name="T42" fmla="*/ 45 w 208"/>
                <a:gd name="T43" fmla="*/ 16 h 110"/>
                <a:gd name="T44" fmla="*/ 44 w 208"/>
                <a:gd name="T45" fmla="*/ 15 h 110"/>
                <a:gd name="T46" fmla="*/ 43 w 208"/>
                <a:gd name="T47" fmla="*/ 13 h 110"/>
                <a:gd name="T48" fmla="*/ 41 w 208"/>
                <a:gd name="T49" fmla="*/ 10 h 110"/>
                <a:gd name="T50" fmla="*/ 40 w 208"/>
                <a:gd name="T51" fmla="*/ 7 h 110"/>
                <a:gd name="T52" fmla="*/ 38 w 208"/>
                <a:gd name="T53" fmla="*/ 4 h 110"/>
                <a:gd name="T54" fmla="*/ 36 w 208"/>
                <a:gd name="T55" fmla="*/ 0 h 1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8"/>
                <a:gd name="T85" fmla="*/ 0 h 110"/>
                <a:gd name="T86" fmla="*/ 208 w 208"/>
                <a:gd name="T87" fmla="*/ 110 h 1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8" h="110">
                  <a:moveTo>
                    <a:pt x="0" y="20"/>
                  </a:moveTo>
                  <a:lnTo>
                    <a:pt x="0" y="27"/>
                  </a:lnTo>
                  <a:lnTo>
                    <a:pt x="0" y="42"/>
                  </a:lnTo>
                  <a:lnTo>
                    <a:pt x="4" y="56"/>
                  </a:lnTo>
                  <a:lnTo>
                    <a:pt x="10" y="68"/>
                  </a:lnTo>
                  <a:lnTo>
                    <a:pt x="21" y="80"/>
                  </a:lnTo>
                  <a:lnTo>
                    <a:pt x="33" y="91"/>
                  </a:lnTo>
                  <a:lnTo>
                    <a:pt x="49" y="100"/>
                  </a:lnTo>
                  <a:lnTo>
                    <a:pt x="64" y="108"/>
                  </a:lnTo>
                  <a:lnTo>
                    <a:pt x="78" y="110"/>
                  </a:lnTo>
                  <a:lnTo>
                    <a:pt x="95" y="104"/>
                  </a:lnTo>
                  <a:lnTo>
                    <a:pt x="112" y="98"/>
                  </a:lnTo>
                  <a:lnTo>
                    <a:pt x="133" y="92"/>
                  </a:lnTo>
                  <a:lnTo>
                    <a:pt x="157" y="88"/>
                  </a:lnTo>
                  <a:lnTo>
                    <a:pt x="170" y="88"/>
                  </a:lnTo>
                  <a:lnTo>
                    <a:pt x="187" y="89"/>
                  </a:lnTo>
                  <a:lnTo>
                    <a:pt x="208" y="92"/>
                  </a:lnTo>
                  <a:lnTo>
                    <a:pt x="187" y="76"/>
                  </a:lnTo>
                  <a:lnTo>
                    <a:pt x="175" y="67"/>
                  </a:lnTo>
                  <a:lnTo>
                    <a:pt x="159" y="59"/>
                  </a:lnTo>
                  <a:lnTo>
                    <a:pt x="145" y="54"/>
                  </a:lnTo>
                  <a:lnTo>
                    <a:pt x="137" y="48"/>
                  </a:lnTo>
                  <a:lnTo>
                    <a:pt x="132" y="45"/>
                  </a:lnTo>
                  <a:lnTo>
                    <a:pt x="130" y="41"/>
                  </a:lnTo>
                  <a:lnTo>
                    <a:pt x="124" y="32"/>
                  </a:lnTo>
                  <a:lnTo>
                    <a:pt x="120" y="20"/>
                  </a:lnTo>
                  <a:lnTo>
                    <a:pt x="115" y="12"/>
                  </a:lnTo>
                  <a:lnTo>
                    <a:pt x="108"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33" name="Freeform 31"/>
            <p:cNvSpPr>
              <a:spLocks/>
            </p:cNvSpPr>
            <p:nvPr/>
          </p:nvSpPr>
          <p:spPr bwMode="auto">
            <a:xfrm>
              <a:off x="2815" y="2538"/>
              <a:ext cx="30" cy="32"/>
            </a:xfrm>
            <a:custGeom>
              <a:avLst/>
              <a:gdLst>
                <a:gd name="T0" fmla="*/ 12 w 90"/>
                <a:gd name="T1" fmla="*/ 1 h 97"/>
                <a:gd name="T2" fmla="*/ 12 w 90"/>
                <a:gd name="T3" fmla="*/ 5 h 97"/>
                <a:gd name="T4" fmla="*/ 12 w 90"/>
                <a:gd name="T5" fmla="*/ 8 h 97"/>
                <a:gd name="T6" fmla="*/ 13 w 90"/>
                <a:gd name="T7" fmla="*/ 14 h 97"/>
                <a:gd name="T8" fmla="*/ 15 w 90"/>
                <a:gd name="T9" fmla="*/ 17 h 97"/>
                <a:gd name="T10" fmla="*/ 18 w 90"/>
                <a:gd name="T11" fmla="*/ 22 h 97"/>
                <a:gd name="T12" fmla="*/ 21 w 90"/>
                <a:gd name="T13" fmla="*/ 25 h 97"/>
                <a:gd name="T14" fmla="*/ 26 w 90"/>
                <a:gd name="T15" fmla="*/ 29 h 97"/>
                <a:gd name="T16" fmla="*/ 30 w 90"/>
                <a:gd name="T17" fmla="*/ 32 h 97"/>
                <a:gd name="T18" fmla="*/ 26 w 90"/>
                <a:gd name="T19" fmla="*/ 32 h 97"/>
                <a:gd name="T20" fmla="*/ 20 w 90"/>
                <a:gd name="T21" fmla="*/ 31 h 97"/>
                <a:gd name="T22" fmla="*/ 15 w 90"/>
                <a:gd name="T23" fmla="*/ 30 h 97"/>
                <a:gd name="T24" fmla="*/ 11 w 90"/>
                <a:gd name="T25" fmla="*/ 28 h 97"/>
                <a:gd name="T26" fmla="*/ 7 w 90"/>
                <a:gd name="T27" fmla="*/ 26 h 97"/>
                <a:gd name="T28" fmla="*/ 5 w 90"/>
                <a:gd name="T29" fmla="*/ 24 h 97"/>
                <a:gd name="T30" fmla="*/ 2 w 90"/>
                <a:gd name="T31" fmla="*/ 21 h 97"/>
                <a:gd name="T32" fmla="*/ 1 w 90"/>
                <a:gd name="T33" fmla="*/ 16 h 97"/>
                <a:gd name="T34" fmla="*/ 0 w 90"/>
                <a:gd name="T35" fmla="*/ 11 h 97"/>
                <a:gd name="T36" fmla="*/ 0 w 90"/>
                <a:gd name="T37" fmla="*/ 4 h 97"/>
                <a:gd name="T38" fmla="*/ 0 w 90"/>
                <a:gd name="T39" fmla="*/ 0 h 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97"/>
                <a:gd name="T62" fmla="*/ 90 w 90"/>
                <a:gd name="T63" fmla="*/ 97 h 9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97">
                  <a:moveTo>
                    <a:pt x="37" y="4"/>
                  </a:moveTo>
                  <a:lnTo>
                    <a:pt x="35" y="14"/>
                  </a:lnTo>
                  <a:lnTo>
                    <a:pt x="37" y="25"/>
                  </a:lnTo>
                  <a:lnTo>
                    <a:pt x="40" y="41"/>
                  </a:lnTo>
                  <a:lnTo>
                    <a:pt x="44" y="52"/>
                  </a:lnTo>
                  <a:lnTo>
                    <a:pt x="53" y="66"/>
                  </a:lnTo>
                  <a:lnTo>
                    <a:pt x="63" y="77"/>
                  </a:lnTo>
                  <a:lnTo>
                    <a:pt x="78" y="88"/>
                  </a:lnTo>
                  <a:lnTo>
                    <a:pt x="90" y="97"/>
                  </a:lnTo>
                  <a:lnTo>
                    <a:pt x="78" y="97"/>
                  </a:lnTo>
                  <a:lnTo>
                    <a:pt x="61" y="94"/>
                  </a:lnTo>
                  <a:lnTo>
                    <a:pt x="45" y="90"/>
                  </a:lnTo>
                  <a:lnTo>
                    <a:pt x="32" y="85"/>
                  </a:lnTo>
                  <a:lnTo>
                    <a:pt x="21" y="78"/>
                  </a:lnTo>
                  <a:lnTo>
                    <a:pt x="14" y="73"/>
                  </a:lnTo>
                  <a:lnTo>
                    <a:pt x="7" y="64"/>
                  </a:lnTo>
                  <a:lnTo>
                    <a:pt x="3" y="49"/>
                  </a:lnTo>
                  <a:lnTo>
                    <a:pt x="0" y="32"/>
                  </a:lnTo>
                  <a:lnTo>
                    <a:pt x="0" y="13"/>
                  </a:lnTo>
                  <a:lnTo>
                    <a:pt x="1"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34" name="Freeform 32"/>
            <p:cNvSpPr>
              <a:spLocks/>
            </p:cNvSpPr>
            <p:nvPr/>
          </p:nvSpPr>
          <p:spPr bwMode="auto">
            <a:xfrm>
              <a:off x="2785" y="2538"/>
              <a:ext cx="28" cy="24"/>
            </a:xfrm>
            <a:custGeom>
              <a:avLst/>
              <a:gdLst>
                <a:gd name="T0" fmla="*/ 28 w 84"/>
                <a:gd name="T1" fmla="*/ 0 h 72"/>
                <a:gd name="T2" fmla="*/ 28 w 84"/>
                <a:gd name="T3" fmla="*/ 5 h 72"/>
                <a:gd name="T4" fmla="*/ 28 w 84"/>
                <a:gd name="T5" fmla="*/ 10 h 72"/>
                <a:gd name="T6" fmla="*/ 28 w 84"/>
                <a:gd name="T7" fmla="*/ 16 h 72"/>
                <a:gd name="T8" fmla="*/ 28 w 84"/>
                <a:gd name="T9" fmla="*/ 20 h 72"/>
                <a:gd name="T10" fmla="*/ 28 w 84"/>
                <a:gd name="T11" fmla="*/ 24 h 72"/>
                <a:gd name="T12" fmla="*/ 26 w 84"/>
                <a:gd name="T13" fmla="*/ 23 h 72"/>
                <a:gd name="T14" fmla="*/ 21 w 84"/>
                <a:gd name="T15" fmla="*/ 22 h 72"/>
                <a:gd name="T16" fmla="*/ 13 w 84"/>
                <a:gd name="T17" fmla="*/ 20 h 72"/>
                <a:gd name="T18" fmla="*/ 6 w 84"/>
                <a:gd name="T19" fmla="*/ 17 h 72"/>
                <a:gd name="T20" fmla="*/ 3 w 84"/>
                <a:gd name="T21" fmla="*/ 16 h 72"/>
                <a:gd name="T22" fmla="*/ 1 w 84"/>
                <a:gd name="T23" fmla="*/ 14 h 72"/>
                <a:gd name="T24" fmla="*/ 0 w 84"/>
                <a:gd name="T25" fmla="*/ 1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2"/>
                <a:gd name="T41" fmla="*/ 84 w 84"/>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2">
                  <a:moveTo>
                    <a:pt x="84" y="0"/>
                  </a:moveTo>
                  <a:lnTo>
                    <a:pt x="84" y="14"/>
                  </a:lnTo>
                  <a:lnTo>
                    <a:pt x="84" y="31"/>
                  </a:lnTo>
                  <a:lnTo>
                    <a:pt x="84" y="48"/>
                  </a:lnTo>
                  <a:lnTo>
                    <a:pt x="84" y="61"/>
                  </a:lnTo>
                  <a:lnTo>
                    <a:pt x="84" y="72"/>
                  </a:lnTo>
                  <a:lnTo>
                    <a:pt x="79" y="70"/>
                  </a:lnTo>
                  <a:lnTo>
                    <a:pt x="63" y="66"/>
                  </a:lnTo>
                  <a:lnTo>
                    <a:pt x="39" y="59"/>
                  </a:lnTo>
                  <a:lnTo>
                    <a:pt x="17" y="52"/>
                  </a:lnTo>
                  <a:lnTo>
                    <a:pt x="8" y="49"/>
                  </a:lnTo>
                  <a:lnTo>
                    <a:pt x="4" y="41"/>
                  </a:lnTo>
                  <a:lnTo>
                    <a:pt x="0" y="3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35" name="Freeform 33"/>
            <p:cNvSpPr>
              <a:spLocks/>
            </p:cNvSpPr>
            <p:nvPr/>
          </p:nvSpPr>
          <p:spPr bwMode="auto">
            <a:xfrm>
              <a:off x="2868" y="2532"/>
              <a:ext cx="38" cy="31"/>
            </a:xfrm>
            <a:custGeom>
              <a:avLst/>
              <a:gdLst>
                <a:gd name="T0" fmla="*/ 0 w 114"/>
                <a:gd name="T1" fmla="*/ 0 h 94"/>
                <a:gd name="T2" fmla="*/ 3 w 114"/>
                <a:gd name="T3" fmla="*/ 3 h 94"/>
                <a:gd name="T4" fmla="*/ 4 w 114"/>
                <a:gd name="T5" fmla="*/ 7 h 94"/>
                <a:gd name="T6" fmla="*/ 6 w 114"/>
                <a:gd name="T7" fmla="*/ 9 h 94"/>
                <a:gd name="T8" fmla="*/ 7 w 114"/>
                <a:gd name="T9" fmla="*/ 12 h 94"/>
                <a:gd name="T10" fmla="*/ 9 w 114"/>
                <a:gd name="T11" fmla="*/ 15 h 94"/>
                <a:gd name="T12" fmla="*/ 13 w 114"/>
                <a:gd name="T13" fmla="*/ 16 h 94"/>
                <a:gd name="T14" fmla="*/ 18 w 114"/>
                <a:gd name="T15" fmla="*/ 19 h 94"/>
                <a:gd name="T16" fmla="*/ 24 w 114"/>
                <a:gd name="T17" fmla="*/ 21 h 94"/>
                <a:gd name="T18" fmla="*/ 29 w 114"/>
                <a:gd name="T19" fmla="*/ 24 h 94"/>
                <a:gd name="T20" fmla="*/ 33 w 114"/>
                <a:gd name="T21" fmla="*/ 27 h 94"/>
                <a:gd name="T22" fmla="*/ 38 w 114"/>
                <a:gd name="T23" fmla="*/ 31 h 94"/>
                <a:gd name="T24" fmla="*/ 37 w 114"/>
                <a:gd name="T25" fmla="*/ 26 h 94"/>
                <a:gd name="T26" fmla="*/ 36 w 114"/>
                <a:gd name="T27" fmla="*/ 21 h 94"/>
                <a:gd name="T28" fmla="*/ 37 w 114"/>
                <a:gd name="T29" fmla="*/ 18 h 94"/>
                <a:gd name="T30" fmla="*/ 38 w 114"/>
                <a:gd name="T31" fmla="*/ 13 h 94"/>
                <a:gd name="T32" fmla="*/ 38 w 114"/>
                <a:gd name="T33" fmla="*/ 9 h 94"/>
                <a:gd name="T34" fmla="*/ 38 w 114"/>
                <a:gd name="T35" fmla="*/ 7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4"/>
                <a:gd name="T56" fmla="*/ 114 w 114"/>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4">
                  <a:moveTo>
                    <a:pt x="0" y="0"/>
                  </a:moveTo>
                  <a:lnTo>
                    <a:pt x="8" y="10"/>
                  </a:lnTo>
                  <a:lnTo>
                    <a:pt x="12" y="20"/>
                  </a:lnTo>
                  <a:lnTo>
                    <a:pt x="17" y="27"/>
                  </a:lnTo>
                  <a:lnTo>
                    <a:pt x="20" y="35"/>
                  </a:lnTo>
                  <a:lnTo>
                    <a:pt x="28" y="44"/>
                  </a:lnTo>
                  <a:lnTo>
                    <a:pt x="38" y="49"/>
                  </a:lnTo>
                  <a:lnTo>
                    <a:pt x="53" y="57"/>
                  </a:lnTo>
                  <a:lnTo>
                    <a:pt x="71" y="63"/>
                  </a:lnTo>
                  <a:lnTo>
                    <a:pt x="86" y="74"/>
                  </a:lnTo>
                  <a:lnTo>
                    <a:pt x="99" y="82"/>
                  </a:lnTo>
                  <a:lnTo>
                    <a:pt x="114" y="94"/>
                  </a:lnTo>
                  <a:lnTo>
                    <a:pt x="111" y="78"/>
                  </a:lnTo>
                  <a:lnTo>
                    <a:pt x="109" y="65"/>
                  </a:lnTo>
                  <a:lnTo>
                    <a:pt x="111" y="54"/>
                  </a:lnTo>
                  <a:lnTo>
                    <a:pt x="113" y="40"/>
                  </a:lnTo>
                  <a:lnTo>
                    <a:pt x="114" y="28"/>
                  </a:lnTo>
                  <a:lnTo>
                    <a:pt x="113" y="2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36" name="Freeform 34"/>
            <p:cNvSpPr>
              <a:spLocks/>
            </p:cNvSpPr>
            <p:nvPr/>
          </p:nvSpPr>
          <p:spPr bwMode="auto">
            <a:xfrm>
              <a:off x="2963" y="2543"/>
              <a:ext cx="22" cy="20"/>
            </a:xfrm>
            <a:custGeom>
              <a:avLst/>
              <a:gdLst>
                <a:gd name="T0" fmla="*/ 22 w 66"/>
                <a:gd name="T1" fmla="*/ 0 h 62"/>
                <a:gd name="T2" fmla="*/ 20 w 66"/>
                <a:gd name="T3" fmla="*/ 3 h 62"/>
                <a:gd name="T4" fmla="*/ 19 w 66"/>
                <a:gd name="T5" fmla="*/ 6 h 62"/>
                <a:gd name="T6" fmla="*/ 17 w 66"/>
                <a:gd name="T7" fmla="*/ 12 h 62"/>
                <a:gd name="T8" fmla="*/ 14 w 66"/>
                <a:gd name="T9" fmla="*/ 16 h 62"/>
                <a:gd name="T10" fmla="*/ 12 w 66"/>
                <a:gd name="T11" fmla="*/ 20 h 62"/>
                <a:gd name="T12" fmla="*/ 12 w 66"/>
                <a:gd name="T13" fmla="*/ 15 h 62"/>
                <a:gd name="T14" fmla="*/ 12 w 66"/>
                <a:gd name="T15" fmla="*/ 11 h 62"/>
                <a:gd name="T16" fmla="*/ 9 w 66"/>
                <a:gd name="T17" fmla="*/ 8 h 62"/>
                <a:gd name="T18" fmla="*/ 7 w 66"/>
                <a:gd name="T19" fmla="*/ 5 h 62"/>
                <a:gd name="T20" fmla="*/ 3 w 66"/>
                <a:gd name="T21" fmla="*/ 3 h 62"/>
                <a:gd name="T22" fmla="*/ 0 w 66"/>
                <a:gd name="T23" fmla="*/ 0 h 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6"/>
                <a:gd name="T37" fmla="*/ 0 h 62"/>
                <a:gd name="T38" fmla="*/ 66 w 66"/>
                <a:gd name="T39" fmla="*/ 62 h 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6" h="62">
                  <a:moveTo>
                    <a:pt x="66" y="0"/>
                  </a:moveTo>
                  <a:lnTo>
                    <a:pt x="61" y="10"/>
                  </a:lnTo>
                  <a:lnTo>
                    <a:pt x="57" y="20"/>
                  </a:lnTo>
                  <a:lnTo>
                    <a:pt x="51" y="36"/>
                  </a:lnTo>
                  <a:lnTo>
                    <a:pt x="43" y="50"/>
                  </a:lnTo>
                  <a:lnTo>
                    <a:pt x="37" y="62"/>
                  </a:lnTo>
                  <a:lnTo>
                    <a:pt x="37" y="45"/>
                  </a:lnTo>
                  <a:lnTo>
                    <a:pt x="35" y="35"/>
                  </a:lnTo>
                  <a:lnTo>
                    <a:pt x="27" y="25"/>
                  </a:lnTo>
                  <a:lnTo>
                    <a:pt x="20" y="17"/>
                  </a:lnTo>
                  <a:lnTo>
                    <a:pt x="9" y="10"/>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37" name="Freeform 35"/>
            <p:cNvSpPr>
              <a:spLocks/>
            </p:cNvSpPr>
            <p:nvPr/>
          </p:nvSpPr>
          <p:spPr bwMode="auto">
            <a:xfrm>
              <a:off x="2909" y="2540"/>
              <a:ext cx="81" cy="64"/>
            </a:xfrm>
            <a:custGeom>
              <a:avLst/>
              <a:gdLst>
                <a:gd name="T0" fmla="*/ 51 w 244"/>
                <a:gd name="T1" fmla="*/ 4 h 192"/>
                <a:gd name="T2" fmla="*/ 56 w 244"/>
                <a:gd name="T3" fmla="*/ 9 h 192"/>
                <a:gd name="T4" fmla="*/ 61 w 244"/>
                <a:gd name="T5" fmla="*/ 12 h 192"/>
                <a:gd name="T6" fmla="*/ 62 w 244"/>
                <a:gd name="T7" fmla="*/ 14 h 192"/>
                <a:gd name="T8" fmla="*/ 63 w 244"/>
                <a:gd name="T9" fmla="*/ 17 h 192"/>
                <a:gd name="T10" fmla="*/ 63 w 244"/>
                <a:gd name="T11" fmla="*/ 20 h 192"/>
                <a:gd name="T12" fmla="*/ 63 w 244"/>
                <a:gd name="T13" fmla="*/ 22 h 192"/>
                <a:gd name="T14" fmla="*/ 61 w 244"/>
                <a:gd name="T15" fmla="*/ 26 h 192"/>
                <a:gd name="T16" fmla="*/ 60 w 244"/>
                <a:gd name="T17" fmla="*/ 32 h 192"/>
                <a:gd name="T18" fmla="*/ 61 w 244"/>
                <a:gd name="T19" fmla="*/ 37 h 192"/>
                <a:gd name="T20" fmla="*/ 63 w 244"/>
                <a:gd name="T21" fmla="*/ 41 h 192"/>
                <a:gd name="T22" fmla="*/ 65 w 244"/>
                <a:gd name="T23" fmla="*/ 45 h 192"/>
                <a:gd name="T24" fmla="*/ 68 w 244"/>
                <a:gd name="T25" fmla="*/ 48 h 192"/>
                <a:gd name="T26" fmla="*/ 72 w 244"/>
                <a:gd name="T27" fmla="*/ 51 h 192"/>
                <a:gd name="T28" fmla="*/ 77 w 244"/>
                <a:gd name="T29" fmla="*/ 56 h 192"/>
                <a:gd name="T30" fmla="*/ 79 w 244"/>
                <a:gd name="T31" fmla="*/ 60 h 192"/>
                <a:gd name="T32" fmla="*/ 81 w 244"/>
                <a:gd name="T33" fmla="*/ 63 h 192"/>
                <a:gd name="T34" fmla="*/ 81 w 244"/>
                <a:gd name="T35" fmla="*/ 64 h 192"/>
                <a:gd name="T36" fmla="*/ 77 w 244"/>
                <a:gd name="T37" fmla="*/ 61 h 192"/>
                <a:gd name="T38" fmla="*/ 69 w 244"/>
                <a:gd name="T39" fmla="*/ 57 h 192"/>
                <a:gd name="T40" fmla="*/ 62 w 244"/>
                <a:gd name="T41" fmla="*/ 54 h 192"/>
                <a:gd name="T42" fmla="*/ 54 w 244"/>
                <a:gd name="T43" fmla="*/ 50 h 192"/>
                <a:gd name="T44" fmla="*/ 44 w 244"/>
                <a:gd name="T45" fmla="*/ 47 h 192"/>
                <a:gd name="T46" fmla="*/ 41 w 244"/>
                <a:gd name="T47" fmla="*/ 46 h 192"/>
                <a:gd name="T48" fmla="*/ 39 w 244"/>
                <a:gd name="T49" fmla="*/ 45 h 192"/>
                <a:gd name="T50" fmla="*/ 36 w 244"/>
                <a:gd name="T51" fmla="*/ 42 h 192"/>
                <a:gd name="T52" fmla="*/ 34 w 244"/>
                <a:gd name="T53" fmla="*/ 40 h 192"/>
                <a:gd name="T54" fmla="*/ 26 w 244"/>
                <a:gd name="T55" fmla="*/ 37 h 192"/>
                <a:gd name="T56" fmla="*/ 16 w 244"/>
                <a:gd name="T57" fmla="*/ 34 h 192"/>
                <a:gd name="T58" fmla="*/ 11 w 244"/>
                <a:gd name="T59" fmla="*/ 32 h 192"/>
                <a:gd name="T60" fmla="*/ 7 w 244"/>
                <a:gd name="T61" fmla="*/ 30 h 192"/>
                <a:gd name="T62" fmla="*/ 4 w 244"/>
                <a:gd name="T63" fmla="*/ 26 h 192"/>
                <a:gd name="T64" fmla="*/ 2 w 244"/>
                <a:gd name="T65" fmla="*/ 21 h 192"/>
                <a:gd name="T66" fmla="*/ 0 w 244"/>
                <a:gd name="T67" fmla="*/ 16 h 192"/>
                <a:gd name="T68" fmla="*/ 0 w 244"/>
                <a:gd name="T69" fmla="*/ 11 h 192"/>
                <a:gd name="T70" fmla="*/ 1 w 244"/>
                <a:gd name="T71" fmla="*/ 6 h 192"/>
                <a:gd name="T72" fmla="*/ 2 w 244"/>
                <a:gd name="T73" fmla="*/ 1 h 192"/>
                <a:gd name="T74" fmla="*/ 2 w 244"/>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4"/>
                <a:gd name="T115" fmla="*/ 0 h 192"/>
                <a:gd name="T116" fmla="*/ 244 w 244"/>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4" h="192">
                  <a:moveTo>
                    <a:pt x="154" y="11"/>
                  </a:moveTo>
                  <a:lnTo>
                    <a:pt x="169" y="26"/>
                  </a:lnTo>
                  <a:lnTo>
                    <a:pt x="183" y="37"/>
                  </a:lnTo>
                  <a:lnTo>
                    <a:pt x="188" y="43"/>
                  </a:lnTo>
                  <a:lnTo>
                    <a:pt x="191" y="52"/>
                  </a:lnTo>
                  <a:lnTo>
                    <a:pt x="190" y="59"/>
                  </a:lnTo>
                  <a:lnTo>
                    <a:pt x="189" y="67"/>
                  </a:lnTo>
                  <a:lnTo>
                    <a:pt x="184" y="79"/>
                  </a:lnTo>
                  <a:lnTo>
                    <a:pt x="182" y="95"/>
                  </a:lnTo>
                  <a:lnTo>
                    <a:pt x="183" y="111"/>
                  </a:lnTo>
                  <a:lnTo>
                    <a:pt x="189" y="124"/>
                  </a:lnTo>
                  <a:lnTo>
                    <a:pt x="197" y="135"/>
                  </a:lnTo>
                  <a:lnTo>
                    <a:pt x="206" y="144"/>
                  </a:lnTo>
                  <a:lnTo>
                    <a:pt x="218" y="154"/>
                  </a:lnTo>
                  <a:lnTo>
                    <a:pt x="232" y="167"/>
                  </a:lnTo>
                  <a:lnTo>
                    <a:pt x="239" y="179"/>
                  </a:lnTo>
                  <a:lnTo>
                    <a:pt x="244" y="188"/>
                  </a:lnTo>
                  <a:lnTo>
                    <a:pt x="244" y="192"/>
                  </a:lnTo>
                  <a:lnTo>
                    <a:pt x="232" y="182"/>
                  </a:lnTo>
                  <a:lnTo>
                    <a:pt x="207" y="170"/>
                  </a:lnTo>
                  <a:lnTo>
                    <a:pt x="188" y="161"/>
                  </a:lnTo>
                  <a:lnTo>
                    <a:pt x="163" y="151"/>
                  </a:lnTo>
                  <a:lnTo>
                    <a:pt x="132" y="142"/>
                  </a:lnTo>
                  <a:lnTo>
                    <a:pt x="124" y="138"/>
                  </a:lnTo>
                  <a:lnTo>
                    <a:pt x="116" y="134"/>
                  </a:lnTo>
                  <a:lnTo>
                    <a:pt x="109" y="126"/>
                  </a:lnTo>
                  <a:lnTo>
                    <a:pt x="101" y="121"/>
                  </a:lnTo>
                  <a:lnTo>
                    <a:pt x="78" y="111"/>
                  </a:lnTo>
                  <a:lnTo>
                    <a:pt x="47" y="102"/>
                  </a:lnTo>
                  <a:lnTo>
                    <a:pt x="32" y="95"/>
                  </a:lnTo>
                  <a:lnTo>
                    <a:pt x="20" y="89"/>
                  </a:lnTo>
                  <a:lnTo>
                    <a:pt x="12" y="79"/>
                  </a:lnTo>
                  <a:lnTo>
                    <a:pt x="5" y="63"/>
                  </a:lnTo>
                  <a:lnTo>
                    <a:pt x="0" y="47"/>
                  </a:lnTo>
                  <a:lnTo>
                    <a:pt x="0" y="34"/>
                  </a:lnTo>
                  <a:lnTo>
                    <a:pt x="3" y="18"/>
                  </a:lnTo>
                  <a:lnTo>
                    <a:pt x="5" y="4"/>
                  </a:lnTo>
                  <a:lnTo>
                    <a:pt x="5" y="0"/>
                  </a:lnTo>
                </a:path>
              </a:pathLst>
            </a:custGeom>
            <a:noFill/>
            <a:ln w="0">
              <a:solidFill>
                <a:srgbClr val="8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38" name="Freeform 36"/>
            <p:cNvSpPr>
              <a:spLocks/>
            </p:cNvSpPr>
            <p:nvPr/>
          </p:nvSpPr>
          <p:spPr bwMode="auto">
            <a:xfrm>
              <a:off x="3041" y="2533"/>
              <a:ext cx="51" cy="48"/>
            </a:xfrm>
            <a:custGeom>
              <a:avLst/>
              <a:gdLst>
                <a:gd name="T0" fmla="*/ 44 w 155"/>
                <a:gd name="T1" fmla="*/ 0 h 144"/>
                <a:gd name="T2" fmla="*/ 42 w 155"/>
                <a:gd name="T3" fmla="*/ 3 h 144"/>
                <a:gd name="T4" fmla="*/ 42 w 155"/>
                <a:gd name="T5" fmla="*/ 5 h 144"/>
                <a:gd name="T6" fmla="*/ 42 w 155"/>
                <a:gd name="T7" fmla="*/ 7 h 144"/>
                <a:gd name="T8" fmla="*/ 43 w 155"/>
                <a:gd name="T9" fmla="*/ 11 h 144"/>
                <a:gd name="T10" fmla="*/ 45 w 155"/>
                <a:gd name="T11" fmla="*/ 17 h 144"/>
                <a:gd name="T12" fmla="*/ 45 w 155"/>
                <a:gd name="T13" fmla="*/ 22 h 144"/>
                <a:gd name="T14" fmla="*/ 47 w 155"/>
                <a:gd name="T15" fmla="*/ 26 h 144"/>
                <a:gd name="T16" fmla="*/ 49 w 155"/>
                <a:gd name="T17" fmla="*/ 30 h 144"/>
                <a:gd name="T18" fmla="*/ 51 w 155"/>
                <a:gd name="T19" fmla="*/ 34 h 144"/>
                <a:gd name="T20" fmla="*/ 51 w 155"/>
                <a:gd name="T21" fmla="*/ 36 h 144"/>
                <a:gd name="T22" fmla="*/ 50 w 155"/>
                <a:gd name="T23" fmla="*/ 37 h 144"/>
                <a:gd name="T24" fmla="*/ 48 w 155"/>
                <a:gd name="T25" fmla="*/ 38 h 144"/>
                <a:gd name="T26" fmla="*/ 45 w 155"/>
                <a:gd name="T27" fmla="*/ 38 h 144"/>
                <a:gd name="T28" fmla="*/ 40 w 155"/>
                <a:gd name="T29" fmla="*/ 38 h 144"/>
                <a:gd name="T30" fmla="*/ 36 w 155"/>
                <a:gd name="T31" fmla="*/ 38 h 144"/>
                <a:gd name="T32" fmla="*/ 33 w 155"/>
                <a:gd name="T33" fmla="*/ 39 h 144"/>
                <a:gd name="T34" fmla="*/ 30 w 155"/>
                <a:gd name="T35" fmla="*/ 41 h 144"/>
                <a:gd name="T36" fmla="*/ 27 w 155"/>
                <a:gd name="T37" fmla="*/ 43 h 144"/>
                <a:gd name="T38" fmla="*/ 23 w 155"/>
                <a:gd name="T39" fmla="*/ 45 h 144"/>
                <a:gd name="T40" fmla="*/ 19 w 155"/>
                <a:gd name="T41" fmla="*/ 48 h 144"/>
                <a:gd name="T42" fmla="*/ 19 w 155"/>
                <a:gd name="T43" fmla="*/ 45 h 144"/>
                <a:gd name="T44" fmla="*/ 18 w 155"/>
                <a:gd name="T45" fmla="*/ 43 h 144"/>
                <a:gd name="T46" fmla="*/ 15 w 155"/>
                <a:gd name="T47" fmla="*/ 41 h 144"/>
                <a:gd name="T48" fmla="*/ 13 w 155"/>
                <a:gd name="T49" fmla="*/ 38 h 144"/>
                <a:gd name="T50" fmla="*/ 10 w 155"/>
                <a:gd name="T51" fmla="*/ 37 h 144"/>
                <a:gd name="T52" fmla="*/ 6 w 155"/>
                <a:gd name="T53" fmla="*/ 36 h 144"/>
                <a:gd name="T54" fmla="*/ 3 w 155"/>
                <a:gd name="T55" fmla="*/ 33 h 144"/>
                <a:gd name="T56" fmla="*/ 1 w 155"/>
                <a:gd name="T57" fmla="*/ 30 h 144"/>
                <a:gd name="T58" fmla="*/ 0 w 155"/>
                <a:gd name="T59" fmla="*/ 27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5"/>
                <a:gd name="T91" fmla="*/ 0 h 144"/>
                <a:gd name="T92" fmla="*/ 155 w 155"/>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5" h="144">
                  <a:moveTo>
                    <a:pt x="133" y="0"/>
                  </a:moveTo>
                  <a:lnTo>
                    <a:pt x="129" y="8"/>
                  </a:lnTo>
                  <a:lnTo>
                    <a:pt x="129" y="14"/>
                  </a:lnTo>
                  <a:lnTo>
                    <a:pt x="129" y="21"/>
                  </a:lnTo>
                  <a:lnTo>
                    <a:pt x="132" y="34"/>
                  </a:lnTo>
                  <a:lnTo>
                    <a:pt x="136" y="51"/>
                  </a:lnTo>
                  <a:lnTo>
                    <a:pt x="137" y="66"/>
                  </a:lnTo>
                  <a:lnTo>
                    <a:pt x="144" y="78"/>
                  </a:lnTo>
                  <a:lnTo>
                    <a:pt x="149" y="90"/>
                  </a:lnTo>
                  <a:lnTo>
                    <a:pt x="155" y="101"/>
                  </a:lnTo>
                  <a:lnTo>
                    <a:pt x="155" y="107"/>
                  </a:lnTo>
                  <a:lnTo>
                    <a:pt x="152" y="110"/>
                  </a:lnTo>
                  <a:lnTo>
                    <a:pt x="146" y="113"/>
                  </a:lnTo>
                  <a:lnTo>
                    <a:pt x="136" y="115"/>
                  </a:lnTo>
                  <a:lnTo>
                    <a:pt x="121" y="114"/>
                  </a:lnTo>
                  <a:lnTo>
                    <a:pt x="108" y="115"/>
                  </a:lnTo>
                  <a:lnTo>
                    <a:pt x="101" y="118"/>
                  </a:lnTo>
                  <a:lnTo>
                    <a:pt x="91" y="123"/>
                  </a:lnTo>
                  <a:lnTo>
                    <a:pt x="82" y="130"/>
                  </a:lnTo>
                  <a:lnTo>
                    <a:pt x="71" y="136"/>
                  </a:lnTo>
                  <a:lnTo>
                    <a:pt x="58" y="144"/>
                  </a:lnTo>
                  <a:lnTo>
                    <a:pt x="57" y="135"/>
                  </a:lnTo>
                  <a:lnTo>
                    <a:pt x="54" y="128"/>
                  </a:lnTo>
                  <a:lnTo>
                    <a:pt x="47" y="122"/>
                  </a:lnTo>
                  <a:lnTo>
                    <a:pt x="39" y="115"/>
                  </a:lnTo>
                  <a:lnTo>
                    <a:pt x="29" y="112"/>
                  </a:lnTo>
                  <a:lnTo>
                    <a:pt x="18" y="107"/>
                  </a:lnTo>
                  <a:lnTo>
                    <a:pt x="10" y="98"/>
                  </a:lnTo>
                  <a:lnTo>
                    <a:pt x="3" y="89"/>
                  </a:lnTo>
                  <a:lnTo>
                    <a:pt x="0" y="80"/>
                  </a:lnTo>
                </a:path>
              </a:pathLst>
            </a:custGeom>
            <a:noFill/>
            <a:ln w="0">
              <a:solidFill>
                <a:srgbClr val="8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39" name="Freeform 37"/>
            <p:cNvSpPr>
              <a:spLocks/>
            </p:cNvSpPr>
            <p:nvPr/>
          </p:nvSpPr>
          <p:spPr bwMode="auto">
            <a:xfrm>
              <a:off x="3086" y="2534"/>
              <a:ext cx="34" cy="36"/>
            </a:xfrm>
            <a:custGeom>
              <a:avLst/>
              <a:gdLst>
                <a:gd name="T0" fmla="*/ 34 w 102"/>
                <a:gd name="T1" fmla="*/ 5 h 109"/>
                <a:gd name="T2" fmla="*/ 32 w 102"/>
                <a:gd name="T3" fmla="*/ 7 h 109"/>
                <a:gd name="T4" fmla="*/ 29 w 102"/>
                <a:gd name="T5" fmla="*/ 11 h 109"/>
                <a:gd name="T6" fmla="*/ 26 w 102"/>
                <a:gd name="T7" fmla="*/ 15 h 109"/>
                <a:gd name="T8" fmla="*/ 24 w 102"/>
                <a:gd name="T9" fmla="*/ 21 h 109"/>
                <a:gd name="T10" fmla="*/ 21 w 102"/>
                <a:gd name="T11" fmla="*/ 27 h 109"/>
                <a:gd name="T12" fmla="*/ 18 w 102"/>
                <a:gd name="T13" fmla="*/ 31 h 109"/>
                <a:gd name="T14" fmla="*/ 14 w 102"/>
                <a:gd name="T15" fmla="*/ 35 h 109"/>
                <a:gd name="T16" fmla="*/ 12 w 102"/>
                <a:gd name="T17" fmla="*/ 36 h 109"/>
                <a:gd name="T18" fmla="*/ 11 w 102"/>
                <a:gd name="T19" fmla="*/ 32 h 109"/>
                <a:gd name="T20" fmla="*/ 9 w 102"/>
                <a:gd name="T21" fmla="*/ 28 h 109"/>
                <a:gd name="T22" fmla="*/ 6 w 102"/>
                <a:gd name="T23" fmla="*/ 24 h 109"/>
                <a:gd name="T24" fmla="*/ 4 w 102"/>
                <a:gd name="T25" fmla="*/ 20 h 109"/>
                <a:gd name="T26" fmla="*/ 3 w 102"/>
                <a:gd name="T27" fmla="*/ 15 h 109"/>
                <a:gd name="T28" fmla="*/ 2 w 102"/>
                <a:gd name="T29" fmla="*/ 11 h 109"/>
                <a:gd name="T30" fmla="*/ 0 w 102"/>
                <a:gd name="T31" fmla="*/ 6 h 109"/>
                <a:gd name="T32" fmla="*/ 0 w 102"/>
                <a:gd name="T33" fmla="*/ 4 h 109"/>
                <a:gd name="T34" fmla="*/ 0 w 102"/>
                <a:gd name="T35" fmla="*/ 2 h 109"/>
                <a:gd name="T36" fmla="*/ 2 w 102"/>
                <a:gd name="T37" fmla="*/ 0 h 1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09"/>
                <a:gd name="T59" fmla="*/ 102 w 102"/>
                <a:gd name="T60" fmla="*/ 109 h 10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09">
                  <a:moveTo>
                    <a:pt x="102" y="15"/>
                  </a:moveTo>
                  <a:lnTo>
                    <a:pt x="95" y="21"/>
                  </a:lnTo>
                  <a:lnTo>
                    <a:pt x="86" y="32"/>
                  </a:lnTo>
                  <a:lnTo>
                    <a:pt x="77" y="45"/>
                  </a:lnTo>
                  <a:lnTo>
                    <a:pt x="71" y="63"/>
                  </a:lnTo>
                  <a:lnTo>
                    <a:pt x="62" y="81"/>
                  </a:lnTo>
                  <a:lnTo>
                    <a:pt x="54" y="95"/>
                  </a:lnTo>
                  <a:lnTo>
                    <a:pt x="43" y="105"/>
                  </a:lnTo>
                  <a:lnTo>
                    <a:pt x="35" y="109"/>
                  </a:lnTo>
                  <a:lnTo>
                    <a:pt x="32" y="96"/>
                  </a:lnTo>
                  <a:lnTo>
                    <a:pt x="27" y="85"/>
                  </a:lnTo>
                  <a:lnTo>
                    <a:pt x="19" y="72"/>
                  </a:lnTo>
                  <a:lnTo>
                    <a:pt x="12" y="60"/>
                  </a:lnTo>
                  <a:lnTo>
                    <a:pt x="8" y="46"/>
                  </a:lnTo>
                  <a:lnTo>
                    <a:pt x="6" y="32"/>
                  </a:lnTo>
                  <a:lnTo>
                    <a:pt x="1" y="19"/>
                  </a:lnTo>
                  <a:lnTo>
                    <a:pt x="0" y="12"/>
                  </a:lnTo>
                  <a:lnTo>
                    <a:pt x="1" y="6"/>
                  </a:lnTo>
                  <a:lnTo>
                    <a:pt x="5"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40" name="Freeform 38"/>
            <p:cNvSpPr>
              <a:spLocks/>
            </p:cNvSpPr>
            <p:nvPr/>
          </p:nvSpPr>
          <p:spPr bwMode="auto">
            <a:xfrm>
              <a:off x="2783" y="2539"/>
              <a:ext cx="342" cy="244"/>
            </a:xfrm>
            <a:custGeom>
              <a:avLst/>
              <a:gdLst>
                <a:gd name="T0" fmla="*/ 337 w 1028"/>
                <a:gd name="T1" fmla="*/ 4 h 731"/>
                <a:gd name="T2" fmla="*/ 328 w 1028"/>
                <a:gd name="T3" fmla="*/ 21 h 731"/>
                <a:gd name="T4" fmla="*/ 320 w 1028"/>
                <a:gd name="T5" fmla="*/ 35 h 731"/>
                <a:gd name="T6" fmla="*/ 299 w 1028"/>
                <a:gd name="T7" fmla="*/ 44 h 731"/>
                <a:gd name="T8" fmla="*/ 286 w 1028"/>
                <a:gd name="T9" fmla="*/ 54 h 731"/>
                <a:gd name="T10" fmla="*/ 284 w 1028"/>
                <a:gd name="T11" fmla="*/ 67 h 731"/>
                <a:gd name="T12" fmla="*/ 276 w 1028"/>
                <a:gd name="T13" fmla="*/ 77 h 731"/>
                <a:gd name="T14" fmla="*/ 260 w 1028"/>
                <a:gd name="T15" fmla="*/ 86 h 731"/>
                <a:gd name="T16" fmla="*/ 254 w 1028"/>
                <a:gd name="T17" fmla="*/ 105 h 731"/>
                <a:gd name="T18" fmla="*/ 248 w 1028"/>
                <a:gd name="T19" fmla="*/ 121 h 731"/>
                <a:gd name="T20" fmla="*/ 241 w 1028"/>
                <a:gd name="T21" fmla="*/ 137 h 731"/>
                <a:gd name="T22" fmla="*/ 241 w 1028"/>
                <a:gd name="T23" fmla="*/ 157 h 731"/>
                <a:gd name="T24" fmla="*/ 258 w 1028"/>
                <a:gd name="T25" fmla="*/ 186 h 731"/>
                <a:gd name="T26" fmla="*/ 267 w 1028"/>
                <a:gd name="T27" fmla="*/ 207 h 731"/>
                <a:gd name="T28" fmla="*/ 275 w 1028"/>
                <a:gd name="T29" fmla="*/ 224 h 731"/>
                <a:gd name="T30" fmla="*/ 288 w 1028"/>
                <a:gd name="T31" fmla="*/ 233 h 731"/>
                <a:gd name="T32" fmla="*/ 270 w 1028"/>
                <a:gd name="T33" fmla="*/ 229 h 731"/>
                <a:gd name="T34" fmla="*/ 251 w 1028"/>
                <a:gd name="T35" fmla="*/ 229 h 731"/>
                <a:gd name="T36" fmla="*/ 238 w 1028"/>
                <a:gd name="T37" fmla="*/ 237 h 731"/>
                <a:gd name="T38" fmla="*/ 233 w 1028"/>
                <a:gd name="T39" fmla="*/ 243 h 731"/>
                <a:gd name="T40" fmla="*/ 236 w 1028"/>
                <a:gd name="T41" fmla="*/ 226 h 731"/>
                <a:gd name="T42" fmla="*/ 227 w 1028"/>
                <a:gd name="T43" fmla="*/ 238 h 731"/>
                <a:gd name="T44" fmla="*/ 213 w 1028"/>
                <a:gd name="T45" fmla="*/ 237 h 731"/>
                <a:gd name="T46" fmla="*/ 193 w 1028"/>
                <a:gd name="T47" fmla="*/ 235 h 731"/>
                <a:gd name="T48" fmla="*/ 204 w 1028"/>
                <a:gd name="T49" fmla="*/ 227 h 731"/>
                <a:gd name="T50" fmla="*/ 211 w 1028"/>
                <a:gd name="T51" fmla="*/ 211 h 731"/>
                <a:gd name="T52" fmla="*/ 209 w 1028"/>
                <a:gd name="T53" fmla="*/ 189 h 731"/>
                <a:gd name="T54" fmla="*/ 208 w 1028"/>
                <a:gd name="T55" fmla="*/ 169 h 731"/>
                <a:gd name="T56" fmla="*/ 210 w 1028"/>
                <a:gd name="T57" fmla="*/ 151 h 731"/>
                <a:gd name="T58" fmla="*/ 211 w 1028"/>
                <a:gd name="T59" fmla="*/ 139 h 731"/>
                <a:gd name="T60" fmla="*/ 210 w 1028"/>
                <a:gd name="T61" fmla="*/ 121 h 731"/>
                <a:gd name="T62" fmla="*/ 218 w 1028"/>
                <a:gd name="T63" fmla="*/ 106 h 731"/>
                <a:gd name="T64" fmla="*/ 216 w 1028"/>
                <a:gd name="T65" fmla="*/ 94 h 731"/>
                <a:gd name="T66" fmla="*/ 198 w 1028"/>
                <a:gd name="T67" fmla="*/ 80 h 731"/>
                <a:gd name="T68" fmla="*/ 174 w 1028"/>
                <a:gd name="T69" fmla="*/ 72 h 731"/>
                <a:gd name="T70" fmla="*/ 155 w 1028"/>
                <a:gd name="T71" fmla="*/ 65 h 731"/>
                <a:gd name="T72" fmla="*/ 140 w 1028"/>
                <a:gd name="T73" fmla="*/ 52 h 731"/>
                <a:gd name="T74" fmla="*/ 125 w 1028"/>
                <a:gd name="T75" fmla="*/ 41 h 731"/>
                <a:gd name="T76" fmla="*/ 105 w 1028"/>
                <a:gd name="T77" fmla="*/ 38 h 731"/>
                <a:gd name="T78" fmla="*/ 82 w 1028"/>
                <a:gd name="T79" fmla="*/ 39 h 731"/>
                <a:gd name="T80" fmla="*/ 59 w 1028"/>
                <a:gd name="T81" fmla="*/ 42 h 731"/>
                <a:gd name="T82" fmla="*/ 41 w 1028"/>
                <a:gd name="T83" fmla="*/ 36 h 731"/>
                <a:gd name="T84" fmla="*/ 27 w 1028"/>
                <a:gd name="T85" fmla="*/ 25 h 731"/>
                <a:gd name="T86" fmla="*/ 9 w 1028"/>
                <a:gd name="T87" fmla="*/ 19 h 731"/>
                <a:gd name="T88" fmla="*/ 1 w 1028"/>
                <a:gd name="T89" fmla="*/ 15 h 7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1"/>
                <a:gd name="T137" fmla="*/ 1028 w 1028"/>
                <a:gd name="T138" fmla="*/ 731 h 7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1">
                  <a:moveTo>
                    <a:pt x="1028" y="0"/>
                  </a:moveTo>
                  <a:lnTo>
                    <a:pt x="1021" y="4"/>
                  </a:lnTo>
                  <a:lnTo>
                    <a:pt x="1012" y="12"/>
                  </a:lnTo>
                  <a:lnTo>
                    <a:pt x="1003" y="23"/>
                  </a:lnTo>
                  <a:lnTo>
                    <a:pt x="996" y="39"/>
                  </a:lnTo>
                  <a:lnTo>
                    <a:pt x="987" y="62"/>
                  </a:lnTo>
                  <a:lnTo>
                    <a:pt x="979" y="81"/>
                  </a:lnTo>
                  <a:lnTo>
                    <a:pt x="971" y="93"/>
                  </a:lnTo>
                  <a:lnTo>
                    <a:pt x="961" y="104"/>
                  </a:lnTo>
                  <a:lnTo>
                    <a:pt x="942" y="114"/>
                  </a:lnTo>
                  <a:lnTo>
                    <a:pt x="921" y="123"/>
                  </a:lnTo>
                  <a:lnTo>
                    <a:pt x="900" y="131"/>
                  </a:lnTo>
                  <a:lnTo>
                    <a:pt x="884" y="139"/>
                  </a:lnTo>
                  <a:lnTo>
                    <a:pt x="869" y="150"/>
                  </a:lnTo>
                  <a:lnTo>
                    <a:pt x="860" y="161"/>
                  </a:lnTo>
                  <a:lnTo>
                    <a:pt x="856" y="171"/>
                  </a:lnTo>
                  <a:lnTo>
                    <a:pt x="854" y="181"/>
                  </a:lnTo>
                  <a:lnTo>
                    <a:pt x="853" y="201"/>
                  </a:lnTo>
                  <a:lnTo>
                    <a:pt x="850" y="213"/>
                  </a:lnTo>
                  <a:lnTo>
                    <a:pt x="843" y="220"/>
                  </a:lnTo>
                  <a:lnTo>
                    <a:pt x="829" y="230"/>
                  </a:lnTo>
                  <a:lnTo>
                    <a:pt x="813" y="239"/>
                  </a:lnTo>
                  <a:lnTo>
                    <a:pt x="795" y="248"/>
                  </a:lnTo>
                  <a:lnTo>
                    <a:pt x="782" y="259"/>
                  </a:lnTo>
                  <a:lnTo>
                    <a:pt x="774" y="271"/>
                  </a:lnTo>
                  <a:lnTo>
                    <a:pt x="770" y="296"/>
                  </a:lnTo>
                  <a:lnTo>
                    <a:pt x="763" y="314"/>
                  </a:lnTo>
                  <a:lnTo>
                    <a:pt x="758" y="340"/>
                  </a:lnTo>
                  <a:lnTo>
                    <a:pt x="753" y="351"/>
                  </a:lnTo>
                  <a:lnTo>
                    <a:pt x="746" y="363"/>
                  </a:lnTo>
                  <a:lnTo>
                    <a:pt x="736" y="377"/>
                  </a:lnTo>
                  <a:lnTo>
                    <a:pt x="727" y="396"/>
                  </a:lnTo>
                  <a:lnTo>
                    <a:pt x="723" y="411"/>
                  </a:lnTo>
                  <a:lnTo>
                    <a:pt x="720" y="431"/>
                  </a:lnTo>
                  <a:lnTo>
                    <a:pt x="720" y="450"/>
                  </a:lnTo>
                  <a:lnTo>
                    <a:pt x="723" y="469"/>
                  </a:lnTo>
                  <a:lnTo>
                    <a:pt x="741" y="502"/>
                  </a:lnTo>
                  <a:lnTo>
                    <a:pt x="762" y="531"/>
                  </a:lnTo>
                  <a:lnTo>
                    <a:pt x="777" y="556"/>
                  </a:lnTo>
                  <a:lnTo>
                    <a:pt x="788" y="576"/>
                  </a:lnTo>
                  <a:lnTo>
                    <a:pt x="796" y="598"/>
                  </a:lnTo>
                  <a:lnTo>
                    <a:pt x="803" y="620"/>
                  </a:lnTo>
                  <a:lnTo>
                    <a:pt x="810" y="642"/>
                  </a:lnTo>
                  <a:lnTo>
                    <a:pt x="824" y="664"/>
                  </a:lnTo>
                  <a:lnTo>
                    <a:pt x="828" y="671"/>
                  </a:lnTo>
                  <a:lnTo>
                    <a:pt x="836" y="679"/>
                  </a:lnTo>
                  <a:lnTo>
                    <a:pt x="850" y="690"/>
                  </a:lnTo>
                  <a:lnTo>
                    <a:pt x="866" y="698"/>
                  </a:lnTo>
                  <a:lnTo>
                    <a:pt x="850" y="693"/>
                  </a:lnTo>
                  <a:lnTo>
                    <a:pt x="829" y="690"/>
                  </a:lnTo>
                  <a:lnTo>
                    <a:pt x="813" y="687"/>
                  </a:lnTo>
                  <a:lnTo>
                    <a:pt x="793" y="684"/>
                  </a:lnTo>
                  <a:lnTo>
                    <a:pt x="774" y="684"/>
                  </a:lnTo>
                  <a:lnTo>
                    <a:pt x="754" y="686"/>
                  </a:lnTo>
                  <a:lnTo>
                    <a:pt x="740" y="690"/>
                  </a:lnTo>
                  <a:lnTo>
                    <a:pt x="726" y="700"/>
                  </a:lnTo>
                  <a:lnTo>
                    <a:pt x="716" y="711"/>
                  </a:lnTo>
                  <a:lnTo>
                    <a:pt x="707" y="723"/>
                  </a:lnTo>
                  <a:lnTo>
                    <a:pt x="700" y="731"/>
                  </a:lnTo>
                  <a:lnTo>
                    <a:pt x="700" y="727"/>
                  </a:lnTo>
                  <a:lnTo>
                    <a:pt x="703" y="711"/>
                  </a:lnTo>
                  <a:lnTo>
                    <a:pt x="704" y="698"/>
                  </a:lnTo>
                  <a:lnTo>
                    <a:pt x="708" y="678"/>
                  </a:lnTo>
                  <a:lnTo>
                    <a:pt x="700" y="698"/>
                  </a:lnTo>
                  <a:lnTo>
                    <a:pt x="692" y="708"/>
                  </a:lnTo>
                  <a:lnTo>
                    <a:pt x="683" y="714"/>
                  </a:lnTo>
                  <a:lnTo>
                    <a:pt x="672" y="716"/>
                  </a:lnTo>
                  <a:lnTo>
                    <a:pt x="658" y="714"/>
                  </a:lnTo>
                  <a:lnTo>
                    <a:pt x="640" y="710"/>
                  </a:lnTo>
                  <a:lnTo>
                    <a:pt x="621" y="705"/>
                  </a:lnTo>
                  <a:lnTo>
                    <a:pt x="600" y="703"/>
                  </a:lnTo>
                  <a:lnTo>
                    <a:pt x="581" y="705"/>
                  </a:lnTo>
                  <a:lnTo>
                    <a:pt x="562" y="710"/>
                  </a:lnTo>
                  <a:lnTo>
                    <a:pt x="598" y="691"/>
                  </a:lnTo>
                  <a:lnTo>
                    <a:pt x="612" y="680"/>
                  </a:lnTo>
                  <a:lnTo>
                    <a:pt x="623" y="668"/>
                  </a:lnTo>
                  <a:lnTo>
                    <a:pt x="628" y="652"/>
                  </a:lnTo>
                  <a:lnTo>
                    <a:pt x="633" y="632"/>
                  </a:lnTo>
                  <a:lnTo>
                    <a:pt x="634" y="602"/>
                  </a:lnTo>
                  <a:lnTo>
                    <a:pt x="632" y="581"/>
                  </a:lnTo>
                  <a:lnTo>
                    <a:pt x="629" y="565"/>
                  </a:lnTo>
                  <a:lnTo>
                    <a:pt x="625" y="544"/>
                  </a:lnTo>
                  <a:lnTo>
                    <a:pt x="625" y="526"/>
                  </a:lnTo>
                  <a:lnTo>
                    <a:pt x="626" y="507"/>
                  </a:lnTo>
                  <a:lnTo>
                    <a:pt x="625" y="483"/>
                  </a:lnTo>
                  <a:lnTo>
                    <a:pt x="627" y="465"/>
                  </a:lnTo>
                  <a:lnTo>
                    <a:pt x="630" y="451"/>
                  </a:lnTo>
                  <a:lnTo>
                    <a:pt x="636" y="435"/>
                  </a:lnTo>
                  <a:lnTo>
                    <a:pt x="637" y="427"/>
                  </a:lnTo>
                  <a:lnTo>
                    <a:pt x="634" y="415"/>
                  </a:lnTo>
                  <a:lnTo>
                    <a:pt x="629" y="398"/>
                  </a:lnTo>
                  <a:lnTo>
                    <a:pt x="628" y="380"/>
                  </a:lnTo>
                  <a:lnTo>
                    <a:pt x="630" y="362"/>
                  </a:lnTo>
                  <a:lnTo>
                    <a:pt x="637" y="345"/>
                  </a:lnTo>
                  <a:lnTo>
                    <a:pt x="646" y="331"/>
                  </a:lnTo>
                  <a:lnTo>
                    <a:pt x="654" y="318"/>
                  </a:lnTo>
                  <a:lnTo>
                    <a:pt x="658" y="307"/>
                  </a:lnTo>
                  <a:lnTo>
                    <a:pt x="656" y="294"/>
                  </a:lnTo>
                  <a:lnTo>
                    <a:pt x="650" y="281"/>
                  </a:lnTo>
                  <a:lnTo>
                    <a:pt x="640" y="270"/>
                  </a:lnTo>
                  <a:lnTo>
                    <a:pt x="618" y="253"/>
                  </a:lnTo>
                  <a:lnTo>
                    <a:pt x="594" y="239"/>
                  </a:lnTo>
                  <a:lnTo>
                    <a:pt x="567" y="227"/>
                  </a:lnTo>
                  <a:lnTo>
                    <a:pt x="544" y="221"/>
                  </a:lnTo>
                  <a:lnTo>
                    <a:pt x="524" y="217"/>
                  </a:lnTo>
                  <a:lnTo>
                    <a:pt x="504" y="213"/>
                  </a:lnTo>
                  <a:lnTo>
                    <a:pt x="485" y="205"/>
                  </a:lnTo>
                  <a:lnTo>
                    <a:pt x="466" y="195"/>
                  </a:lnTo>
                  <a:lnTo>
                    <a:pt x="454" y="186"/>
                  </a:lnTo>
                  <a:lnTo>
                    <a:pt x="437" y="172"/>
                  </a:lnTo>
                  <a:lnTo>
                    <a:pt x="421" y="156"/>
                  </a:lnTo>
                  <a:lnTo>
                    <a:pt x="403" y="139"/>
                  </a:lnTo>
                  <a:lnTo>
                    <a:pt x="390" y="129"/>
                  </a:lnTo>
                  <a:lnTo>
                    <a:pt x="375" y="123"/>
                  </a:lnTo>
                  <a:lnTo>
                    <a:pt x="357" y="117"/>
                  </a:lnTo>
                  <a:lnTo>
                    <a:pt x="338" y="114"/>
                  </a:lnTo>
                  <a:lnTo>
                    <a:pt x="317" y="113"/>
                  </a:lnTo>
                  <a:lnTo>
                    <a:pt x="296" y="113"/>
                  </a:lnTo>
                  <a:lnTo>
                    <a:pt x="271" y="115"/>
                  </a:lnTo>
                  <a:lnTo>
                    <a:pt x="246" y="118"/>
                  </a:lnTo>
                  <a:lnTo>
                    <a:pt x="223" y="124"/>
                  </a:lnTo>
                  <a:lnTo>
                    <a:pt x="199" y="127"/>
                  </a:lnTo>
                  <a:lnTo>
                    <a:pt x="178" y="126"/>
                  </a:lnTo>
                  <a:lnTo>
                    <a:pt x="158" y="123"/>
                  </a:lnTo>
                  <a:lnTo>
                    <a:pt x="140" y="117"/>
                  </a:lnTo>
                  <a:lnTo>
                    <a:pt x="124" y="107"/>
                  </a:lnTo>
                  <a:lnTo>
                    <a:pt x="108" y="94"/>
                  </a:lnTo>
                  <a:lnTo>
                    <a:pt x="94" y="83"/>
                  </a:lnTo>
                  <a:lnTo>
                    <a:pt x="80" y="75"/>
                  </a:lnTo>
                  <a:lnTo>
                    <a:pt x="64" y="70"/>
                  </a:lnTo>
                  <a:lnTo>
                    <a:pt x="46" y="64"/>
                  </a:lnTo>
                  <a:lnTo>
                    <a:pt x="26" y="58"/>
                  </a:lnTo>
                  <a:lnTo>
                    <a:pt x="15" y="53"/>
                  </a:lnTo>
                  <a:lnTo>
                    <a:pt x="8" y="48"/>
                  </a:lnTo>
                  <a:lnTo>
                    <a:pt x="4" y="44"/>
                  </a:lnTo>
                  <a:lnTo>
                    <a:pt x="0" y="29"/>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41" name="Freeform 39"/>
            <p:cNvSpPr>
              <a:spLocks/>
            </p:cNvSpPr>
            <p:nvPr/>
          </p:nvSpPr>
          <p:spPr bwMode="auto">
            <a:xfrm>
              <a:off x="3027" y="2539"/>
              <a:ext cx="29" cy="58"/>
            </a:xfrm>
            <a:custGeom>
              <a:avLst/>
              <a:gdLst>
                <a:gd name="T0" fmla="*/ 11 w 89"/>
                <a:gd name="T1" fmla="*/ 22 h 173"/>
                <a:gd name="T2" fmla="*/ 12 w 89"/>
                <a:gd name="T3" fmla="*/ 25 h 173"/>
                <a:gd name="T4" fmla="*/ 14 w 89"/>
                <a:gd name="T5" fmla="*/ 28 h 173"/>
                <a:gd name="T6" fmla="*/ 17 w 89"/>
                <a:gd name="T7" fmla="*/ 32 h 173"/>
                <a:gd name="T8" fmla="*/ 21 w 89"/>
                <a:gd name="T9" fmla="*/ 34 h 173"/>
                <a:gd name="T10" fmla="*/ 24 w 89"/>
                <a:gd name="T11" fmla="*/ 36 h 173"/>
                <a:gd name="T12" fmla="*/ 27 w 89"/>
                <a:gd name="T13" fmla="*/ 38 h 173"/>
                <a:gd name="T14" fmla="*/ 29 w 89"/>
                <a:gd name="T15" fmla="*/ 42 h 173"/>
                <a:gd name="T16" fmla="*/ 29 w 89"/>
                <a:gd name="T17" fmla="*/ 42 h 173"/>
                <a:gd name="T18" fmla="*/ 28 w 89"/>
                <a:gd name="T19" fmla="*/ 43 h 173"/>
                <a:gd name="T20" fmla="*/ 24 w 89"/>
                <a:gd name="T21" fmla="*/ 44 h 173"/>
                <a:gd name="T22" fmla="*/ 20 w 89"/>
                <a:gd name="T23" fmla="*/ 45 h 173"/>
                <a:gd name="T24" fmla="*/ 16 w 89"/>
                <a:gd name="T25" fmla="*/ 46 h 173"/>
                <a:gd name="T26" fmla="*/ 13 w 89"/>
                <a:gd name="T27" fmla="*/ 48 h 173"/>
                <a:gd name="T28" fmla="*/ 11 w 89"/>
                <a:gd name="T29" fmla="*/ 50 h 173"/>
                <a:gd name="T30" fmla="*/ 9 w 89"/>
                <a:gd name="T31" fmla="*/ 53 h 173"/>
                <a:gd name="T32" fmla="*/ 8 w 89"/>
                <a:gd name="T33" fmla="*/ 58 h 173"/>
                <a:gd name="T34" fmla="*/ 8 w 89"/>
                <a:gd name="T35" fmla="*/ 50 h 173"/>
                <a:gd name="T36" fmla="*/ 8 w 89"/>
                <a:gd name="T37" fmla="*/ 48 h 173"/>
                <a:gd name="T38" fmla="*/ 7 w 89"/>
                <a:gd name="T39" fmla="*/ 46 h 173"/>
                <a:gd name="T40" fmla="*/ 5 w 89"/>
                <a:gd name="T41" fmla="*/ 43 h 173"/>
                <a:gd name="T42" fmla="*/ 2 w 89"/>
                <a:gd name="T43" fmla="*/ 38 h 173"/>
                <a:gd name="T44" fmla="*/ 0 w 89"/>
                <a:gd name="T45" fmla="*/ 31 h 173"/>
                <a:gd name="T46" fmla="*/ 0 w 89"/>
                <a:gd name="T47" fmla="*/ 24 h 173"/>
                <a:gd name="T48" fmla="*/ 1 w 89"/>
                <a:gd name="T49" fmla="*/ 19 h 173"/>
                <a:gd name="T50" fmla="*/ 1 w 89"/>
                <a:gd name="T51" fmla="*/ 17 h 173"/>
                <a:gd name="T52" fmla="*/ 1 w 89"/>
                <a:gd name="T53" fmla="*/ 10 h 173"/>
                <a:gd name="T54" fmla="*/ 2 w 89"/>
                <a:gd name="T55" fmla="*/ 6 h 173"/>
                <a:gd name="T56" fmla="*/ 4 w 89"/>
                <a:gd name="T57" fmla="*/ 3 h 173"/>
                <a:gd name="T58" fmla="*/ 6 w 89"/>
                <a:gd name="T59" fmla="*/ 0 h 1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9"/>
                <a:gd name="T91" fmla="*/ 0 h 173"/>
                <a:gd name="T92" fmla="*/ 89 w 89"/>
                <a:gd name="T93" fmla="*/ 173 h 1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9" h="173">
                  <a:moveTo>
                    <a:pt x="35" y="66"/>
                  </a:moveTo>
                  <a:lnTo>
                    <a:pt x="38" y="74"/>
                  </a:lnTo>
                  <a:lnTo>
                    <a:pt x="43" y="85"/>
                  </a:lnTo>
                  <a:lnTo>
                    <a:pt x="52" y="94"/>
                  </a:lnTo>
                  <a:lnTo>
                    <a:pt x="63" y="102"/>
                  </a:lnTo>
                  <a:lnTo>
                    <a:pt x="75" y="108"/>
                  </a:lnTo>
                  <a:lnTo>
                    <a:pt x="83" y="114"/>
                  </a:lnTo>
                  <a:lnTo>
                    <a:pt x="89" y="124"/>
                  </a:lnTo>
                  <a:lnTo>
                    <a:pt x="89" y="126"/>
                  </a:lnTo>
                  <a:lnTo>
                    <a:pt x="87" y="129"/>
                  </a:lnTo>
                  <a:lnTo>
                    <a:pt x="75" y="132"/>
                  </a:lnTo>
                  <a:lnTo>
                    <a:pt x="61" y="135"/>
                  </a:lnTo>
                  <a:lnTo>
                    <a:pt x="48" y="138"/>
                  </a:lnTo>
                  <a:lnTo>
                    <a:pt x="40" y="142"/>
                  </a:lnTo>
                  <a:lnTo>
                    <a:pt x="33" y="150"/>
                  </a:lnTo>
                  <a:lnTo>
                    <a:pt x="29" y="159"/>
                  </a:lnTo>
                  <a:lnTo>
                    <a:pt x="26" y="173"/>
                  </a:lnTo>
                  <a:lnTo>
                    <a:pt x="25" y="149"/>
                  </a:lnTo>
                  <a:lnTo>
                    <a:pt x="24" y="143"/>
                  </a:lnTo>
                  <a:lnTo>
                    <a:pt x="21" y="138"/>
                  </a:lnTo>
                  <a:lnTo>
                    <a:pt x="14" y="128"/>
                  </a:lnTo>
                  <a:lnTo>
                    <a:pt x="6" y="112"/>
                  </a:lnTo>
                  <a:lnTo>
                    <a:pt x="0" y="92"/>
                  </a:lnTo>
                  <a:lnTo>
                    <a:pt x="0" y="73"/>
                  </a:lnTo>
                  <a:lnTo>
                    <a:pt x="2" y="57"/>
                  </a:lnTo>
                  <a:lnTo>
                    <a:pt x="2" y="52"/>
                  </a:lnTo>
                  <a:lnTo>
                    <a:pt x="4" y="30"/>
                  </a:lnTo>
                  <a:lnTo>
                    <a:pt x="7" y="19"/>
                  </a:lnTo>
                  <a:lnTo>
                    <a:pt x="11" y="8"/>
                  </a:lnTo>
                  <a:lnTo>
                    <a:pt x="18" y="0"/>
                  </a:lnTo>
                </a:path>
              </a:pathLst>
            </a:custGeom>
            <a:noFill/>
            <a:ln w="0">
              <a:solidFill>
                <a:srgbClr val="8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42" name="Freeform 40"/>
            <p:cNvSpPr>
              <a:spLocks/>
            </p:cNvSpPr>
            <p:nvPr/>
          </p:nvSpPr>
          <p:spPr bwMode="auto">
            <a:xfrm>
              <a:off x="3015" y="2540"/>
              <a:ext cx="14" cy="40"/>
            </a:xfrm>
            <a:custGeom>
              <a:avLst/>
              <a:gdLst>
                <a:gd name="T0" fmla="*/ 14 w 42"/>
                <a:gd name="T1" fmla="*/ 0 h 120"/>
                <a:gd name="T2" fmla="*/ 13 w 42"/>
                <a:gd name="T3" fmla="*/ 3 h 120"/>
                <a:gd name="T4" fmla="*/ 11 w 42"/>
                <a:gd name="T5" fmla="*/ 6 h 120"/>
                <a:gd name="T6" fmla="*/ 10 w 42"/>
                <a:gd name="T7" fmla="*/ 11 h 120"/>
                <a:gd name="T8" fmla="*/ 9 w 42"/>
                <a:gd name="T9" fmla="*/ 17 h 120"/>
                <a:gd name="T10" fmla="*/ 9 w 42"/>
                <a:gd name="T11" fmla="*/ 17 h 120"/>
                <a:gd name="T12" fmla="*/ 9 w 42"/>
                <a:gd name="T13" fmla="*/ 20 h 120"/>
                <a:gd name="T14" fmla="*/ 9 w 42"/>
                <a:gd name="T15" fmla="*/ 25 h 120"/>
                <a:gd name="T16" fmla="*/ 9 w 42"/>
                <a:gd name="T17" fmla="*/ 30 h 120"/>
                <a:gd name="T18" fmla="*/ 8 w 42"/>
                <a:gd name="T19" fmla="*/ 34 h 120"/>
                <a:gd name="T20" fmla="*/ 7 w 42"/>
                <a:gd name="T21" fmla="*/ 40 h 120"/>
                <a:gd name="T22" fmla="*/ 4 w 42"/>
                <a:gd name="T23" fmla="*/ 36 h 120"/>
                <a:gd name="T24" fmla="*/ 2 w 42"/>
                <a:gd name="T25" fmla="*/ 32 h 120"/>
                <a:gd name="T26" fmla="*/ 1 w 42"/>
                <a:gd name="T27" fmla="*/ 29 h 120"/>
                <a:gd name="T28" fmla="*/ 0 w 42"/>
                <a:gd name="T29" fmla="*/ 23 h 120"/>
                <a:gd name="T30" fmla="*/ 0 w 42"/>
                <a:gd name="T31" fmla="*/ 19 h 120"/>
                <a:gd name="T32" fmla="*/ 0 w 42"/>
                <a:gd name="T33" fmla="*/ 15 h 120"/>
                <a:gd name="T34" fmla="*/ 0 w 42"/>
                <a:gd name="T35" fmla="*/ 13 h 120"/>
                <a:gd name="T36" fmla="*/ 1 w 42"/>
                <a:gd name="T37" fmla="*/ 7 h 120"/>
                <a:gd name="T38" fmla="*/ 2 w 42"/>
                <a:gd name="T39" fmla="*/ 4 h 1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120"/>
                <a:gd name="T62" fmla="*/ 42 w 42"/>
                <a:gd name="T63" fmla="*/ 120 h 1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120">
                  <a:moveTo>
                    <a:pt x="42" y="0"/>
                  </a:moveTo>
                  <a:lnTo>
                    <a:pt x="38" y="8"/>
                  </a:lnTo>
                  <a:lnTo>
                    <a:pt x="32" y="19"/>
                  </a:lnTo>
                  <a:lnTo>
                    <a:pt x="30" y="33"/>
                  </a:lnTo>
                  <a:lnTo>
                    <a:pt x="28" y="51"/>
                  </a:lnTo>
                  <a:lnTo>
                    <a:pt x="28" y="59"/>
                  </a:lnTo>
                  <a:lnTo>
                    <a:pt x="26" y="76"/>
                  </a:lnTo>
                  <a:lnTo>
                    <a:pt x="26" y="91"/>
                  </a:lnTo>
                  <a:lnTo>
                    <a:pt x="24" y="103"/>
                  </a:lnTo>
                  <a:lnTo>
                    <a:pt x="21" y="120"/>
                  </a:lnTo>
                  <a:lnTo>
                    <a:pt x="12" y="109"/>
                  </a:lnTo>
                  <a:lnTo>
                    <a:pt x="7" y="97"/>
                  </a:lnTo>
                  <a:lnTo>
                    <a:pt x="2" y="86"/>
                  </a:lnTo>
                  <a:lnTo>
                    <a:pt x="0" y="70"/>
                  </a:lnTo>
                  <a:lnTo>
                    <a:pt x="0" y="57"/>
                  </a:lnTo>
                  <a:lnTo>
                    <a:pt x="0" y="45"/>
                  </a:lnTo>
                  <a:lnTo>
                    <a:pt x="1" y="38"/>
                  </a:lnTo>
                  <a:lnTo>
                    <a:pt x="4" y="21"/>
                  </a:lnTo>
                  <a:lnTo>
                    <a:pt x="6" y="13"/>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43" name="Freeform 41"/>
            <p:cNvSpPr>
              <a:spLocks/>
            </p:cNvSpPr>
            <p:nvPr/>
          </p:nvSpPr>
          <p:spPr bwMode="auto">
            <a:xfrm>
              <a:off x="2977" y="2544"/>
              <a:ext cx="41" cy="79"/>
            </a:xfrm>
            <a:custGeom>
              <a:avLst/>
              <a:gdLst>
                <a:gd name="T0" fmla="*/ 34 w 122"/>
                <a:gd name="T1" fmla="*/ 0 h 237"/>
                <a:gd name="T2" fmla="*/ 34 w 122"/>
                <a:gd name="T3" fmla="*/ 4 h 237"/>
                <a:gd name="T4" fmla="*/ 33 w 122"/>
                <a:gd name="T5" fmla="*/ 10 h 237"/>
                <a:gd name="T6" fmla="*/ 33 w 122"/>
                <a:gd name="T7" fmla="*/ 10 h 237"/>
                <a:gd name="T8" fmla="*/ 32 w 122"/>
                <a:gd name="T9" fmla="*/ 15 h 237"/>
                <a:gd name="T10" fmla="*/ 32 w 122"/>
                <a:gd name="T11" fmla="*/ 21 h 237"/>
                <a:gd name="T12" fmla="*/ 33 w 122"/>
                <a:gd name="T13" fmla="*/ 27 h 237"/>
                <a:gd name="T14" fmla="*/ 35 w 122"/>
                <a:gd name="T15" fmla="*/ 33 h 237"/>
                <a:gd name="T16" fmla="*/ 38 w 122"/>
                <a:gd name="T17" fmla="*/ 40 h 237"/>
                <a:gd name="T18" fmla="*/ 40 w 122"/>
                <a:gd name="T19" fmla="*/ 45 h 237"/>
                <a:gd name="T20" fmla="*/ 41 w 122"/>
                <a:gd name="T21" fmla="*/ 51 h 237"/>
                <a:gd name="T22" fmla="*/ 41 w 122"/>
                <a:gd name="T23" fmla="*/ 57 h 237"/>
                <a:gd name="T24" fmla="*/ 40 w 122"/>
                <a:gd name="T25" fmla="*/ 65 h 237"/>
                <a:gd name="T26" fmla="*/ 39 w 122"/>
                <a:gd name="T27" fmla="*/ 71 h 237"/>
                <a:gd name="T28" fmla="*/ 37 w 122"/>
                <a:gd name="T29" fmla="*/ 76 h 237"/>
                <a:gd name="T30" fmla="*/ 34 w 122"/>
                <a:gd name="T31" fmla="*/ 79 h 237"/>
                <a:gd name="T32" fmla="*/ 32 w 122"/>
                <a:gd name="T33" fmla="*/ 75 h 237"/>
                <a:gd name="T34" fmla="*/ 30 w 122"/>
                <a:gd name="T35" fmla="*/ 71 h 237"/>
                <a:gd name="T36" fmla="*/ 28 w 122"/>
                <a:gd name="T37" fmla="*/ 67 h 237"/>
                <a:gd name="T38" fmla="*/ 25 w 122"/>
                <a:gd name="T39" fmla="*/ 63 h 237"/>
                <a:gd name="T40" fmla="*/ 21 w 122"/>
                <a:gd name="T41" fmla="*/ 58 h 237"/>
                <a:gd name="T42" fmla="*/ 17 w 122"/>
                <a:gd name="T43" fmla="*/ 54 h 237"/>
                <a:gd name="T44" fmla="*/ 12 w 122"/>
                <a:gd name="T45" fmla="*/ 49 h 237"/>
                <a:gd name="T46" fmla="*/ 8 w 122"/>
                <a:gd name="T47" fmla="*/ 44 h 237"/>
                <a:gd name="T48" fmla="*/ 4 w 122"/>
                <a:gd name="T49" fmla="*/ 41 h 237"/>
                <a:gd name="T50" fmla="*/ 2 w 122"/>
                <a:gd name="T51" fmla="*/ 37 h 237"/>
                <a:gd name="T52" fmla="*/ 0 w 122"/>
                <a:gd name="T53" fmla="*/ 33 h 237"/>
                <a:gd name="T54" fmla="*/ 0 w 122"/>
                <a:gd name="T55" fmla="*/ 29 h 237"/>
                <a:gd name="T56" fmla="*/ 1 w 122"/>
                <a:gd name="T57" fmla="*/ 25 h 237"/>
                <a:gd name="T58" fmla="*/ 3 w 122"/>
                <a:gd name="T59" fmla="*/ 20 h 237"/>
                <a:gd name="T60" fmla="*/ 6 w 122"/>
                <a:gd name="T61" fmla="*/ 14 h 237"/>
                <a:gd name="T62" fmla="*/ 8 w 122"/>
                <a:gd name="T63" fmla="*/ 9 h 237"/>
                <a:gd name="T64" fmla="*/ 10 w 122"/>
                <a:gd name="T65" fmla="*/ 4 h 237"/>
                <a:gd name="T66" fmla="*/ 12 w 122"/>
                <a:gd name="T67" fmla="*/ 1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2"/>
                <a:gd name="T103" fmla="*/ 0 h 237"/>
                <a:gd name="T104" fmla="*/ 122 w 122"/>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2" h="237">
                  <a:moveTo>
                    <a:pt x="101" y="0"/>
                  </a:moveTo>
                  <a:lnTo>
                    <a:pt x="100" y="13"/>
                  </a:lnTo>
                  <a:lnTo>
                    <a:pt x="99" y="29"/>
                  </a:lnTo>
                  <a:lnTo>
                    <a:pt x="96" y="45"/>
                  </a:lnTo>
                  <a:lnTo>
                    <a:pt x="96" y="62"/>
                  </a:lnTo>
                  <a:lnTo>
                    <a:pt x="99" y="82"/>
                  </a:lnTo>
                  <a:lnTo>
                    <a:pt x="105" y="100"/>
                  </a:lnTo>
                  <a:lnTo>
                    <a:pt x="112" y="120"/>
                  </a:lnTo>
                  <a:lnTo>
                    <a:pt x="119" y="136"/>
                  </a:lnTo>
                  <a:lnTo>
                    <a:pt x="121" y="154"/>
                  </a:lnTo>
                  <a:lnTo>
                    <a:pt x="122" y="172"/>
                  </a:lnTo>
                  <a:lnTo>
                    <a:pt x="120" y="194"/>
                  </a:lnTo>
                  <a:lnTo>
                    <a:pt x="115" y="212"/>
                  </a:lnTo>
                  <a:lnTo>
                    <a:pt x="109" y="228"/>
                  </a:lnTo>
                  <a:lnTo>
                    <a:pt x="100" y="237"/>
                  </a:lnTo>
                  <a:lnTo>
                    <a:pt x="95" y="224"/>
                  </a:lnTo>
                  <a:lnTo>
                    <a:pt x="89" y="212"/>
                  </a:lnTo>
                  <a:lnTo>
                    <a:pt x="84" y="201"/>
                  </a:lnTo>
                  <a:lnTo>
                    <a:pt x="75" y="189"/>
                  </a:lnTo>
                  <a:lnTo>
                    <a:pt x="63" y="174"/>
                  </a:lnTo>
                  <a:lnTo>
                    <a:pt x="51" y="161"/>
                  </a:lnTo>
                  <a:lnTo>
                    <a:pt x="36" y="146"/>
                  </a:lnTo>
                  <a:lnTo>
                    <a:pt x="24" y="133"/>
                  </a:lnTo>
                  <a:lnTo>
                    <a:pt x="12" y="122"/>
                  </a:lnTo>
                  <a:lnTo>
                    <a:pt x="5" y="112"/>
                  </a:lnTo>
                  <a:lnTo>
                    <a:pt x="0" y="99"/>
                  </a:lnTo>
                  <a:lnTo>
                    <a:pt x="0" y="86"/>
                  </a:lnTo>
                  <a:lnTo>
                    <a:pt x="4" y="74"/>
                  </a:lnTo>
                  <a:lnTo>
                    <a:pt x="10" y="60"/>
                  </a:lnTo>
                  <a:lnTo>
                    <a:pt x="18" y="43"/>
                  </a:lnTo>
                  <a:lnTo>
                    <a:pt x="24" y="26"/>
                  </a:lnTo>
                  <a:lnTo>
                    <a:pt x="31" y="11"/>
                  </a:lnTo>
                  <a:lnTo>
                    <a:pt x="36" y="2"/>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44" name="Freeform 42"/>
            <p:cNvSpPr>
              <a:spLocks/>
            </p:cNvSpPr>
            <p:nvPr/>
          </p:nvSpPr>
          <p:spPr bwMode="auto">
            <a:xfrm>
              <a:off x="2969" y="2432"/>
              <a:ext cx="220" cy="112"/>
            </a:xfrm>
            <a:custGeom>
              <a:avLst/>
              <a:gdLst>
                <a:gd name="T0" fmla="*/ 142 w 659"/>
                <a:gd name="T1" fmla="*/ 5 h 338"/>
                <a:gd name="T2" fmla="*/ 150 w 659"/>
                <a:gd name="T3" fmla="*/ 2 h 338"/>
                <a:gd name="T4" fmla="*/ 157 w 659"/>
                <a:gd name="T5" fmla="*/ 0 h 338"/>
                <a:gd name="T6" fmla="*/ 163 w 659"/>
                <a:gd name="T7" fmla="*/ 3 h 338"/>
                <a:gd name="T8" fmla="*/ 168 w 659"/>
                <a:gd name="T9" fmla="*/ 13 h 338"/>
                <a:gd name="T10" fmla="*/ 174 w 659"/>
                <a:gd name="T11" fmla="*/ 26 h 338"/>
                <a:gd name="T12" fmla="*/ 178 w 659"/>
                <a:gd name="T13" fmla="*/ 31 h 338"/>
                <a:gd name="T14" fmla="*/ 187 w 659"/>
                <a:gd name="T15" fmla="*/ 36 h 338"/>
                <a:gd name="T16" fmla="*/ 202 w 659"/>
                <a:gd name="T17" fmla="*/ 44 h 338"/>
                <a:gd name="T18" fmla="*/ 212 w 659"/>
                <a:gd name="T19" fmla="*/ 54 h 338"/>
                <a:gd name="T20" fmla="*/ 219 w 659"/>
                <a:gd name="T21" fmla="*/ 68 h 338"/>
                <a:gd name="T22" fmla="*/ 220 w 659"/>
                <a:gd name="T23" fmla="*/ 83 h 338"/>
                <a:gd name="T24" fmla="*/ 216 w 659"/>
                <a:gd name="T25" fmla="*/ 93 h 338"/>
                <a:gd name="T26" fmla="*/ 208 w 659"/>
                <a:gd name="T27" fmla="*/ 100 h 338"/>
                <a:gd name="T28" fmla="*/ 197 w 659"/>
                <a:gd name="T29" fmla="*/ 103 h 338"/>
                <a:gd name="T30" fmla="*/ 191 w 659"/>
                <a:gd name="T31" fmla="*/ 106 h 338"/>
                <a:gd name="T32" fmla="*/ 182 w 659"/>
                <a:gd name="T33" fmla="*/ 111 h 338"/>
                <a:gd name="T34" fmla="*/ 173 w 659"/>
                <a:gd name="T35" fmla="*/ 111 h 338"/>
                <a:gd name="T36" fmla="*/ 157 w 659"/>
                <a:gd name="T37" fmla="*/ 107 h 338"/>
                <a:gd name="T38" fmla="*/ 147 w 659"/>
                <a:gd name="T39" fmla="*/ 106 h 338"/>
                <a:gd name="T40" fmla="*/ 137 w 659"/>
                <a:gd name="T41" fmla="*/ 106 h 338"/>
                <a:gd name="T42" fmla="*/ 125 w 659"/>
                <a:gd name="T43" fmla="*/ 103 h 338"/>
                <a:gd name="T44" fmla="*/ 114 w 659"/>
                <a:gd name="T45" fmla="*/ 100 h 338"/>
                <a:gd name="T46" fmla="*/ 103 w 659"/>
                <a:gd name="T47" fmla="*/ 96 h 338"/>
                <a:gd name="T48" fmla="*/ 93 w 659"/>
                <a:gd name="T49" fmla="*/ 95 h 338"/>
                <a:gd name="T50" fmla="*/ 83 w 659"/>
                <a:gd name="T51" fmla="*/ 98 h 338"/>
                <a:gd name="T52" fmla="*/ 72 w 659"/>
                <a:gd name="T53" fmla="*/ 103 h 338"/>
                <a:gd name="T54" fmla="*/ 64 w 659"/>
                <a:gd name="T55" fmla="*/ 106 h 338"/>
                <a:gd name="T56" fmla="*/ 54 w 659"/>
                <a:gd name="T57" fmla="*/ 110 h 338"/>
                <a:gd name="T58" fmla="*/ 48 w 659"/>
                <a:gd name="T59" fmla="*/ 112 h 338"/>
                <a:gd name="T60" fmla="*/ 42 w 659"/>
                <a:gd name="T61" fmla="*/ 112 h 338"/>
                <a:gd name="T62" fmla="*/ 31 w 659"/>
                <a:gd name="T63" fmla="*/ 108 h 338"/>
                <a:gd name="T64" fmla="*/ 21 w 659"/>
                <a:gd name="T65" fmla="*/ 101 h 338"/>
                <a:gd name="T66" fmla="*/ 15 w 659"/>
                <a:gd name="T67" fmla="*/ 90 h 338"/>
                <a:gd name="T68" fmla="*/ 10 w 659"/>
                <a:gd name="T69" fmla="*/ 76 h 338"/>
                <a:gd name="T70" fmla="*/ 4 w 659"/>
                <a:gd name="T71" fmla="*/ 63 h 338"/>
                <a:gd name="T72" fmla="*/ 0 w 659"/>
                <a:gd name="T73" fmla="*/ 53 h 338"/>
                <a:gd name="T74" fmla="*/ 2 w 659"/>
                <a:gd name="T75" fmla="*/ 43 h 338"/>
                <a:gd name="T76" fmla="*/ 8 w 659"/>
                <a:gd name="T77" fmla="*/ 33 h 338"/>
                <a:gd name="T78" fmla="*/ 16 w 659"/>
                <a:gd name="T79" fmla="*/ 26 h 338"/>
                <a:gd name="T80" fmla="*/ 22 w 659"/>
                <a:gd name="T81" fmla="*/ 20 h 338"/>
                <a:gd name="T82" fmla="*/ 33 w 659"/>
                <a:gd name="T83" fmla="*/ 17 h 338"/>
                <a:gd name="T84" fmla="*/ 48 w 659"/>
                <a:gd name="T85" fmla="*/ 17 h 338"/>
                <a:gd name="T86" fmla="*/ 75 w 659"/>
                <a:gd name="T87" fmla="*/ 20 h 338"/>
                <a:gd name="T88" fmla="*/ 93 w 659"/>
                <a:gd name="T89" fmla="*/ 19 h 338"/>
                <a:gd name="T90" fmla="*/ 110 w 659"/>
                <a:gd name="T91" fmla="*/ 15 h 338"/>
                <a:gd name="T92" fmla="*/ 124 w 659"/>
                <a:gd name="T93" fmla="*/ 11 h 338"/>
                <a:gd name="T94" fmla="*/ 133 w 659"/>
                <a:gd name="T95" fmla="*/ 6 h 3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9"/>
                <a:gd name="T145" fmla="*/ 0 h 338"/>
                <a:gd name="T146" fmla="*/ 659 w 659"/>
                <a:gd name="T147" fmla="*/ 338 h 3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9" h="338">
                  <a:moveTo>
                    <a:pt x="408" y="17"/>
                  </a:moveTo>
                  <a:lnTo>
                    <a:pt x="424" y="14"/>
                  </a:lnTo>
                  <a:lnTo>
                    <a:pt x="435" y="11"/>
                  </a:lnTo>
                  <a:lnTo>
                    <a:pt x="448" y="5"/>
                  </a:lnTo>
                  <a:lnTo>
                    <a:pt x="459" y="1"/>
                  </a:lnTo>
                  <a:lnTo>
                    <a:pt x="470" y="0"/>
                  </a:lnTo>
                  <a:lnTo>
                    <a:pt x="482" y="3"/>
                  </a:lnTo>
                  <a:lnTo>
                    <a:pt x="489" y="10"/>
                  </a:lnTo>
                  <a:lnTo>
                    <a:pt x="497" y="22"/>
                  </a:lnTo>
                  <a:lnTo>
                    <a:pt x="504" y="39"/>
                  </a:lnTo>
                  <a:lnTo>
                    <a:pt x="514" y="63"/>
                  </a:lnTo>
                  <a:lnTo>
                    <a:pt x="521" y="78"/>
                  </a:lnTo>
                  <a:lnTo>
                    <a:pt x="528" y="89"/>
                  </a:lnTo>
                  <a:lnTo>
                    <a:pt x="534" y="94"/>
                  </a:lnTo>
                  <a:lnTo>
                    <a:pt x="543" y="100"/>
                  </a:lnTo>
                  <a:lnTo>
                    <a:pt x="561" y="109"/>
                  </a:lnTo>
                  <a:lnTo>
                    <a:pt x="583" y="119"/>
                  </a:lnTo>
                  <a:lnTo>
                    <a:pt x="605" y="132"/>
                  </a:lnTo>
                  <a:lnTo>
                    <a:pt x="620" y="145"/>
                  </a:lnTo>
                  <a:lnTo>
                    <a:pt x="636" y="164"/>
                  </a:lnTo>
                  <a:lnTo>
                    <a:pt x="650" y="182"/>
                  </a:lnTo>
                  <a:lnTo>
                    <a:pt x="657" y="205"/>
                  </a:lnTo>
                  <a:lnTo>
                    <a:pt x="659" y="227"/>
                  </a:lnTo>
                  <a:lnTo>
                    <a:pt x="658" y="249"/>
                  </a:lnTo>
                  <a:lnTo>
                    <a:pt x="655" y="267"/>
                  </a:lnTo>
                  <a:lnTo>
                    <a:pt x="647" y="281"/>
                  </a:lnTo>
                  <a:lnTo>
                    <a:pt x="638" y="293"/>
                  </a:lnTo>
                  <a:lnTo>
                    <a:pt x="624" y="302"/>
                  </a:lnTo>
                  <a:lnTo>
                    <a:pt x="608" y="308"/>
                  </a:lnTo>
                  <a:lnTo>
                    <a:pt x="591" y="311"/>
                  </a:lnTo>
                  <a:lnTo>
                    <a:pt x="579" y="315"/>
                  </a:lnTo>
                  <a:lnTo>
                    <a:pt x="571" y="321"/>
                  </a:lnTo>
                  <a:lnTo>
                    <a:pt x="557" y="329"/>
                  </a:lnTo>
                  <a:lnTo>
                    <a:pt x="546" y="334"/>
                  </a:lnTo>
                  <a:lnTo>
                    <a:pt x="533" y="337"/>
                  </a:lnTo>
                  <a:lnTo>
                    <a:pt x="519" y="336"/>
                  </a:lnTo>
                  <a:lnTo>
                    <a:pt x="497" y="329"/>
                  </a:lnTo>
                  <a:lnTo>
                    <a:pt x="469" y="323"/>
                  </a:lnTo>
                  <a:lnTo>
                    <a:pt x="454" y="321"/>
                  </a:lnTo>
                  <a:lnTo>
                    <a:pt x="440" y="321"/>
                  </a:lnTo>
                  <a:lnTo>
                    <a:pt x="424" y="323"/>
                  </a:lnTo>
                  <a:lnTo>
                    <a:pt x="409" y="321"/>
                  </a:lnTo>
                  <a:lnTo>
                    <a:pt x="395" y="316"/>
                  </a:lnTo>
                  <a:lnTo>
                    <a:pt x="373" y="310"/>
                  </a:lnTo>
                  <a:lnTo>
                    <a:pt x="357" y="306"/>
                  </a:lnTo>
                  <a:lnTo>
                    <a:pt x="340" y="301"/>
                  </a:lnTo>
                  <a:lnTo>
                    <a:pt x="328" y="296"/>
                  </a:lnTo>
                  <a:lnTo>
                    <a:pt x="310" y="291"/>
                  </a:lnTo>
                  <a:lnTo>
                    <a:pt x="295" y="288"/>
                  </a:lnTo>
                  <a:lnTo>
                    <a:pt x="278" y="288"/>
                  </a:lnTo>
                  <a:lnTo>
                    <a:pt x="263" y="290"/>
                  </a:lnTo>
                  <a:lnTo>
                    <a:pt x="249" y="295"/>
                  </a:lnTo>
                  <a:lnTo>
                    <a:pt x="233" y="305"/>
                  </a:lnTo>
                  <a:lnTo>
                    <a:pt x="216" y="312"/>
                  </a:lnTo>
                  <a:lnTo>
                    <a:pt x="202" y="317"/>
                  </a:lnTo>
                  <a:lnTo>
                    <a:pt x="191" y="321"/>
                  </a:lnTo>
                  <a:lnTo>
                    <a:pt x="179" y="325"/>
                  </a:lnTo>
                  <a:lnTo>
                    <a:pt x="163" y="332"/>
                  </a:lnTo>
                  <a:lnTo>
                    <a:pt x="154" y="335"/>
                  </a:lnTo>
                  <a:lnTo>
                    <a:pt x="143" y="338"/>
                  </a:lnTo>
                  <a:lnTo>
                    <a:pt x="126" y="338"/>
                  </a:lnTo>
                  <a:lnTo>
                    <a:pt x="110" y="334"/>
                  </a:lnTo>
                  <a:lnTo>
                    <a:pt x="92" y="327"/>
                  </a:lnTo>
                  <a:lnTo>
                    <a:pt x="76" y="315"/>
                  </a:lnTo>
                  <a:lnTo>
                    <a:pt x="63" y="304"/>
                  </a:lnTo>
                  <a:lnTo>
                    <a:pt x="51" y="288"/>
                  </a:lnTo>
                  <a:lnTo>
                    <a:pt x="44" y="273"/>
                  </a:lnTo>
                  <a:lnTo>
                    <a:pt x="36" y="247"/>
                  </a:lnTo>
                  <a:lnTo>
                    <a:pt x="31" y="228"/>
                  </a:lnTo>
                  <a:lnTo>
                    <a:pt x="22" y="208"/>
                  </a:lnTo>
                  <a:lnTo>
                    <a:pt x="12" y="191"/>
                  </a:lnTo>
                  <a:lnTo>
                    <a:pt x="3" y="176"/>
                  </a:lnTo>
                  <a:lnTo>
                    <a:pt x="0" y="159"/>
                  </a:lnTo>
                  <a:lnTo>
                    <a:pt x="1" y="144"/>
                  </a:lnTo>
                  <a:lnTo>
                    <a:pt x="5" y="131"/>
                  </a:lnTo>
                  <a:lnTo>
                    <a:pt x="13" y="115"/>
                  </a:lnTo>
                  <a:lnTo>
                    <a:pt x="23" y="101"/>
                  </a:lnTo>
                  <a:lnTo>
                    <a:pt x="36" y="88"/>
                  </a:lnTo>
                  <a:lnTo>
                    <a:pt x="48" y="78"/>
                  </a:lnTo>
                  <a:lnTo>
                    <a:pt x="56" y="68"/>
                  </a:lnTo>
                  <a:lnTo>
                    <a:pt x="66" y="60"/>
                  </a:lnTo>
                  <a:lnTo>
                    <a:pt x="80" y="54"/>
                  </a:lnTo>
                  <a:lnTo>
                    <a:pt x="98" y="51"/>
                  </a:lnTo>
                  <a:lnTo>
                    <a:pt x="115" y="49"/>
                  </a:lnTo>
                  <a:lnTo>
                    <a:pt x="145" y="52"/>
                  </a:lnTo>
                  <a:lnTo>
                    <a:pt x="183" y="57"/>
                  </a:lnTo>
                  <a:lnTo>
                    <a:pt x="224" y="60"/>
                  </a:lnTo>
                  <a:lnTo>
                    <a:pt x="248" y="60"/>
                  </a:lnTo>
                  <a:lnTo>
                    <a:pt x="278" y="57"/>
                  </a:lnTo>
                  <a:lnTo>
                    <a:pt x="306" y="52"/>
                  </a:lnTo>
                  <a:lnTo>
                    <a:pt x="330" y="46"/>
                  </a:lnTo>
                  <a:lnTo>
                    <a:pt x="351" y="40"/>
                  </a:lnTo>
                  <a:lnTo>
                    <a:pt x="371" y="32"/>
                  </a:lnTo>
                  <a:lnTo>
                    <a:pt x="387" y="23"/>
                  </a:lnTo>
                  <a:lnTo>
                    <a:pt x="398" y="19"/>
                  </a:lnTo>
                  <a:lnTo>
                    <a:pt x="408" y="17"/>
                  </a:lnTo>
                  <a:close/>
                </a:path>
              </a:pathLst>
            </a:custGeom>
            <a:solidFill>
              <a:srgbClr val="00C000"/>
            </a:solidFill>
            <a:ln w="0">
              <a:solidFill>
                <a:srgbClr val="000000"/>
              </a:solidFill>
              <a:round/>
              <a:headEnd/>
              <a:tailEnd/>
            </a:ln>
          </p:spPr>
          <p:txBody>
            <a:bodyPr/>
            <a:lstStyle/>
            <a:p>
              <a:endParaRPr lang="ar-IQ"/>
            </a:p>
          </p:txBody>
        </p:sp>
        <p:sp>
          <p:nvSpPr>
            <p:cNvPr id="45" name="Freeform 43"/>
            <p:cNvSpPr>
              <a:spLocks/>
            </p:cNvSpPr>
            <p:nvPr/>
          </p:nvSpPr>
          <p:spPr bwMode="auto">
            <a:xfrm>
              <a:off x="2819" y="2397"/>
              <a:ext cx="286" cy="157"/>
            </a:xfrm>
            <a:custGeom>
              <a:avLst/>
              <a:gdLst>
                <a:gd name="T0" fmla="*/ 192 w 859"/>
                <a:gd name="T1" fmla="*/ 152 h 472"/>
                <a:gd name="T2" fmla="*/ 191 w 859"/>
                <a:gd name="T3" fmla="*/ 157 h 472"/>
                <a:gd name="T4" fmla="*/ 178 w 859"/>
                <a:gd name="T5" fmla="*/ 154 h 472"/>
                <a:gd name="T6" fmla="*/ 170 w 859"/>
                <a:gd name="T7" fmla="*/ 148 h 472"/>
                <a:gd name="T8" fmla="*/ 168 w 859"/>
                <a:gd name="T9" fmla="*/ 146 h 472"/>
                <a:gd name="T10" fmla="*/ 166 w 859"/>
                <a:gd name="T11" fmla="*/ 146 h 472"/>
                <a:gd name="T12" fmla="*/ 157 w 859"/>
                <a:gd name="T13" fmla="*/ 146 h 472"/>
                <a:gd name="T14" fmla="*/ 144 w 859"/>
                <a:gd name="T15" fmla="*/ 146 h 472"/>
                <a:gd name="T16" fmla="*/ 137 w 859"/>
                <a:gd name="T17" fmla="*/ 147 h 472"/>
                <a:gd name="T18" fmla="*/ 125 w 859"/>
                <a:gd name="T19" fmla="*/ 148 h 472"/>
                <a:gd name="T20" fmla="*/ 107 w 859"/>
                <a:gd name="T21" fmla="*/ 146 h 472"/>
                <a:gd name="T22" fmla="*/ 91 w 859"/>
                <a:gd name="T23" fmla="*/ 143 h 472"/>
                <a:gd name="T24" fmla="*/ 82 w 859"/>
                <a:gd name="T25" fmla="*/ 140 h 472"/>
                <a:gd name="T26" fmla="*/ 70 w 859"/>
                <a:gd name="T27" fmla="*/ 135 h 472"/>
                <a:gd name="T28" fmla="*/ 56 w 859"/>
                <a:gd name="T29" fmla="*/ 130 h 472"/>
                <a:gd name="T30" fmla="*/ 47 w 859"/>
                <a:gd name="T31" fmla="*/ 124 h 472"/>
                <a:gd name="T32" fmla="*/ 36 w 859"/>
                <a:gd name="T33" fmla="*/ 113 h 472"/>
                <a:gd name="T34" fmla="*/ 21 w 859"/>
                <a:gd name="T35" fmla="*/ 107 h 472"/>
                <a:gd name="T36" fmla="*/ 8 w 859"/>
                <a:gd name="T37" fmla="*/ 100 h 472"/>
                <a:gd name="T38" fmla="*/ 2 w 859"/>
                <a:gd name="T39" fmla="*/ 90 h 472"/>
                <a:gd name="T40" fmla="*/ 0 w 859"/>
                <a:gd name="T41" fmla="*/ 74 h 472"/>
                <a:gd name="T42" fmla="*/ 4 w 859"/>
                <a:gd name="T43" fmla="*/ 59 h 472"/>
                <a:gd name="T44" fmla="*/ 7 w 859"/>
                <a:gd name="T45" fmla="*/ 53 h 472"/>
                <a:gd name="T46" fmla="*/ 18 w 859"/>
                <a:gd name="T47" fmla="*/ 42 h 472"/>
                <a:gd name="T48" fmla="*/ 32 w 859"/>
                <a:gd name="T49" fmla="*/ 35 h 472"/>
                <a:gd name="T50" fmla="*/ 53 w 859"/>
                <a:gd name="T51" fmla="*/ 29 h 472"/>
                <a:gd name="T52" fmla="*/ 70 w 859"/>
                <a:gd name="T53" fmla="*/ 22 h 472"/>
                <a:gd name="T54" fmla="*/ 85 w 859"/>
                <a:gd name="T55" fmla="*/ 11 h 472"/>
                <a:gd name="T56" fmla="*/ 101 w 859"/>
                <a:gd name="T57" fmla="*/ 3 h 472"/>
                <a:gd name="T58" fmla="*/ 122 w 859"/>
                <a:gd name="T59" fmla="*/ 0 h 472"/>
                <a:gd name="T60" fmla="*/ 144 w 859"/>
                <a:gd name="T61" fmla="*/ 1 h 472"/>
                <a:gd name="T62" fmla="*/ 164 w 859"/>
                <a:gd name="T63" fmla="*/ 4 h 472"/>
                <a:gd name="T64" fmla="*/ 180 w 859"/>
                <a:gd name="T65" fmla="*/ 6 h 472"/>
                <a:gd name="T66" fmla="*/ 203 w 859"/>
                <a:gd name="T67" fmla="*/ 14 h 472"/>
                <a:gd name="T68" fmla="*/ 220 w 859"/>
                <a:gd name="T69" fmla="*/ 15 h 472"/>
                <a:gd name="T70" fmla="*/ 236 w 859"/>
                <a:gd name="T71" fmla="*/ 13 h 472"/>
                <a:gd name="T72" fmla="*/ 250 w 859"/>
                <a:gd name="T73" fmla="*/ 14 h 472"/>
                <a:gd name="T74" fmla="*/ 264 w 859"/>
                <a:gd name="T75" fmla="*/ 21 h 472"/>
                <a:gd name="T76" fmla="*/ 284 w 859"/>
                <a:gd name="T77" fmla="*/ 35 h 472"/>
                <a:gd name="T78" fmla="*/ 286 w 859"/>
                <a:gd name="T79" fmla="*/ 41 h 472"/>
                <a:gd name="T80" fmla="*/ 279 w 859"/>
                <a:gd name="T81" fmla="*/ 43 h 472"/>
                <a:gd name="T82" fmla="*/ 267 w 859"/>
                <a:gd name="T83" fmla="*/ 48 h 472"/>
                <a:gd name="T84" fmla="*/ 252 w 859"/>
                <a:gd name="T85" fmla="*/ 52 h 472"/>
                <a:gd name="T86" fmla="*/ 233 w 859"/>
                <a:gd name="T87" fmla="*/ 55 h 472"/>
                <a:gd name="T88" fmla="*/ 211 w 859"/>
                <a:gd name="T89" fmla="*/ 54 h 472"/>
                <a:gd name="T90" fmla="*/ 188 w 859"/>
                <a:gd name="T91" fmla="*/ 51 h 472"/>
                <a:gd name="T92" fmla="*/ 177 w 859"/>
                <a:gd name="T93" fmla="*/ 53 h 472"/>
                <a:gd name="T94" fmla="*/ 169 w 859"/>
                <a:gd name="T95" fmla="*/ 58 h 472"/>
                <a:gd name="T96" fmla="*/ 162 w 859"/>
                <a:gd name="T97" fmla="*/ 64 h 472"/>
                <a:gd name="T98" fmla="*/ 154 w 859"/>
                <a:gd name="T99" fmla="*/ 73 h 472"/>
                <a:gd name="T100" fmla="*/ 150 w 859"/>
                <a:gd name="T101" fmla="*/ 83 h 472"/>
                <a:gd name="T102" fmla="*/ 151 w 859"/>
                <a:gd name="T103" fmla="*/ 93 h 472"/>
                <a:gd name="T104" fmla="*/ 157 w 859"/>
                <a:gd name="T105" fmla="*/ 104 h 472"/>
                <a:gd name="T106" fmla="*/ 162 w 859"/>
                <a:gd name="T107" fmla="*/ 117 h 472"/>
                <a:gd name="T108" fmla="*/ 167 w 859"/>
                <a:gd name="T109" fmla="*/ 131 h 472"/>
                <a:gd name="T110" fmla="*/ 175 w 859"/>
                <a:gd name="T111" fmla="*/ 140 h 472"/>
                <a:gd name="T112" fmla="*/ 187 w 859"/>
                <a:gd name="T113" fmla="*/ 146 h 4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2"/>
                <a:gd name="T173" fmla="*/ 859 w 859"/>
                <a:gd name="T174" fmla="*/ 472 h 4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2">
                  <a:moveTo>
                    <a:pt x="577" y="443"/>
                  </a:moveTo>
                  <a:lnTo>
                    <a:pt x="576" y="456"/>
                  </a:lnTo>
                  <a:lnTo>
                    <a:pt x="574" y="472"/>
                  </a:lnTo>
                  <a:lnTo>
                    <a:pt x="553" y="467"/>
                  </a:lnTo>
                  <a:lnTo>
                    <a:pt x="536" y="462"/>
                  </a:lnTo>
                  <a:lnTo>
                    <a:pt x="521" y="453"/>
                  </a:lnTo>
                  <a:lnTo>
                    <a:pt x="511" y="445"/>
                  </a:lnTo>
                  <a:lnTo>
                    <a:pt x="506" y="440"/>
                  </a:lnTo>
                  <a:lnTo>
                    <a:pt x="499" y="438"/>
                  </a:lnTo>
                  <a:lnTo>
                    <a:pt x="485" y="437"/>
                  </a:lnTo>
                  <a:lnTo>
                    <a:pt x="471" y="439"/>
                  </a:lnTo>
                  <a:lnTo>
                    <a:pt x="448" y="437"/>
                  </a:lnTo>
                  <a:lnTo>
                    <a:pt x="433" y="438"/>
                  </a:lnTo>
                  <a:lnTo>
                    <a:pt x="423" y="440"/>
                  </a:lnTo>
                  <a:lnTo>
                    <a:pt x="411" y="443"/>
                  </a:lnTo>
                  <a:lnTo>
                    <a:pt x="394" y="445"/>
                  </a:lnTo>
                  <a:lnTo>
                    <a:pt x="375" y="446"/>
                  </a:lnTo>
                  <a:lnTo>
                    <a:pt x="348" y="444"/>
                  </a:lnTo>
                  <a:lnTo>
                    <a:pt x="322" y="439"/>
                  </a:lnTo>
                  <a:lnTo>
                    <a:pt x="296" y="433"/>
                  </a:lnTo>
                  <a:lnTo>
                    <a:pt x="273" y="429"/>
                  </a:lnTo>
                  <a:lnTo>
                    <a:pt x="261" y="424"/>
                  </a:lnTo>
                  <a:lnTo>
                    <a:pt x="246" y="420"/>
                  </a:lnTo>
                  <a:lnTo>
                    <a:pt x="227" y="412"/>
                  </a:lnTo>
                  <a:lnTo>
                    <a:pt x="209" y="407"/>
                  </a:lnTo>
                  <a:lnTo>
                    <a:pt x="188" y="400"/>
                  </a:lnTo>
                  <a:lnTo>
                    <a:pt x="167" y="390"/>
                  </a:lnTo>
                  <a:lnTo>
                    <a:pt x="154" y="382"/>
                  </a:lnTo>
                  <a:lnTo>
                    <a:pt x="141" y="372"/>
                  </a:lnTo>
                  <a:lnTo>
                    <a:pt x="123" y="355"/>
                  </a:lnTo>
                  <a:lnTo>
                    <a:pt x="107" y="341"/>
                  </a:lnTo>
                  <a:lnTo>
                    <a:pt x="86" y="329"/>
                  </a:lnTo>
                  <a:lnTo>
                    <a:pt x="64" y="321"/>
                  </a:lnTo>
                  <a:lnTo>
                    <a:pt x="41" y="311"/>
                  </a:lnTo>
                  <a:lnTo>
                    <a:pt x="24" y="300"/>
                  </a:lnTo>
                  <a:lnTo>
                    <a:pt x="13" y="287"/>
                  </a:lnTo>
                  <a:lnTo>
                    <a:pt x="5" y="271"/>
                  </a:lnTo>
                  <a:lnTo>
                    <a:pt x="0" y="247"/>
                  </a:lnTo>
                  <a:lnTo>
                    <a:pt x="0" y="221"/>
                  </a:lnTo>
                  <a:lnTo>
                    <a:pt x="4" y="197"/>
                  </a:lnTo>
                  <a:lnTo>
                    <a:pt x="11" y="176"/>
                  </a:lnTo>
                  <a:lnTo>
                    <a:pt x="21" y="159"/>
                  </a:lnTo>
                  <a:lnTo>
                    <a:pt x="35" y="140"/>
                  </a:lnTo>
                  <a:lnTo>
                    <a:pt x="53" y="125"/>
                  </a:lnTo>
                  <a:lnTo>
                    <a:pt x="75" y="113"/>
                  </a:lnTo>
                  <a:lnTo>
                    <a:pt x="97" y="104"/>
                  </a:lnTo>
                  <a:lnTo>
                    <a:pt x="126" y="96"/>
                  </a:lnTo>
                  <a:lnTo>
                    <a:pt x="159" y="88"/>
                  </a:lnTo>
                  <a:lnTo>
                    <a:pt x="183" y="78"/>
                  </a:lnTo>
                  <a:lnTo>
                    <a:pt x="209" y="67"/>
                  </a:lnTo>
                  <a:lnTo>
                    <a:pt x="230" y="54"/>
                  </a:lnTo>
                  <a:lnTo>
                    <a:pt x="255" y="34"/>
                  </a:lnTo>
                  <a:lnTo>
                    <a:pt x="278" y="18"/>
                  </a:lnTo>
                  <a:lnTo>
                    <a:pt x="304" y="10"/>
                  </a:lnTo>
                  <a:lnTo>
                    <a:pt x="334" y="3"/>
                  </a:lnTo>
                  <a:lnTo>
                    <a:pt x="367" y="1"/>
                  </a:lnTo>
                  <a:lnTo>
                    <a:pt x="395" y="0"/>
                  </a:lnTo>
                  <a:lnTo>
                    <a:pt x="434" y="4"/>
                  </a:lnTo>
                  <a:lnTo>
                    <a:pt x="465" y="10"/>
                  </a:lnTo>
                  <a:lnTo>
                    <a:pt x="493" y="12"/>
                  </a:lnTo>
                  <a:lnTo>
                    <a:pt x="519" y="13"/>
                  </a:lnTo>
                  <a:lnTo>
                    <a:pt x="541" y="18"/>
                  </a:lnTo>
                  <a:lnTo>
                    <a:pt x="576" y="32"/>
                  </a:lnTo>
                  <a:lnTo>
                    <a:pt x="611" y="41"/>
                  </a:lnTo>
                  <a:lnTo>
                    <a:pt x="638" y="47"/>
                  </a:lnTo>
                  <a:lnTo>
                    <a:pt x="660" y="46"/>
                  </a:lnTo>
                  <a:lnTo>
                    <a:pt x="687" y="41"/>
                  </a:lnTo>
                  <a:lnTo>
                    <a:pt x="709" y="38"/>
                  </a:lnTo>
                  <a:lnTo>
                    <a:pt x="729" y="38"/>
                  </a:lnTo>
                  <a:lnTo>
                    <a:pt x="751" y="41"/>
                  </a:lnTo>
                  <a:lnTo>
                    <a:pt x="767" y="48"/>
                  </a:lnTo>
                  <a:lnTo>
                    <a:pt x="793" y="62"/>
                  </a:lnTo>
                  <a:lnTo>
                    <a:pt x="836" y="90"/>
                  </a:lnTo>
                  <a:lnTo>
                    <a:pt x="854" y="105"/>
                  </a:lnTo>
                  <a:lnTo>
                    <a:pt x="859" y="113"/>
                  </a:lnTo>
                  <a:lnTo>
                    <a:pt x="859" y="122"/>
                  </a:lnTo>
                  <a:lnTo>
                    <a:pt x="849" y="124"/>
                  </a:lnTo>
                  <a:lnTo>
                    <a:pt x="838" y="128"/>
                  </a:lnTo>
                  <a:lnTo>
                    <a:pt x="822" y="137"/>
                  </a:lnTo>
                  <a:lnTo>
                    <a:pt x="802" y="145"/>
                  </a:lnTo>
                  <a:lnTo>
                    <a:pt x="781" y="151"/>
                  </a:lnTo>
                  <a:lnTo>
                    <a:pt x="757" y="157"/>
                  </a:lnTo>
                  <a:lnTo>
                    <a:pt x="729" y="162"/>
                  </a:lnTo>
                  <a:lnTo>
                    <a:pt x="699" y="165"/>
                  </a:lnTo>
                  <a:lnTo>
                    <a:pt x="675" y="165"/>
                  </a:lnTo>
                  <a:lnTo>
                    <a:pt x="634" y="162"/>
                  </a:lnTo>
                  <a:lnTo>
                    <a:pt x="596" y="157"/>
                  </a:lnTo>
                  <a:lnTo>
                    <a:pt x="566" y="154"/>
                  </a:lnTo>
                  <a:lnTo>
                    <a:pt x="549" y="156"/>
                  </a:lnTo>
                  <a:lnTo>
                    <a:pt x="531" y="159"/>
                  </a:lnTo>
                  <a:lnTo>
                    <a:pt x="517" y="165"/>
                  </a:lnTo>
                  <a:lnTo>
                    <a:pt x="507" y="173"/>
                  </a:lnTo>
                  <a:lnTo>
                    <a:pt x="499" y="183"/>
                  </a:lnTo>
                  <a:lnTo>
                    <a:pt x="487" y="193"/>
                  </a:lnTo>
                  <a:lnTo>
                    <a:pt x="474" y="206"/>
                  </a:lnTo>
                  <a:lnTo>
                    <a:pt x="464" y="220"/>
                  </a:lnTo>
                  <a:lnTo>
                    <a:pt x="456" y="236"/>
                  </a:lnTo>
                  <a:lnTo>
                    <a:pt x="452" y="249"/>
                  </a:lnTo>
                  <a:lnTo>
                    <a:pt x="451" y="264"/>
                  </a:lnTo>
                  <a:lnTo>
                    <a:pt x="454" y="281"/>
                  </a:lnTo>
                  <a:lnTo>
                    <a:pt x="463" y="296"/>
                  </a:lnTo>
                  <a:lnTo>
                    <a:pt x="473" y="313"/>
                  </a:lnTo>
                  <a:lnTo>
                    <a:pt x="482" y="333"/>
                  </a:lnTo>
                  <a:lnTo>
                    <a:pt x="487" y="352"/>
                  </a:lnTo>
                  <a:lnTo>
                    <a:pt x="495" y="378"/>
                  </a:lnTo>
                  <a:lnTo>
                    <a:pt x="502" y="393"/>
                  </a:lnTo>
                  <a:lnTo>
                    <a:pt x="514" y="409"/>
                  </a:lnTo>
                  <a:lnTo>
                    <a:pt x="527" y="420"/>
                  </a:lnTo>
                  <a:lnTo>
                    <a:pt x="543" y="432"/>
                  </a:lnTo>
                  <a:lnTo>
                    <a:pt x="561" y="439"/>
                  </a:lnTo>
                  <a:lnTo>
                    <a:pt x="577" y="443"/>
                  </a:lnTo>
                  <a:close/>
                </a:path>
              </a:pathLst>
            </a:custGeom>
            <a:solidFill>
              <a:srgbClr val="00C000"/>
            </a:solidFill>
            <a:ln w="0">
              <a:solidFill>
                <a:srgbClr val="000000"/>
              </a:solidFill>
              <a:round/>
              <a:headEnd/>
              <a:tailEnd/>
            </a:ln>
          </p:spPr>
          <p:txBody>
            <a:bodyPr/>
            <a:lstStyle/>
            <a:p>
              <a:endParaRPr lang="ar-IQ"/>
            </a:p>
          </p:txBody>
        </p:sp>
        <p:sp>
          <p:nvSpPr>
            <p:cNvPr id="46" name="Freeform 44"/>
            <p:cNvSpPr>
              <a:spLocks/>
            </p:cNvSpPr>
            <p:nvPr/>
          </p:nvSpPr>
          <p:spPr bwMode="auto">
            <a:xfrm>
              <a:off x="2716" y="2450"/>
              <a:ext cx="159" cy="104"/>
            </a:xfrm>
            <a:custGeom>
              <a:avLst/>
              <a:gdLst>
                <a:gd name="T0" fmla="*/ 102 w 477"/>
                <a:gd name="T1" fmla="*/ 3 h 312"/>
                <a:gd name="T2" fmla="*/ 92 w 477"/>
                <a:gd name="T3" fmla="*/ 0 h 312"/>
                <a:gd name="T4" fmla="*/ 83 w 477"/>
                <a:gd name="T5" fmla="*/ 0 h 312"/>
                <a:gd name="T6" fmla="*/ 73 w 477"/>
                <a:gd name="T7" fmla="*/ 2 h 312"/>
                <a:gd name="T8" fmla="*/ 62 w 477"/>
                <a:gd name="T9" fmla="*/ 8 h 312"/>
                <a:gd name="T10" fmla="*/ 54 w 477"/>
                <a:gd name="T11" fmla="*/ 16 h 312"/>
                <a:gd name="T12" fmla="*/ 47 w 477"/>
                <a:gd name="T13" fmla="*/ 24 h 312"/>
                <a:gd name="T14" fmla="*/ 35 w 477"/>
                <a:gd name="T15" fmla="*/ 27 h 312"/>
                <a:gd name="T16" fmla="*/ 17 w 477"/>
                <a:gd name="T17" fmla="*/ 29 h 312"/>
                <a:gd name="T18" fmla="*/ 11 w 477"/>
                <a:gd name="T19" fmla="*/ 31 h 312"/>
                <a:gd name="T20" fmla="*/ 8 w 477"/>
                <a:gd name="T21" fmla="*/ 38 h 312"/>
                <a:gd name="T22" fmla="*/ 7 w 477"/>
                <a:gd name="T23" fmla="*/ 46 h 312"/>
                <a:gd name="T24" fmla="*/ 2 w 477"/>
                <a:gd name="T25" fmla="*/ 55 h 312"/>
                <a:gd name="T26" fmla="*/ 0 w 477"/>
                <a:gd name="T27" fmla="*/ 64 h 312"/>
                <a:gd name="T28" fmla="*/ 3 w 477"/>
                <a:gd name="T29" fmla="*/ 71 h 312"/>
                <a:gd name="T30" fmla="*/ 11 w 477"/>
                <a:gd name="T31" fmla="*/ 76 h 312"/>
                <a:gd name="T32" fmla="*/ 22 w 477"/>
                <a:gd name="T33" fmla="*/ 82 h 312"/>
                <a:gd name="T34" fmla="*/ 28 w 477"/>
                <a:gd name="T35" fmla="*/ 89 h 312"/>
                <a:gd name="T36" fmla="*/ 34 w 477"/>
                <a:gd name="T37" fmla="*/ 100 h 312"/>
                <a:gd name="T38" fmla="*/ 41 w 477"/>
                <a:gd name="T39" fmla="*/ 104 h 312"/>
                <a:gd name="T40" fmla="*/ 53 w 477"/>
                <a:gd name="T41" fmla="*/ 104 h 312"/>
                <a:gd name="T42" fmla="*/ 67 w 477"/>
                <a:gd name="T43" fmla="*/ 99 h 312"/>
                <a:gd name="T44" fmla="*/ 70 w 477"/>
                <a:gd name="T45" fmla="*/ 98 h 312"/>
                <a:gd name="T46" fmla="*/ 80 w 477"/>
                <a:gd name="T47" fmla="*/ 95 h 312"/>
                <a:gd name="T48" fmla="*/ 89 w 477"/>
                <a:gd name="T49" fmla="*/ 90 h 312"/>
                <a:gd name="T50" fmla="*/ 98 w 477"/>
                <a:gd name="T51" fmla="*/ 88 h 312"/>
                <a:gd name="T52" fmla="*/ 100 w 477"/>
                <a:gd name="T53" fmla="*/ 88 h 312"/>
                <a:gd name="T54" fmla="*/ 112 w 477"/>
                <a:gd name="T55" fmla="*/ 89 h 312"/>
                <a:gd name="T56" fmla="*/ 114 w 477"/>
                <a:gd name="T57" fmla="*/ 89 h 312"/>
                <a:gd name="T58" fmla="*/ 122 w 477"/>
                <a:gd name="T59" fmla="*/ 89 h 312"/>
                <a:gd name="T60" fmla="*/ 135 w 477"/>
                <a:gd name="T61" fmla="*/ 89 h 312"/>
                <a:gd name="T62" fmla="*/ 143 w 477"/>
                <a:gd name="T63" fmla="*/ 85 h 312"/>
                <a:gd name="T64" fmla="*/ 149 w 477"/>
                <a:gd name="T65" fmla="*/ 82 h 312"/>
                <a:gd name="T66" fmla="*/ 152 w 477"/>
                <a:gd name="T67" fmla="*/ 82 h 312"/>
                <a:gd name="T68" fmla="*/ 155 w 477"/>
                <a:gd name="T69" fmla="*/ 81 h 312"/>
                <a:gd name="T70" fmla="*/ 159 w 477"/>
                <a:gd name="T71" fmla="*/ 78 h 312"/>
                <a:gd name="T72" fmla="*/ 155 w 477"/>
                <a:gd name="T73" fmla="*/ 74 h 312"/>
                <a:gd name="T74" fmla="*/ 144 w 477"/>
                <a:gd name="T75" fmla="*/ 65 h 312"/>
                <a:gd name="T76" fmla="*/ 132 w 477"/>
                <a:gd name="T77" fmla="*/ 56 h 312"/>
                <a:gd name="T78" fmla="*/ 117 w 477"/>
                <a:gd name="T79" fmla="*/ 50 h 312"/>
                <a:gd name="T80" fmla="*/ 108 w 477"/>
                <a:gd name="T81" fmla="*/ 42 h 312"/>
                <a:gd name="T82" fmla="*/ 103 w 477"/>
                <a:gd name="T83" fmla="*/ 29 h 312"/>
                <a:gd name="T84" fmla="*/ 105 w 477"/>
                <a:gd name="T85" fmla="*/ 12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7"/>
                <a:gd name="T130" fmla="*/ 0 h 312"/>
                <a:gd name="T131" fmla="*/ 477 w 477"/>
                <a:gd name="T132" fmla="*/ 312 h 3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7" h="312">
                  <a:moveTo>
                    <a:pt x="321" y="15"/>
                  </a:moveTo>
                  <a:lnTo>
                    <a:pt x="306" y="8"/>
                  </a:lnTo>
                  <a:lnTo>
                    <a:pt x="293" y="3"/>
                  </a:lnTo>
                  <a:lnTo>
                    <a:pt x="277" y="1"/>
                  </a:lnTo>
                  <a:lnTo>
                    <a:pt x="264" y="0"/>
                  </a:lnTo>
                  <a:lnTo>
                    <a:pt x="248" y="1"/>
                  </a:lnTo>
                  <a:lnTo>
                    <a:pt x="234" y="3"/>
                  </a:lnTo>
                  <a:lnTo>
                    <a:pt x="218" y="7"/>
                  </a:lnTo>
                  <a:lnTo>
                    <a:pt x="201" y="15"/>
                  </a:lnTo>
                  <a:lnTo>
                    <a:pt x="186" y="23"/>
                  </a:lnTo>
                  <a:lnTo>
                    <a:pt x="172" y="35"/>
                  </a:lnTo>
                  <a:lnTo>
                    <a:pt x="161" y="47"/>
                  </a:lnTo>
                  <a:lnTo>
                    <a:pt x="149" y="65"/>
                  </a:lnTo>
                  <a:lnTo>
                    <a:pt x="141" y="71"/>
                  </a:lnTo>
                  <a:lnTo>
                    <a:pt x="129" y="77"/>
                  </a:lnTo>
                  <a:lnTo>
                    <a:pt x="105" y="80"/>
                  </a:lnTo>
                  <a:lnTo>
                    <a:pt x="64" y="83"/>
                  </a:lnTo>
                  <a:lnTo>
                    <a:pt x="51" y="86"/>
                  </a:lnTo>
                  <a:lnTo>
                    <a:pt x="40" y="89"/>
                  </a:lnTo>
                  <a:lnTo>
                    <a:pt x="33" y="94"/>
                  </a:lnTo>
                  <a:lnTo>
                    <a:pt x="27" y="103"/>
                  </a:lnTo>
                  <a:lnTo>
                    <a:pt x="24" y="114"/>
                  </a:lnTo>
                  <a:lnTo>
                    <a:pt x="22" y="125"/>
                  </a:lnTo>
                  <a:lnTo>
                    <a:pt x="20" y="137"/>
                  </a:lnTo>
                  <a:lnTo>
                    <a:pt x="14" y="149"/>
                  </a:lnTo>
                  <a:lnTo>
                    <a:pt x="5" y="166"/>
                  </a:lnTo>
                  <a:lnTo>
                    <a:pt x="1" y="179"/>
                  </a:lnTo>
                  <a:lnTo>
                    <a:pt x="0" y="192"/>
                  </a:lnTo>
                  <a:lnTo>
                    <a:pt x="2" y="203"/>
                  </a:lnTo>
                  <a:lnTo>
                    <a:pt x="8" y="212"/>
                  </a:lnTo>
                  <a:lnTo>
                    <a:pt x="14" y="218"/>
                  </a:lnTo>
                  <a:lnTo>
                    <a:pt x="34" y="229"/>
                  </a:lnTo>
                  <a:lnTo>
                    <a:pt x="54" y="238"/>
                  </a:lnTo>
                  <a:lnTo>
                    <a:pt x="67" y="247"/>
                  </a:lnTo>
                  <a:lnTo>
                    <a:pt x="77" y="256"/>
                  </a:lnTo>
                  <a:lnTo>
                    <a:pt x="83" y="267"/>
                  </a:lnTo>
                  <a:lnTo>
                    <a:pt x="93" y="289"/>
                  </a:lnTo>
                  <a:lnTo>
                    <a:pt x="102" y="300"/>
                  </a:lnTo>
                  <a:lnTo>
                    <a:pt x="112" y="306"/>
                  </a:lnTo>
                  <a:lnTo>
                    <a:pt x="123" y="311"/>
                  </a:lnTo>
                  <a:lnTo>
                    <a:pt x="140" y="312"/>
                  </a:lnTo>
                  <a:lnTo>
                    <a:pt x="160" y="311"/>
                  </a:lnTo>
                  <a:lnTo>
                    <a:pt x="180" y="306"/>
                  </a:lnTo>
                  <a:lnTo>
                    <a:pt x="202" y="296"/>
                  </a:lnTo>
                  <a:lnTo>
                    <a:pt x="209" y="294"/>
                  </a:lnTo>
                  <a:lnTo>
                    <a:pt x="224" y="291"/>
                  </a:lnTo>
                  <a:lnTo>
                    <a:pt x="239" y="285"/>
                  </a:lnTo>
                  <a:lnTo>
                    <a:pt x="250" y="281"/>
                  </a:lnTo>
                  <a:lnTo>
                    <a:pt x="268" y="270"/>
                  </a:lnTo>
                  <a:lnTo>
                    <a:pt x="279" y="267"/>
                  </a:lnTo>
                  <a:lnTo>
                    <a:pt x="294" y="263"/>
                  </a:lnTo>
                  <a:lnTo>
                    <a:pt x="300" y="263"/>
                  </a:lnTo>
                  <a:lnTo>
                    <a:pt x="317" y="263"/>
                  </a:lnTo>
                  <a:lnTo>
                    <a:pt x="336" y="266"/>
                  </a:lnTo>
                  <a:lnTo>
                    <a:pt x="343" y="267"/>
                  </a:lnTo>
                  <a:lnTo>
                    <a:pt x="365" y="268"/>
                  </a:lnTo>
                  <a:lnTo>
                    <a:pt x="394" y="268"/>
                  </a:lnTo>
                  <a:lnTo>
                    <a:pt x="406" y="267"/>
                  </a:lnTo>
                  <a:lnTo>
                    <a:pt x="418" y="261"/>
                  </a:lnTo>
                  <a:lnTo>
                    <a:pt x="428" y="256"/>
                  </a:lnTo>
                  <a:lnTo>
                    <a:pt x="437" y="250"/>
                  </a:lnTo>
                  <a:lnTo>
                    <a:pt x="446" y="247"/>
                  </a:lnTo>
                  <a:lnTo>
                    <a:pt x="452" y="246"/>
                  </a:lnTo>
                  <a:lnTo>
                    <a:pt x="457" y="245"/>
                  </a:lnTo>
                  <a:lnTo>
                    <a:pt x="465" y="244"/>
                  </a:lnTo>
                  <a:lnTo>
                    <a:pt x="472" y="240"/>
                  </a:lnTo>
                  <a:lnTo>
                    <a:pt x="476" y="235"/>
                  </a:lnTo>
                  <a:lnTo>
                    <a:pt x="477" y="229"/>
                  </a:lnTo>
                  <a:lnTo>
                    <a:pt x="464" y="221"/>
                  </a:lnTo>
                  <a:lnTo>
                    <a:pt x="451" y="211"/>
                  </a:lnTo>
                  <a:lnTo>
                    <a:pt x="433" y="194"/>
                  </a:lnTo>
                  <a:lnTo>
                    <a:pt x="417" y="180"/>
                  </a:lnTo>
                  <a:lnTo>
                    <a:pt x="396" y="168"/>
                  </a:lnTo>
                  <a:lnTo>
                    <a:pt x="374" y="160"/>
                  </a:lnTo>
                  <a:lnTo>
                    <a:pt x="351" y="150"/>
                  </a:lnTo>
                  <a:lnTo>
                    <a:pt x="334" y="139"/>
                  </a:lnTo>
                  <a:lnTo>
                    <a:pt x="324" y="126"/>
                  </a:lnTo>
                  <a:lnTo>
                    <a:pt x="315" y="110"/>
                  </a:lnTo>
                  <a:lnTo>
                    <a:pt x="310" y="86"/>
                  </a:lnTo>
                  <a:lnTo>
                    <a:pt x="310" y="60"/>
                  </a:lnTo>
                  <a:lnTo>
                    <a:pt x="314" y="36"/>
                  </a:lnTo>
                  <a:lnTo>
                    <a:pt x="321" y="15"/>
                  </a:lnTo>
                  <a:close/>
                </a:path>
              </a:pathLst>
            </a:custGeom>
            <a:solidFill>
              <a:srgbClr val="00C000"/>
            </a:solidFill>
            <a:ln w="0">
              <a:solidFill>
                <a:srgbClr val="000000"/>
              </a:solidFill>
              <a:round/>
              <a:headEnd/>
              <a:tailEnd/>
            </a:ln>
          </p:spPr>
          <p:txBody>
            <a:bodyPr/>
            <a:lstStyle/>
            <a:p>
              <a:endParaRPr lang="ar-IQ"/>
            </a:p>
          </p:txBody>
        </p:sp>
        <p:sp>
          <p:nvSpPr>
            <p:cNvPr id="47" name="Freeform 45"/>
            <p:cNvSpPr>
              <a:spLocks/>
            </p:cNvSpPr>
            <p:nvPr/>
          </p:nvSpPr>
          <p:spPr bwMode="auto">
            <a:xfrm>
              <a:off x="3027" y="2528"/>
              <a:ext cx="55" cy="33"/>
            </a:xfrm>
            <a:custGeom>
              <a:avLst/>
              <a:gdLst>
                <a:gd name="T0" fmla="*/ 55 w 164"/>
                <a:gd name="T1" fmla="*/ 4 h 100"/>
                <a:gd name="T2" fmla="*/ 53 w 164"/>
                <a:gd name="T3" fmla="*/ 5 h 100"/>
                <a:gd name="T4" fmla="*/ 49 w 164"/>
                <a:gd name="T5" fmla="*/ 6 h 100"/>
                <a:gd name="T6" fmla="*/ 45 w 164"/>
                <a:gd name="T7" fmla="*/ 8 h 100"/>
                <a:gd name="T8" fmla="*/ 39 w 164"/>
                <a:gd name="T9" fmla="*/ 12 h 100"/>
                <a:gd name="T10" fmla="*/ 31 w 164"/>
                <a:gd name="T11" fmla="*/ 19 h 100"/>
                <a:gd name="T12" fmla="*/ 24 w 164"/>
                <a:gd name="T13" fmla="*/ 26 h 100"/>
                <a:gd name="T14" fmla="*/ 18 w 164"/>
                <a:gd name="T15" fmla="*/ 30 h 100"/>
                <a:gd name="T16" fmla="*/ 13 w 164"/>
                <a:gd name="T17" fmla="*/ 32 h 100"/>
                <a:gd name="T18" fmla="*/ 13 w 164"/>
                <a:gd name="T19" fmla="*/ 32 h 100"/>
                <a:gd name="T20" fmla="*/ 11 w 164"/>
                <a:gd name="T21" fmla="*/ 33 h 100"/>
                <a:gd name="T22" fmla="*/ 11 w 164"/>
                <a:gd name="T23" fmla="*/ 33 h 100"/>
                <a:gd name="T24" fmla="*/ 8 w 164"/>
                <a:gd name="T25" fmla="*/ 32 h 100"/>
                <a:gd name="T26" fmla="*/ 6 w 164"/>
                <a:gd name="T27" fmla="*/ 32 h 100"/>
                <a:gd name="T28" fmla="*/ 3 w 164"/>
                <a:gd name="T29" fmla="*/ 31 h 100"/>
                <a:gd name="T30" fmla="*/ 0 w 164"/>
                <a:gd name="T31" fmla="*/ 30 h 100"/>
                <a:gd name="T32" fmla="*/ 0 w 164"/>
                <a:gd name="T33" fmla="*/ 28 h 100"/>
                <a:gd name="T34" fmla="*/ 1 w 164"/>
                <a:gd name="T35" fmla="*/ 21 h 100"/>
                <a:gd name="T36" fmla="*/ 2 w 164"/>
                <a:gd name="T37" fmla="*/ 17 h 100"/>
                <a:gd name="T38" fmla="*/ 3 w 164"/>
                <a:gd name="T39" fmla="*/ 14 h 100"/>
                <a:gd name="T40" fmla="*/ 5 w 164"/>
                <a:gd name="T41" fmla="*/ 11 h 100"/>
                <a:gd name="T42" fmla="*/ 9 w 164"/>
                <a:gd name="T43" fmla="*/ 10 h 100"/>
                <a:gd name="T44" fmla="*/ 14 w 164"/>
                <a:gd name="T45" fmla="*/ 8 h 100"/>
                <a:gd name="T46" fmla="*/ 19 w 164"/>
                <a:gd name="T47" fmla="*/ 6 h 100"/>
                <a:gd name="T48" fmla="*/ 25 w 164"/>
                <a:gd name="T49" fmla="*/ 2 h 100"/>
                <a:gd name="T50" fmla="*/ 30 w 164"/>
                <a:gd name="T51" fmla="*/ 1 h 100"/>
                <a:gd name="T52" fmla="*/ 34 w 164"/>
                <a:gd name="T53" fmla="*/ 0 h 100"/>
                <a:gd name="T54" fmla="*/ 40 w 164"/>
                <a:gd name="T55" fmla="*/ 0 h 100"/>
                <a:gd name="T56" fmla="*/ 45 w 164"/>
                <a:gd name="T57" fmla="*/ 1 h 100"/>
                <a:gd name="T58" fmla="*/ 51 w 164"/>
                <a:gd name="T59" fmla="*/ 3 h 100"/>
                <a:gd name="T60" fmla="*/ 55 w 164"/>
                <a:gd name="T61" fmla="*/ 4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4"/>
                <a:gd name="T94" fmla="*/ 0 h 100"/>
                <a:gd name="T95" fmla="*/ 164 w 164"/>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4" h="100">
                  <a:moveTo>
                    <a:pt x="164" y="13"/>
                  </a:moveTo>
                  <a:lnTo>
                    <a:pt x="158" y="14"/>
                  </a:lnTo>
                  <a:lnTo>
                    <a:pt x="146" y="17"/>
                  </a:lnTo>
                  <a:lnTo>
                    <a:pt x="133" y="24"/>
                  </a:lnTo>
                  <a:lnTo>
                    <a:pt x="116" y="37"/>
                  </a:lnTo>
                  <a:lnTo>
                    <a:pt x="93" y="58"/>
                  </a:lnTo>
                  <a:lnTo>
                    <a:pt x="72" y="78"/>
                  </a:lnTo>
                  <a:lnTo>
                    <a:pt x="53" y="91"/>
                  </a:lnTo>
                  <a:lnTo>
                    <a:pt x="40" y="97"/>
                  </a:lnTo>
                  <a:lnTo>
                    <a:pt x="33" y="100"/>
                  </a:lnTo>
                  <a:lnTo>
                    <a:pt x="25" y="98"/>
                  </a:lnTo>
                  <a:lnTo>
                    <a:pt x="17" y="96"/>
                  </a:lnTo>
                  <a:lnTo>
                    <a:pt x="9" y="94"/>
                  </a:lnTo>
                  <a:lnTo>
                    <a:pt x="0" y="90"/>
                  </a:lnTo>
                  <a:lnTo>
                    <a:pt x="0" y="86"/>
                  </a:lnTo>
                  <a:lnTo>
                    <a:pt x="2" y="64"/>
                  </a:lnTo>
                  <a:lnTo>
                    <a:pt x="5" y="52"/>
                  </a:lnTo>
                  <a:lnTo>
                    <a:pt x="9" y="42"/>
                  </a:lnTo>
                  <a:lnTo>
                    <a:pt x="16" y="33"/>
                  </a:lnTo>
                  <a:lnTo>
                    <a:pt x="27" y="30"/>
                  </a:lnTo>
                  <a:lnTo>
                    <a:pt x="41" y="24"/>
                  </a:lnTo>
                  <a:lnTo>
                    <a:pt x="58" y="17"/>
                  </a:lnTo>
                  <a:lnTo>
                    <a:pt x="74" y="7"/>
                  </a:lnTo>
                  <a:lnTo>
                    <a:pt x="88" y="3"/>
                  </a:lnTo>
                  <a:lnTo>
                    <a:pt x="102" y="0"/>
                  </a:lnTo>
                  <a:lnTo>
                    <a:pt x="119" y="0"/>
                  </a:lnTo>
                  <a:lnTo>
                    <a:pt x="133" y="4"/>
                  </a:lnTo>
                  <a:lnTo>
                    <a:pt x="152" y="10"/>
                  </a:lnTo>
                  <a:lnTo>
                    <a:pt x="164" y="13"/>
                  </a:lnTo>
                  <a:close/>
                </a:path>
              </a:pathLst>
            </a:custGeom>
            <a:solidFill>
              <a:srgbClr val="00C000"/>
            </a:solidFill>
            <a:ln w="0">
              <a:solidFill>
                <a:srgbClr val="000000"/>
              </a:solidFill>
              <a:round/>
              <a:headEnd/>
              <a:tailEnd/>
            </a:ln>
          </p:spPr>
          <p:txBody>
            <a:bodyPr/>
            <a:lstStyle/>
            <a:p>
              <a:endParaRPr lang="ar-IQ"/>
            </a:p>
          </p:txBody>
        </p:sp>
        <p:sp>
          <p:nvSpPr>
            <p:cNvPr id="48" name="Freeform 46"/>
            <p:cNvSpPr>
              <a:spLocks/>
            </p:cNvSpPr>
            <p:nvPr/>
          </p:nvSpPr>
          <p:spPr bwMode="auto">
            <a:xfrm>
              <a:off x="2819" y="2456"/>
              <a:ext cx="55" cy="71"/>
            </a:xfrm>
            <a:custGeom>
              <a:avLst/>
              <a:gdLst>
                <a:gd name="T0" fmla="*/ 55 w 166"/>
                <a:gd name="T1" fmla="*/ 71 h 212"/>
                <a:gd name="T2" fmla="*/ 51 w 166"/>
                <a:gd name="T3" fmla="*/ 68 h 212"/>
                <a:gd name="T4" fmla="*/ 46 w 166"/>
                <a:gd name="T5" fmla="*/ 65 h 212"/>
                <a:gd name="T6" fmla="*/ 40 w 166"/>
                <a:gd name="T7" fmla="*/ 59 h 212"/>
                <a:gd name="T8" fmla="*/ 35 w 166"/>
                <a:gd name="T9" fmla="*/ 55 h 212"/>
                <a:gd name="T10" fmla="*/ 28 w 166"/>
                <a:gd name="T11" fmla="*/ 51 h 212"/>
                <a:gd name="T12" fmla="*/ 21 w 166"/>
                <a:gd name="T13" fmla="*/ 48 h 212"/>
                <a:gd name="T14" fmla="*/ 14 w 166"/>
                <a:gd name="T15" fmla="*/ 45 h 212"/>
                <a:gd name="T16" fmla="*/ 8 w 166"/>
                <a:gd name="T17" fmla="*/ 41 h 212"/>
                <a:gd name="T18" fmla="*/ 5 w 166"/>
                <a:gd name="T19" fmla="*/ 37 h 212"/>
                <a:gd name="T20" fmla="*/ 2 w 166"/>
                <a:gd name="T21" fmla="*/ 31 h 212"/>
                <a:gd name="T22" fmla="*/ 0 w 166"/>
                <a:gd name="T23" fmla="*/ 23 h 212"/>
                <a:gd name="T24" fmla="*/ 0 w 166"/>
                <a:gd name="T25" fmla="*/ 15 h 212"/>
                <a:gd name="T26" fmla="*/ 1 w 166"/>
                <a:gd name="T27" fmla="*/ 7 h 212"/>
                <a:gd name="T28" fmla="*/ 4 w 166"/>
                <a:gd name="T29" fmla="*/ 0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2"/>
                <a:gd name="T47" fmla="*/ 166 w 166"/>
                <a:gd name="T48" fmla="*/ 212 h 2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2">
                  <a:moveTo>
                    <a:pt x="166" y="212"/>
                  </a:moveTo>
                  <a:lnTo>
                    <a:pt x="153" y="204"/>
                  </a:lnTo>
                  <a:lnTo>
                    <a:pt x="140" y="194"/>
                  </a:lnTo>
                  <a:lnTo>
                    <a:pt x="122" y="177"/>
                  </a:lnTo>
                  <a:lnTo>
                    <a:pt x="107" y="163"/>
                  </a:lnTo>
                  <a:lnTo>
                    <a:pt x="86" y="151"/>
                  </a:lnTo>
                  <a:lnTo>
                    <a:pt x="64" y="143"/>
                  </a:lnTo>
                  <a:lnTo>
                    <a:pt x="41" y="133"/>
                  </a:lnTo>
                  <a:lnTo>
                    <a:pt x="24" y="122"/>
                  </a:lnTo>
                  <a:lnTo>
                    <a:pt x="14" y="109"/>
                  </a:lnTo>
                  <a:lnTo>
                    <a:pt x="5" y="94"/>
                  </a:lnTo>
                  <a:lnTo>
                    <a:pt x="0" y="70"/>
                  </a:lnTo>
                  <a:lnTo>
                    <a:pt x="0" y="45"/>
                  </a:lnTo>
                  <a:lnTo>
                    <a:pt x="4" y="20"/>
                  </a:lnTo>
                  <a:lnTo>
                    <a:pt x="11"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49" name="Freeform 47"/>
            <p:cNvSpPr>
              <a:spLocks/>
            </p:cNvSpPr>
            <p:nvPr/>
          </p:nvSpPr>
          <p:spPr bwMode="auto">
            <a:xfrm>
              <a:off x="428" y="3094"/>
              <a:ext cx="482" cy="284"/>
            </a:xfrm>
            <a:custGeom>
              <a:avLst/>
              <a:gdLst>
                <a:gd name="T0" fmla="*/ 128 w 1448"/>
                <a:gd name="T1" fmla="*/ 256 h 853"/>
                <a:gd name="T2" fmla="*/ 119 w 1448"/>
                <a:gd name="T3" fmla="*/ 257 h 853"/>
                <a:gd name="T4" fmla="*/ 76 w 1448"/>
                <a:gd name="T5" fmla="*/ 268 h 853"/>
                <a:gd name="T6" fmla="*/ 23 w 1448"/>
                <a:gd name="T7" fmla="*/ 257 h 853"/>
                <a:gd name="T8" fmla="*/ 0 w 1448"/>
                <a:gd name="T9" fmla="*/ 236 h 853"/>
                <a:gd name="T10" fmla="*/ 14 w 1448"/>
                <a:gd name="T11" fmla="*/ 218 h 853"/>
                <a:gd name="T12" fmla="*/ 25 w 1448"/>
                <a:gd name="T13" fmla="*/ 213 h 853"/>
                <a:gd name="T14" fmla="*/ 11 w 1448"/>
                <a:gd name="T15" fmla="*/ 186 h 853"/>
                <a:gd name="T16" fmla="*/ 7 w 1448"/>
                <a:gd name="T17" fmla="*/ 145 h 853"/>
                <a:gd name="T18" fmla="*/ 36 w 1448"/>
                <a:gd name="T19" fmla="*/ 118 h 853"/>
                <a:gd name="T20" fmla="*/ 71 w 1448"/>
                <a:gd name="T21" fmla="*/ 114 h 853"/>
                <a:gd name="T22" fmla="*/ 64 w 1448"/>
                <a:gd name="T23" fmla="*/ 109 h 853"/>
                <a:gd name="T24" fmla="*/ 66 w 1448"/>
                <a:gd name="T25" fmla="*/ 81 h 853"/>
                <a:gd name="T26" fmla="*/ 106 w 1448"/>
                <a:gd name="T27" fmla="*/ 45 h 853"/>
                <a:gd name="T28" fmla="*/ 172 w 1448"/>
                <a:gd name="T29" fmla="*/ 25 h 853"/>
                <a:gd name="T30" fmla="*/ 204 w 1448"/>
                <a:gd name="T31" fmla="*/ 27 h 853"/>
                <a:gd name="T32" fmla="*/ 204 w 1448"/>
                <a:gd name="T33" fmla="*/ 27 h 853"/>
                <a:gd name="T34" fmla="*/ 223 w 1448"/>
                <a:gd name="T35" fmla="*/ 13 h 853"/>
                <a:gd name="T36" fmla="*/ 285 w 1448"/>
                <a:gd name="T37" fmla="*/ 0 h 853"/>
                <a:gd name="T38" fmla="*/ 342 w 1448"/>
                <a:gd name="T39" fmla="*/ 9 h 853"/>
                <a:gd name="T40" fmla="*/ 347 w 1448"/>
                <a:gd name="T41" fmla="*/ 34 h 853"/>
                <a:gd name="T42" fmla="*/ 340 w 1448"/>
                <a:gd name="T43" fmla="*/ 47 h 853"/>
                <a:gd name="T44" fmla="*/ 385 w 1448"/>
                <a:gd name="T45" fmla="*/ 48 h 853"/>
                <a:gd name="T46" fmla="*/ 422 w 1448"/>
                <a:gd name="T47" fmla="*/ 70 h 853"/>
                <a:gd name="T48" fmla="*/ 420 w 1448"/>
                <a:gd name="T49" fmla="*/ 113 h 853"/>
                <a:gd name="T50" fmla="*/ 406 w 1448"/>
                <a:gd name="T51" fmla="*/ 141 h 853"/>
                <a:gd name="T52" fmla="*/ 407 w 1448"/>
                <a:gd name="T53" fmla="*/ 144 h 853"/>
                <a:gd name="T54" fmla="*/ 454 w 1448"/>
                <a:gd name="T55" fmla="*/ 157 h 853"/>
                <a:gd name="T56" fmla="*/ 482 w 1448"/>
                <a:gd name="T57" fmla="*/ 175 h 853"/>
                <a:gd name="T58" fmla="*/ 452 w 1448"/>
                <a:gd name="T59" fmla="*/ 213 h 853"/>
                <a:gd name="T60" fmla="*/ 414 w 1448"/>
                <a:gd name="T61" fmla="*/ 230 h 853"/>
                <a:gd name="T62" fmla="*/ 448 w 1448"/>
                <a:gd name="T63" fmla="*/ 246 h 853"/>
                <a:gd name="T64" fmla="*/ 471 w 1448"/>
                <a:gd name="T65" fmla="*/ 264 h 853"/>
                <a:gd name="T66" fmla="*/ 420 w 1448"/>
                <a:gd name="T67" fmla="*/ 280 h 853"/>
                <a:gd name="T68" fmla="*/ 362 w 1448"/>
                <a:gd name="T69" fmla="*/ 280 h 853"/>
                <a:gd name="T70" fmla="*/ 360 w 1448"/>
                <a:gd name="T71" fmla="*/ 275 h 853"/>
                <a:gd name="T72" fmla="*/ 130 w 1448"/>
                <a:gd name="T73" fmla="*/ 256 h 8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8"/>
                <a:gd name="T112" fmla="*/ 0 h 853"/>
                <a:gd name="T113" fmla="*/ 1448 w 1448"/>
                <a:gd name="T114" fmla="*/ 853 h 8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8" h="853">
                  <a:moveTo>
                    <a:pt x="392" y="768"/>
                  </a:moveTo>
                  <a:lnTo>
                    <a:pt x="386" y="768"/>
                  </a:lnTo>
                  <a:lnTo>
                    <a:pt x="379" y="768"/>
                  </a:lnTo>
                  <a:lnTo>
                    <a:pt x="358" y="772"/>
                  </a:lnTo>
                  <a:lnTo>
                    <a:pt x="303" y="794"/>
                  </a:lnTo>
                  <a:lnTo>
                    <a:pt x="228" y="805"/>
                  </a:lnTo>
                  <a:lnTo>
                    <a:pt x="138" y="794"/>
                  </a:lnTo>
                  <a:lnTo>
                    <a:pt x="69" y="772"/>
                  </a:lnTo>
                  <a:lnTo>
                    <a:pt x="20" y="746"/>
                  </a:lnTo>
                  <a:lnTo>
                    <a:pt x="0" y="708"/>
                  </a:lnTo>
                  <a:lnTo>
                    <a:pt x="6" y="681"/>
                  </a:lnTo>
                  <a:lnTo>
                    <a:pt x="41" y="655"/>
                  </a:lnTo>
                  <a:lnTo>
                    <a:pt x="75" y="644"/>
                  </a:lnTo>
                  <a:lnTo>
                    <a:pt x="75" y="639"/>
                  </a:lnTo>
                  <a:lnTo>
                    <a:pt x="48" y="606"/>
                  </a:lnTo>
                  <a:lnTo>
                    <a:pt x="34" y="558"/>
                  </a:lnTo>
                  <a:lnTo>
                    <a:pt x="20" y="494"/>
                  </a:lnTo>
                  <a:lnTo>
                    <a:pt x="20" y="435"/>
                  </a:lnTo>
                  <a:lnTo>
                    <a:pt x="54" y="387"/>
                  </a:lnTo>
                  <a:lnTo>
                    <a:pt x="109" y="354"/>
                  </a:lnTo>
                  <a:lnTo>
                    <a:pt x="172" y="338"/>
                  </a:lnTo>
                  <a:lnTo>
                    <a:pt x="213" y="343"/>
                  </a:lnTo>
                  <a:lnTo>
                    <a:pt x="241" y="354"/>
                  </a:lnTo>
                  <a:lnTo>
                    <a:pt x="193" y="328"/>
                  </a:lnTo>
                  <a:lnTo>
                    <a:pt x="186" y="290"/>
                  </a:lnTo>
                  <a:lnTo>
                    <a:pt x="199" y="242"/>
                  </a:lnTo>
                  <a:lnTo>
                    <a:pt x="247" y="188"/>
                  </a:lnTo>
                  <a:lnTo>
                    <a:pt x="317" y="134"/>
                  </a:lnTo>
                  <a:lnTo>
                    <a:pt x="420" y="97"/>
                  </a:lnTo>
                  <a:lnTo>
                    <a:pt x="517" y="75"/>
                  </a:lnTo>
                  <a:lnTo>
                    <a:pt x="593" y="75"/>
                  </a:lnTo>
                  <a:lnTo>
                    <a:pt x="613" y="81"/>
                  </a:lnTo>
                  <a:lnTo>
                    <a:pt x="613" y="64"/>
                  </a:lnTo>
                  <a:lnTo>
                    <a:pt x="669" y="38"/>
                  </a:lnTo>
                  <a:lnTo>
                    <a:pt x="758" y="10"/>
                  </a:lnTo>
                  <a:lnTo>
                    <a:pt x="855" y="0"/>
                  </a:lnTo>
                  <a:lnTo>
                    <a:pt x="944" y="0"/>
                  </a:lnTo>
                  <a:lnTo>
                    <a:pt x="1027" y="27"/>
                  </a:lnTo>
                  <a:lnTo>
                    <a:pt x="1055" y="64"/>
                  </a:lnTo>
                  <a:lnTo>
                    <a:pt x="1041" y="103"/>
                  </a:lnTo>
                  <a:lnTo>
                    <a:pt x="1013" y="134"/>
                  </a:lnTo>
                  <a:lnTo>
                    <a:pt x="1021" y="140"/>
                  </a:lnTo>
                  <a:lnTo>
                    <a:pt x="1082" y="144"/>
                  </a:lnTo>
                  <a:lnTo>
                    <a:pt x="1158" y="144"/>
                  </a:lnTo>
                  <a:lnTo>
                    <a:pt x="1227" y="166"/>
                  </a:lnTo>
                  <a:lnTo>
                    <a:pt x="1269" y="209"/>
                  </a:lnTo>
                  <a:lnTo>
                    <a:pt x="1282" y="268"/>
                  </a:lnTo>
                  <a:lnTo>
                    <a:pt x="1261" y="338"/>
                  </a:lnTo>
                  <a:lnTo>
                    <a:pt x="1227" y="392"/>
                  </a:lnTo>
                  <a:lnTo>
                    <a:pt x="1221" y="422"/>
                  </a:lnTo>
                  <a:lnTo>
                    <a:pt x="1169" y="437"/>
                  </a:lnTo>
                  <a:lnTo>
                    <a:pt x="1224" y="432"/>
                  </a:lnTo>
                  <a:lnTo>
                    <a:pt x="1269" y="456"/>
                  </a:lnTo>
                  <a:lnTo>
                    <a:pt x="1365" y="473"/>
                  </a:lnTo>
                  <a:lnTo>
                    <a:pt x="1427" y="494"/>
                  </a:lnTo>
                  <a:lnTo>
                    <a:pt x="1448" y="526"/>
                  </a:lnTo>
                  <a:lnTo>
                    <a:pt x="1427" y="580"/>
                  </a:lnTo>
                  <a:lnTo>
                    <a:pt x="1358" y="639"/>
                  </a:lnTo>
                  <a:lnTo>
                    <a:pt x="1303" y="687"/>
                  </a:lnTo>
                  <a:lnTo>
                    <a:pt x="1245" y="692"/>
                  </a:lnTo>
                  <a:lnTo>
                    <a:pt x="1311" y="700"/>
                  </a:lnTo>
                  <a:lnTo>
                    <a:pt x="1345" y="740"/>
                  </a:lnTo>
                  <a:lnTo>
                    <a:pt x="1406" y="762"/>
                  </a:lnTo>
                  <a:lnTo>
                    <a:pt x="1414" y="794"/>
                  </a:lnTo>
                  <a:lnTo>
                    <a:pt x="1365" y="826"/>
                  </a:lnTo>
                  <a:lnTo>
                    <a:pt x="1261" y="842"/>
                  </a:lnTo>
                  <a:lnTo>
                    <a:pt x="1151" y="853"/>
                  </a:lnTo>
                  <a:lnTo>
                    <a:pt x="1089" y="842"/>
                  </a:lnTo>
                  <a:lnTo>
                    <a:pt x="1082" y="837"/>
                  </a:lnTo>
                  <a:lnTo>
                    <a:pt x="1082" y="826"/>
                  </a:lnTo>
                  <a:lnTo>
                    <a:pt x="1089" y="820"/>
                  </a:lnTo>
                  <a:lnTo>
                    <a:pt x="392" y="768"/>
                  </a:lnTo>
                  <a:close/>
                </a:path>
              </a:pathLst>
            </a:custGeom>
            <a:solidFill>
              <a:srgbClr val="00C000"/>
            </a:solidFill>
            <a:ln w="0">
              <a:solidFill>
                <a:srgbClr val="00C000"/>
              </a:solidFill>
              <a:round/>
              <a:headEnd/>
              <a:tailEnd/>
            </a:ln>
          </p:spPr>
          <p:txBody>
            <a:bodyPr/>
            <a:lstStyle/>
            <a:p>
              <a:endParaRPr lang="ar-IQ"/>
            </a:p>
          </p:txBody>
        </p:sp>
        <p:sp>
          <p:nvSpPr>
            <p:cNvPr id="50" name="Freeform 48"/>
            <p:cNvSpPr>
              <a:spLocks/>
            </p:cNvSpPr>
            <p:nvPr/>
          </p:nvSpPr>
          <p:spPr bwMode="auto">
            <a:xfrm>
              <a:off x="497" y="3156"/>
              <a:ext cx="359" cy="325"/>
            </a:xfrm>
            <a:custGeom>
              <a:avLst/>
              <a:gdLst>
                <a:gd name="T0" fmla="*/ 152 w 1078"/>
                <a:gd name="T1" fmla="*/ 184 h 974"/>
                <a:gd name="T2" fmla="*/ 144 w 1078"/>
                <a:gd name="T3" fmla="*/ 214 h 974"/>
                <a:gd name="T4" fmla="*/ 141 w 1078"/>
                <a:gd name="T5" fmla="*/ 280 h 974"/>
                <a:gd name="T6" fmla="*/ 120 w 1078"/>
                <a:gd name="T7" fmla="*/ 303 h 974"/>
                <a:gd name="T8" fmla="*/ 40 w 1078"/>
                <a:gd name="T9" fmla="*/ 325 h 974"/>
                <a:gd name="T10" fmla="*/ 296 w 1078"/>
                <a:gd name="T11" fmla="*/ 316 h 974"/>
                <a:gd name="T12" fmla="*/ 259 w 1078"/>
                <a:gd name="T13" fmla="*/ 315 h 974"/>
                <a:gd name="T14" fmla="*/ 228 w 1078"/>
                <a:gd name="T15" fmla="*/ 282 h 974"/>
                <a:gd name="T16" fmla="*/ 215 w 1078"/>
                <a:gd name="T17" fmla="*/ 185 h 974"/>
                <a:gd name="T18" fmla="*/ 289 w 1078"/>
                <a:gd name="T19" fmla="*/ 136 h 974"/>
                <a:gd name="T20" fmla="*/ 340 w 1078"/>
                <a:gd name="T21" fmla="*/ 116 h 974"/>
                <a:gd name="T22" fmla="*/ 335 w 1078"/>
                <a:gd name="T23" fmla="*/ 106 h 974"/>
                <a:gd name="T24" fmla="*/ 282 w 1078"/>
                <a:gd name="T25" fmla="*/ 130 h 974"/>
                <a:gd name="T26" fmla="*/ 234 w 1078"/>
                <a:gd name="T27" fmla="*/ 142 h 974"/>
                <a:gd name="T28" fmla="*/ 188 w 1078"/>
                <a:gd name="T29" fmla="*/ 142 h 974"/>
                <a:gd name="T30" fmla="*/ 250 w 1078"/>
                <a:gd name="T31" fmla="*/ 88 h 974"/>
                <a:gd name="T32" fmla="*/ 282 w 1078"/>
                <a:gd name="T33" fmla="*/ 51 h 974"/>
                <a:gd name="T34" fmla="*/ 229 w 1078"/>
                <a:gd name="T35" fmla="*/ 88 h 974"/>
                <a:gd name="T36" fmla="*/ 172 w 1078"/>
                <a:gd name="T37" fmla="*/ 126 h 974"/>
                <a:gd name="T38" fmla="*/ 165 w 1078"/>
                <a:gd name="T39" fmla="*/ 67 h 974"/>
                <a:gd name="T40" fmla="*/ 158 w 1078"/>
                <a:gd name="T41" fmla="*/ 24 h 974"/>
                <a:gd name="T42" fmla="*/ 146 w 1078"/>
                <a:gd name="T43" fmla="*/ 0 h 974"/>
                <a:gd name="T44" fmla="*/ 140 w 1078"/>
                <a:gd name="T45" fmla="*/ 56 h 974"/>
                <a:gd name="T46" fmla="*/ 118 w 1078"/>
                <a:gd name="T47" fmla="*/ 61 h 974"/>
                <a:gd name="T48" fmla="*/ 47 w 1078"/>
                <a:gd name="T49" fmla="*/ 46 h 974"/>
                <a:gd name="T50" fmla="*/ 70 w 1078"/>
                <a:gd name="T51" fmla="*/ 71 h 974"/>
                <a:gd name="T52" fmla="*/ 142 w 1078"/>
                <a:gd name="T53" fmla="*/ 97 h 974"/>
                <a:gd name="T54" fmla="*/ 142 w 1078"/>
                <a:gd name="T55" fmla="*/ 136 h 974"/>
                <a:gd name="T56" fmla="*/ 135 w 1078"/>
                <a:gd name="T57" fmla="*/ 140 h 974"/>
                <a:gd name="T58" fmla="*/ 73 w 1078"/>
                <a:gd name="T59" fmla="*/ 140 h 974"/>
                <a:gd name="T60" fmla="*/ 27 w 1078"/>
                <a:gd name="T61" fmla="*/ 135 h 974"/>
                <a:gd name="T62" fmla="*/ 0 w 1078"/>
                <a:gd name="T63" fmla="*/ 140 h 974"/>
                <a:gd name="T64" fmla="*/ 57 w 1078"/>
                <a:gd name="T65" fmla="*/ 147 h 974"/>
                <a:gd name="T66" fmla="*/ 122 w 1078"/>
                <a:gd name="T67" fmla="*/ 158 h 97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8"/>
                <a:gd name="T103" fmla="*/ 0 h 974"/>
                <a:gd name="T104" fmla="*/ 1078 w 1078"/>
                <a:gd name="T105" fmla="*/ 974 h 97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8" h="974">
                  <a:moveTo>
                    <a:pt x="430" y="498"/>
                  </a:moveTo>
                  <a:lnTo>
                    <a:pt x="455" y="552"/>
                  </a:lnTo>
                  <a:lnTo>
                    <a:pt x="441" y="586"/>
                  </a:lnTo>
                  <a:lnTo>
                    <a:pt x="433" y="640"/>
                  </a:lnTo>
                  <a:lnTo>
                    <a:pt x="433" y="764"/>
                  </a:lnTo>
                  <a:lnTo>
                    <a:pt x="423" y="839"/>
                  </a:lnTo>
                  <a:lnTo>
                    <a:pt x="406" y="864"/>
                  </a:lnTo>
                  <a:lnTo>
                    <a:pt x="361" y="907"/>
                  </a:lnTo>
                  <a:lnTo>
                    <a:pt x="272" y="938"/>
                  </a:lnTo>
                  <a:lnTo>
                    <a:pt x="119" y="974"/>
                  </a:lnTo>
                  <a:lnTo>
                    <a:pt x="965" y="974"/>
                  </a:lnTo>
                  <a:lnTo>
                    <a:pt x="890" y="946"/>
                  </a:lnTo>
                  <a:lnTo>
                    <a:pt x="840" y="938"/>
                  </a:lnTo>
                  <a:lnTo>
                    <a:pt x="779" y="944"/>
                  </a:lnTo>
                  <a:lnTo>
                    <a:pt x="727" y="909"/>
                  </a:lnTo>
                  <a:lnTo>
                    <a:pt x="686" y="845"/>
                  </a:lnTo>
                  <a:lnTo>
                    <a:pt x="655" y="675"/>
                  </a:lnTo>
                  <a:lnTo>
                    <a:pt x="647" y="554"/>
                  </a:lnTo>
                  <a:lnTo>
                    <a:pt x="621" y="498"/>
                  </a:lnTo>
                  <a:lnTo>
                    <a:pt x="869" y="409"/>
                  </a:lnTo>
                  <a:lnTo>
                    <a:pt x="938" y="394"/>
                  </a:lnTo>
                  <a:lnTo>
                    <a:pt x="1020" y="348"/>
                  </a:lnTo>
                  <a:lnTo>
                    <a:pt x="1078" y="318"/>
                  </a:lnTo>
                  <a:lnTo>
                    <a:pt x="1007" y="318"/>
                  </a:lnTo>
                  <a:lnTo>
                    <a:pt x="916" y="361"/>
                  </a:lnTo>
                  <a:lnTo>
                    <a:pt x="848" y="389"/>
                  </a:lnTo>
                  <a:lnTo>
                    <a:pt x="758" y="415"/>
                  </a:lnTo>
                  <a:lnTo>
                    <a:pt x="702" y="426"/>
                  </a:lnTo>
                  <a:lnTo>
                    <a:pt x="603" y="448"/>
                  </a:lnTo>
                  <a:lnTo>
                    <a:pt x="565" y="426"/>
                  </a:lnTo>
                  <a:lnTo>
                    <a:pt x="641" y="391"/>
                  </a:lnTo>
                  <a:lnTo>
                    <a:pt x="751" y="265"/>
                  </a:lnTo>
                  <a:lnTo>
                    <a:pt x="796" y="222"/>
                  </a:lnTo>
                  <a:lnTo>
                    <a:pt x="848" y="152"/>
                  </a:lnTo>
                  <a:lnTo>
                    <a:pt x="854" y="88"/>
                  </a:lnTo>
                  <a:lnTo>
                    <a:pt x="689" y="265"/>
                  </a:lnTo>
                  <a:lnTo>
                    <a:pt x="655" y="303"/>
                  </a:lnTo>
                  <a:lnTo>
                    <a:pt x="517" y="378"/>
                  </a:lnTo>
                  <a:lnTo>
                    <a:pt x="506" y="259"/>
                  </a:lnTo>
                  <a:lnTo>
                    <a:pt x="496" y="201"/>
                  </a:lnTo>
                  <a:lnTo>
                    <a:pt x="483" y="163"/>
                  </a:lnTo>
                  <a:lnTo>
                    <a:pt x="475" y="71"/>
                  </a:lnTo>
                  <a:lnTo>
                    <a:pt x="468" y="34"/>
                  </a:lnTo>
                  <a:lnTo>
                    <a:pt x="438" y="0"/>
                  </a:lnTo>
                  <a:lnTo>
                    <a:pt x="427" y="104"/>
                  </a:lnTo>
                  <a:lnTo>
                    <a:pt x="421" y="168"/>
                  </a:lnTo>
                  <a:lnTo>
                    <a:pt x="441" y="227"/>
                  </a:lnTo>
                  <a:lnTo>
                    <a:pt x="354" y="184"/>
                  </a:lnTo>
                  <a:lnTo>
                    <a:pt x="209" y="179"/>
                  </a:lnTo>
                  <a:lnTo>
                    <a:pt x="140" y="138"/>
                  </a:lnTo>
                  <a:lnTo>
                    <a:pt x="137" y="179"/>
                  </a:lnTo>
                  <a:lnTo>
                    <a:pt x="209" y="214"/>
                  </a:lnTo>
                  <a:lnTo>
                    <a:pt x="333" y="216"/>
                  </a:lnTo>
                  <a:lnTo>
                    <a:pt x="427" y="292"/>
                  </a:lnTo>
                  <a:lnTo>
                    <a:pt x="433" y="389"/>
                  </a:lnTo>
                  <a:lnTo>
                    <a:pt x="427" y="409"/>
                  </a:lnTo>
                  <a:lnTo>
                    <a:pt x="406" y="420"/>
                  </a:lnTo>
                  <a:lnTo>
                    <a:pt x="317" y="431"/>
                  </a:lnTo>
                  <a:lnTo>
                    <a:pt x="220" y="420"/>
                  </a:lnTo>
                  <a:lnTo>
                    <a:pt x="137" y="409"/>
                  </a:lnTo>
                  <a:lnTo>
                    <a:pt x="82" y="404"/>
                  </a:lnTo>
                  <a:lnTo>
                    <a:pt x="13" y="400"/>
                  </a:lnTo>
                  <a:lnTo>
                    <a:pt x="0" y="420"/>
                  </a:lnTo>
                  <a:lnTo>
                    <a:pt x="76" y="426"/>
                  </a:lnTo>
                  <a:lnTo>
                    <a:pt x="172" y="441"/>
                  </a:lnTo>
                  <a:lnTo>
                    <a:pt x="269" y="458"/>
                  </a:lnTo>
                  <a:lnTo>
                    <a:pt x="365" y="474"/>
                  </a:lnTo>
                  <a:lnTo>
                    <a:pt x="430" y="498"/>
                  </a:lnTo>
                  <a:close/>
                </a:path>
              </a:pathLst>
            </a:custGeom>
            <a:solidFill>
              <a:srgbClr val="008080"/>
            </a:solidFill>
            <a:ln w="0">
              <a:solidFill>
                <a:srgbClr val="800000"/>
              </a:solidFill>
              <a:round/>
              <a:headEnd/>
              <a:tailEnd/>
            </a:ln>
          </p:spPr>
          <p:txBody>
            <a:bodyPr/>
            <a:lstStyle/>
            <a:p>
              <a:endParaRPr lang="ar-IQ"/>
            </a:p>
          </p:txBody>
        </p:sp>
        <p:sp>
          <p:nvSpPr>
            <p:cNvPr id="51" name="Freeform 49"/>
            <p:cNvSpPr>
              <a:spLocks/>
            </p:cNvSpPr>
            <p:nvPr/>
          </p:nvSpPr>
          <p:spPr bwMode="auto">
            <a:xfrm>
              <a:off x="4454" y="3362"/>
              <a:ext cx="482" cy="285"/>
            </a:xfrm>
            <a:custGeom>
              <a:avLst/>
              <a:gdLst>
                <a:gd name="T0" fmla="*/ 128 w 1448"/>
                <a:gd name="T1" fmla="*/ 256 h 853"/>
                <a:gd name="T2" fmla="*/ 120 w 1448"/>
                <a:gd name="T3" fmla="*/ 258 h 853"/>
                <a:gd name="T4" fmla="*/ 76 w 1448"/>
                <a:gd name="T5" fmla="*/ 269 h 853"/>
                <a:gd name="T6" fmla="*/ 23 w 1448"/>
                <a:gd name="T7" fmla="*/ 258 h 853"/>
                <a:gd name="T8" fmla="*/ 0 w 1448"/>
                <a:gd name="T9" fmla="*/ 237 h 853"/>
                <a:gd name="T10" fmla="*/ 14 w 1448"/>
                <a:gd name="T11" fmla="*/ 219 h 853"/>
                <a:gd name="T12" fmla="*/ 25 w 1448"/>
                <a:gd name="T13" fmla="*/ 213 h 853"/>
                <a:gd name="T14" fmla="*/ 11 w 1448"/>
                <a:gd name="T15" fmla="*/ 186 h 853"/>
                <a:gd name="T16" fmla="*/ 7 w 1448"/>
                <a:gd name="T17" fmla="*/ 145 h 853"/>
                <a:gd name="T18" fmla="*/ 37 w 1448"/>
                <a:gd name="T19" fmla="*/ 118 h 853"/>
                <a:gd name="T20" fmla="*/ 71 w 1448"/>
                <a:gd name="T21" fmla="*/ 115 h 853"/>
                <a:gd name="T22" fmla="*/ 64 w 1448"/>
                <a:gd name="T23" fmla="*/ 109 h 853"/>
                <a:gd name="T24" fmla="*/ 67 w 1448"/>
                <a:gd name="T25" fmla="*/ 81 h 853"/>
                <a:gd name="T26" fmla="*/ 105 w 1448"/>
                <a:gd name="T27" fmla="*/ 45 h 853"/>
                <a:gd name="T28" fmla="*/ 172 w 1448"/>
                <a:gd name="T29" fmla="*/ 25 h 853"/>
                <a:gd name="T30" fmla="*/ 204 w 1448"/>
                <a:gd name="T31" fmla="*/ 27 h 853"/>
                <a:gd name="T32" fmla="*/ 204 w 1448"/>
                <a:gd name="T33" fmla="*/ 27 h 853"/>
                <a:gd name="T34" fmla="*/ 222 w 1448"/>
                <a:gd name="T35" fmla="*/ 12 h 853"/>
                <a:gd name="T36" fmla="*/ 285 w 1448"/>
                <a:gd name="T37" fmla="*/ 0 h 853"/>
                <a:gd name="T38" fmla="*/ 342 w 1448"/>
                <a:gd name="T39" fmla="*/ 9 h 853"/>
                <a:gd name="T40" fmla="*/ 347 w 1448"/>
                <a:gd name="T41" fmla="*/ 34 h 853"/>
                <a:gd name="T42" fmla="*/ 340 w 1448"/>
                <a:gd name="T43" fmla="*/ 46 h 853"/>
                <a:gd name="T44" fmla="*/ 386 w 1448"/>
                <a:gd name="T45" fmla="*/ 48 h 853"/>
                <a:gd name="T46" fmla="*/ 422 w 1448"/>
                <a:gd name="T47" fmla="*/ 70 h 853"/>
                <a:gd name="T48" fmla="*/ 420 w 1448"/>
                <a:gd name="T49" fmla="*/ 113 h 853"/>
                <a:gd name="T50" fmla="*/ 406 w 1448"/>
                <a:gd name="T51" fmla="*/ 141 h 853"/>
                <a:gd name="T52" fmla="*/ 407 w 1448"/>
                <a:gd name="T53" fmla="*/ 144 h 853"/>
                <a:gd name="T54" fmla="*/ 454 w 1448"/>
                <a:gd name="T55" fmla="*/ 158 h 853"/>
                <a:gd name="T56" fmla="*/ 482 w 1448"/>
                <a:gd name="T57" fmla="*/ 176 h 853"/>
                <a:gd name="T58" fmla="*/ 452 w 1448"/>
                <a:gd name="T59" fmla="*/ 213 h 853"/>
                <a:gd name="T60" fmla="*/ 414 w 1448"/>
                <a:gd name="T61" fmla="*/ 231 h 853"/>
                <a:gd name="T62" fmla="*/ 447 w 1448"/>
                <a:gd name="T63" fmla="*/ 247 h 853"/>
                <a:gd name="T64" fmla="*/ 470 w 1448"/>
                <a:gd name="T65" fmla="*/ 265 h 853"/>
                <a:gd name="T66" fmla="*/ 420 w 1448"/>
                <a:gd name="T67" fmla="*/ 281 h 853"/>
                <a:gd name="T68" fmla="*/ 363 w 1448"/>
                <a:gd name="T69" fmla="*/ 281 h 853"/>
                <a:gd name="T70" fmla="*/ 361 w 1448"/>
                <a:gd name="T71" fmla="*/ 276 h 853"/>
                <a:gd name="T72" fmla="*/ 131 w 1448"/>
                <a:gd name="T73" fmla="*/ 256 h 8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8"/>
                <a:gd name="T112" fmla="*/ 0 h 853"/>
                <a:gd name="T113" fmla="*/ 1448 w 1448"/>
                <a:gd name="T114" fmla="*/ 853 h 8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8" h="853">
                  <a:moveTo>
                    <a:pt x="393" y="767"/>
                  </a:moveTo>
                  <a:lnTo>
                    <a:pt x="385" y="767"/>
                  </a:lnTo>
                  <a:lnTo>
                    <a:pt x="379" y="767"/>
                  </a:lnTo>
                  <a:lnTo>
                    <a:pt x="359" y="773"/>
                  </a:lnTo>
                  <a:lnTo>
                    <a:pt x="303" y="794"/>
                  </a:lnTo>
                  <a:lnTo>
                    <a:pt x="227" y="804"/>
                  </a:lnTo>
                  <a:lnTo>
                    <a:pt x="137" y="794"/>
                  </a:lnTo>
                  <a:lnTo>
                    <a:pt x="69" y="773"/>
                  </a:lnTo>
                  <a:lnTo>
                    <a:pt x="20" y="745"/>
                  </a:lnTo>
                  <a:lnTo>
                    <a:pt x="0" y="708"/>
                  </a:lnTo>
                  <a:lnTo>
                    <a:pt x="7" y="682"/>
                  </a:lnTo>
                  <a:lnTo>
                    <a:pt x="41" y="654"/>
                  </a:lnTo>
                  <a:lnTo>
                    <a:pt x="76" y="644"/>
                  </a:lnTo>
                  <a:lnTo>
                    <a:pt x="76" y="639"/>
                  </a:lnTo>
                  <a:lnTo>
                    <a:pt x="47" y="606"/>
                  </a:lnTo>
                  <a:lnTo>
                    <a:pt x="34" y="558"/>
                  </a:lnTo>
                  <a:lnTo>
                    <a:pt x="20" y="494"/>
                  </a:lnTo>
                  <a:lnTo>
                    <a:pt x="20" y="435"/>
                  </a:lnTo>
                  <a:lnTo>
                    <a:pt x="55" y="386"/>
                  </a:lnTo>
                  <a:lnTo>
                    <a:pt x="110" y="353"/>
                  </a:lnTo>
                  <a:lnTo>
                    <a:pt x="171" y="338"/>
                  </a:lnTo>
                  <a:lnTo>
                    <a:pt x="214" y="344"/>
                  </a:lnTo>
                  <a:lnTo>
                    <a:pt x="241" y="353"/>
                  </a:lnTo>
                  <a:lnTo>
                    <a:pt x="192" y="327"/>
                  </a:lnTo>
                  <a:lnTo>
                    <a:pt x="186" y="290"/>
                  </a:lnTo>
                  <a:lnTo>
                    <a:pt x="200" y="241"/>
                  </a:lnTo>
                  <a:lnTo>
                    <a:pt x="247" y="188"/>
                  </a:lnTo>
                  <a:lnTo>
                    <a:pt x="316" y="134"/>
                  </a:lnTo>
                  <a:lnTo>
                    <a:pt x="420" y="97"/>
                  </a:lnTo>
                  <a:lnTo>
                    <a:pt x="517" y="75"/>
                  </a:lnTo>
                  <a:lnTo>
                    <a:pt x="593" y="75"/>
                  </a:lnTo>
                  <a:lnTo>
                    <a:pt x="614" y="80"/>
                  </a:lnTo>
                  <a:lnTo>
                    <a:pt x="614" y="64"/>
                  </a:lnTo>
                  <a:lnTo>
                    <a:pt x="668" y="37"/>
                  </a:lnTo>
                  <a:lnTo>
                    <a:pt x="758" y="10"/>
                  </a:lnTo>
                  <a:lnTo>
                    <a:pt x="855" y="0"/>
                  </a:lnTo>
                  <a:lnTo>
                    <a:pt x="945" y="0"/>
                  </a:lnTo>
                  <a:lnTo>
                    <a:pt x="1027" y="26"/>
                  </a:lnTo>
                  <a:lnTo>
                    <a:pt x="1055" y="64"/>
                  </a:lnTo>
                  <a:lnTo>
                    <a:pt x="1041" y="102"/>
                  </a:lnTo>
                  <a:lnTo>
                    <a:pt x="1013" y="134"/>
                  </a:lnTo>
                  <a:lnTo>
                    <a:pt x="1021" y="139"/>
                  </a:lnTo>
                  <a:lnTo>
                    <a:pt x="1083" y="145"/>
                  </a:lnTo>
                  <a:lnTo>
                    <a:pt x="1159" y="145"/>
                  </a:lnTo>
                  <a:lnTo>
                    <a:pt x="1227" y="166"/>
                  </a:lnTo>
                  <a:lnTo>
                    <a:pt x="1268" y="209"/>
                  </a:lnTo>
                  <a:lnTo>
                    <a:pt x="1283" y="268"/>
                  </a:lnTo>
                  <a:lnTo>
                    <a:pt x="1262" y="338"/>
                  </a:lnTo>
                  <a:lnTo>
                    <a:pt x="1227" y="392"/>
                  </a:lnTo>
                  <a:lnTo>
                    <a:pt x="1220" y="421"/>
                  </a:lnTo>
                  <a:lnTo>
                    <a:pt x="1169" y="437"/>
                  </a:lnTo>
                  <a:lnTo>
                    <a:pt x="1223" y="432"/>
                  </a:lnTo>
                  <a:lnTo>
                    <a:pt x="1268" y="455"/>
                  </a:lnTo>
                  <a:lnTo>
                    <a:pt x="1365" y="472"/>
                  </a:lnTo>
                  <a:lnTo>
                    <a:pt x="1426" y="494"/>
                  </a:lnTo>
                  <a:lnTo>
                    <a:pt x="1448" y="526"/>
                  </a:lnTo>
                  <a:lnTo>
                    <a:pt x="1426" y="580"/>
                  </a:lnTo>
                  <a:lnTo>
                    <a:pt x="1358" y="639"/>
                  </a:lnTo>
                  <a:lnTo>
                    <a:pt x="1302" y="686"/>
                  </a:lnTo>
                  <a:lnTo>
                    <a:pt x="1244" y="691"/>
                  </a:lnTo>
                  <a:lnTo>
                    <a:pt x="1310" y="700"/>
                  </a:lnTo>
                  <a:lnTo>
                    <a:pt x="1344" y="740"/>
                  </a:lnTo>
                  <a:lnTo>
                    <a:pt x="1407" y="762"/>
                  </a:lnTo>
                  <a:lnTo>
                    <a:pt x="1413" y="794"/>
                  </a:lnTo>
                  <a:lnTo>
                    <a:pt x="1365" y="826"/>
                  </a:lnTo>
                  <a:lnTo>
                    <a:pt x="1262" y="842"/>
                  </a:lnTo>
                  <a:lnTo>
                    <a:pt x="1151" y="853"/>
                  </a:lnTo>
                  <a:lnTo>
                    <a:pt x="1090" y="842"/>
                  </a:lnTo>
                  <a:lnTo>
                    <a:pt x="1083" y="836"/>
                  </a:lnTo>
                  <a:lnTo>
                    <a:pt x="1083" y="826"/>
                  </a:lnTo>
                  <a:lnTo>
                    <a:pt x="1090" y="820"/>
                  </a:lnTo>
                  <a:lnTo>
                    <a:pt x="393" y="767"/>
                  </a:lnTo>
                  <a:close/>
                </a:path>
              </a:pathLst>
            </a:custGeom>
            <a:solidFill>
              <a:srgbClr val="00C000"/>
            </a:solidFill>
            <a:ln w="0">
              <a:solidFill>
                <a:srgbClr val="00C000"/>
              </a:solidFill>
              <a:round/>
              <a:headEnd/>
              <a:tailEnd/>
            </a:ln>
          </p:spPr>
          <p:txBody>
            <a:bodyPr/>
            <a:lstStyle/>
            <a:p>
              <a:endParaRPr lang="ar-IQ"/>
            </a:p>
          </p:txBody>
        </p:sp>
        <p:sp>
          <p:nvSpPr>
            <p:cNvPr id="52" name="Freeform 50"/>
            <p:cNvSpPr>
              <a:spLocks/>
            </p:cNvSpPr>
            <p:nvPr/>
          </p:nvSpPr>
          <p:spPr bwMode="auto">
            <a:xfrm>
              <a:off x="4523" y="3424"/>
              <a:ext cx="359" cy="325"/>
            </a:xfrm>
            <a:custGeom>
              <a:avLst/>
              <a:gdLst>
                <a:gd name="T0" fmla="*/ 151 w 1079"/>
                <a:gd name="T1" fmla="*/ 184 h 973"/>
                <a:gd name="T2" fmla="*/ 144 w 1079"/>
                <a:gd name="T3" fmla="*/ 214 h 973"/>
                <a:gd name="T4" fmla="*/ 141 w 1079"/>
                <a:gd name="T5" fmla="*/ 280 h 973"/>
                <a:gd name="T6" fmla="*/ 120 w 1079"/>
                <a:gd name="T7" fmla="*/ 303 h 973"/>
                <a:gd name="T8" fmla="*/ 40 w 1079"/>
                <a:gd name="T9" fmla="*/ 325 h 973"/>
                <a:gd name="T10" fmla="*/ 296 w 1079"/>
                <a:gd name="T11" fmla="*/ 316 h 973"/>
                <a:gd name="T12" fmla="*/ 259 w 1079"/>
                <a:gd name="T13" fmla="*/ 315 h 973"/>
                <a:gd name="T14" fmla="*/ 228 w 1079"/>
                <a:gd name="T15" fmla="*/ 282 h 973"/>
                <a:gd name="T16" fmla="*/ 216 w 1079"/>
                <a:gd name="T17" fmla="*/ 185 h 973"/>
                <a:gd name="T18" fmla="*/ 289 w 1079"/>
                <a:gd name="T19" fmla="*/ 137 h 973"/>
                <a:gd name="T20" fmla="*/ 339 w 1079"/>
                <a:gd name="T21" fmla="*/ 116 h 973"/>
                <a:gd name="T22" fmla="*/ 335 w 1079"/>
                <a:gd name="T23" fmla="*/ 106 h 973"/>
                <a:gd name="T24" fmla="*/ 282 w 1079"/>
                <a:gd name="T25" fmla="*/ 130 h 973"/>
                <a:gd name="T26" fmla="*/ 234 w 1079"/>
                <a:gd name="T27" fmla="*/ 142 h 973"/>
                <a:gd name="T28" fmla="*/ 188 w 1079"/>
                <a:gd name="T29" fmla="*/ 142 h 973"/>
                <a:gd name="T30" fmla="*/ 250 w 1079"/>
                <a:gd name="T31" fmla="*/ 89 h 973"/>
                <a:gd name="T32" fmla="*/ 282 w 1079"/>
                <a:gd name="T33" fmla="*/ 51 h 973"/>
                <a:gd name="T34" fmla="*/ 229 w 1079"/>
                <a:gd name="T35" fmla="*/ 89 h 973"/>
                <a:gd name="T36" fmla="*/ 172 w 1079"/>
                <a:gd name="T37" fmla="*/ 126 h 973"/>
                <a:gd name="T38" fmla="*/ 165 w 1079"/>
                <a:gd name="T39" fmla="*/ 67 h 973"/>
                <a:gd name="T40" fmla="*/ 158 w 1079"/>
                <a:gd name="T41" fmla="*/ 24 h 973"/>
                <a:gd name="T42" fmla="*/ 145 w 1079"/>
                <a:gd name="T43" fmla="*/ 0 h 973"/>
                <a:gd name="T44" fmla="*/ 140 w 1079"/>
                <a:gd name="T45" fmla="*/ 56 h 973"/>
                <a:gd name="T46" fmla="*/ 118 w 1079"/>
                <a:gd name="T47" fmla="*/ 61 h 973"/>
                <a:gd name="T48" fmla="*/ 47 w 1079"/>
                <a:gd name="T49" fmla="*/ 46 h 973"/>
                <a:gd name="T50" fmla="*/ 70 w 1079"/>
                <a:gd name="T51" fmla="*/ 71 h 973"/>
                <a:gd name="T52" fmla="*/ 142 w 1079"/>
                <a:gd name="T53" fmla="*/ 97 h 973"/>
                <a:gd name="T54" fmla="*/ 142 w 1079"/>
                <a:gd name="T55" fmla="*/ 137 h 973"/>
                <a:gd name="T56" fmla="*/ 135 w 1079"/>
                <a:gd name="T57" fmla="*/ 140 h 973"/>
                <a:gd name="T58" fmla="*/ 73 w 1079"/>
                <a:gd name="T59" fmla="*/ 140 h 973"/>
                <a:gd name="T60" fmla="*/ 27 w 1079"/>
                <a:gd name="T61" fmla="*/ 135 h 973"/>
                <a:gd name="T62" fmla="*/ 0 w 1079"/>
                <a:gd name="T63" fmla="*/ 140 h 973"/>
                <a:gd name="T64" fmla="*/ 57 w 1079"/>
                <a:gd name="T65" fmla="*/ 148 h 973"/>
                <a:gd name="T66" fmla="*/ 122 w 1079"/>
                <a:gd name="T67" fmla="*/ 158 h 9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9"/>
                <a:gd name="T103" fmla="*/ 0 h 973"/>
                <a:gd name="T104" fmla="*/ 1079 w 1079"/>
                <a:gd name="T105" fmla="*/ 973 h 9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9" h="973">
                  <a:moveTo>
                    <a:pt x="431" y="498"/>
                  </a:moveTo>
                  <a:lnTo>
                    <a:pt x="455" y="552"/>
                  </a:lnTo>
                  <a:lnTo>
                    <a:pt x="441" y="587"/>
                  </a:lnTo>
                  <a:lnTo>
                    <a:pt x="434" y="640"/>
                  </a:lnTo>
                  <a:lnTo>
                    <a:pt x="434" y="764"/>
                  </a:lnTo>
                  <a:lnTo>
                    <a:pt x="424" y="839"/>
                  </a:lnTo>
                  <a:lnTo>
                    <a:pt x="407" y="863"/>
                  </a:lnTo>
                  <a:lnTo>
                    <a:pt x="362" y="906"/>
                  </a:lnTo>
                  <a:lnTo>
                    <a:pt x="272" y="938"/>
                  </a:lnTo>
                  <a:lnTo>
                    <a:pt x="120" y="973"/>
                  </a:lnTo>
                  <a:lnTo>
                    <a:pt x="965" y="973"/>
                  </a:lnTo>
                  <a:lnTo>
                    <a:pt x="889" y="946"/>
                  </a:lnTo>
                  <a:lnTo>
                    <a:pt x="841" y="938"/>
                  </a:lnTo>
                  <a:lnTo>
                    <a:pt x="778" y="943"/>
                  </a:lnTo>
                  <a:lnTo>
                    <a:pt x="727" y="908"/>
                  </a:lnTo>
                  <a:lnTo>
                    <a:pt x="685" y="845"/>
                  </a:lnTo>
                  <a:lnTo>
                    <a:pt x="656" y="676"/>
                  </a:lnTo>
                  <a:lnTo>
                    <a:pt x="648" y="554"/>
                  </a:lnTo>
                  <a:lnTo>
                    <a:pt x="620" y="498"/>
                  </a:lnTo>
                  <a:lnTo>
                    <a:pt x="868" y="410"/>
                  </a:lnTo>
                  <a:lnTo>
                    <a:pt x="938" y="394"/>
                  </a:lnTo>
                  <a:lnTo>
                    <a:pt x="1020" y="347"/>
                  </a:lnTo>
                  <a:lnTo>
                    <a:pt x="1079" y="319"/>
                  </a:lnTo>
                  <a:lnTo>
                    <a:pt x="1007" y="318"/>
                  </a:lnTo>
                  <a:lnTo>
                    <a:pt x="917" y="361"/>
                  </a:lnTo>
                  <a:lnTo>
                    <a:pt x="848" y="388"/>
                  </a:lnTo>
                  <a:lnTo>
                    <a:pt x="758" y="414"/>
                  </a:lnTo>
                  <a:lnTo>
                    <a:pt x="703" y="425"/>
                  </a:lnTo>
                  <a:lnTo>
                    <a:pt x="603" y="447"/>
                  </a:lnTo>
                  <a:lnTo>
                    <a:pt x="566" y="425"/>
                  </a:lnTo>
                  <a:lnTo>
                    <a:pt x="641" y="390"/>
                  </a:lnTo>
                  <a:lnTo>
                    <a:pt x="751" y="265"/>
                  </a:lnTo>
                  <a:lnTo>
                    <a:pt x="796" y="221"/>
                  </a:lnTo>
                  <a:lnTo>
                    <a:pt x="848" y="152"/>
                  </a:lnTo>
                  <a:lnTo>
                    <a:pt x="855" y="87"/>
                  </a:lnTo>
                  <a:lnTo>
                    <a:pt x="688" y="265"/>
                  </a:lnTo>
                  <a:lnTo>
                    <a:pt x="656" y="302"/>
                  </a:lnTo>
                  <a:lnTo>
                    <a:pt x="517" y="377"/>
                  </a:lnTo>
                  <a:lnTo>
                    <a:pt x="506" y="260"/>
                  </a:lnTo>
                  <a:lnTo>
                    <a:pt x="495" y="200"/>
                  </a:lnTo>
                  <a:lnTo>
                    <a:pt x="482" y="162"/>
                  </a:lnTo>
                  <a:lnTo>
                    <a:pt x="476" y="71"/>
                  </a:lnTo>
                  <a:lnTo>
                    <a:pt x="468" y="34"/>
                  </a:lnTo>
                  <a:lnTo>
                    <a:pt x="437" y="0"/>
                  </a:lnTo>
                  <a:lnTo>
                    <a:pt x="427" y="104"/>
                  </a:lnTo>
                  <a:lnTo>
                    <a:pt x="421" y="167"/>
                  </a:lnTo>
                  <a:lnTo>
                    <a:pt x="441" y="228"/>
                  </a:lnTo>
                  <a:lnTo>
                    <a:pt x="355" y="184"/>
                  </a:lnTo>
                  <a:lnTo>
                    <a:pt x="210" y="178"/>
                  </a:lnTo>
                  <a:lnTo>
                    <a:pt x="141" y="139"/>
                  </a:lnTo>
                  <a:lnTo>
                    <a:pt x="138" y="178"/>
                  </a:lnTo>
                  <a:lnTo>
                    <a:pt x="210" y="214"/>
                  </a:lnTo>
                  <a:lnTo>
                    <a:pt x="334" y="216"/>
                  </a:lnTo>
                  <a:lnTo>
                    <a:pt x="427" y="291"/>
                  </a:lnTo>
                  <a:lnTo>
                    <a:pt x="434" y="388"/>
                  </a:lnTo>
                  <a:lnTo>
                    <a:pt x="427" y="410"/>
                  </a:lnTo>
                  <a:lnTo>
                    <a:pt x="407" y="420"/>
                  </a:lnTo>
                  <a:lnTo>
                    <a:pt x="317" y="431"/>
                  </a:lnTo>
                  <a:lnTo>
                    <a:pt x="220" y="420"/>
                  </a:lnTo>
                  <a:lnTo>
                    <a:pt x="138" y="410"/>
                  </a:lnTo>
                  <a:lnTo>
                    <a:pt x="82" y="404"/>
                  </a:lnTo>
                  <a:lnTo>
                    <a:pt x="14" y="399"/>
                  </a:lnTo>
                  <a:lnTo>
                    <a:pt x="0" y="420"/>
                  </a:lnTo>
                  <a:lnTo>
                    <a:pt x="75" y="425"/>
                  </a:lnTo>
                  <a:lnTo>
                    <a:pt x="172" y="442"/>
                  </a:lnTo>
                  <a:lnTo>
                    <a:pt x="268" y="458"/>
                  </a:lnTo>
                  <a:lnTo>
                    <a:pt x="366" y="474"/>
                  </a:lnTo>
                  <a:lnTo>
                    <a:pt x="431" y="498"/>
                  </a:lnTo>
                  <a:close/>
                </a:path>
              </a:pathLst>
            </a:custGeom>
            <a:solidFill>
              <a:srgbClr val="008080"/>
            </a:solidFill>
            <a:ln w="0">
              <a:solidFill>
                <a:srgbClr val="800000"/>
              </a:solidFill>
              <a:round/>
              <a:headEnd/>
              <a:tailEnd/>
            </a:ln>
          </p:spPr>
          <p:txBody>
            <a:bodyPr/>
            <a:lstStyle/>
            <a:p>
              <a:endParaRPr lang="ar-IQ"/>
            </a:p>
          </p:txBody>
        </p:sp>
        <p:sp>
          <p:nvSpPr>
            <p:cNvPr id="53" name="Freeform 51"/>
            <p:cNvSpPr>
              <a:spLocks/>
            </p:cNvSpPr>
            <p:nvPr/>
          </p:nvSpPr>
          <p:spPr bwMode="auto">
            <a:xfrm>
              <a:off x="495" y="1989"/>
              <a:ext cx="1761" cy="2242"/>
            </a:xfrm>
            <a:custGeom>
              <a:avLst/>
              <a:gdLst>
                <a:gd name="T0" fmla="*/ 0 w 5284"/>
                <a:gd name="T1" fmla="*/ 408 h 6728"/>
                <a:gd name="T2" fmla="*/ 13 w 5284"/>
                <a:gd name="T3" fmla="*/ 390 h 6728"/>
                <a:gd name="T4" fmla="*/ 51 w 5284"/>
                <a:gd name="T5" fmla="*/ 344 h 6728"/>
                <a:gd name="T6" fmla="*/ 112 w 5284"/>
                <a:gd name="T7" fmla="*/ 281 h 6728"/>
                <a:gd name="T8" fmla="*/ 150 w 5284"/>
                <a:gd name="T9" fmla="*/ 248 h 6728"/>
                <a:gd name="T10" fmla="*/ 193 w 5284"/>
                <a:gd name="T11" fmla="*/ 214 h 6728"/>
                <a:gd name="T12" fmla="*/ 248 w 5284"/>
                <a:gd name="T13" fmla="*/ 176 h 6728"/>
                <a:gd name="T14" fmla="*/ 284 w 5284"/>
                <a:gd name="T15" fmla="*/ 156 h 6728"/>
                <a:gd name="T16" fmla="*/ 323 w 5284"/>
                <a:gd name="T17" fmla="*/ 141 h 6728"/>
                <a:gd name="T18" fmla="*/ 386 w 5284"/>
                <a:gd name="T19" fmla="*/ 118 h 6728"/>
                <a:gd name="T20" fmla="*/ 503 w 5284"/>
                <a:gd name="T21" fmla="*/ 74 h 6728"/>
                <a:gd name="T22" fmla="*/ 575 w 5284"/>
                <a:gd name="T23" fmla="*/ 51 h 6728"/>
                <a:gd name="T24" fmla="*/ 650 w 5284"/>
                <a:gd name="T25" fmla="*/ 37 h 6728"/>
                <a:gd name="T26" fmla="*/ 772 w 5284"/>
                <a:gd name="T27" fmla="*/ 21 h 6728"/>
                <a:gd name="T28" fmla="*/ 861 w 5284"/>
                <a:gd name="T29" fmla="*/ 13 h 6728"/>
                <a:gd name="T30" fmla="*/ 916 w 5284"/>
                <a:gd name="T31" fmla="*/ 14 h 6728"/>
                <a:gd name="T32" fmla="*/ 971 w 5284"/>
                <a:gd name="T33" fmla="*/ 18 h 6728"/>
                <a:gd name="T34" fmla="*/ 1062 w 5284"/>
                <a:gd name="T35" fmla="*/ 21 h 6728"/>
                <a:gd name="T36" fmla="*/ 1131 w 5284"/>
                <a:gd name="T37" fmla="*/ 19 h 6728"/>
                <a:gd name="T38" fmla="*/ 1184 w 5284"/>
                <a:gd name="T39" fmla="*/ 14 h 6728"/>
                <a:gd name="T40" fmla="*/ 1259 w 5284"/>
                <a:gd name="T41" fmla="*/ 3 h 6728"/>
                <a:gd name="T42" fmla="*/ 1293 w 5284"/>
                <a:gd name="T43" fmla="*/ 0 h 6728"/>
                <a:gd name="T44" fmla="*/ 1332 w 5284"/>
                <a:gd name="T45" fmla="*/ 1 h 6728"/>
                <a:gd name="T46" fmla="*/ 1382 w 5284"/>
                <a:gd name="T47" fmla="*/ 7 h 6728"/>
                <a:gd name="T48" fmla="*/ 1448 w 5284"/>
                <a:gd name="T49" fmla="*/ 21 h 6728"/>
                <a:gd name="T50" fmla="*/ 1487 w 5284"/>
                <a:gd name="T51" fmla="*/ 32 h 6728"/>
                <a:gd name="T52" fmla="*/ 1518 w 5284"/>
                <a:gd name="T53" fmla="*/ 44 h 6728"/>
                <a:gd name="T54" fmla="*/ 1567 w 5284"/>
                <a:gd name="T55" fmla="*/ 70 h 6728"/>
                <a:gd name="T56" fmla="*/ 1604 w 5284"/>
                <a:gd name="T57" fmla="*/ 95 h 6728"/>
                <a:gd name="T58" fmla="*/ 1641 w 5284"/>
                <a:gd name="T59" fmla="*/ 118 h 6728"/>
                <a:gd name="T60" fmla="*/ 1664 w 5284"/>
                <a:gd name="T61" fmla="*/ 154 h 6728"/>
                <a:gd name="T62" fmla="*/ 1689 w 5284"/>
                <a:gd name="T63" fmla="*/ 192 h 6728"/>
                <a:gd name="T64" fmla="*/ 1715 w 5284"/>
                <a:gd name="T65" fmla="*/ 241 h 6728"/>
                <a:gd name="T66" fmla="*/ 1727 w 5284"/>
                <a:gd name="T67" fmla="*/ 272 h 6728"/>
                <a:gd name="T68" fmla="*/ 1738 w 5284"/>
                <a:gd name="T69" fmla="*/ 311 h 6728"/>
                <a:gd name="T70" fmla="*/ 1753 w 5284"/>
                <a:gd name="T71" fmla="*/ 371 h 6728"/>
                <a:gd name="T72" fmla="*/ 1761 w 5284"/>
                <a:gd name="T73" fmla="*/ 411 h 6728"/>
                <a:gd name="T74" fmla="*/ 1757 w 5284"/>
                <a:gd name="T75" fmla="*/ 450 h 6728"/>
                <a:gd name="T76" fmla="*/ 1738 w 5284"/>
                <a:gd name="T77" fmla="*/ 504 h 6728"/>
                <a:gd name="T78" fmla="*/ 1718 w 5284"/>
                <a:gd name="T79" fmla="*/ 545 h 6728"/>
                <a:gd name="T80" fmla="*/ 1698 w 5284"/>
                <a:gd name="T81" fmla="*/ 572 h 6728"/>
                <a:gd name="T82" fmla="*/ 1678 w 5284"/>
                <a:gd name="T83" fmla="*/ 591 h 6728"/>
                <a:gd name="T84" fmla="*/ 1657 w 5284"/>
                <a:gd name="T85" fmla="*/ 605 h 6728"/>
                <a:gd name="T86" fmla="*/ 1607 w 5284"/>
                <a:gd name="T87" fmla="*/ 636 h 6728"/>
                <a:gd name="T88" fmla="*/ 1578 w 5284"/>
                <a:gd name="T89" fmla="*/ 660 h 6728"/>
                <a:gd name="T90" fmla="*/ 1545 w 5284"/>
                <a:gd name="T91" fmla="*/ 697 h 6728"/>
                <a:gd name="T92" fmla="*/ 1475 w 5284"/>
                <a:gd name="T93" fmla="*/ 781 h 6728"/>
                <a:gd name="T94" fmla="*/ 1434 w 5284"/>
                <a:gd name="T95" fmla="*/ 833 h 6728"/>
                <a:gd name="T96" fmla="*/ 1400 w 5284"/>
                <a:gd name="T97" fmla="*/ 890 h 6728"/>
                <a:gd name="T98" fmla="*/ 1352 w 5284"/>
                <a:gd name="T99" fmla="*/ 987 h 6728"/>
                <a:gd name="T100" fmla="*/ 1312 w 5284"/>
                <a:gd name="T101" fmla="*/ 1073 h 6728"/>
                <a:gd name="T102" fmla="*/ 1292 w 5284"/>
                <a:gd name="T103" fmla="*/ 1127 h 6728"/>
                <a:gd name="T104" fmla="*/ 1278 w 5284"/>
                <a:gd name="T105" fmla="*/ 1184 h 6728"/>
                <a:gd name="T106" fmla="*/ 1255 w 5284"/>
                <a:gd name="T107" fmla="*/ 1277 h 6728"/>
                <a:gd name="T108" fmla="*/ 1218 w 5284"/>
                <a:gd name="T109" fmla="*/ 1425 h 6728"/>
                <a:gd name="T110" fmla="*/ 1200 w 5284"/>
                <a:gd name="T111" fmla="*/ 1516 h 6728"/>
                <a:gd name="T112" fmla="*/ 1186 w 5284"/>
                <a:gd name="T113" fmla="*/ 1608 h 6728"/>
                <a:gd name="T114" fmla="*/ 1175 w 5284"/>
                <a:gd name="T115" fmla="*/ 1673 h 6728"/>
                <a:gd name="T116" fmla="*/ 1158 w 5284"/>
                <a:gd name="T117" fmla="*/ 1759 h 6728"/>
                <a:gd name="T118" fmla="*/ 1090 w 5284"/>
                <a:gd name="T119" fmla="*/ 2100 h 6728"/>
                <a:gd name="T120" fmla="*/ 1062 w 5284"/>
                <a:gd name="T121" fmla="*/ 2242 h 67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84"/>
                <a:gd name="T184" fmla="*/ 0 h 6728"/>
                <a:gd name="T185" fmla="*/ 5284 w 5284"/>
                <a:gd name="T186" fmla="*/ 6728 h 67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84" h="6728">
                  <a:moveTo>
                    <a:pt x="0" y="1223"/>
                  </a:moveTo>
                  <a:lnTo>
                    <a:pt x="40" y="1169"/>
                  </a:lnTo>
                  <a:lnTo>
                    <a:pt x="154" y="1031"/>
                  </a:lnTo>
                  <a:lnTo>
                    <a:pt x="336" y="844"/>
                  </a:lnTo>
                  <a:lnTo>
                    <a:pt x="450" y="743"/>
                  </a:lnTo>
                  <a:lnTo>
                    <a:pt x="580" y="643"/>
                  </a:lnTo>
                  <a:lnTo>
                    <a:pt x="744" y="528"/>
                  </a:lnTo>
                  <a:lnTo>
                    <a:pt x="852" y="467"/>
                  </a:lnTo>
                  <a:lnTo>
                    <a:pt x="968" y="422"/>
                  </a:lnTo>
                  <a:lnTo>
                    <a:pt x="1159" y="353"/>
                  </a:lnTo>
                  <a:lnTo>
                    <a:pt x="1508" y="223"/>
                  </a:lnTo>
                  <a:lnTo>
                    <a:pt x="1725" y="153"/>
                  </a:lnTo>
                  <a:lnTo>
                    <a:pt x="1949" y="110"/>
                  </a:lnTo>
                  <a:lnTo>
                    <a:pt x="2317" y="64"/>
                  </a:lnTo>
                  <a:lnTo>
                    <a:pt x="2584" y="39"/>
                  </a:lnTo>
                  <a:lnTo>
                    <a:pt x="2749" y="42"/>
                  </a:lnTo>
                  <a:lnTo>
                    <a:pt x="2913" y="55"/>
                  </a:lnTo>
                  <a:lnTo>
                    <a:pt x="3186" y="64"/>
                  </a:lnTo>
                  <a:lnTo>
                    <a:pt x="3395" y="57"/>
                  </a:lnTo>
                  <a:lnTo>
                    <a:pt x="3552" y="43"/>
                  </a:lnTo>
                  <a:lnTo>
                    <a:pt x="3778" y="10"/>
                  </a:lnTo>
                  <a:lnTo>
                    <a:pt x="3881" y="0"/>
                  </a:lnTo>
                  <a:lnTo>
                    <a:pt x="3998" y="3"/>
                  </a:lnTo>
                  <a:lnTo>
                    <a:pt x="4147" y="22"/>
                  </a:lnTo>
                  <a:lnTo>
                    <a:pt x="4346" y="64"/>
                  </a:lnTo>
                  <a:lnTo>
                    <a:pt x="4461" y="96"/>
                  </a:lnTo>
                  <a:lnTo>
                    <a:pt x="4555" y="131"/>
                  </a:lnTo>
                  <a:lnTo>
                    <a:pt x="4701" y="209"/>
                  </a:lnTo>
                  <a:lnTo>
                    <a:pt x="4814" y="285"/>
                  </a:lnTo>
                  <a:lnTo>
                    <a:pt x="4925" y="353"/>
                  </a:lnTo>
                  <a:lnTo>
                    <a:pt x="4992" y="463"/>
                  </a:lnTo>
                  <a:lnTo>
                    <a:pt x="5069" y="576"/>
                  </a:lnTo>
                  <a:lnTo>
                    <a:pt x="5147" y="722"/>
                  </a:lnTo>
                  <a:lnTo>
                    <a:pt x="5182" y="817"/>
                  </a:lnTo>
                  <a:lnTo>
                    <a:pt x="5215" y="933"/>
                  </a:lnTo>
                  <a:lnTo>
                    <a:pt x="5260" y="1113"/>
                  </a:lnTo>
                  <a:lnTo>
                    <a:pt x="5284" y="1234"/>
                  </a:lnTo>
                  <a:lnTo>
                    <a:pt x="5272" y="1349"/>
                  </a:lnTo>
                  <a:lnTo>
                    <a:pt x="5215" y="1512"/>
                  </a:lnTo>
                  <a:lnTo>
                    <a:pt x="5156" y="1634"/>
                  </a:lnTo>
                  <a:lnTo>
                    <a:pt x="5096" y="1717"/>
                  </a:lnTo>
                  <a:lnTo>
                    <a:pt x="5036" y="1774"/>
                  </a:lnTo>
                  <a:lnTo>
                    <a:pt x="4971" y="1816"/>
                  </a:lnTo>
                  <a:lnTo>
                    <a:pt x="4823" y="1909"/>
                  </a:lnTo>
                  <a:lnTo>
                    <a:pt x="4735" y="1982"/>
                  </a:lnTo>
                  <a:lnTo>
                    <a:pt x="4635" y="2092"/>
                  </a:lnTo>
                  <a:lnTo>
                    <a:pt x="4426" y="2343"/>
                  </a:lnTo>
                  <a:lnTo>
                    <a:pt x="4303" y="2501"/>
                  </a:lnTo>
                  <a:lnTo>
                    <a:pt x="4201" y="2671"/>
                  </a:lnTo>
                  <a:lnTo>
                    <a:pt x="4056" y="2962"/>
                  </a:lnTo>
                  <a:lnTo>
                    <a:pt x="3936" y="3219"/>
                  </a:lnTo>
                  <a:lnTo>
                    <a:pt x="3876" y="3382"/>
                  </a:lnTo>
                  <a:lnTo>
                    <a:pt x="3835" y="3553"/>
                  </a:lnTo>
                  <a:lnTo>
                    <a:pt x="3767" y="3831"/>
                  </a:lnTo>
                  <a:lnTo>
                    <a:pt x="3655" y="4277"/>
                  </a:lnTo>
                  <a:lnTo>
                    <a:pt x="3602" y="4550"/>
                  </a:lnTo>
                  <a:lnTo>
                    <a:pt x="3559" y="4826"/>
                  </a:lnTo>
                  <a:lnTo>
                    <a:pt x="3525" y="5020"/>
                  </a:lnTo>
                  <a:lnTo>
                    <a:pt x="3476" y="5280"/>
                  </a:lnTo>
                  <a:lnTo>
                    <a:pt x="3270" y="6303"/>
                  </a:lnTo>
                  <a:lnTo>
                    <a:pt x="3186" y="6728"/>
                  </a:lnTo>
                </a:path>
              </a:pathLst>
            </a:custGeom>
            <a:noFill/>
            <a:ln w="0">
              <a:solidFill>
                <a:srgbClr val="FFFFFF"/>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54" name="Freeform 52"/>
            <p:cNvSpPr>
              <a:spLocks/>
            </p:cNvSpPr>
            <p:nvPr/>
          </p:nvSpPr>
          <p:spPr bwMode="auto">
            <a:xfrm>
              <a:off x="2136" y="2106"/>
              <a:ext cx="3187" cy="773"/>
            </a:xfrm>
            <a:custGeom>
              <a:avLst/>
              <a:gdLst>
                <a:gd name="T0" fmla="*/ 0 w 9559"/>
                <a:gd name="T1" fmla="*/ 0 h 2318"/>
                <a:gd name="T2" fmla="*/ 55 w 9559"/>
                <a:gd name="T3" fmla="*/ 31 h 2318"/>
                <a:gd name="T4" fmla="*/ 116 w 9559"/>
                <a:gd name="T5" fmla="*/ 62 h 2318"/>
                <a:gd name="T6" fmla="*/ 193 w 9559"/>
                <a:gd name="T7" fmla="*/ 97 h 2318"/>
                <a:gd name="T8" fmla="*/ 281 w 9559"/>
                <a:gd name="T9" fmla="*/ 135 h 2318"/>
                <a:gd name="T10" fmla="*/ 335 w 9559"/>
                <a:gd name="T11" fmla="*/ 159 h 2318"/>
                <a:gd name="T12" fmla="*/ 390 w 9559"/>
                <a:gd name="T13" fmla="*/ 176 h 2318"/>
                <a:gd name="T14" fmla="*/ 483 w 9559"/>
                <a:gd name="T15" fmla="*/ 193 h 2318"/>
                <a:gd name="T16" fmla="*/ 601 w 9559"/>
                <a:gd name="T17" fmla="*/ 212 h 2318"/>
                <a:gd name="T18" fmla="*/ 690 w 9559"/>
                <a:gd name="T19" fmla="*/ 224 h 2318"/>
                <a:gd name="T20" fmla="*/ 759 w 9559"/>
                <a:gd name="T21" fmla="*/ 231 h 2318"/>
                <a:gd name="T22" fmla="*/ 820 w 9559"/>
                <a:gd name="T23" fmla="*/ 232 h 2318"/>
                <a:gd name="T24" fmla="*/ 879 w 9559"/>
                <a:gd name="T25" fmla="*/ 229 h 2318"/>
                <a:gd name="T26" fmla="*/ 949 w 9559"/>
                <a:gd name="T27" fmla="*/ 221 h 2318"/>
                <a:gd name="T28" fmla="*/ 1039 w 9559"/>
                <a:gd name="T29" fmla="*/ 209 h 2318"/>
                <a:gd name="T30" fmla="*/ 1159 w 9559"/>
                <a:gd name="T31" fmla="*/ 193 h 2318"/>
                <a:gd name="T32" fmla="*/ 1229 w 9559"/>
                <a:gd name="T33" fmla="*/ 182 h 2318"/>
                <a:gd name="T34" fmla="*/ 1280 w 9559"/>
                <a:gd name="T35" fmla="*/ 171 h 2318"/>
                <a:gd name="T36" fmla="*/ 1319 w 9559"/>
                <a:gd name="T37" fmla="*/ 158 h 2318"/>
                <a:gd name="T38" fmla="*/ 1352 w 9559"/>
                <a:gd name="T39" fmla="*/ 145 h 2318"/>
                <a:gd name="T40" fmla="*/ 1385 w 9559"/>
                <a:gd name="T41" fmla="*/ 132 h 2318"/>
                <a:gd name="T42" fmla="*/ 1424 w 9559"/>
                <a:gd name="T43" fmla="*/ 119 h 2318"/>
                <a:gd name="T44" fmla="*/ 1475 w 9559"/>
                <a:gd name="T45" fmla="*/ 107 h 2318"/>
                <a:gd name="T46" fmla="*/ 1545 w 9559"/>
                <a:gd name="T47" fmla="*/ 97 h 2318"/>
                <a:gd name="T48" fmla="*/ 1613 w 9559"/>
                <a:gd name="T49" fmla="*/ 89 h 2318"/>
                <a:gd name="T50" fmla="*/ 1664 w 9559"/>
                <a:gd name="T51" fmla="*/ 86 h 2318"/>
                <a:gd name="T52" fmla="*/ 1737 w 9559"/>
                <a:gd name="T53" fmla="*/ 87 h 2318"/>
                <a:gd name="T54" fmla="*/ 1810 w 9559"/>
                <a:gd name="T55" fmla="*/ 93 h 2318"/>
                <a:gd name="T56" fmla="*/ 1862 w 9559"/>
                <a:gd name="T57" fmla="*/ 96 h 2318"/>
                <a:gd name="T58" fmla="*/ 1931 w 9559"/>
                <a:gd name="T59" fmla="*/ 97 h 2318"/>
                <a:gd name="T60" fmla="*/ 2022 w 9559"/>
                <a:gd name="T61" fmla="*/ 94 h 2318"/>
                <a:gd name="T62" fmla="*/ 2077 w 9559"/>
                <a:gd name="T63" fmla="*/ 89 h 2318"/>
                <a:gd name="T64" fmla="*/ 2132 w 9559"/>
                <a:gd name="T65" fmla="*/ 88 h 2318"/>
                <a:gd name="T66" fmla="*/ 2221 w 9559"/>
                <a:gd name="T67" fmla="*/ 97 h 2318"/>
                <a:gd name="T68" fmla="*/ 2345 w 9559"/>
                <a:gd name="T69" fmla="*/ 111 h 2318"/>
                <a:gd name="T70" fmla="*/ 2421 w 9559"/>
                <a:gd name="T71" fmla="*/ 122 h 2318"/>
                <a:gd name="T72" fmla="*/ 2494 w 9559"/>
                <a:gd name="T73" fmla="*/ 145 h 2318"/>
                <a:gd name="T74" fmla="*/ 2608 w 9559"/>
                <a:gd name="T75" fmla="*/ 193 h 2318"/>
                <a:gd name="T76" fmla="*/ 2706 w 9559"/>
                <a:gd name="T77" fmla="*/ 238 h 2318"/>
                <a:gd name="T78" fmla="*/ 2766 w 9559"/>
                <a:gd name="T79" fmla="*/ 270 h 2318"/>
                <a:gd name="T80" fmla="*/ 2818 w 9559"/>
                <a:gd name="T81" fmla="*/ 312 h 2318"/>
                <a:gd name="T82" fmla="*/ 2897 w 9559"/>
                <a:gd name="T83" fmla="*/ 387 h 2318"/>
                <a:gd name="T84" fmla="*/ 2964 w 9559"/>
                <a:gd name="T85" fmla="*/ 455 h 2318"/>
                <a:gd name="T86" fmla="*/ 3023 w 9559"/>
                <a:gd name="T87" fmla="*/ 523 h 2318"/>
                <a:gd name="T88" fmla="*/ 3073 w 9559"/>
                <a:gd name="T89" fmla="*/ 588 h 2318"/>
                <a:gd name="T90" fmla="*/ 3113 w 9559"/>
                <a:gd name="T91" fmla="*/ 647 h 2318"/>
                <a:gd name="T92" fmla="*/ 3145 w 9559"/>
                <a:gd name="T93" fmla="*/ 698 h 2318"/>
                <a:gd name="T94" fmla="*/ 3168 w 9559"/>
                <a:gd name="T95" fmla="*/ 738 h 2318"/>
                <a:gd name="T96" fmla="*/ 3187 w 9559"/>
                <a:gd name="T97" fmla="*/ 773 h 2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559"/>
                <a:gd name="T148" fmla="*/ 0 h 2318"/>
                <a:gd name="T149" fmla="*/ 9559 w 9559"/>
                <a:gd name="T150" fmla="*/ 2318 h 23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559" h="2318">
                  <a:moveTo>
                    <a:pt x="0" y="0"/>
                  </a:moveTo>
                  <a:lnTo>
                    <a:pt x="166" y="94"/>
                  </a:lnTo>
                  <a:lnTo>
                    <a:pt x="349" y="187"/>
                  </a:lnTo>
                  <a:lnTo>
                    <a:pt x="579" y="290"/>
                  </a:lnTo>
                  <a:lnTo>
                    <a:pt x="842" y="405"/>
                  </a:lnTo>
                  <a:lnTo>
                    <a:pt x="1004" y="478"/>
                  </a:lnTo>
                  <a:lnTo>
                    <a:pt x="1170" y="528"/>
                  </a:lnTo>
                  <a:lnTo>
                    <a:pt x="1448" y="580"/>
                  </a:lnTo>
                  <a:lnTo>
                    <a:pt x="1803" y="636"/>
                  </a:lnTo>
                  <a:lnTo>
                    <a:pt x="2070" y="673"/>
                  </a:lnTo>
                  <a:lnTo>
                    <a:pt x="2278" y="693"/>
                  </a:lnTo>
                  <a:lnTo>
                    <a:pt x="2458" y="697"/>
                  </a:lnTo>
                  <a:lnTo>
                    <a:pt x="2636" y="686"/>
                  </a:lnTo>
                  <a:lnTo>
                    <a:pt x="2847" y="662"/>
                  </a:lnTo>
                  <a:lnTo>
                    <a:pt x="3116" y="626"/>
                  </a:lnTo>
                  <a:lnTo>
                    <a:pt x="3476" y="580"/>
                  </a:lnTo>
                  <a:lnTo>
                    <a:pt x="3685" y="547"/>
                  </a:lnTo>
                  <a:lnTo>
                    <a:pt x="3839" y="512"/>
                  </a:lnTo>
                  <a:lnTo>
                    <a:pt x="3956" y="475"/>
                  </a:lnTo>
                  <a:lnTo>
                    <a:pt x="4055" y="435"/>
                  </a:lnTo>
                  <a:lnTo>
                    <a:pt x="4154" y="396"/>
                  </a:lnTo>
                  <a:lnTo>
                    <a:pt x="4270" y="357"/>
                  </a:lnTo>
                  <a:lnTo>
                    <a:pt x="4424" y="322"/>
                  </a:lnTo>
                  <a:lnTo>
                    <a:pt x="4634" y="290"/>
                  </a:lnTo>
                  <a:lnTo>
                    <a:pt x="4838" y="267"/>
                  </a:lnTo>
                  <a:lnTo>
                    <a:pt x="4991" y="257"/>
                  </a:lnTo>
                  <a:lnTo>
                    <a:pt x="5209" y="261"/>
                  </a:lnTo>
                  <a:lnTo>
                    <a:pt x="5430" y="279"/>
                  </a:lnTo>
                  <a:lnTo>
                    <a:pt x="5584" y="287"/>
                  </a:lnTo>
                  <a:lnTo>
                    <a:pt x="5793" y="290"/>
                  </a:lnTo>
                  <a:lnTo>
                    <a:pt x="6064" y="281"/>
                  </a:lnTo>
                  <a:lnTo>
                    <a:pt x="6229" y="268"/>
                  </a:lnTo>
                  <a:lnTo>
                    <a:pt x="6394" y="265"/>
                  </a:lnTo>
                  <a:lnTo>
                    <a:pt x="6663" y="290"/>
                  </a:lnTo>
                  <a:lnTo>
                    <a:pt x="7033" y="332"/>
                  </a:lnTo>
                  <a:lnTo>
                    <a:pt x="7262" y="366"/>
                  </a:lnTo>
                  <a:lnTo>
                    <a:pt x="7480" y="435"/>
                  </a:lnTo>
                  <a:lnTo>
                    <a:pt x="7821" y="580"/>
                  </a:lnTo>
                  <a:lnTo>
                    <a:pt x="8117" y="713"/>
                  </a:lnTo>
                  <a:lnTo>
                    <a:pt x="8295" y="809"/>
                  </a:lnTo>
                  <a:lnTo>
                    <a:pt x="8452" y="936"/>
                  </a:lnTo>
                  <a:lnTo>
                    <a:pt x="8690" y="1159"/>
                  </a:lnTo>
                  <a:lnTo>
                    <a:pt x="8891" y="1364"/>
                  </a:lnTo>
                  <a:lnTo>
                    <a:pt x="9066" y="1568"/>
                  </a:lnTo>
                  <a:lnTo>
                    <a:pt x="9216" y="1763"/>
                  </a:lnTo>
                  <a:lnTo>
                    <a:pt x="9338" y="1941"/>
                  </a:lnTo>
                  <a:lnTo>
                    <a:pt x="9434" y="2093"/>
                  </a:lnTo>
                  <a:lnTo>
                    <a:pt x="9503" y="2213"/>
                  </a:lnTo>
                  <a:lnTo>
                    <a:pt x="9559" y="2318"/>
                  </a:lnTo>
                </a:path>
              </a:pathLst>
            </a:custGeom>
            <a:noFill/>
            <a:ln w="0">
              <a:solidFill>
                <a:srgbClr val="FFFFFF"/>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55" name="Freeform 53"/>
            <p:cNvSpPr>
              <a:spLocks/>
            </p:cNvSpPr>
            <p:nvPr/>
          </p:nvSpPr>
          <p:spPr bwMode="auto">
            <a:xfrm>
              <a:off x="1198" y="1277"/>
              <a:ext cx="117" cy="105"/>
            </a:xfrm>
            <a:custGeom>
              <a:avLst/>
              <a:gdLst>
                <a:gd name="T0" fmla="*/ 35 w 349"/>
                <a:gd name="T1" fmla="*/ 92 h 315"/>
                <a:gd name="T2" fmla="*/ 50 w 349"/>
                <a:gd name="T3" fmla="*/ 83 h 315"/>
                <a:gd name="T4" fmla="*/ 59 w 349"/>
                <a:gd name="T5" fmla="*/ 73 h 315"/>
                <a:gd name="T6" fmla="*/ 61 w 349"/>
                <a:gd name="T7" fmla="*/ 60 h 315"/>
                <a:gd name="T8" fmla="*/ 74 w 349"/>
                <a:gd name="T9" fmla="*/ 50 h 315"/>
                <a:gd name="T10" fmla="*/ 95 w 349"/>
                <a:gd name="T11" fmla="*/ 41 h 315"/>
                <a:gd name="T12" fmla="*/ 103 w 349"/>
                <a:gd name="T13" fmla="*/ 27 h 315"/>
                <a:gd name="T14" fmla="*/ 112 w 349"/>
                <a:gd name="T15" fmla="*/ 10 h 315"/>
                <a:gd name="T16" fmla="*/ 112 w 349"/>
                <a:gd name="T17" fmla="*/ 6 h 315"/>
                <a:gd name="T18" fmla="*/ 104 w 349"/>
                <a:gd name="T19" fmla="*/ 16 h 315"/>
                <a:gd name="T20" fmla="*/ 96 w 349"/>
                <a:gd name="T21" fmla="*/ 32 h 315"/>
                <a:gd name="T22" fmla="*/ 89 w 349"/>
                <a:gd name="T23" fmla="*/ 33 h 315"/>
                <a:gd name="T24" fmla="*/ 82 w 349"/>
                <a:gd name="T25" fmla="*/ 21 h 315"/>
                <a:gd name="T26" fmla="*/ 78 w 349"/>
                <a:gd name="T27" fmla="*/ 7 h 315"/>
                <a:gd name="T28" fmla="*/ 79 w 349"/>
                <a:gd name="T29" fmla="*/ 1 h 315"/>
                <a:gd name="T30" fmla="*/ 75 w 349"/>
                <a:gd name="T31" fmla="*/ 3 h 315"/>
                <a:gd name="T32" fmla="*/ 76 w 349"/>
                <a:gd name="T33" fmla="*/ 12 h 315"/>
                <a:gd name="T34" fmla="*/ 80 w 349"/>
                <a:gd name="T35" fmla="*/ 26 h 315"/>
                <a:gd name="T36" fmla="*/ 84 w 349"/>
                <a:gd name="T37" fmla="*/ 36 h 315"/>
                <a:gd name="T38" fmla="*/ 77 w 349"/>
                <a:gd name="T39" fmla="*/ 39 h 315"/>
                <a:gd name="T40" fmla="*/ 65 w 349"/>
                <a:gd name="T41" fmla="*/ 40 h 315"/>
                <a:gd name="T42" fmla="*/ 56 w 349"/>
                <a:gd name="T43" fmla="*/ 46 h 315"/>
                <a:gd name="T44" fmla="*/ 50 w 349"/>
                <a:gd name="T45" fmla="*/ 43 h 315"/>
                <a:gd name="T46" fmla="*/ 42 w 349"/>
                <a:gd name="T47" fmla="*/ 38 h 315"/>
                <a:gd name="T48" fmla="*/ 33 w 349"/>
                <a:gd name="T49" fmla="*/ 30 h 315"/>
                <a:gd name="T50" fmla="*/ 29 w 349"/>
                <a:gd name="T51" fmla="*/ 28 h 315"/>
                <a:gd name="T52" fmla="*/ 35 w 349"/>
                <a:gd name="T53" fmla="*/ 37 h 315"/>
                <a:gd name="T54" fmla="*/ 46 w 349"/>
                <a:gd name="T55" fmla="*/ 44 h 315"/>
                <a:gd name="T56" fmla="*/ 47 w 349"/>
                <a:gd name="T57" fmla="*/ 49 h 315"/>
                <a:gd name="T58" fmla="*/ 34 w 349"/>
                <a:gd name="T59" fmla="*/ 52 h 315"/>
                <a:gd name="T60" fmla="*/ 27 w 349"/>
                <a:gd name="T61" fmla="*/ 59 h 315"/>
                <a:gd name="T62" fmla="*/ 25 w 349"/>
                <a:gd name="T63" fmla="*/ 54 h 315"/>
                <a:gd name="T64" fmla="*/ 19 w 349"/>
                <a:gd name="T65" fmla="*/ 43 h 315"/>
                <a:gd name="T66" fmla="*/ 18 w 349"/>
                <a:gd name="T67" fmla="*/ 25 h 315"/>
                <a:gd name="T68" fmla="*/ 20 w 349"/>
                <a:gd name="T69" fmla="*/ 12 h 315"/>
                <a:gd name="T70" fmla="*/ 19 w 349"/>
                <a:gd name="T71" fmla="*/ 7 h 315"/>
                <a:gd name="T72" fmla="*/ 17 w 349"/>
                <a:gd name="T73" fmla="*/ 13 h 315"/>
                <a:gd name="T74" fmla="*/ 15 w 349"/>
                <a:gd name="T75" fmla="*/ 24 h 315"/>
                <a:gd name="T76" fmla="*/ 14 w 349"/>
                <a:gd name="T77" fmla="*/ 38 h 315"/>
                <a:gd name="T78" fmla="*/ 10 w 349"/>
                <a:gd name="T79" fmla="*/ 43 h 315"/>
                <a:gd name="T80" fmla="*/ 6 w 349"/>
                <a:gd name="T81" fmla="*/ 31 h 315"/>
                <a:gd name="T82" fmla="*/ 6 w 349"/>
                <a:gd name="T83" fmla="*/ 20 h 315"/>
                <a:gd name="T84" fmla="*/ 2 w 349"/>
                <a:gd name="T85" fmla="*/ 11 h 315"/>
                <a:gd name="T86" fmla="*/ 1 w 349"/>
                <a:gd name="T87" fmla="*/ 21 h 315"/>
                <a:gd name="T88" fmla="*/ 1 w 349"/>
                <a:gd name="T89" fmla="*/ 39 h 315"/>
                <a:gd name="T90" fmla="*/ 8 w 349"/>
                <a:gd name="T91" fmla="*/ 57 h 315"/>
                <a:gd name="T92" fmla="*/ 8 w 349"/>
                <a:gd name="T93" fmla="*/ 76 h 315"/>
                <a:gd name="T94" fmla="*/ 2 w 349"/>
                <a:gd name="T95" fmla="*/ 90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9"/>
                <a:gd name="T145" fmla="*/ 0 h 315"/>
                <a:gd name="T146" fmla="*/ 349 w 349"/>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9" h="315">
                  <a:moveTo>
                    <a:pt x="91" y="315"/>
                  </a:moveTo>
                  <a:lnTo>
                    <a:pt x="96" y="290"/>
                  </a:lnTo>
                  <a:lnTo>
                    <a:pt x="103" y="277"/>
                  </a:lnTo>
                  <a:lnTo>
                    <a:pt x="116" y="267"/>
                  </a:lnTo>
                  <a:lnTo>
                    <a:pt x="134" y="257"/>
                  </a:lnTo>
                  <a:lnTo>
                    <a:pt x="149" y="250"/>
                  </a:lnTo>
                  <a:lnTo>
                    <a:pt x="164" y="240"/>
                  </a:lnTo>
                  <a:lnTo>
                    <a:pt x="171" y="231"/>
                  </a:lnTo>
                  <a:lnTo>
                    <a:pt x="175" y="219"/>
                  </a:lnTo>
                  <a:lnTo>
                    <a:pt x="176" y="200"/>
                  </a:lnTo>
                  <a:lnTo>
                    <a:pt x="178" y="189"/>
                  </a:lnTo>
                  <a:lnTo>
                    <a:pt x="181" y="181"/>
                  </a:lnTo>
                  <a:lnTo>
                    <a:pt x="190" y="170"/>
                  </a:lnTo>
                  <a:lnTo>
                    <a:pt x="205" y="159"/>
                  </a:lnTo>
                  <a:lnTo>
                    <a:pt x="221" y="150"/>
                  </a:lnTo>
                  <a:lnTo>
                    <a:pt x="243" y="142"/>
                  </a:lnTo>
                  <a:lnTo>
                    <a:pt x="263" y="133"/>
                  </a:lnTo>
                  <a:lnTo>
                    <a:pt x="282" y="122"/>
                  </a:lnTo>
                  <a:lnTo>
                    <a:pt x="292" y="113"/>
                  </a:lnTo>
                  <a:lnTo>
                    <a:pt x="301" y="99"/>
                  </a:lnTo>
                  <a:lnTo>
                    <a:pt x="308" y="81"/>
                  </a:lnTo>
                  <a:lnTo>
                    <a:pt x="317" y="58"/>
                  </a:lnTo>
                  <a:lnTo>
                    <a:pt x="325" y="42"/>
                  </a:lnTo>
                  <a:lnTo>
                    <a:pt x="334" y="31"/>
                  </a:lnTo>
                  <a:lnTo>
                    <a:pt x="341" y="24"/>
                  </a:lnTo>
                  <a:lnTo>
                    <a:pt x="349" y="19"/>
                  </a:lnTo>
                  <a:lnTo>
                    <a:pt x="335" y="17"/>
                  </a:lnTo>
                  <a:lnTo>
                    <a:pt x="326" y="24"/>
                  </a:lnTo>
                  <a:lnTo>
                    <a:pt x="318" y="34"/>
                  </a:lnTo>
                  <a:lnTo>
                    <a:pt x="311" y="47"/>
                  </a:lnTo>
                  <a:lnTo>
                    <a:pt x="304" y="65"/>
                  </a:lnTo>
                  <a:lnTo>
                    <a:pt x="295" y="83"/>
                  </a:lnTo>
                  <a:lnTo>
                    <a:pt x="286" y="97"/>
                  </a:lnTo>
                  <a:lnTo>
                    <a:pt x="276" y="108"/>
                  </a:lnTo>
                  <a:lnTo>
                    <a:pt x="267" y="113"/>
                  </a:lnTo>
                  <a:lnTo>
                    <a:pt x="265" y="99"/>
                  </a:lnTo>
                  <a:lnTo>
                    <a:pt x="259" y="87"/>
                  </a:lnTo>
                  <a:lnTo>
                    <a:pt x="251" y="75"/>
                  </a:lnTo>
                  <a:lnTo>
                    <a:pt x="245" y="62"/>
                  </a:lnTo>
                  <a:lnTo>
                    <a:pt x="239" y="48"/>
                  </a:lnTo>
                  <a:lnTo>
                    <a:pt x="237" y="34"/>
                  </a:lnTo>
                  <a:lnTo>
                    <a:pt x="234" y="20"/>
                  </a:lnTo>
                  <a:lnTo>
                    <a:pt x="233" y="15"/>
                  </a:lnTo>
                  <a:lnTo>
                    <a:pt x="233" y="8"/>
                  </a:lnTo>
                  <a:lnTo>
                    <a:pt x="236" y="2"/>
                  </a:lnTo>
                  <a:lnTo>
                    <a:pt x="229" y="0"/>
                  </a:lnTo>
                  <a:lnTo>
                    <a:pt x="225" y="8"/>
                  </a:lnTo>
                  <a:lnTo>
                    <a:pt x="225" y="15"/>
                  </a:lnTo>
                  <a:lnTo>
                    <a:pt x="225" y="21"/>
                  </a:lnTo>
                  <a:lnTo>
                    <a:pt x="228" y="35"/>
                  </a:lnTo>
                  <a:lnTo>
                    <a:pt x="231" y="51"/>
                  </a:lnTo>
                  <a:lnTo>
                    <a:pt x="233" y="65"/>
                  </a:lnTo>
                  <a:lnTo>
                    <a:pt x="238" y="79"/>
                  </a:lnTo>
                  <a:lnTo>
                    <a:pt x="246" y="92"/>
                  </a:lnTo>
                  <a:lnTo>
                    <a:pt x="250" y="102"/>
                  </a:lnTo>
                  <a:lnTo>
                    <a:pt x="250" y="108"/>
                  </a:lnTo>
                  <a:lnTo>
                    <a:pt x="248" y="111"/>
                  </a:lnTo>
                  <a:lnTo>
                    <a:pt x="243" y="115"/>
                  </a:lnTo>
                  <a:lnTo>
                    <a:pt x="231" y="117"/>
                  </a:lnTo>
                  <a:lnTo>
                    <a:pt x="217" y="116"/>
                  </a:lnTo>
                  <a:lnTo>
                    <a:pt x="204" y="116"/>
                  </a:lnTo>
                  <a:lnTo>
                    <a:pt x="195" y="119"/>
                  </a:lnTo>
                  <a:lnTo>
                    <a:pt x="188" y="125"/>
                  </a:lnTo>
                  <a:lnTo>
                    <a:pt x="179" y="130"/>
                  </a:lnTo>
                  <a:lnTo>
                    <a:pt x="167" y="138"/>
                  </a:lnTo>
                  <a:lnTo>
                    <a:pt x="154" y="145"/>
                  </a:lnTo>
                  <a:lnTo>
                    <a:pt x="153" y="136"/>
                  </a:lnTo>
                  <a:lnTo>
                    <a:pt x="148" y="128"/>
                  </a:lnTo>
                  <a:lnTo>
                    <a:pt x="143" y="122"/>
                  </a:lnTo>
                  <a:lnTo>
                    <a:pt x="134" y="117"/>
                  </a:lnTo>
                  <a:lnTo>
                    <a:pt x="124" y="113"/>
                  </a:lnTo>
                  <a:lnTo>
                    <a:pt x="112" y="107"/>
                  </a:lnTo>
                  <a:lnTo>
                    <a:pt x="104" y="99"/>
                  </a:lnTo>
                  <a:lnTo>
                    <a:pt x="99" y="91"/>
                  </a:lnTo>
                  <a:lnTo>
                    <a:pt x="94" y="81"/>
                  </a:lnTo>
                  <a:lnTo>
                    <a:pt x="87" y="83"/>
                  </a:lnTo>
                  <a:lnTo>
                    <a:pt x="90" y="92"/>
                  </a:lnTo>
                  <a:lnTo>
                    <a:pt x="97" y="103"/>
                  </a:lnTo>
                  <a:lnTo>
                    <a:pt x="104" y="111"/>
                  </a:lnTo>
                  <a:lnTo>
                    <a:pt x="116" y="119"/>
                  </a:lnTo>
                  <a:lnTo>
                    <a:pt x="128" y="126"/>
                  </a:lnTo>
                  <a:lnTo>
                    <a:pt x="136" y="132"/>
                  </a:lnTo>
                  <a:lnTo>
                    <a:pt x="142" y="142"/>
                  </a:lnTo>
                  <a:lnTo>
                    <a:pt x="142" y="144"/>
                  </a:lnTo>
                  <a:lnTo>
                    <a:pt x="141" y="147"/>
                  </a:lnTo>
                  <a:lnTo>
                    <a:pt x="130" y="150"/>
                  </a:lnTo>
                  <a:lnTo>
                    <a:pt x="114" y="153"/>
                  </a:lnTo>
                  <a:lnTo>
                    <a:pt x="102" y="156"/>
                  </a:lnTo>
                  <a:lnTo>
                    <a:pt x="93" y="161"/>
                  </a:lnTo>
                  <a:lnTo>
                    <a:pt x="87" y="167"/>
                  </a:lnTo>
                  <a:lnTo>
                    <a:pt x="82" y="177"/>
                  </a:lnTo>
                  <a:lnTo>
                    <a:pt x="79" y="192"/>
                  </a:lnTo>
                  <a:lnTo>
                    <a:pt x="78" y="167"/>
                  </a:lnTo>
                  <a:lnTo>
                    <a:pt x="76" y="162"/>
                  </a:lnTo>
                  <a:lnTo>
                    <a:pt x="74" y="155"/>
                  </a:lnTo>
                  <a:lnTo>
                    <a:pt x="67" y="145"/>
                  </a:lnTo>
                  <a:lnTo>
                    <a:pt x="58" y="130"/>
                  </a:lnTo>
                  <a:lnTo>
                    <a:pt x="54" y="110"/>
                  </a:lnTo>
                  <a:lnTo>
                    <a:pt x="54" y="91"/>
                  </a:lnTo>
                  <a:lnTo>
                    <a:pt x="55" y="74"/>
                  </a:lnTo>
                  <a:lnTo>
                    <a:pt x="55" y="71"/>
                  </a:lnTo>
                  <a:lnTo>
                    <a:pt x="57" y="49"/>
                  </a:lnTo>
                  <a:lnTo>
                    <a:pt x="60" y="37"/>
                  </a:lnTo>
                  <a:lnTo>
                    <a:pt x="65" y="26"/>
                  </a:lnTo>
                  <a:lnTo>
                    <a:pt x="71" y="17"/>
                  </a:lnTo>
                  <a:lnTo>
                    <a:pt x="58" y="21"/>
                  </a:lnTo>
                  <a:lnTo>
                    <a:pt x="54" y="29"/>
                  </a:lnTo>
                  <a:lnTo>
                    <a:pt x="50" y="39"/>
                  </a:lnTo>
                  <a:lnTo>
                    <a:pt x="47" y="53"/>
                  </a:lnTo>
                  <a:lnTo>
                    <a:pt x="45" y="71"/>
                  </a:lnTo>
                  <a:lnTo>
                    <a:pt x="45" y="82"/>
                  </a:lnTo>
                  <a:lnTo>
                    <a:pt x="43" y="97"/>
                  </a:lnTo>
                  <a:lnTo>
                    <a:pt x="43" y="113"/>
                  </a:lnTo>
                  <a:lnTo>
                    <a:pt x="42" y="125"/>
                  </a:lnTo>
                  <a:lnTo>
                    <a:pt x="37" y="142"/>
                  </a:lnTo>
                  <a:lnTo>
                    <a:pt x="30" y="130"/>
                  </a:lnTo>
                  <a:lnTo>
                    <a:pt x="23" y="118"/>
                  </a:lnTo>
                  <a:lnTo>
                    <a:pt x="20" y="107"/>
                  </a:lnTo>
                  <a:lnTo>
                    <a:pt x="18" y="93"/>
                  </a:lnTo>
                  <a:lnTo>
                    <a:pt x="18" y="77"/>
                  </a:lnTo>
                  <a:lnTo>
                    <a:pt x="18" y="65"/>
                  </a:lnTo>
                  <a:lnTo>
                    <a:pt x="19" y="60"/>
                  </a:lnTo>
                  <a:lnTo>
                    <a:pt x="20" y="42"/>
                  </a:lnTo>
                  <a:lnTo>
                    <a:pt x="22" y="34"/>
                  </a:lnTo>
                  <a:lnTo>
                    <a:pt x="7" y="34"/>
                  </a:lnTo>
                  <a:lnTo>
                    <a:pt x="6" y="48"/>
                  </a:lnTo>
                  <a:lnTo>
                    <a:pt x="3" y="62"/>
                  </a:lnTo>
                  <a:lnTo>
                    <a:pt x="1" y="80"/>
                  </a:lnTo>
                  <a:lnTo>
                    <a:pt x="0" y="96"/>
                  </a:lnTo>
                  <a:lnTo>
                    <a:pt x="3" y="117"/>
                  </a:lnTo>
                  <a:lnTo>
                    <a:pt x="9" y="135"/>
                  </a:lnTo>
                  <a:lnTo>
                    <a:pt x="17" y="154"/>
                  </a:lnTo>
                  <a:lnTo>
                    <a:pt x="23" y="170"/>
                  </a:lnTo>
                  <a:lnTo>
                    <a:pt x="26" y="187"/>
                  </a:lnTo>
                  <a:lnTo>
                    <a:pt x="28" y="207"/>
                  </a:lnTo>
                  <a:lnTo>
                    <a:pt x="25" y="229"/>
                  </a:lnTo>
                  <a:lnTo>
                    <a:pt x="21" y="245"/>
                  </a:lnTo>
                  <a:lnTo>
                    <a:pt x="13" y="262"/>
                  </a:lnTo>
                  <a:lnTo>
                    <a:pt x="5" y="271"/>
                  </a:lnTo>
                  <a:lnTo>
                    <a:pt x="91" y="315"/>
                  </a:lnTo>
                  <a:close/>
                </a:path>
              </a:pathLst>
            </a:custGeom>
            <a:solidFill>
              <a:srgbClr val="008080"/>
            </a:solidFill>
            <a:ln w="0">
              <a:solidFill>
                <a:srgbClr val="800000"/>
              </a:solidFill>
              <a:round/>
              <a:headEnd/>
              <a:tailEnd/>
            </a:ln>
          </p:spPr>
          <p:txBody>
            <a:bodyPr/>
            <a:lstStyle/>
            <a:p>
              <a:endParaRPr lang="ar-IQ"/>
            </a:p>
          </p:txBody>
        </p:sp>
        <p:sp>
          <p:nvSpPr>
            <p:cNvPr id="56" name="Freeform 54"/>
            <p:cNvSpPr>
              <a:spLocks/>
            </p:cNvSpPr>
            <p:nvPr/>
          </p:nvSpPr>
          <p:spPr bwMode="auto">
            <a:xfrm>
              <a:off x="1160" y="1367"/>
              <a:ext cx="101" cy="160"/>
            </a:xfrm>
            <a:custGeom>
              <a:avLst/>
              <a:gdLst>
                <a:gd name="T0" fmla="*/ 31 w 304"/>
                <a:gd name="T1" fmla="*/ 14 h 479"/>
                <a:gd name="T2" fmla="*/ 30 w 304"/>
                <a:gd name="T3" fmla="*/ 22 h 479"/>
                <a:gd name="T4" fmla="*/ 25 w 304"/>
                <a:gd name="T5" fmla="*/ 31 h 479"/>
                <a:gd name="T6" fmla="*/ 22 w 304"/>
                <a:gd name="T7" fmla="*/ 43 h 479"/>
                <a:gd name="T8" fmla="*/ 24 w 304"/>
                <a:gd name="T9" fmla="*/ 54 h 479"/>
                <a:gd name="T10" fmla="*/ 24 w 304"/>
                <a:gd name="T11" fmla="*/ 61 h 479"/>
                <a:gd name="T12" fmla="*/ 21 w 304"/>
                <a:gd name="T13" fmla="*/ 71 h 479"/>
                <a:gd name="T14" fmla="*/ 21 w 304"/>
                <a:gd name="T15" fmla="*/ 85 h 479"/>
                <a:gd name="T16" fmla="*/ 21 w 304"/>
                <a:gd name="T17" fmla="*/ 97 h 479"/>
                <a:gd name="T18" fmla="*/ 23 w 304"/>
                <a:gd name="T19" fmla="*/ 110 h 479"/>
                <a:gd name="T20" fmla="*/ 23 w 304"/>
                <a:gd name="T21" fmla="*/ 127 h 479"/>
                <a:gd name="T22" fmla="*/ 20 w 304"/>
                <a:gd name="T23" fmla="*/ 139 h 479"/>
                <a:gd name="T24" fmla="*/ 12 w 304"/>
                <a:gd name="T25" fmla="*/ 146 h 479"/>
                <a:gd name="T26" fmla="*/ 6 w 304"/>
                <a:gd name="T27" fmla="*/ 151 h 479"/>
                <a:gd name="T28" fmla="*/ 19 w 304"/>
                <a:gd name="T29" fmla="*/ 151 h 479"/>
                <a:gd name="T30" fmla="*/ 32 w 304"/>
                <a:gd name="T31" fmla="*/ 154 h 479"/>
                <a:gd name="T32" fmla="*/ 40 w 304"/>
                <a:gd name="T33" fmla="*/ 154 h 479"/>
                <a:gd name="T34" fmla="*/ 46 w 304"/>
                <a:gd name="T35" fmla="*/ 149 h 479"/>
                <a:gd name="T36" fmla="*/ 47 w 304"/>
                <a:gd name="T37" fmla="*/ 149 h 479"/>
                <a:gd name="T38" fmla="*/ 46 w 304"/>
                <a:gd name="T39" fmla="*/ 159 h 479"/>
                <a:gd name="T40" fmla="*/ 48 w 304"/>
                <a:gd name="T41" fmla="*/ 157 h 479"/>
                <a:gd name="T42" fmla="*/ 54 w 304"/>
                <a:gd name="T43" fmla="*/ 149 h 479"/>
                <a:gd name="T44" fmla="*/ 63 w 304"/>
                <a:gd name="T45" fmla="*/ 145 h 479"/>
                <a:gd name="T46" fmla="*/ 76 w 304"/>
                <a:gd name="T47" fmla="*/ 145 h 479"/>
                <a:gd name="T48" fmla="*/ 88 w 304"/>
                <a:gd name="T49" fmla="*/ 146 h 479"/>
                <a:gd name="T50" fmla="*/ 101 w 304"/>
                <a:gd name="T51" fmla="*/ 149 h 479"/>
                <a:gd name="T52" fmla="*/ 91 w 304"/>
                <a:gd name="T53" fmla="*/ 142 h 479"/>
                <a:gd name="T54" fmla="*/ 86 w 304"/>
                <a:gd name="T55" fmla="*/ 138 h 479"/>
                <a:gd name="T56" fmla="*/ 80 w 304"/>
                <a:gd name="T57" fmla="*/ 123 h 479"/>
                <a:gd name="T58" fmla="*/ 75 w 304"/>
                <a:gd name="T59" fmla="*/ 108 h 479"/>
                <a:gd name="T60" fmla="*/ 66 w 304"/>
                <a:gd name="T61" fmla="*/ 93 h 479"/>
                <a:gd name="T62" fmla="*/ 53 w 304"/>
                <a:gd name="T63" fmla="*/ 73 h 479"/>
                <a:gd name="T64" fmla="*/ 52 w 304"/>
                <a:gd name="T65" fmla="*/ 59 h 479"/>
                <a:gd name="T66" fmla="*/ 54 w 304"/>
                <a:gd name="T67" fmla="*/ 48 h 479"/>
                <a:gd name="T68" fmla="*/ 61 w 304"/>
                <a:gd name="T69" fmla="*/ 37 h 479"/>
                <a:gd name="T70" fmla="*/ 65 w 304"/>
                <a:gd name="T71" fmla="*/ 29 h 479"/>
                <a:gd name="T72" fmla="*/ 69 w 304"/>
                <a:gd name="T73" fmla="*/ 14 h 479"/>
                <a:gd name="T74" fmla="*/ 29 w 304"/>
                <a:gd name="T75" fmla="*/ 9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88" y="28"/>
                  </a:moveTo>
                  <a:lnTo>
                    <a:pt x="93" y="41"/>
                  </a:lnTo>
                  <a:lnTo>
                    <a:pt x="94" y="54"/>
                  </a:lnTo>
                  <a:lnTo>
                    <a:pt x="91" y="66"/>
                  </a:lnTo>
                  <a:lnTo>
                    <a:pt x="83" y="79"/>
                  </a:lnTo>
                  <a:lnTo>
                    <a:pt x="74" y="93"/>
                  </a:lnTo>
                  <a:lnTo>
                    <a:pt x="68" y="109"/>
                  </a:lnTo>
                  <a:lnTo>
                    <a:pt x="66" y="129"/>
                  </a:lnTo>
                  <a:lnTo>
                    <a:pt x="66" y="145"/>
                  </a:lnTo>
                  <a:lnTo>
                    <a:pt x="71" y="162"/>
                  </a:lnTo>
                  <a:lnTo>
                    <a:pt x="74" y="174"/>
                  </a:lnTo>
                  <a:lnTo>
                    <a:pt x="73" y="184"/>
                  </a:lnTo>
                  <a:lnTo>
                    <a:pt x="67" y="198"/>
                  </a:lnTo>
                  <a:lnTo>
                    <a:pt x="63" y="214"/>
                  </a:lnTo>
                  <a:lnTo>
                    <a:pt x="62" y="230"/>
                  </a:lnTo>
                  <a:lnTo>
                    <a:pt x="63" y="254"/>
                  </a:lnTo>
                  <a:lnTo>
                    <a:pt x="62" y="275"/>
                  </a:lnTo>
                  <a:lnTo>
                    <a:pt x="62" y="291"/>
                  </a:lnTo>
                  <a:lnTo>
                    <a:pt x="66" y="312"/>
                  </a:lnTo>
                  <a:lnTo>
                    <a:pt x="69" y="329"/>
                  </a:lnTo>
                  <a:lnTo>
                    <a:pt x="71" y="350"/>
                  </a:lnTo>
                  <a:lnTo>
                    <a:pt x="70" y="379"/>
                  </a:lnTo>
                  <a:lnTo>
                    <a:pt x="66" y="400"/>
                  </a:lnTo>
                  <a:lnTo>
                    <a:pt x="59" y="415"/>
                  </a:lnTo>
                  <a:lnTo>
                    <a:pt x="49" y="429"/>
                  </a:lnTo>
                  <a:lnTo>
                    <a:pt x="35" y="438"/>
                  </a:lnTo>
                  <a:lnTo>
                    <a:pt x="0" y="458"/>
                  </a:lnTo>
                  <a:lnTo>
                    <a:pt x="18" y="453"/>
                  </a:lnTo>
                  <a:lnTo>
                    <a:pt x="37" y="452"/>
                  </a:lnTo>
                  <a:lnTo>
                    <a:pt x="58" y="453"/>
                  </a:lnTo>
                  <a:lnTo>
                    <a:pt x="77" y="457"/>
                  </a:lnTo>
                  <a:lnTo>
                    <a:pt x="95" y="462"/>
                  </a:lnTo>
                  <a:lnTo>
                    <a:pt x="110" y="464"/>
                  </a:lnTo>
                  <a:lnTo>
                    <a:pt x="121" y="462"/>
                  </a:lnTo>
                  <a:lnTo>
                    <a:pt x="129" y="456"/>
                  </a:lnTo>
                  <a:lnTo>
                    <a:pt x="137" y="445"/>
                  </a:lnTo>
                  <a:lnTo>
                    <a:pt x="146" y="425"/>
                  </a:lnTo>
                  <a:lnTo>
                    <a:pt x="141" y="445"/>
                  </a:lnTo>
                  <a:lnTo>
                    <a:pt x="139" y="459"/>
                  </a:lnTo>
                  <a:lnTo>
                    <a:pt x="137" y="475"/>
                  </a:lnTo>
                  <a:lnTo>
                    <a:pt x="137" y="479"/>
                  </a:lnTo>
                  <a:lnTo>
                    <a:pt x="145" y="470"/>
                  </a:lnTo>
                  <a:lnTo>
                    <a:pt x="153" y="458"/>
                  </a:lnTo>
                  <a:lnTo>
                    <a:pt x="163" y="447"/>
                  </a:lnTo>
                  <a:lnTo>
                    <a:pt x="178" y="438"/>
                  </a:lnTo>
                  <a:lnTo>
                    <a:pt x="191" y="434"/>
                  </a:lnTo>
                  <a:lnTo>
                    <a:pt x="212" y="432"/>
                  </a:lnTo>
                  <a:lnTo>
                    <a:pt x="230" y="433"/>
                  </a:lnTo>
                  <a:lnTo>
                    <a:pt x="250" y="434"/>
                  </a:lnTo>
                  <a:lnTo>
                    <a:pt x="266" y="437"/>
                  </a:lnTo>
                  <a:lnTo>
                    <a:pt x="287" y="442"/>
                  </a:lnTo>
                  <a:lnTo>
                    <a:pt x="304" y="445"/>
                  </a:lnTo>
                  <a:lnTo>
                    <a:pt x="287" y="437"/>
                  </a:lnTo>
                  <a:lnTo>
                    <a:pt x="273" y="426"/>
                  </a:lnTo>
                  <a:lnTo>
                    <a:pt x="265" y="419"/>
                  </a:lnTo>
                  <a:lnTo>
                    <a:pt x="260" y="412"/>
                  </a:lnTo>
                  <a:lnTo>
                    <a:pt x="248" y="389"/>
                  </a:lnTo>
                  <a:lnTo>
                    <a:pt x="240" y="367"/>
                  </a:lnTo>
                  <a:lnTo>
                    <a:pt x="234" y="345"/>
                  </a:lnTo>
                  <a:lnTo>
                    <a:pt x="226" y="323"/>
                  </a:lnTo>
                  <a:lnTo>
                    <a:pt x="215" y="304"/>
                  </a:lnTo>
                  <a:lnTo>
                    <a:pt x="200" y="279"/>
                  </a:lnTo>
                  <a:lnTo>
                    <a:pt x="179" y="250"/>
                  </a:lnTo>
                  <a:lnTo>
                    <a:pt x="160" y="218"/>
                  </a:lnTo>
                  <a:lnTo>
                    <a:pt x="158" y="197"/>
                  </a:lnTo>
                  <a:lnTo>
                    <a:pt x="158" y="178"/>
                  </a:lnTo>
                  <a:lnTo>
                    <a:pt x="160" y="160"/>
                  </a:lnTo>
                  <a:lnTo>
                    <a:pt x="164" y="143"/>
                  </a:lnTo>
                  <a:lnTo>
                    <a:pt x="172" y="126"/>
                  </a:lnTo>
                  <a:lnTo>
                    <a:pt x="183" y="111"/>
                  </a:lnTo>
                  <a:lnTo>
                    <a:pt x="191" y="99"/>
                  </a:lnTo>
                  <a:lnTo>
                    <a:pt x="195" y="87"/>
                  </a:lnTo>
                  <a:lnTo>
                    <a:pt x="201" y="62"/>
                  </a:lnTo>
                  <a:lnTo>
                    <a:pt x="207" y="43"/>
                  </a:lnTo>
                  <a:lnTo>
                    <a:pt x="121" y="0"/>
                  </a:lnTo>
                  <a:lnTo>
                    <a:pt x="88" y="28"/>
                  </a:lnTo>
                  <a:close/>
                </a:path>
              </a:pathLst>
            </a:custGeom>
            <a:solidFill>
              <a:srgbClr val="008080"/>
            </a:solidFill>
            <a:ln w="0">
              <a:solidFill>
                <a:srgbClr val="800000"/>
              </a:solidFill>
              <a:round/>
              <a:headEnd/>
              <a:tailEnd/>
            </a:ln>
          </p:spPr>
          <p:txBody>
            <a:bodyPr/>
            <a:lstStyle/>
            <a:p>
              <a:endParaRPr lang="ar-IQ"/>
            </a:p>
          </p:txBody>
        </p:sp>
        <p:sp>
          <p:nvSpPr>
            <p:cNvPr id="57" name="Freeform 55"/>
            <p:cNvSpPr>
              <a:spLocks/>
            </p:cNvSpPr>
            <p:nvPr/>
          </p:nvSpPr>
          <p:spPr bwMode="auto">
            <a:xfrm>
              <a:off x="972" y="1276"/>
              <a:ext cx="228" cy="101"/>
            </a:xfrm>
            <a:custGeom>
              <a:avLst/>
              <a:gdLst>
                <a:gd name="T0" fmla="*/ 198 w 684"/>
                <a:gd name="T1" fmla="*/ 88 h 302"/>
                <a:gd name="T2" fmla="*/ 168 w 684"/>
                <a:gd name="T3" fmla="*/ 78 h 302"/>
                <a:gd name="T4" fmla="*/ 146 w 684"/>
                <a:gd name="T5" fmla="*/ 65 h 302"/>
                <a:gd name="T6" fmla="*/ 125 w 684"/>
                <a:gd name="T7" fmla="*/ 48 h 302"/>
                <a:gd name="T8" fmla="*/ 99 w 684"/>
                <a:gd name="T9" fmla="*/ 45 h 302"/>
                <a:gd name="T10" fmla="*/ 67 w 684"/>
                <a:gd name="T11" fmla="*/ 49 h 302"/>
                <a:gd name="T12" fmla="*/ 41 w 684"/>
                <a:gd name="T13" fmla="*/ 43 h 302"/>
                <a:gd name="T14" fmla="*/ 21 w 684"/>
                <a:gd name="T15" fmla="*/ 30 h 302"/>
                <a:gd name="T16" fmla="*/ 3 w 684"/>
                <a:gd name="T17" fmla="*/ 24 h 302"/>
                <a:gd name="T18" fmla="*/ 3 w 684"/>
                <a:gd name="T19" fmla="*/ 20 h 302"/>
                <a:gd name="T20" fmla="*/ 23 w 684"/>
                <a:gd name="T21" fmla="*/ 28 h 302"/>
                <a:gd name="T22" fmla="*/ 30 w 684"/>
                <a:gd name="T23" fmla="*/ 22 h 302"/>
                <a:gd name="T24" fmla="*/ 33 w 684"/>
                <a:gd name="T25" fmla="*/ 6 h 302"/>
                <a:gd name="T26" fmla="*/ 35 w 684"/>
                <a:gd name="T27" fmla="*/ 28 h 302"/>
                <a:gd name="T28" fmla="*/ 47 w 684"/>
                <a:gd name="T29" fmla="*/ 36 h 302"/>
                <a:gd name="T30" fmla="*/ 58 w 684"/>
                <a:gd name="T31" fmla="*/ 36 h 302"/>
                <a:gd name="T32" fmla="*/ 45 w 684"/>
                <a:gd name="T33" fmla="*/ 20 h 302"/>
                <a:gd name="T34" fmla="*/ 47 w 684"/>
                <a:gd name="T35" fmla="*/ 7 h 302"/>
                <a:gd name="T36" fmla="*/ 51 w 684"/>
                <a:gd name="T37" fmla="*/ 23 h 302"/>
                <a:gd name="T38" fmla="*/ 68 w 684"/>
                <a:gd name="T39" fmla="*/ 37 h 302"/>
                <a:gd name="T40" fmla="*/ 92 w 684"/>
                <a:gd name="T41" fmla="*/ 32 h 302"/>
                <a:gd name="T42" fmla="*/ 117 w 684"/>
                <a:gd name="T43" fmla="*/ 32 h 302"/>
                <a:gd name="T44" fmla="*/ 96 w 684"/>
                <a:gd name="T45" fmla="*/ 19 h 302"/>
                <a:gd name="T46" fmla="*/ 89 w 684"/>
                <a:gd name="T47" fmla="*/ 11 h 302"/>
                <a:gd name="T48" fmla="*/ 83 w 684"/>
                <a:gd name="T49" fmla="*/ 0 h 302"/>
                <a:gd name="T50" fmla="*/ 89 w 684"/>
                <a:gd name="T51" fmla="*/ 6 h 302"/>
                <a:gd name="T52" fmla="*/ 98 w 684"/>
                <a:gd name="T53" fmla="*/ 16 h 302"/>
                <a:gd name="T54" fmla="*/ 118 w 684"/>
                <a:gd name="T55" fmla="*/ 28 h 302"/>
                <a:gd name="T56" fmla="*/ 122 w 684"/>
                <a:gd name="T57" fmla="*/ 18 h 302"/>
                <a:gd name="T58" fmla="*/ 123 w 684"/>
                <a:gd name="T59" fmla="*/ 6 h 302"/>
                <a:gd name="T60" fmla="*/ 127 w 684"/>
                <a:gd name="T61" fmla="*/ 14 h 302"/>
                <a:gd name="T62" fmla="*/ 130 w 684"/>
                <a:gd name="T63" fmla="*/ 34 h 302"/>
                <a:gd name="T64" fmla="*/ 152 w 684"/>
                <a:gd name="T65" fmla="*/ 45 h 302"/>
                <a:gd name="T66" fmla="*/ 167 w 684"/>
                <a:gd name="T67" fmla="*/ 55 h 302"/>
                <a:gd name="T68" fmla="*/ 195 w 684"/>
                <a:gd name="T69" fmla="*/ 65 h 302"/>
                <a:gd name="T70" fmla="*/ 207 w 684"/>
                <a:gd name="T71" fmla="*/ 71 h 302"/>
                <a:gd name="T72" fmla="*/ 195 w 684"/>
                <a:gd name="T73" fmla="*/ 56 h 302"/>
                <a:gd name="T74" fmla="*/ 186 w 684"/>
                <a:gd name="T75" fmla="*/ 40 h 302"/>
                <a:gd name="T76" fmla="*/ 189 w 684"/>
                <a:gd name="T77" fmla="*/ 25 h 302"/>
                <a:gd name="T78" fmla="*/ 177 w 684"/>
                <a:gd name="T79" fmla="*/ 11 h 302"/>
                <a:gd name="T80" fmla="*/ 187 w 684"/>
                <a:gd name="T81" fmla="*/ 17 h 302"/>
                <a:gd name="T82" fmla="*/ 193 w 684"/>
                <a:gd name="T83" fmla="*/ 32 h 302"/>
                <a:gd name="T84" fmla="*/ 201 w 684"/>
                <a:gd name="T85" fmla="*/ 14 h 302"/>
                <a:gd name="T86" fmla="*/ 205 w 684"/>
                <a:gd name="T87" fmla="*/ 16 h 302"/>
                <a:gd name="T88" fmla="*/ 196 w 684"/>
                <a:gd name="T89" fmla="*/ 37 h 302"/>
                <a:gd name="T90" fmla="*/ 198 w 684"/>
                <a:gd name="T91" fmla="*/ 53 h 302"/>
                <a:gd name="T92" fmla="*/ 215 w 684"/>
                <a:gd name="T93" fmla="*/ 71 h 302"/>
                <a:gd name="T94" fmla="*/ 226 w 684"/>
                <a:gd name="T95" fmla="*/ 88 h 3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4"/>
                <a:gd name="T145" fmla="*/ 0 h 302"/>
                <a:gd name="T146" fmla="*/ 684 w 684"/>
                <a:gd name="T147" fmla="*/ 302 h 3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4" h="302">
                  <a:moveTo>
                    <a:pt x="651" y="302"/>
                  </a:moveTo>
                  <a:lnTo>
                    <a:pt x="641" y="291"/>
                  </a:lnTo>
                  <a:lnTo>
                    <a:pt x="619" y="276"/>
                  </a:lnTo>
                  <a:lnTo>
                    <a:pt x="594" y="262"/>
                  </a:lnTo>
                  <a:lnTo>
                    <a:pt x="567" y="249"/>
                  </a:lnTo>
                  <a:lnTo>
                    <a:pt x="544" y="243"/>
                  </a:lnTo>
                  <a:lnTo>
                    <a:pt x="525" y="240"/>
                  </a:lnTo>
                  <a:lnTo>
                    <a:pt x="504" y="234"/>
                  </a:lnTo>
                  <a:lnTo>
                    <a:pt x="485" y="226"/>
                  </a:lnTo>
                  <a:lnTo>
                    <a:pt x="465" y="217"/>
                  </a:lnTo>
                  <a:lnTo>
                    <a:pt x="454" y="208"/>
                  </a:lnTo>
                  <a:lnTo>
                    <a:pt x="438" y="195"/>
                  </a:lnTo>
                  <a:lnTo>
                    <a:pt x="421" y="178"/>
                  </a:lnTo>
                  <a:lnTo>
                    <a:pt x="404" y="162"/>
                  </a:lnTo>
                  <a:lnTo>
                    <a:pt x="391" y="152"/>
                  </a:lnTo>
                  <a:lnTo>
                    <a:pt x="375" y="145"/>
                  </a:lnTo>
                  <a:lnTo>
                    <a:pt x="358" y="139"/>
                  </a:lnTo>
                  <a:lnTo>
                    <a:pt x="338" y="136"/>
                  </a:lnTo>
                  <a:lnTo>
                    <a:pt x="316" y="134"/>
                  </a:lnTo>
                  <a:lnTo>
                    <a:pt x="296" y="135"/>
                  </a:lnTo>
                  <a:lnTo>
                    <a:pt x="270" y="138"/>
                  </a:lnTo>
                  <a:lnTo>
                    <a:pt x="246" y="140"/>
                  </a:lnTo>
                  <a:lnTo>
                    <a:pt x="224" y="145"/>
                  </a:lnTo>
                  <a:lnTo>
                    <a:pt x="200" y="148"/>
                  </a:lnTo>
                  <a:lnTo>
                    <a:pt x="178" y="148"/>
                  </a:lnTo>
                  <a:lnTo>
                    <a:pt x="157" y="145"/>
                  </a:lnTo>
                  <a:lnTo>
                    <a:pt x="141" y="139"/>
                  </a:lnTo>
                  <a:lnTo>
                    <a:pt x="123" y="129"/>
                  </a:lnTo>
                  <a:lnTo>
                    <a:pt x="109" y="117"/>
                  </a:lnTo>
                  <a:lnTo>
                    <a:pt x="94" y="106"/>
                  </a:lnTo>
                  <a:lnTo>
                    <a:pt x="80" y="97"/>
                  </a:lnTo>
                  <a:lnTo>
                    <a:pt x="64" y="91"/>
                  </a:lnTo>
                  <a:lnTo>
                    <a:pt x="46" y="86"/>
                  </a:lnTo>
                  <a:lnTo>
                    <a:pt x="26" y="80"/>
                  </a:lnTo>
                  <a:lnTo>
                    <a:pt x="14" y="76"/>
                  </a:lnTo>
                  <a:lnTo>
                    <a:pt x="9" y="71"/>
                  </a:lnTo>
                  <a:lnTo>
                    <a:pt x="5" y="65"/>
                  </a:lnTo>
                  <a:lnTo>
                    <a:pt x="0" y="52"/>
                  </a:lnTo>
                  <a:lnTo>
                    <a:pt x="8" y="50"/>
                  </a:lnTo>
                  <a:lnTo>
                    <a:pt x="10" y="60"/>
                  </a:lnTo>
                  <a:lnTo>
                    <a:pt x="16" y="66"/>
                  </a:lnTo>
                  <a:lnTo>
                    <a:pt x="24" y="71"/>
                  </a:lnTo>
                  <a:lnTo>
                    <a:pt x="45" y="77"/>
                  </a:lnTo>
                  <a:lnTo>
                    <a:pt x="69" y="84"/>
                  </a:lnTo>
                  <a:lnTo>
                    <a:pt x="87" y="87"/>
                  </a:lnTo>
                  <a:lnTo>
                    <a:pt x="92" y="90"/>
                  </a:lnTo>
                  <a:lnTo>
                    <a:pt x="90" y="78"/>
                  </a:lnTo>
                  <a:lnTo>
                    <a:pt x="90" y="66"/>
                  </a:lnTo>
                  <a:lnTo>
                    <a:pt x="90" y="50"/>
                  </a:lnTo>
                  <a:lnTo>
                    <a:pt x="92" y="32"/>
                  </a:lnTo>
                  <a:lnTo>
                    <a:pt x="92" y="19"/>
                  </a:lnTo>
                  <a:lnTo>
                    <a:pt x="99" y="19"/>
                  </a:lnTo>
                  <a:lnTo>
                    <a:pt x="98" y="30"/>
                  </a:lnTo>
                  <a:lnTo>
                    <a:pt x="98" y="49"/>
                  </a:lnTo>
                  <a:lnTo>
                    <a:pt x="99" y="67"/>
                  </a:lnTo>
                  <a:lnTo>
                    <a:pt x="104" y="83"/>
                  </a:lnTo>
                  <a:lnTo>
                    <a:pt x="111" y="90"/>
                  </a:lnTo>
                  <a:lnTo>
                    <a:pt x="118" y="96"/>
                  </a:lnTo>
                  <a:lnTo>
                    <a:pt x="130" y="102"/>
                  </a:lnTo>
                  <a:lnTo>
                    <a:pt x="142" y="108"/>
                  </a:lnTo>
                  <a:lnTo>
                    <a:pt x="157" y="112"/>
                  </a:lnTo>
                  <a:lnTo>
                    <a:pt x="175" y="116"/>
                  </a:lnTo>
                  <a:lnTo>
                    <a:pt x="188" y="116"/>
                  </a:lnTo>
                  <a:lnTo>
                    <a:pt x="175" y="107"/>
                  </a:lnTo>
                  <a:lnTo>
                    <a:pt x="160" y="96"/>
                  </a:lnTo>
                  <a:lnTo>
                    <a:pt x="150" y="85"/>
                  </a:lnTo>
                  <a:lnTo>
                    <a:pt x="141" y="71"/>
                  </a:lnTo>
                  <a:lnTo>
                    <a:pt x="136" y="59"/>
                  </a:lnTo>
                  <a:lnTo>
                    <a:pt x="134" y="43"/>
                  </a:lnTo>
                  <a:lnTo>
                    <a:pt x="133" y="32"/>
                  </a:lnTo>
                  <a:lnTo>
                    <a:pt x="134" y="21"/>
                  </a:lnTo>
                  <a:lnTo>
                    <a:pt x="141" y="21"/>
                  </a:lnTo>
                  <a:lnTo>
                    <a:pt x="141" y="29"/>
                  </a:lnTo>
                  <a:lnTo>
                    <a:pt x="142" y="43"/>
                  </a:lnTo>
                  <a:lnTo>
                    <a:pt x="145" y="57"/>
                  </a:lnTo>
                  <a:lnTo>
                    <a:pt x="152" y="69"/>
                  </a:lnTo>
                  <a:lnTo>
                    <a:pt x="161" y="83"/>
                  </a:lnTo>
                  <a:lnTo>
                    <a:pt x="173" y="94"/>
                  </a:lnTo>
                  <a:lnTo>
                    <a:pt x="189" y="102"/>
                  </a:lnTo>
                  <a:lnTo>
                    <a:pt x="205" y="110"/>
                  </a:lnTo>
                  <a:lnTo>
                    <a:pt x="220" y="111"/>
                  </a:lnTo>
                  <a:lnTo>
                    <a:pt x="236" y="107"/>
                  </a:lnTo>
                  <a:lnTo>
                    <a:pt x="255" y="100"/>
                  </a:lnTo>
                  <a:lnTo>
                    <a:pt x="276" y="95"/>
                  </a:lnTo>
                  <a:lnTo>
                    <a:pt x="297" y="90"/>
                  </a:lnTo>
                  <a:lnTo>
                    <a:pt x="313" y="90"/>
                  </a:lnTo>
                  <a:lnTo>
                    <a:pt x="329" y="90"/>
                  </a:lnTo>
                  <a:lnTo>
                    <a:pt x="350" y="95"/>
                  </a:lnTo>
                  <a:lnTo>
                    <a:pt x="329" y="78"/>
                  </a:lnTo>
                  <a:lnTo>
                    <a:pt x="316" y="69"/>
                  </a:lnTo>
                  <a:lnTo>
                    <a:pt x="301" y="62"/>
                  </a:lnTo>
                  <a:lnTo>
                    <a:pt x="288" y="56"/>
                  </a:lnTo>
                  <a:lnTo>
                    <a:pt x="279" y="51"/>
                  </a:lnTo>
                  <a:lnTo>
                    <a:pt x="274" y="46"/>
                  </a:lnTo>
                  <a:lnTo>
                    <a:pt x="272" y="43"/>
                  </a:lnTo>
                  <a:lnTo>
                    <a:pt x="266" y="32"/>
                  </a:lnTo>
                  <a:lnTo>
                    <a:pt x="262" y="22"/>
                  </a:lnTo>
                  <a:lnTo>
                    <a:pt x="258" y="14"/>
                  </a:lnTo>
                  <a:lnTo>
                    <a:pt x="249" y="1"/>
                  </a:lnTo>
                  <a:lnTo>
                    <a:pt x="256" y="0"/>
                  </a:lnTo>
                  <a:lnTo>
                    <a:pt x="263" y="9"/>
                  </a:lnTo>
                  <a:lnTo>
                    <a:pt x="268" y="18"/>
                  </a:lnTo>
                  <a:lnTo>
                    <a:pt x="272" y="27"/>
                  </a:lnTo>
                  <a:lnTo>
                    <a:pt x="276" y="35"/>
                  </a:lnTo>
                  <a:lnTo>
                    <a:pt x="282" y="43"/>
                  </a:lnTo>
                  <a:lnTo>
                    <a:pt x="293" y="49"/>
                  </a:lnTo>
                  <a:lnTo>
                    <a:pt x="308" y="56"/>
                  </a:lnTo>
                  <a:lnTo>
                    <a:pt x="326" y="64"/>
                  </a:lnTo>
                  <a:lnTo>
                    <a:pt x="341" y="74"/>
                  </a:lnTo>
                  <a:lnTo>
                    <a:pt x="355" y="83"/>
                  </a:lnTo>
                  <a:lnTo>
                    <a:pt x="371" y="95"/>
                  </a:lnTo>
                  <a:lnTo>
                    <a:pt x="367" y="78"/>
                  </a:lnTo>
                  <a:lnTo>
                    <a:pt x="364" y="65"/>
                  </a:lnTo>
                  <a:lnTo>
                    <a:pt x="367" y="53"/>
                  </a:lnTo>
                  <a:lnTo>
                    <a:pt x="370" y="40"/>
                  </a:lnTo>
                  <a:lnTo>
                    <a:pt x="371" y="28"/>
                  </a:lnTo>
                  <a:lnTo>
                    <a:pt x="370" y="19"/>
                  </a:lnTo>
                  <a:lnTo>
                    <a:pt x="382" y="22"/>
                  </a:lnTo>
                  <a:lnTo>
                    <a:pt x="382" y="28"/>
                  </a:lnTo>
                  <a:lnTo>
                    <a:pt x="381" y="41"/>
                  </a:lnTo>
                  <a:lnTo>
                    <a:pt x="376" y="57"/>
                  </a:lnTo>
                  <a:lnTo>
                    <a:pt x="376" y="69"/>
                  </a:lnTo>
                  <a:lnTo>
                    <a:pt x="382" y="86"/>
                  </a:lnTo>
                  <a:lnTo>
                    <a:pt x="390" y="101"/>
                  </a:lnTo>
                  <a:lnTo>
                    <a:pt x="397" y="111"/>
                  </a:lnTo>
                  <a:lnTo>
                    <a:pt x="408" y="120"/>
                  </a:lnTo>
                  <a:lnTo>
                    <a:pt x="425" y="125"/>
                  </a:lnTo>
                  <a:lnTo>
                    <a:pt x="455" y="135"/>
                  </a:lnTo>
                  <a:lnTo>
                    <a:pt x="477" y="145"/>
                  </a:lnTo>
                  <a:lnTo>
                    <a:pt x="485" y="151"/>
                  </a:lnTo>
                  <a:lnTo>
                    <a:pt x="494" y="158"/>
                  </a:lnTo>
                  <a:lnTo>
                    <a:pt x="500" y="163"/>
                  </a:lnTo>
                  <a:lnTo>
                    <a:pt x="509" y="166"/>
                  </a:lnTo>
                  <a:lnTo>
                    <a:pt x="540" y="176"/>
                  </a:lnTo>
                  <a:lnTo>
                    <a:pt x="565" y="185"/>
                  </a:lnTo>
                  <a:lnTo>
                    <a:pt x="585" y="193"/>
                  </a:lnTo>
                  <a:lnTo>
                    <a:pt x="608" y="207"/>
                  </a:lnTo>
                  <a:lnTo>
                    <a:pt x="621" y="215"/>
                  </a:lnTo>
                  <a:lnTo>
                    <a:pt x="621" y="211"/>
                  </a:lnTo>
                  <a:lnTo>
                    <a:pt x="617" y="203"/>
                  </a:lnTo>
                  <a:lnTo>
                    <a:pt x="608" y="190"/>
                  </a:lnTo>
                  <a:lnTo>
                    <a:pt x="596" y="178"/>
                  </a:lnTo>
                  <a:lnTo>
                    <a:pt x="584" y="167"/>
                  </a:lnTo>
                  <a:lnTo>
                    <a:pt x="574" y="158"/>
                  </a:lnTo>
                  <a:lnTo>
                    <a:pt x="566" y="148"/>
                  </a:lnTo>
                  <a:lnTo>
                    <a:pt x="561" y="134"/>
                  </a:lnTo>
                  <a:lnTo>
                    <a:pt x="559" y="119"/>
                  </a:lnTo>
                  <a:lnTo>
                    <a:pt x="562" y="102"/>
                  </a:lnTo>
                  <a:lnTo>
                    <a:pt x="566" y="90"/>
                  </a:lnTo>
                  <a:lnTo>
                    <a:pt x="567" y="82"/>
                  </a:lnTo>
                  <a:lnTo>
                    <a:pt x="567" y="75"/>
                  </a:lnTo>
                  <a:lnTo>
                    <a:pt x="565" y="66"/>
                  </a:lnTo>
                  <a:lnTo>
                    <a:pt x="561" y="61"/>
                  </a:lnTo>
                  <a:lnTo>
                    <a:pt x="546" y="49"/>
                  </a:lnTo>
                  <a:lnTo>
                    <a:pt x="531" y="33"/>
                  </a:lnTo>
                  <a:lnTo>
                    <a:pt x="541" y="32"/>
                  </a:lnTo>
                  <a:lnTo>
                    <a:pt x="551" y="41"/>
                  </a:lnTo>
                  <a:lnTo>
                    <a:pt x="562" y="50"/>
                  </a:lnTo>
                  <a:lnTo>
                    <a:pt x="568" y="57"/>
                  </a:lnTo>
                  <a:lnTo>
                    <a:pt x="575" y="66"/>
                  </a:lnTo>
                  <a:lnTo>
                    <a:pt x="578" y="77"/>
                  </a:lnTo>
                  <a:lnTo>
                    <a:pt x="578" y="95"/>
                  </a:lnTo>
                  <a:lnTo>
                    <a:pt x="585" y="82"/>
                  </a:lnTo>
                  <a:lnTo>
                    <a:pt x="593" y="67"/>
                  </a:lnTo>
                  <a:lnTo>
                    <a:pt x="598" y="52"/>
                  </a:lnTo>
                  <a:lnTo>
                    <a:pt x="602" y="41"/>
                  </a:lnTo>
                  <a:lnTo>
                    <a:pt x="607" y="31"/>
                  </a:lnTo>
                  <a:lnTo>
                    <a:pt x="615" y="34"/>
                  </a:lnTo>
                  <a:lnTo>
                    <a:pt x="620" y="40"/>
                  </a:lnTo>
                  <a:lnTo>
                    <a:pt x="615" y="49"/>
                  </a:lnTo>
                  <a:lnTo>
                    <a:pt x="608" y="64"/>
                  </a:lnTo>
                  <a:lnTo>
                    <a:pt x="601" y="80"/>
                  </a:lnTo>
                  <a:lnTo>
                    <a:pt x="594" y="98"/>
                  </a:lnTo>
                  <a:lnTo>
                    <a:pt x="587" y="111"/>
                  </a:lnTo>
                  <a:lnTo>
                    <a:pt x="584" y="123"/>
                  </a:lnTo>
                  <a:lnTo>
                    <a:pt x="584" y="136"/>
                  </a:lnTo>
                  <a:lnTo>
                    <a:pt x="587" y="148"/>
                  </a:lnTo>
                  <a:lnTo>
                    <a:pt x="595" y="159"/>
                  </a:lnTo>
                  <a:lnTo>
                    <a:pt x="607" y="169"/>
                  </a:lnTo>
                  <a:lnTo>
                    <a:pt x="620" y="183"/>
                  </a:lnTo>
                  <a:lnTo>
                    <a:pt x="634" y="198"/>
                  </a:lnTo>
                  <a:lnTo>
                    <a:pt x="646" y="211"/>
                  </a:lnTo>
                  <a:lnTo>
                    <a:pt x="659" y="226"/>
                  </a:lnTo>
                  <a:lnTo>
                    <a:pt x="667" y="238"/>
                  </a:lnTo>
                  <a:lnTo>
                    <a:pt x="674" y="249"/>
                  </a:lnTo>
                  <a:lnTo>
                    <a:pt x="679" y="262"/>
                  </a:lnTo>
                  <a:lnTo>
                    <a:pt x="684" y="274"/>
                  </a:lnTo>
                  <a:lnTo>
                    <a:pt x="651" y="302"/>
                  </a:lnTo>
                  <a:close/>
                </a:path>
              </a:pathLst>
            </a:custGeom>
            <a:solidFill>
              <a:srgbClr val="FFFFFF"/>
            </a:solidFill>
            <a:ln w="0">
              <a:solidFill>
                <a:srgbClr val="FFFFFF"/>
              </a:solidFill>
              <a:round/>
              <a:headEnd/>
              <a:tailEnd/>
            </a:ln>
          </p:spPr>
          <p:txBody>
            <a:bodyPr/>
            <a:lstStyle/>
            <a:p>
              <a:endParaRPr lang="ar-IQ"/>
            </a:p>
          </p:txBody>
        </p:sp>
        <p:sp>
          <p:nvSpPr>
            <p:cNvPr id="58" name="Freeform 56"/>
            <p:cNvSpPr>
              <a:spLocks/>
            </p:cNvSpPr>
            <p:nvPr/>
          </p:nvSpPr>
          <p:spPr bwMode="auto">
            <a:xfrm>
              <a:off x="1208" y="1427"/>
              <a:ext cx="5" cy="13"/>
            </a:xfrm>
            <a:custGeom>
              <a:avLst/>
              <a:gdLst>
                <a:gd name="T0" fmla="*/ 5 w 14"/>
                <a:gd name="T1" fmla="*/ 13 h 40"/>
                <a:gd name="T2" fmla="*/ 3 w 14"/>
                <a:gd name="T3" fmla="*/ 8 h 40"/>
                <a:gd name="T4" fmla="*/ 1 w 14"/>
                <a:gd name="T5" fmla="*/ 6 h 40"/>
                <a:gd name="T6" fmla="*/ 0 w 14"/>
                <a:gd name="T7" fmla="*/ 3 h 40"/>
                <a:gd name="T8" fmla="*/ 0 w 14"/>
                <a:gd name="T9" fmla="*/ 0 h 40"/>
                <a:gd name="T10" fmla="*/ 0 60000 65536"/>
                <a:gd name="T11" fmla="*/ 0 60000 65536"/>
                <a:gd name="T12" fmla="*/ 0 60000 65536"/>
                <a:gd name="T13" fmla="*/ 0 60000 65536"/>
                <a:gd name="T14" fmla="*/ 0 60000 65536"/>
                <a:gd name="T15" fmla="*/ 0 w 14"/>
                <a:gd name="T16" fmla="*/ 0 h 40"/>
                <a:gd name="T17" fmla="*/ 14 w 14"/>
                <a:gd name="T18" fmla="*/ 40 h 40"/>
              </a:gdLst>
              <a:ahLst/>
              <a:cxnLst>
                <a:cxn ang="T10">
                  <a:pos x="T0" y="T1"/>
                </a:cxn>
                <a:cxn ang="T11">
                  <a:pos x="T2" y="T3"/>
                </a:cxn>
                <a:cxn ang="T12">
                  <a:pos x="T4" y="T5"/>
                </a:cxn>
                <a:cxn ang="T13">
                  <a:pos x="T6" y="T7"/>
                </a:cxn>
                <a:cxn ang="T14">
                  <a:pos x="T8" y="T9"/>
                </a:cxn>
              </a:cxnLst>
              <a:rect l="T15" t="T16" r="T17" b="T18"/>
              <a:pathLst>
                <a:path w="14" h="40">
                  <a:moveTo>
                    <a:pt x="14" y="40"/>
                  </a:moveTo>
                  <a:lnTo>
                    <a:pt x="7" y="26"/>
                  </a:lnTo>
                  <a:lnTo>
                    <a:pt x="2" y="17"/>
                  </a:lnTo>
                  <a:lnTo>
                    <a:pt x="0" y="9"/>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59" name="Freeform 57"/>
            <p:cNvSpPr>
              <a:spLocks/>
            </p:cNvSpPr>
            <p:nvPr/>
          </p:nvSpPr>
          <p:spPr bwMode="auto">
            <a:xfrm>
              <a:off x="1019" y="1277"/>
              <a:ext cx="70" cy="36"/>
            </a:xfrm>
            <a:custGeom>
              <a:avLst/>
              <a:gdLst>
                <a:gd name="T0" fmla="*/ 0 w 208"/>
                <a:gd name="T1" fmla="*/ 6 h 108"/>
                <a:gd name="T2" fmla="*/ 0 w 208"/>
                <a:gd name="T3" fmla="*/ 9 h 108"/>
                <a:gd name="T4" fmla="*/ 0 w 208"/>
                <a:gd name="T5" fmla="*/ 14 h 108"/>
                <a:gd name="T6" fmla="*/ 1 w 208"/>
                <a:gd name="T7" fmla="*/ 18 h 108"/>
                <a:gd name="T8" fmla="*/ 4 w 208"/>
                <a:gd name="T9" fmla="*/ 22 h 108"/>
                <a:gd name="T10" fmla="*/ 7 w 208"/>
                <a:gd name="T11" fmla="*/ 27 h 108"/>
                <a:gd name="T12" fmla="*/ 11 w 208"/>
                <a:gd name="T13" fmla="*/ 30 h 108"/>
                <a:gd name="T14" fmla="*/ 16 w 208"/>
                <a:gd name="T15" fmla="*/ 33 h 108"/>
                <a:gd name="T16" fmla="*/ 22 w 208"/>
                <a:gd name="T17" fmla="*/ 36 h 108"/>
                <a:gd name="T18" fmla="*/ 27 w 208"/>
                <a:gd name="T19" fmla="*/ 36 h 108"/>
                <a:gd name="T20" fmla="*/ 32 w 208"/>
                <a:gd name="T21" fmla="*/ 35 h 108"/>
                <a:gd name="T22" fmla="*/ 38 w 208"/>
                <a:gd name="T23" fmla="*/ 32 h 108"/>
                <a:gd name="T24" fmla="*/ 45 w 208"/>
                <a:gd name="T25" fmla="*/ 31 h 108"/>
                <a:gd name="T26" fmla="*/ 52 w 208"/>
                <a:gd name="T27" fmla="*/ 29 h 108"/>
                <a:gd name="T28" fmla="*/ 58 w 208"/>
                <a:gd name="T29" fmla="*/ 29 h 108"/>
                <a:gd name="T30" fmla="*/ 63 w 208"/>
                <a:gd name="T31" fmla="*/ 29 h 108"/>
                <a:gd name="T32" fmla="*/ 70 w 208"/>
                <a:gd name="T33" fmla="*/ 31 h 108"/>
                <a:gd name="T34" fmla="*/ 63 w 208"/>
                <a:gd name="T35" fmla="*/ 25 h 108"/>
                <a:gd name="T36" fmla="*/ 59 w 208"/>
                <a:gd name="T37" fmla="*/ 22 h 108"/>
                <a:gd name="T38" fmla="*/ 54 w 208"/>
                <a:gd name="T39" fmla="*/ 20 h 108"/>
                <a:gd name="T40" fmla="*/ 49 w 208"/>
                <a:gd name="T41" fmla="*/ 18 h 108"/>
                <a:gd name="T42" fmla="*/ 46 w 208"/>
                <a:gd name="T43" fmla="*/ 16 h 108"/>
                <a:gd name="T44" fmla="*/ 44 w 208"/>
                <a:gd name="T45" fmla="*/ 15 h 108"/>
                <a:gd name="T46" fmla="*/ 44 w 208"/>
                <a:gd name="T47" fmla="*/ 14 h 108"/>
                <a:gd name="T48" fmla="*/ 42 w 208"/>
                <a:gd name="T49" fmla="*/ 10 h 108"/>
                <a:gd name="T50" fmla="*/ 40 w 208"/>
                <a:gd name="T51" fmla="*/ 7 h 108"/>
                <a:gd name="T52" fmla="*/ 39 w 208"/>
                <a:gd name="T53" fmla="*/ 4 h 108"/>
                <a:gd name="T54" fmla="*/ 36 w 208"/>
                <a:gd name="T55" fmla="*/ 0 h 1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8"/>
                <a:gd name="T85" fmla="*/ 0 h 108"/>
                <a:gd name="T86" fmla="*/ 208 w 208"/>
                <a:gd name="T87" fmla="*/ 108 h 1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8" h="108">
                  <a:moveTo>
                    <a:pt x="0" y="19"/>
                  </a:moveTo>
                  <a:lnTo>
                    <a:pt x="0" y="27"/>
                  </a:lnTo>
                  <a:lnTo>
                    <a:pt x="1" y="41"/>
                  </a:lnTo>
                  <a:lnTo>
                    <a:pt x="4" y="54"/>
                  </a:lnTo>
                  <a:lnTo>
                    <a:pt x="11" y="66"/>
                  </a:lnTo>
                  <a:lnTo>
                    <a:pt x="20" y="80"/>
                  </a:lnTo>
                  <a:lnTo>
                    <a:pt x="32" y="91"/>
                  </a:lnTo>
                  <a:lnTo>
                    <a:pt x="48" y="99"/>
                  </a:lnTo>
                  <a:lnTo>
                    <a:pt x="64" y="107"/>
                  </a:lnTo>
                  <a:lnTo>
                    <a:pt x="79" y="108"/>
                  </a:lnTo>
                  <a:lnTo>
                    <a:pt x="95" y="104"/>
                  </a:lnTo>
                  <a:lnTo>
                    <a:pt x="113" y="97"/>
                  </a:lnTo>
                  <a:lnTo>
                    <a:pt x="133" y="92"/>
                  </a:lnTo>
                  <a:lnTo>
                    <a:pt x="155" y="87"/>
                  </a:lnTo>
                  <a:lnTo>
                    <a:pt x="171" y="87"/>
                  </a:lnTo>
                  <a:lnTo>
                    <a:pt x="187" y="87"/>
                  </a:lnTo>
                  <a:lnTo>
                    <a:pt x="208" y="92"/>
                  </a:lnTo>
                  <a:lnTo>
                    <a:pt x="187" y="75"/>
                  </a:lnTo>
                  <a:lnTo>
                    <a:pt x="174" y="66"/>
                  </a:lnTo>
                  <a:lnTo>
                    <a:pt x="159" y="59"/>
                  </a:lnTo>
                  <a:lnTo>
                    <a:pt x="145" y="53"/>
                  </a:lnTo>
                  <a:lnTo>
                    <a:pt x="137" y="49"/>
                  </a:lnTo>
                  <a:lnTo>
                    <a:pt x="132" y="45"/>
                  </a:lnTo>
                  <a:lnTo>
                    <a:pt x="130" y="41"/>
                  </a:lnTo>
                  <a:lnTo>
                    <a:pt x="124" y="30"/>
                  </a:lnTo>
                  <a:lnTo>
                    <a:pt x="120" y="20"/>
                  </a:lnTo>
                  <a:lnTo>
                    <a:pt x="116" y="12"/>
                  </a:lnTo>
                  <a:lnTo>
                    <a:pt x="107"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60" name="Freeform 58"/>
            <p:cNvSpPr>
              <a:spLocks/>
            </p:cNvSpPr>
            <p:nvPr/>
          </p:nvSpPr>
          <p:spPr bwMode="auto">
            <a:xfrm>
              <a:off x="1005" y="1283"/>
              <a:ext cx="30" cy="32"/>
            </a:xfrm>
            <a:custGeom>
              <a:avLst/>
              <a:gdLst>
                <a:gd name="T0" fmla="*/ 12 w 90"/>
                <a:gd name="T1" fmla="*/ 1 h 97"/>
                <a:gd name="T2" fmla="*/ 12 w 90"/>
                <a:gd name="T3" fmla="*/ 4 h 97"/>
                <a:gd name="T4" fmla="*/ 12 w 90"/>
                <a:gd name="T5" fmla="*/ 8 h 97"/>
                <a:gd name="T6" fmla="*/ 13 w 90"/>
                <a:gd name="T7" fmla="*/ 14 h 97"/>
                <a:gd name="T8" fmla="*/ 14 w 90"/>
                <a:gd name="T9" fmla="*/ 17 h 97"/>
                <a:gd name="T10" fmla="*/ 17 w 90"/>
                <a:gd name="T11" fmla="*/ 22 h 97"/>
                <a:gd name="T12" fmla="*/ 21 w 90"/>
                <a:gd name="T13" fmla="*/ 25 h 97"/>
                <a:gd name="T14" fmla="*/ 26 w 90"/>
                <a:gd name="T15" fmla="*/ 29 h 97"/>
                <a:gd name="T16" fmla="*/ 30 w 90"/>
                <a:gd name="T17" fmla="*/ 32 h 97"/>
                <a:gd name="T18" fmla="*/ 26 w 90"/>
                <a:gd name="T19" fmla="*/ 32 h 97"/>
                <a:gd name="T20" fmla="*/ 20 w 90"/>
                <a:gd name="T21" fmla="*/ 31 h 97"/>
                <a:gd name="T22" fmla="*/ 15 w 90"/>
                <a:gd name="T23" fmla="*/ 29 h 97"/>
                <a:gd name="T24" fmla="*/ 11 w 90"/>
                <a:gd name="T25" fmla="*/ 27 h 97"/>
                <a:gd name="T26" fmla="*/ 7 w 90"/>
                <a:gd name="T27" fmla="*/ 25 h 97"/>
                <a:gd name="T28" fmla="*/ 4 w 90"/>
                <a:gd name="T29" fmla="*/ 23 h 97"/>
                <a:gd name="T30" fmla="*/ 2 w 90"/>
                <a:gd name="T31" fmla="*/ 21 h 97"/>
                <a:gd name="T32" fmla="*/ 0 w 90"/>
                <a:gd name="T33" fmla="*/ 16 h 97"/>
                <a:gd name="T34" fmla="*/ 0 w 90"/>
                <a:gd name="T35" fmla="*/ 10 h 97"/>
                <a:gd name="T36" fmla="*/ 0 w 90"/>
                <a:gd name="T37" fmla="*/ 4 h 97"/>
                <a:gd name="T38" fmla="*/ 0 w 90"/>
                <a:gd name="T39" fmla="*/ 0 h 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97"/>
                <a:gd name="T62" fmla="*/ 90 w 90"/>
                <a:gd name="T63" fmla="*/ 97 h 9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97">
                  <a:moveTo>
                    <a:pt x="36" y="3"/>
                  </a:moveTo>
                  <a:lnTo>
                    <a:pt x="35" y="13"/>
                  </a:lnTo>
                  <a:lnTo>
                    <a:pt x="36" y="24"/>
                  </a:lnTo>
                  <a:lnTo>
                    <a:pt x="38" y="41"/>
                  </a:lnTo>
                  <a:lnTo>
                    <a:pt x="43" y="52"/>
                  </a:lnTo>
                  <a:lnTo>
                    <a:pt x="52" y="66"/>
                  </a:lnTo>
                  <a:lnTo>
                    <a:pt x="62" y="77"/>
                  </a:lnTo>
                  <a:lnTo>
                    <a:pt x="77" y="88"/>
                  </a:lnTo>
                  <a:lnTo>
                    <a:pt x="90" y="97"/>
                  </a:lnTo>
                  <a:lnTo>
                    <a:pt x="77" y="97"/>
                  </a:lnTo>
                  <a:lnTo>
                    <a:pt x="59" y="93"/>
                  </a:lnTo>
                  <a:lnTo>
                    <a:pt x="44" y="89"/>
                  </a:lnTo>
                  <a:lnTo>
                    <a:pt x="32" y="83"/>
                  </a:lnTo>
                  <a:lnTo>
                    <a:pt x="20" y="77"/>
                  </a:lnTo>
                  <a:lnTo>
                    <a:pt x="13" y="71"/>
                  </a:lnTo>
                  <a:lnTo>
                    <a:pt x="6" y="64"/>
                  </a:lnTo>
                  <a:lnTo>
                    <a:pt x="1" y="48"/>
                  </a:lnTo>
                  <a:lnTo>
                    <a:pt x="0" y="30"/>
                  </a:lnTo>
                  <a:lnTo>
                    <a:pt x="0" y="12"/>
                  </a:lnTo>
                  <a:lnTo>
                    <a:pt x="1"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61" name="Freeform 59"/>
            <p:cNvSpPr>
              <a:spLocks/>
            </p:cNvSpPr>
            <p:nvPr/>
          </p:nvSpPr>
          <p:spPr bwMode="auto">
            <a:xfrm>
              <a:off x="975" y="1283"/>
              <a:ext cx="28" cy="23"/>
            </a:xfrm>
            <a:custGeom>
              <a:avLst/>
              <a:gdLst>
                <a:gd name="T0" fmla="*/ 28 w 83"/>
                <a:gd name="T1" fmla="*/ 0 h 71"/>
                <a:gd name="T2" fmla="*/ 28 w 83"/>
                <a:gd name="T3" fmla="*/ 4 h 71"/>
                <a:gd name="T4" fmla="*/ 27 w 83"/>
                <a:gd name="T5" fmla="*/ 10 h 71"/>
                <a:gd name="T6" fmla="*/ 27 w 83"/>
                <a:gd name="T7" fmla="*/ 15 h 71"/>
                <a:gd name="T8" fmla="*/ 27 w 83"/>
                <a:gd name="T9" fmla="*/ 19 h 71"/>
                <a:gd name="T10" fmla="*/ 28 w 83"/>
                <a:gd name="T11" fmla="*/ 23 h 71"/>
                <a:gd name="T12" fmla="*/ 27 w 83"/>
                <a:gd name="T13" fmla="*/ 22 h 71"/>
                <a:gd name="T14" fmla="*/ 21 w 83"/>
                <a:gd name="T15" fmla="*/ 21 h 71"/>
                <a:gd name="T16" fmla="*/ 12 w 83"/>
                <a:gd name="T17" fmla="*/ 19 h 71"/>
                <a:gd name="T18" fmla="*/ 5 w 83"/>
                <a:gd name="T19" fmla="*/ 17 h 71"/>
                <a:gd name="T20" fmla="*/ 3 w 83"/>
                <a:gd name="T21" fmla="*/ 15 h 71"/>
                <a:gd name="T22" fmla="*/ 1 w 83"/>
                <a:gd name="T23" fmla="*/ 13 h 71"/>
                <a:gd name="T24" fmla="*/ 0 w 83"/>
                <a:gd name="T25" fmla="*/ 10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71"/>
                <a:gd name="T41" fmla="*/ 83 w 83"/>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71">
                  <a:moveTo>
                    <a:pt x="83" y="0"/>
                  </a:moveTo>
                  <a:lnTo>
                    <a:pt x="83" y="13"/>
                  </a:lnTo>
                  <a:lnTo>
                    <a:pt x="81" y="31"/>
                  </a:lnTo>
                  <a:lnTo>
                    <a:pt x="81" y="47"/>
                  </a:lnTo>
                  <a:lnTo>
                    <a:pt x="81" y="59"/>
                  </a:lnTo>
                  <a:lnTo>
                    <a:pt x="83" y="71"/>
                  </a:lnTo>
                  <a:lnTo>
                    <a:pt x="79" y="68"/>
                  </a:lnTo>
                  <a:lnTo>
                    <a:pt x="61" y="65"/>
                  </a:lnTo>
                  <a:lnTo>
                    <a:pt x="37" y="58"/>
                  </a:lnTo>
                  <a:lnTo>
                    <a:pt x="16" y="52"/>
                  </a:lnTo>
                  <a:lnTo>
                    <a:pt x="8" y="47"/>
                  </a:lnTo>
                  <a:lnTo>
                    <a:pt x="2" y="41"/>
                  </a:lnTo>
                  <a:lnTo>
                    <a:pt x="0" y="3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62" name="Freeform 60"/>
            <p:cNvSpPr>
              <a:spLocks/>
            </p:cNvSpPr>
            <p:nvPr/>
          </p:nvSpPr>
          <p:spPr bwMode="auto">
            <a:xfrm>
              <a:off x="1058" y="1276"/>
              <a:ext cx="38" cy="32"/>
            </a:xfrm>
            <a:custGeom>
              <a:avLst/>
              <a:gdLst>
                <a:gd name="T0" fmla="*/ 0 w 114"/>
                <a:gd name="T1" fmla="*/ 0 h 95"/>
                <a:gd name="T2" fmla="*/ 2 w 114"/>
                <a:gd name="T3" fmla="*/ 3 h 95"/>
                <a:gd name="T4" fmla="*/ 4 w 114"/>
                <a:gd name="T5" fmla="*/ 6 h 95"/>
                <a:gd name="T6" fmla="*/ 5 w 114"/>
                <a:gd name="T7" fmla="*/ 9 h 95"/>
                <a:gd name="T8" fmla="*/ 7 w 114"/>
                <a:gd name="T9" fmla="*/ 12 h 95"/>
                <a:gd name="T10" fmla="*/ 9 w 114"/>
                <a:gd name="T11" fmla="*/ 15 h 95"/>
                <a:gd name="T12" fmla="*/ 12 w 114"/>
                <a:gd name="T13" fmla="*/ 17 h 95"/>
                <a:gd name="T14" fmla="*/ 17 w 114"/>
                <a:gd name="T15" fmla="*/ 19 h 95"/>
                <a:gd name="T16" fmla="*/ 23 w 114"/>
                <a:gd name="T17" fmla="*/ 22 h 95"/>
                <a:gd name="T18" fmla="*/ 28 w 114"/>
                <a:gd name="T19" fmla="*/ 25 h 95"/>
                <a:gd name="T20" fmla="*/ 33 w 114"/>
                <a:gd name="T21" fmla="*/ 28 h 95"/>
                <a:gd name="T22" fmla="*/ 38 w 114"/>
                <a:gd name="T23" fmla="*/ 32 h 95"/>
                <a:gd name="T24" fmla="*/ 37 w 114"/>
                <a:gd name="T25" fmla="*/ 26 h 95"/>
                <a:gd name="T26" fmla="*/ 36 w 114"/>
                <a:gd name="T27" fmla="*/ 22 h 95"/>
                <a:gd name="T28" fmla="*/ 37 w 114"/>
                <a:gd name="T29" fmla="*/ 18 h 95"/>
                <a:gd name="T30" fmla="*/ 38 w 114"/>
                <a:gd name="T31" fmla="*/ 14 h 95"/>
                <a:gd name="T32" fmla="*/ 38 w 114"/>
                <a:gd name="T33" fmla="*/ 9 h 95"/>
                <a:gd name="T34" fmla="*/ 38 w 114"/>
                <a:gd name="T35" fmla="*/ 7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5"/>
                <a:gd name="T56" fmla="*/ 114 w 114"/>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5">
                  <a:moveTo>
                    <a:pt x="0" y="0"/>
                  </a:moveTo>
                  <a:lnTo>
                    <a:pt x="7" y="10"/>
                  </a:lnTo>
                  <a:lnTo>
                    <a:pt x="12" y="18"/>
                  </a:lnTo>
                  <a:lnTo>
                    <a:pt x="16" y="28"/>
                  </a:lnTo>
                  <a:lnTo>
                    <a:pt x="20" y="35"/>
                  </a:lnTo>
                  <a:lnTo>
                    <a:pt x="26" y="44"/>
                  </a:lnTo>
                  <a:lnTo>
                    <a:pt x="37" y="49"/>
                  </a:lnTo>
                  <a:lnTo>
                    <a:pt x="52" y="56"/>
                  </a:lnTo>
                  <a:lnTo>
                    <a:pt x="70" y="64"/>
                  </a:lnTo>
                  <a:lnTo>
                    <a:pt x="84" y="74"/>
                  </a:lnTo>
                  <a:lnTo>
                    <a:pt x="99" y="83"/>
                  </a:lnTo>
                  <a:lnTo>
                    <a:pt x="114" y="95"/>
                  </a:lnTo>
                  <a:lnTo>
                    <a:pt x="111" y="78"/>
                  </a:lnTo>
                  <a:lnTo>
                    <a:pt x="108" y="65"/>
                  </a:lnTo>
                  <a:lnTo>
                    <a:pt x="111" y="53"/>
                  </a:lnTo>
                  <a:lnTo>
                    <a:pt x="113" y="41"/>
                  </a:lnTo>
                  <a:lnTo>
                    <a:pt x="114" y="28"/>
                  </a:lnTo>
                  <a:lnTo>
                    <a:pt x="113" y="2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63" name="Freeform 61"/>
            <p:cNvSpPr>
              <a:spLocks/>
            </p:cNvSpPr>
            <p:nvPr/>
          </p:nvSpPr>
          <p:spPr bwMode="auto">
            <a:xfrm>
              <a:off x="1152" y="1287"/>
              <a:ext cx="22" cy="21"/>
            </a:xfrm>
            <a:custGeom>
              <a:avLst/>
              <a:gdLst>
                <a:gd name="T0" fmla="*/ 22 w 66"/>
                <a:gd name="T1" fmla="*/ 0 h 64"/>
                <a:gd name="T2" fmla="*/ 20 w 66"/>
                <a:gd name="T3" fmla="*/ 3 h 64"/>
                <a:gd name="T4" fmla="*/ 19 w 66"/>
                <a:gd name="T5" fmla="*/ 7 h 64"/>
                <a:gd name="T6" fmla="*/ 17 w 66"/>
                <a:gd name="T7" fmla="*/ 12 h 64"/>
                <a:gd name="T8" fmla="*/ 15 w 66"/>
                <a:gd name="T9" fmla="*/ 17 h 64"/>
                <a:gd name="T10" fmla="*/ 12 w 66"/>
                <a:gd name="T11" fmla="*/ 21 h 64"/>
                <a:gd name="T12" fmla="*/ 12 w 66"/>
                <a:gd name="T13" fmla="*/ 15 h 64"/>
                <a:gd name="T14" fmla="*/ 11 w 66"/>
                <a:gd name="T15" fmla="*/ 11 h 64"/>
                <a:gd name="T16" fmla="*/ 9 w 66"/>
                <a:gd name="T17" fmla="*/ 9 h 64"/>
                <a:gd name="T18" fmla="*/ 7 w 66"/>
                <a:gd name="T19" fmla="*/ 6 h 64"/>
                <a:gd name="T20" fmla="*/ 3 w 66"/>
                <a:gd name="T21" fmla="*/ 3 h 64"/>
                <a:gd name="T22" fmla="*/ 0 w 66"/>
                <a:gd name="T23" fmla="*/ 0 h 6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6"/>
                <a:gd name="T37" fmla="*/ 0 h 64"/>
                <a:gd name="T38" fmla="*/ 66 w 66"/>
                <a:gd name="T39" fmla="*/ 64 h 6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6" h="64">
                  <a:moveTo>
                    <a:pt x="66" y="0"/>
                  </a:moveTo>
                  <a:lnTo>
                    <a:pt x="61" y="10"/>
                  </a:lnTo>
                  <a:lnTo>
                    <a:pt x="57" y="21"/>
                  </a:lnTo>
                  <a:lnTo>
                    <a:pt x="51" y="36"/>
                  </a:lnTo>
                  <a:lnTo>
                    <a:pt x="44" y="51"/>
                  </a:lnTo>
                  <a:lnTo>
                    <a:pt x="37" y="64"/>
                  </a:lnTo>
                  <a:lnTo>
                    <a:pt x="37" y="46"/>
                  </a:lnTo>
                  <a:lnTo>
                    <a:pt x="34" y="35"/>
                  </a:lnTo>
                  <a:lnTo>
                    <a:pt x="27" y="26"/>
                  </a:lnTo>
                  <a:lnTo>
                    <a:pt x="21" y="19"/>
                  </a:lnTo>
                  <a:lnTo>
                    <a:pt x="10" y="10"/>
                  </a:lnTo>
                  <a:lnTo>
                    <a:pt x="0" y="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64" name="Freeform 62"/>
            <p:cNvSpPr>
              <a:spLocks/>
            </p:cNvSpPr>
            <p:nvPr/>
          </p:nvSpPr>
          <p:spPr bwMode="auto">
            <a:xfrm>
              <a:off x="1098" y="1284"/>
              <a:ext cx="81" cy="64"/>
            </a:xfrm>
            <a:custGeom>
              <a:avLst/>
              <a:gdLst>
                <a:gd name="T0" fmla="*/ 51 w 245"/>
                <a:gd name="T1" fmla="*/ 4 h 192"/>
                <a:gd name="T2" fmla="*/ 56 w 245"/>
                <a:gd name="T3" fmla="*/ 9 h 192"/>
                <a:gd name="T4" fmla="*/ 61 w 245"/>
                <a:gd name="T5" fmla="*/ 13 h 192"/>
                <a:gd name="T6" fmla="*/ 62 w 245"/>
                <a:gd name="T7" fmla="*/ 14 h 192"/>
                <a:gd name="T8" fmla="*/ 63 w 245"/>
                <a:gd name="T9" fmla="*/ 18 h 192"/>
                <a:gd name="T10" fmla="*/ 63 w 245"/>
                <a:gd name="T11" fmla="*/ 20 h 192"/>
                <a:gd name="T12" fmla="*/ 63 w 245"/>
                <a:gd name="T13" fmla="*/ 22 h 192"/>
                <a:gd name="T14" fmla="*/ 61 w 245"/>
                <a:gd name="T15" fmla="*/ 27 h 192"/>
                <a:gd name="T16" fmla="*/ 61 w 245"/>
                <a:gd name="T17" fmla="*/ 32 h 192"/>
                <a:gd name="T18" fmla="*/ 61 w 245"/>
                <a:gd name="T19" fmla="*/ 37 h 192"/>
                <a:gd name="T20" fmla="*/ 63 w 245"/>
                <a:gd name="T21" fmla="*/ 42 h 192"/>
                <a:gd name="T22" fmla="*/ 65 w 245"/>
                <a:gd name="T23" fmla="*/ 45 h 192"/>
                <a:gd name="T24" fmla="*/ 69 w 245"/>
                <a:gd name="T25" fmla="*/ 48 h 192"/>
                <a:gd name="T26" fmla="*/ 73 w 245"/>
                <a:gd name="T27" fmla="*/ 52 h 192"/>
                <a:gd name="T28" fmla="*/ 77 w 245"/>
                <a:gd name="T29" fmla="*/ 56 h 192"/>
                <a:gd name="T30" fmla="*/ 80 w 245"/>
                <a:gd name="T31" fmla="*/ 60 h 192"/>
                <a:gd name="T32" fmla="*/ 81 w 245"/>
                <a:gd name="T33" fmla="*/ 63 h 192"/>
                <a:gd name="T34" fmla="*/ 81 w 245"/>
                <a:gd name="T35" fmla="*/ 64 h 192"/>
                <a:gd name="T36" fmla="*/ 77 w 245"/>
                <a:gd name="T37" fmla="*/ 61 h 192"/>
                <a:gd name="T38" fmla="*/ 69 w 245"/>
                <a:gd name="T39" fmla="*/ 57 h 192"/>
                <a:gd name="T40" fmla="*/ 62 w 245"/>
                <a:gd name="T41" fmla="*/ 54 h 192"/>
                <a:gd name="T42" fmla="*/ 54 w 245"/>
                <a:gd name="T43" fmla="*/ 51 h 192"/>
                <a:gd name="T44" fmla="*/ 44 w 245"/>
                <a:gd name="T45" fmla="*/ 48 h 192"/>
                <a:gd name="T46" fmla="*/ 41 w 245"/>
                <a:gd name="T47" fmla="*/ 47 h 192"/>
                <a:gd name="T48" fmla="*/ 39 w 245"/>
                <a:gd name="T49" fmla="*/ 45 h 192"/>
                <a:gd name="T50" fmla="*/ 36 w 245"/>
                <a:gd name="T51" fmla="*/ 43 h 192"/>
                <a:gd name="T52" fmla="*/ 33 w 245"/>
                <a:gd name="T53" fmla="*/ 41 h 192"/>
                <a:gd name="T54" fmla="*/ 26 w 245"/>
                <a:gd name="T55" fmla="*/ 37 h 192"/>
                <a:gd name="T56" fmla="*/ 16 w 245"/>
                <a:gd name="T57" fmla="*/ 34 h 192"/>
                <a:gd name="T58" fmla="*/ 11 w 245"/>
                <a:gd name="T59" fmla="*/ 32 h 192"/>
                <a:gd name="T60" fmla="*/ 7 w 245"/>
                <a:gd name="T61" fmla="*/ 30 h 192"/>
                <a:gd name="T62" fmla="*/ 5 w 245"/>
                <a:gd name="T63" fmla="*/ 26 h 192"/>
                <a:gd name="T64" fmla="*/ 2 w 245"/>
                <a:gd name="T65" fmla="*/ 21 h 192"/>
                <a:gd name="T66" fmla="*/ 0 w 245"/>
                <a:gd name="T67" fmla="*/ 16 h 192"/>
                <a:gd name="T68" fmla="*/ 0 w 245"/>
                <a:gd name="T69" fmla="*/ 12 h 192"/>
                <a:gd name="T70" fmla="*/ 2 w 245"/>
                <a:gd name="T71" fmla="*/ 6 h 192"/>
                <a:gd name="T72" fmla="*/ 2 w 245"/>
                <a:gd name="T73" fmla="*/ 2 h 192"/>
                <a:gd name="T74" fmla="*/ 2 w 245"/>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192"/>
                <a:gd name="T116" fmla="*/ 245 w 245"/>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192">
                  <a:moveTo>
                    <a:pt x="155" y="11"/>
                  </a:moveTo>
                  <a:lnTo>
                    <a:pt x="170" y="27"/>
                  </a:lnTo>
                  <a:lnTo>
                    <a:pt x="185" y="39"/>
                  </a:lnTo>
                  <a:lnTo>
                    <a:pt x="189" y="43"/>
                  </a:lnTo>
                  <a:lnTo>
                    <a:pt x="191" y="53"/>
                  </a:lnTo>
                  <a:lnTo>
                    <a:pt x="191" y="60"/>
                  </a:lnTo>
                  <a:lnTo>
                    <a:pt x="190" y="67"/>
                  </a:lnTo>
                  <a:lnTo>
                    <a:pt x="186" y="81"/>
                  </a:lnTo>
                  <a:lnTo>
                    <a:pt x="183" y="96"/>
                  </a:lnTo>
                  <a:lnTo>
                    <a:pt x="185" y="111"/>
                  </a:lnTo>
                  <a:lnTo>
                    <a:pt x="190" y="125"/>
                  </a:lnTo>
                  <a:lnTo>
                    <a:pt x="198" y="135"/>
                  </a:lnTo>
                  <a:lnTo>
                    <a:pt x="208" y="144"/>
                  </a:lnTo>
                  <a:lnTo>
                    <a:pt x="220" y="155"/>
                  </a:lnTo>
                  <a:lnTo>
                    <a:pt x="232" y="167"/>
                  </a:lnTo>
                  <a:lnTo>
                    <a:pt x="241" y="180"/>
                  </a:lnTo>
                  <a:lnTo>
                    <a:pt x="245" y="188"/>
                  </a:lnTo>
                  <a:lnTo>
                    <a:pt x="245" y="192"/>
                  </a:lnTo>
                  <a:lnTo>
                    <a:pt x="232" y="184"/>
                  </a:lnTo>
                  <a:lnTo>
                    <a:pt x="209" y="170"/>
                  </a:lnTo>
                  <a:lnTo>
                    <a:pt x="189" y="162"/>
                  </a:lnTo>
                  <a:lnTo>
                    <a:pt x="164" y="153"/>
                  </a:lnTo>
                  <a:lnTo>
                    <a:pt x="133" y="143"/>
                  </a:lnTo>
                  <a:lnTo>
                    <a:pt x="124" y="140"/>
                  </a:lnTo>
                  <a:lnTo>
                    <a:pt x="118" y="135"/>
                  </a:lnTo>
                  <a:lnTo>
                    <a:pt x="109" y="128"/>
                  </a:lnTo>
                  <a:lnTo>
                    <a:pt x="101" y="122"/>
                  </a:lnTo>
                  <a:lnTo>
                    <a:pt x="79" y="112"/>
                  </a:lnTo>
                  <a:lnTo>
                    <a:pt x="49" y="102"/>
                  </a:lnTo>
                  <a:lnTo>
                    <a:pt x="32" y="97"/>
                  </a:lnTo>
                  <a:lnTo>
                    <a:pt x="21" y="89"/>
                  </a:lnTo>
                  <a:lnTo>
                    <a:pt x="14" y="79"/>
                  </a:lnTo>
                  <a:lnTo>
                    <a:pt x="6" y="64"/>
                  </a:lnTo>
                  <a:lnTo>
                    <a:pt x="0" y="48"/>
                  </a:lnTo>
                  <a:lnTo>
                    <a:pt x="0" y="36"/>
                  </a:lnTo>
                  <a:lnTo>
                    <a:pt x="5" y="19"/>
                  </a:lnTo>
                  <a:lnTo>
                    <a:pt x="6" y="6"/>
                  </a:lnTo>
                  <a:lnTo>
                    <a:pt x="6" y="0"/>
                  </a:lnTo>
                </a:path>
              </a:pathLst>
            </a:custGeom>
            <a:noFill/>
            <a:ln w="0">
              <a:solidFill>
                <a:srgbClr val="8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65" name="Freeform 63"/>
            <p:cNvSpPr>
              <a:spLocks/>
            </p:cNvSpPr>
            <p:nvPr/>
          </p:nvSpPr>
          <p:spPr bwMode="auto">
            <a:xfrm>
              <a:off x="1230" y="1277"/>
              <a:ext cx="51" cy="49"/>
            </a:xfrm>
            <a:custGeom>
              <a:avLst/>
              <a:gdLst>
                <a:gd name="T0" fmla="*/ 44 w 155"/>
                <a:gd name="T1" fmla="*/ 0 h 145"/>
                <a:gd name="T2" fmla="*/ 43 w 155"/>
                <a:gd name="T3" fmla="*/ 3 h 145"/>
                <a:gd name="T4" fmla="*/ 43 w 155"/>
                <a:gd name="T5" fmla="*/ 5 h 145"/>
                <a:gd name="T6" fmla="*/ 43 w 155"/>
                <a:gd name="T7" fmla="*/ 7 h 145"/>
                <a:gd name="T8" fmla="*/ 44 w 155"/>
                <a:gd name="T9" fmla="*/ 12 h 145"/>
                <a:gd name="T10" fmla="*/ 45 w 155"/>
                <a:gd name="T11" fmla="*/ 18 h 145"/>
                <a:gd name="T12" fmla="*/ 45 w 155"/>
                <a:gd name="T13" fmla="*/ 22 h 145"/>
                <a:gd name="T14" fmla="*/ 47 w 155"/>
                <a:gd name="T15" fmla="*/ 27 h 145"/>
                <a:gd name="T16" fmla="*/ 50 w 155"/>
                <a:gd name="T17" fmla="*/ 31 h 145"/>
                <a:gd name="T18" fmla="*/ 51 w 155"/>
                <a:gd name="T19" fmla="*/ 34 h 145"/>
                <a:gd name="T20" fmla="*/ 51 w 155"/>
                <a:gd name="T21" fmla="*/ 36 h 145"/>
                <a:gd name="T22" fmla="*/ 50 w 155"/>
                <a:gd name="T23" fmla="*/ 38 h 145"/>
                <a:gd name="T24" fmla="*/ 48 w 155"/>
                <a:gd name="T25" fmla="*/ 39 h 145"/>
                <a:gd name="T26" fmla="*/ 45 w 155"/>
                <a:gd name="T27" fmla="*/ 40 h 145"/>
                <a:gd name="T28" fmla="*/ 40 w 155"/>
                <a:gd name="T29" fmla="*/ 39 h 145"/>
                <a:gd name="T30" fmla="*/ 36 w 155"/>
                <a:gd name="T31" fmla="*/ 39 h 145"/>
                <a:gd name="T32" fmla="*/ 33 w 155"/>
                <a:gd name="T33" fmla="*/ 40 h 145"/>
                <a:gd name="T34" fmla="*/ 31 w 155"/>
                <a:gd name="T35" fmla="*/ 42 h 145"/>
                <a:gd name="T36" fmla="*/ 28 w 155"/>
                <a:gd name="T37" fmla="*/ 44 h 145"/>
                <a:gd name="T38" fmla="*/ 24 w 155"/>
                <a:gd name="T39" fmla="*/ 47 h 145"/>
                <a:gd name="T40" fmla="*/ 20 w 155"/>
                <a:gd name="T41" fmla="*/ 49 h 145"/>
                <a:gd name="T42" fmla="*/ 19 w 155"/>
                <a:gd name="T43" fmla="*/ 46 h 145"/>
                <a:gd name="T44" fmla="*/ 18 w 155"/>
                <a:gd name="T45" fmla="*/ 43 h 145"/>
                <a:gd name="T46" fmla="*/ 16 w 155"/>
                <a:gd name="T47" fmla="*/ 41 h 145"/>
                <a:gd name="T48" fmla="*/ 13 w 155"/>
                <a:gd name="T49" fmla="*/ 40 h 145"/>
                <a:gd name="T50" fmla="*/ 10 w 155"/>
                <a:gd name="T51" fmla="*/ 38 h 145"/>
                <a:gd name="T52" fmla="*/ 6 w 155"/>
                <a:gd name="T53" fmla="*/ 36 h 145"/>
                <a:gd name="T54" fmla="*/ 3 w 155"/>
                <a:gd name="T55" fmla="*/ 33 h 145"/>
                <a:gd name="T56" fmla="*/ 2 w 155"/>
                <a:gd name="T57" fmla="*/ 31 h 145"/>
                <a:gd name="T58" fmla="*/ 0 w 155"/>
                <a:gd name="T59" fmla="*/ 27 h 1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5"/>
                <a:gd name="T91" fmla="*/ 0 h 145"/>
                <a:gd name="T92" fmla="*/ 155 w 155"/>
                <a:gd name="T93" fmla="*/ 145 h 1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5" h="145">
                  <a:moveTo>
                    <a:pt x="134" y="0"/>
                  </a:moveTo>
                  <a:lnTo>
                    <a:pt x="131" y="8"/>
                  </a:lnTo>
                  <a:lnTo>
                    <a:pt x="131" y="15"/>
                  </a:lnTo>
                  <a:lnTo>
                    <a:pt x="131" y="21"/>
                  </a:lnTo>
                  <a:lnTo>
                    <a:pt x="133" y="36"/>
                  </a:lnTo>
                  <a:lnTo>
                    <a:pt x="137" y="52"/>
                  </a:lnTo>
                  <a:lnTo>
                    <a:pt x="138" y="66"/>
                  </a:lnTo>
                  <a:lnTo>
                    <a:pt x="144" y="79"/>
                  </a:lnTo>
                  <a:lnTo>
                    <a:pt x="151" y="92"/>
                  </a:lnTo>
                  <a:lnTo>
                    <a:pt x="155" y="102"/>
                  </a:lnTo>
                  <a:lnTo>
                    <a:pt x="155" y="108"/>
                  </a:lnTo>
                  <a:lnTo>
                    <a:pt x="153" y="111"/>
                  </a:lnTo>
                  <a:lnTo>
                    <a:pt x="147" y="115"/>
                  </a:lnTo>
                  <a:lnTo>
                    <a:pt x="137" y="117"/>
                  </a:lnTo>
                  <a:lnTo>
                    <a:pt x="122" y="116"/>
                  </a:lnTo>
                  <a:lnTo>
                    <a:pt x="109" y="116"/>
                  </a:lnTo>
                  <a:lnTo>
                    <a:pt x="101" y="119"/>
                  </a:lnTo>
                  <a:lnTo>
                    <a:pt x="93" y="125"/>
                  </a:lnTo>
                  <a:lnTo>
                    <a:pt x="84" y="130"/>
                  </a:lnTo>
                  <a:lnTo>
                    <a:pt x="73" y="138"/>
                  </a:lnTo>
                  <a:lnTo>
                    <a:pt x="60" y="145"/>
                  </a:lnTo>
                  <a:lnTo>
                    <a:pt x="59" y="136"/>
                  </a:lnTo>
                  <a:lnTo>
                    <a:pt x="54" y="128"/>
                  </a:lnTo>
                  <a:lnTo>
                    <a:pt x="49" y="122"/>
                  </a:lnTo>
                  <a:lnTo>
                    <a:pt x="40" y="117"/>
                  </a:lnTo>
                  <a:lnTo>
                    <a:pt x="30" y="113"/>
                  </a:lnTo>
                  <a:lnTo>
                    <a:pt x="18" y="107"/>
                  </a:lnTo>
                  <a:lnTo>
                    <a:pt x="10" y="99"/>
                  </a:lnTo>
                  <a:lnTo>
                    <a:pt x="5" y="91"/>
                  </a:lnTo>
                  <a:lnTo>
                    <a:pt x="0" y="81"/>
                  </a:lnTo>
                </a:path>
              </a:pathLst>
            </a:custGeom>
            <a:noFill/>
            <a:ln w="0">
              <a:solidFill>
                <a:srgbClr val="8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66" name="Freeform 64"/>
            <p:cNvSpPr>
              <a:spLocks/>
            </p:cNvSpPr>
            <p:nvPr/>
          </p:nvSpPr>
          <p:spPr bwMode="auto">
            <a:xfrm>
              <a:off x="1276" y="1278"/>
              <a:ext cx="34" cy="37"/>
            </a:xfrm>
            <a:custGeom>
              <a:avLst/>
              <a:gdLst>
                <a:gd name="T0" fmla="*/ 34 w 102"/>
                <a:gd name="T1" fmla="*/ 5 h 110"/>
                <a:gd name="T2" fmla="*/ 31 w 102"/>
                <a:gd name="T3" fmla="*/ 7 h 110"/>
                <a:gd name="T4" fmla="*/ 28 w 102"/>
                <a:gd name="T5" fmla="*/ 11 h 110"/>
                <a:gd name="T6" fmla="*/ 26 w 102"/>
                <a:gd name="T7" fmla="*/ 15 h 110"/>
                <a:gd name="T8" fmla="*/ 23 w 102"/>
                <a:gd name="T9" fmla="*/ 21 h 110"/>
                <a:gd name="T10" fmla="*/ 20 w 102"/>
                <a:gd name="T11" fmla="*/ 27 h 110"/>
                <a:gd name="T12" fmla="*/ 17 w 102"/>
                <a:gd name="T13" fmla="*/ 32 h 110"/>
                <a:gd name="T14" fmla="*/ 14 w 102"/>
                <a:gd name="T15" fmla="*/ 35 h 110"/>
                <a:gd name="T16" fmla="*/ 11 w 102"/>
                <a:gd name="T17" fmla="*/ 37 h 110"/>
                <a:gd name="T18" fmla="*/ 11 w 102"/>
                <a:gd name="T19" fmla="*/ 32 h 110"/>
                <a:gd name="T20" fmla="*/ 9 w 102"/>
                <a:gd name="T21" fmla="*/ 28 h 110"/>
                <a:gd name="T22" fmla="*/ 6 w 102"/>
                <a:gd name="T23" fmla="*/ 24 h 110"/>
                <a:gd name="T24" fmla="*/ 4 w 102"/>
                <a:gd name="T25" fmla="*/ 20 h 110"/>
                <a:gd name="T26" fmla="*/ 2 w 102"/>
                <a:gd name="T27" fmla="*/ 15 h 110"/>
                <a:gd name="T28" fmla="*/ 1 w 102"/>
                <a:gd name="T29" fmla="*/ 11 h 110"/>
                <a:gd name="T30" fmla="*/ 0 w 102"/>
                <a:gd name="T31" fmla="*/ 6 h 110"/>
                <a:gd name="T32" fmla="*/ 0 w 102"/>
                <a:gd name="T33" fmla="*/ 4 h 110"/>
                <a:gd name="T34" fmla="*/ 0 w 102"/>
                <a:gd name="T35" fmla="*/ 2 h 110"/>
                <a:gd name="T36" fmla="*/ 1 w 102"/>
                <a:gd name="T37" fmla="*/ 0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10"/>
                <a:gd name="T59" fmla="*/ 102 w 102"/>
                <a:gd name="T60" fmla="*/ 110 h 1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10">
                  <a:moveTo>
                    <a:pt x="102" y="14"/>
                  </a:moveTo>
                  <a:lnTo>
                    <a:pt x="93" y="21"/>
                  </a:lnTo>
                  <a:lnTo>
                    <a:pt x="85" y="32"/>
                  </a:lnTo>
                  <a:lnTo>
                    <a:pt x="77" y="44"/>
                  </a:lnTo>
                  <a:lnTo>
                    <a:pt x="70" y="62"/>
                  </a:lnTo>
                  <a:lnTo>
                    <a:pt x="61" y="80"/>
                  </a:lnTo>
                  <a:lnTo>
                    <a:pt x="52" y="94"/>
                  </a:lnTo>
                  <a:lnTo>
                    <a:pt x="43" y="105"/>
                  </a:lnTo>
                  <a:lnTo>
                    <a:pt x="34" y="110"/>
                  </a:lnTo>
                  <a:lnTo>
                    <a:pt x="32" y="96"/>
                  </a:lnTo>
                  <a:lnTo>
                    <a:pt x="26" y="84"/>
                  </a:lnTo>
                  <a:lnTo>
                    <a:pt x="18" y="72"/>
                  </a:lnTo>
                  <a:lnTo>
                    <a:pt x="12" y="59"/>
                  </a:lnTo>
                  <a:lnTo>
                    <a:pt x="6" y="45"/>
                  </a:lnTo>
                  <a:lnTo>
                    <a:pt x="4" y="32"/>
                  </a:lnTo>
                  <a:lnTo>
                    <a:pt x="1" y="17"/>
                  </a:lnTo>
                  <a:lnTo>
                    <a:pt x="0" y="12"/>
                  </a:lnTo>
                  <a:lnTo>
                    <a:pt x="0" y="6"/>
                  </a:lnTo>
                  <a:lnTo>
                    <a:pt x="3"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67" name="Freeform 65"/>
            <p:cNvSpPr>
              <a:spLocks/>
            </p:cNvSpPr>
            <p:nvPr/>
          </p:nvSpPr>
          <p:spPr bwMode="auto">
            <a:xfrm>
              <a:off x="972" y="1283"/>
              <a:ext cx="343" cy="244"/>
            </a:xfrm>
            <a:custGeom>
              <a:avLst/>
              <a:gdLst>
                <a:gd name="T0" fmla="*/ 338 w 1028"/>
                <a:gd name="T1" fmla="*/ 4 h 731"/>
                <a:gd name="T2" fmla="*/ 329 w 1028"/>
                <a:gd name="T3" fmla="*/ 21 h 731"/>
                <a:gd name="T4" fmla="*/ 321 w 1028"/>
                <a:gd name="T5" fmla="*/ 34 h 731"/>
                <a:gd name="T6" fmla="*/ 300 w 1028"/>
                <a:gd name="T7" fmla="*/ 44 h 731"/>
                <a:gd name="T8" fmla="*/ 287 w 1028"/>
                <a:gd name="T9" fmla="*/ 54 h 731"/>
                <a:gd name="T10" fmla="*/ 285 w 1028"/>
                <a:gd name="T11" fmla="*/ 67 h 731"/>
                <a:gd name="T12" fmla="*/ 276 w 1028"/>
                <a:gd name="T13" fmla="*/ 77 h 731"/>
                <a:gd name="T14" fmla="*/ 261 w 1028"/>
                <a:gd name="T15" fmla="*/ 86 h 731"/>
                <a:gd name="T16" fmla="*/ 255 w 1028"/>
                <a:gd name="T17" fmla="*/ 105 h 731"/>
                <a:gd name="T18" fmla="*/ 249 w 1028"/>
                <a:gd name="T19" fmla="*/ 121 h 731"/>
                <a:gd name="T20" fmla="*/ 241 w 1028"/>
                <a:gd name="T21" fmla="*/ 138 h 731"/>
                <a:gd name="T22" fmla="*/ 241 w 1028"/>
                <a:gd name="T23" fmla="*/ 157 h 731"/>
                <a:gd name="T24" fmla="*/ 260 w 1028"/>
                <a:gd name="T25" fmla="*/ 186 h 731"/>
                <a:gd name="T26" fmla="*/ 268 w 1028"/>
                <a:gd name="T27" fmla="*/ 207 h 731"/>
                <a:gd name="T28" fmla="*/ 276 w 1028"/>
                <a:gd name="T29" fmla="*/ 224 h 731"/>
                <a:gd name="T30" fmla="*/ 289 w 1028"/>
                <a:gd name="T31" fmla="*/ 233 h 731"/>
                <a:gd name="T32" fmla="*/ 271 w 1028"/>
                <a:gd name="T33" fmla="*/ 229 h 731"/>
                <a:gd name="T34" fmla="*/ 252 w 1028"/>
                <a:gd name="T35" fmla="*/ 229 h 731"/>
                <a:gd name="T36" fmla="*/ 239 w 1028"/>
                <a:gd name="T37" fmla="*/ 237 h 731"/>
                <a:gd name="T38" fmla="*/ 234 w 1028"/>
                <a:gd name="T39" fmla="*/ 243 h 731"/>
                <a:gd name="T40" fmla="*/ 237 w 1028"/>
                <a:gd name="T41" fmla="*/ 226 h 731"/>
                <a:gd name="T42" fmla="*/ 228 w 1028"/>
                <a:gd name="T43" fmla="*/ 238 h 731"/>
                <a:gd name="T44" fmla="*/ 214 w 1028"/>
                <a:gd name="T45" fmla="*/ 237 h 731"/>
                <a:gd name="T46" fmla="*/ 194 w 1028"/>
                <a:gd name="T47" fmla="*/ 235 h 731"/>
                <a:gd name="T48" fmla="*/ 204 w 1028"/>
                <a:gd name="T49" fmla="*/ 227 h 731"/>
                <a:gd name="T50" fmla="*/ 211 w 1028"/>
                <a:gd name="T51" fmla="*/ 211 h 731"/>
                <a:gd name="T52" fmla="*/ 210 w 1028"/>
                <a:gd name="T53" fmla="*/ 188 h 731"/>
                <a:gd name="T54" fmla="*/ 209 w 1028"/>
                <a:gd name="T55" fmla="*/ 169 h 731"/>
                <a:gd name="T56" fmla="*/ 210 w 1028"/>
                <a:gd name="T57" fmla="*/ 150 h 731"/>
                <a:gd name="T58" fmla="*/ 212 w 1028"/>
                <a:gd name="T59" fmla="*/ 138 h 731"/>
                <a:gd name="T60" fmla="*/ 211 w 1028"/>
                <a:gd name="T61" fmla="*/ 120 h 731"/>
                <a:gd name="T62" fmla="*/ 218 w 1028"/>
                <a:gd name="T63" fmla="*/ 106 h 731"/>
                <a:gd name="T64" fmla="*/ 217 w 1028"/>
                <a:gd name="T65" fmla="*/ 93 h 731"/>
                <a:gd name="T66" fmla="*/ 198 w 1028"/>
                <a:gd name="T67" fmla="*/ 80 h 731"/>
                <a:gd name="T68" fmla="*/ 175 w 1028"/>
                <a:gd name="T69" fmla="*/ 72 h 731"/>
                <a:gd name="T70" fmla="*/ 155 w 1028"/>
                <a:gd name="T71" fmla="*/ 65 h 731"/>
                <a:gd name="T72" fmla="*/ 140 w 1028"/>
                <a:gd name="T73" fmla="*/ 52 h 731"/>
                <a:gd name="T74" fmla="*/ 125 w 1028"/>
                <a:gd name="T75" fmla="*/ 41 h 731"/>
                <a:gd name="T76" fmla="*/ 105 w 1028"/>
                <a:gd name="T77" fmla="*/ 37 h 731"/>
                <a:gd name="T78" fmla="*/ 82 w 1028"/>
                <a:gd name="T79" fmla="*/ 39 h 731"/>
                <a:gd name="T80" fmla="*/ 59 w 1028"/>
                <a:gd name="T81" fmla="*/ 42 h 731"/>
                <a:gd name="T82" fmla="*/ 41 w 1028"/>
                <a:gd name="T83" fmla="*/ 36 h 731"/>
                <a:gd name="T84" fmla="*/ 27 w 1028"/>
                <a:gd name="T85" fmla="*/ 25 h 731"/>
                <a:gd name="T86" fmla="*/ 9 w 1028"/>
                <a:gd name="T87" fmla="*/ 19 h 731"/>
                <a:gd name="T88" fmla="*/ 1 w 1028"/>
                <a:gd name="T89" fmla="*/ 14 h 7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1"/>
                <a:gd name="T137" fmla="*/ 1028 w 1028"/>
                <a:gd name="T138" fmla="*/ 731 h 7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1">
                  <a:moveTo>
                    <a:pt x="1028" y="0"/>
                  </a:moveTo>
                  <a:lnTo>
                    <a:pt x="1020" y="5"/>
                  </a:lnTo>
                  <a:lnTo>
                    <a:pt x="1013" y="12"/>
                  </a:lnTo>
                  <a:lnTo>
                    <a:pt x="1004" y="23"/>
                  </a:lnTo>
                  <a:lnTo>
                    <a:pt x="996" y="39"/>
                  </a:lnTo>
                  <a:lnTo>
                    <a:pt x="987" y="62"/>
                  </a:lnTo>
                  <a:lnTo>
                    <a:pt x="980" y="80"/>
                  </a:lnTo>
                  <a:lnTo>
                    <a:pt x="971" y="93"/>
                  </a:lnTo>
                  <a:lnTo>
                    <a:pt x="961" y="103"/>
                  </a:lnTo>
                  <a:lnTo>
                    <a:pt x="942" y="114"/>
                  </a:lnTo>
                  <a:lnTo>
                    <a:pt x="922" y="123"/>
                  </a:lnTo>
                  <a:lnTo>
                    <a:pt x="900" y="131"/>
                  </a:lnTo>
                  <a:lnTo>
                    <a:pt x="884" y="140"/>
                  </a:lnTo>
                  <a:lnTo>
                    <a:pt x="869" y="151"/>
                  </a:lnTo>
                  <a:lnTo>
                    <a:pt x="860" y="162"/>
                  </a:lnTo>
                  <a:lnTo>
                    <a:pt x="857" y="170"/>
                  </a:lnTo>
                  <a:lnTo>
                    <a:pt x="855" y="181"/>
                  </a:lnTo>
                  <a:lnTo>
                    <a:pt x="854" y="200"/>
                  </a:lnTo>
                  <a:lnTo>
                    <a:pt x="850" y="212"/>
                  </a:lnTo>
                  <a:lnTo>
                    <a:pt x="843" y="221"/>
                  </a:lnTo>
                  <a:lnTo>
                    <a:pt x="828" y="231"/>
                  </a:lnTo>
                  <a:lnTo>
                    <a:pt x="813" y="238"/>
                  </a:lnTo>
                  <a:lnTo>
                    <a:pt x="795" y="248"/>
                  </a:lnTo>
                  <a:lnTo>
                    <a:pt x="782" y="258"/>
                  </a:lnTo>
                  <a:lnTo>
                    <a:pt x="775" y="271"/>
                  </a:lnTo>
                  <a:lnTo>
                    <a:pt x="770" y="295"/>
                  </a:lnTo>
                  <a:lnTo>
                    <a:pt x="764" y="314"/>
                  </a:lnTo>
                  <a:lnTo>
                    <a:pt x="758" y="339"/>
                  </a:lnTo>
                  <a:lnTo>
                    <a:pt x="754" y="351"/>
                  </a:lnTo>
                  <a:lnTo>
                    <a:pt x="746" y="363"/>
                  </a:lnTo>
                  <a:lnTo>
                    <a:pt x="735" y="378"/>
                  </a:lnTo>
                  <a:lnTo>
                    <a:pt x="727" y="395"/>
                  </a:lnTo>
                  <a:lnTo>
                    <a:pt x="723" y="412"/>
                  </a:lnTo>
                  <a:lnTo>
                    <a:pt x="721" y="430"/>
                  </a:lnTo>
                  <a:lnTo>
                    <a:pt x="721" y="449"/>
                  </a:lnTo>
                  <a:lnTo>
                    <a:pt x="723" y="470"/>
                  </a:lnTo>
                  <a:lnTo>
                    <a:pt x="742" y="502"/>
                  </a:lnTo>
                  <a:lnTo>
                    <a:pt x="763" y="531"/>
                  </a:lnTo>
                  <a:lnTo>
                    <a:pt x="778" y="556"/>
                  </a:lnTo>
                  <a:lnTo>
                    <a:pt x="789" y="575"/>
                  </a:lnTo>
                  <a:lnTo>
                    <a:pt x="797" y="597"/>
                  </a:lnTo>
                  <a:lnTo>
                    <a:pt x="803" y="619"/>
                  </a:lnTo>
                  <a:lnTo>
                    <a:pt x="811" y="641"/>
                  </a:lnTo>
                  <a:lnTo>
                    <a:pt x="823" y="664"/>
                  </a:lnTo>
                  <a:lnTo>
                    <a:pt x="828" y="671"/>
                  </a:lnTo>
                  <a:lnTo>
                    <a:pt x="836" y="678"/>
                  </a:lnTo>
                  <a:lnTo>
                    <a:pt x="850" y="689"/>
                  </a:lnTo>
                  <a:lnTo>
                    <a:pt x="867" y="697"/>
                  </a:lnTo>
                  <a:lnTo>
                    <a:pt x="850" y="694"/>
                  </a:lnTo>
                  <a:lnTo>
                    <a:pt x="829" y="689"/>
                  </a:lnTo>
                  <a:lnTo>
                    <a:pt x="813" y="686"/>
                  </a:lnTo>
                  <a:lnTo>
                    <a:pt x="793" y="685"/>
                  </a:lnTo>
                  <a:lnTo>
                    <a:pt x="775" y="684"/>
                  </a:lnTo>
                  <a:lnTo>
                    <a:pt x="754" y="686"/>
                  </a:lnTo>
                  <a:lnTo>
                    <a:pt x="741" y="690"/>
                  </a:lnTo>
                  <a:lnTo>
                    <a:pt x="726" y="699"/>
                  </a:lnTo>
                  <a:lnTo>
                    <a:pt x="716" y="710"/>
                  </a:lnTo>
                  <a:lnTo>
                    <a:pt x="708" y="722"/>
                  </a:lnTo>
                  <a:lnTo>
                    <a:pt x="700" y="731"/>
                  </a:lnTo>
                  <a:lnTo>
                    <a:pt x="700" y="727"/>
                  </a:lnTo>
                  <a:lnTo>
                    <a:pt x="702" y="711"/>
                  </a:lnTo>
                  <a:lnTo>
                    <a:pt x="704" y="697"/>
                  </a:lnTo>
                  <a:lnTo>
                    <a:pt x="709" y="677"/>
                  </a:lnTo>
                  <a:lnTo>
                    <a:pt x="700" y="697"/>
                  </a:lnTo>
                  <a:lnTo>
                    <a:pt x="692" y="708"/>
                  </a:lnTo>
                  <a:lnTo>
                    <a:pt x="684" y="714"/>
                  </a:lnTo>
                  <a:lnTo>
                    <a:pt x="673" y="716"/>
                  </a:lnTo>
                  <a:lnTo>
                    <a:pt x="658" y="714"/>
                  </a:lnTo>
                  <a:lnTo>
                    <a:pt x="640" y="709"/>
                  </a:lnTo>
                  <a:lnTo>
                    <a:pt x="621" y="705"/>
                  </a:lnTo>
                  <a:lnTo>
                    <a:pt x="600" y="704"/>
                  </a:lnTo>
                  <a:lnTo>
                    <a:pt x="581" y="705"/>
                  </a:lnTo>
                  <a:lnTo>
                    <a:pt x="563" y="710"/>
                  </a:lnTo>
                  <a:lnTo>
                    <a:pt x="598" y="690"/>
                  </a:lnTo>
                  <a:lnTo>
                    <a:pt x="612" y="681"/>
                  </a:lnTo>
                  <a:lnTo>
                    <a:pt x="622" y="667"/>
                  </a:lnTo>
                  <a:lnTo>
                    <a:pt x="629" y="652"/>
                  </a:lnTo>
                  <a:lnTo>
                    <a:pt x="633" y="631"/>
                  </a:lnTo>
                  <a:lnTo>
                    <a:pt x="634" y="602"/>
                  </a:lnTo>
                  <a:lnTo>
                    <a:pt x="632" y="581"/>
                  </a:lnTo>
                  <a:lnTo>
                    <a:pt x="629" y="564"/>
                  </a:lnTo>
                  <a:lnTo>
                    <a:pt x="625" y="543"/>
                  </a:lnTo>
                  <a:lnTo>
                    <a:pt x="625" y="527"/>
                  </a:lnTo>
                  <a:lnTo>
                    <a:pt x="626" y="506"/>
                  </a:lnTo>
                  <a:lnTo>
                    <a:pt x="625" y="482"/>
                  </a:lnTo>
                  <a:lnTo>
                    <a:pt x="626" y="466"/>
                  </a:lnTo>
                  <a:lnTo>
                    <a:pt x="630" y="450"/>
                  </a:lnTo>
                  <a:lnTo>
                    <a:pt x="636" y="436"/>
                  </a:lnTo>
                  <a:lnTo>
                    <a:pt x="637" y="426"/>
                  </a:lnTo>
                  <a:lnTo>
                    <a:pt x="634" y="414"/>
                  </a:lnTo>
                  <a:lnTo>
                    <a:pt x="629" y="397"/>
                  </a:lnTo>
                  <a:lnTo>
                    <a:pt x="629" y="381"/>
                  </a:lnTo>
                  <a:lnTo>
                    <a:pt x="631" y="361"/>
                  </a:lnTo>
                  <a:lnTo>
                    <a:pt x="637" y="345"/>
                  </a:lnTo>
                  <a:lnTo>
                    <a:pt x="646" y="331"/>
                  </a:lnTo>
                  <a:lnTo>
                    <a:pt x="654" y="318"/>
                  </a:lnTo>
                  <a:lnTo>
                    <a:pt x="657" y="306"/>
                  </a:lnTo>
                  <a:lnTo>
                    <a:pt x="656" y="293"/>
                  </a:lnTo>
                  <a:lnTo>
                    <a:pt x="651" y="280"/>
                  </a:lnTo>
                  <a:lnTo>
                    <a:pt x="641" y="269"/>
                  </a:lnTo>
                  <a:lnTo>
                    <a:pt x="619" y="254"/>
                  </a:lnTo>
                  <a:lnTo>
                    <a:pt x="594" y="239"/>
                  </a:lnTo>
                  <a:lnTo>
                    <a:pt x="567" y="227"/>
                  </a:lnTo>
                  <a:lnTo>
                    <a:pt x="544" y="221"/>
                  </a:lnTo>
                  <a:lnTo>
                    <a:pt x="524" y="217"/>
                  </a:lnTo>
                  <a:lnTo>
                    <a:pt x="504" y="212"/>
                  </a:lnTo>
                  <a:lnTo>
                    <a:pt x="485" y="204"/>
                  </a:lnTo>
                  <a:lnTo>
                    <a:pt x="465" y="194"/>
                  </a:lnTo>
                  <a:lnTo>
                    <a:pt x="454" y="186"/>
                  </a:lnTo>
                  <a:lnTo>
                    <a:pt x="438" y="172"/>
                  </a:lnTo>
                  <a:lnTo>
                    <a:pt x="421" y="156"/>
                  </a:lnTo>
                  <a:lnTo>
                    <a:pt x="404" y="140"/>
                  </a:lnTo>
                  <a:lnTo>
                    <a:pt x="391" y="130"/>
                  </a:lnTo>
                  <a:lnTo>
                    <a:pt x="375" y="123"/>
                  </a:lnTo>
                  <a:lnTo>
                    <a:pt x="358" y="117"/>
                  </a:lnTo>
                  <a:lnTo>
                    <a:pt x="338" y="114"/>
                  </a:lnTo>
                  <a:lnTo>
                    <a:pt x="316" y="112"/>
                  </a:lnTo>
                  <a:lnTo>
                    <a:pt x="296" y="113"/>
                  </a:lnTo>
                  <a:lnTo>
                    <a:pt x="270" y="115"/>
                  </a:lnTo>
                  <a:lnTo>
                    <a:pt x="246" y="118"/>
                  </a:lnTo>
                  <a:lnTo>
                    <a:pt x="224" y="123"/>
                  </a:lnTo>
                  <a:lnTo>
                    <a:pt x="200" y="126"/>
                  </a:lnTo>
                  <a:lnTo>
                    <a:pt x="178" y="126"/>
                  </a:lnTo>
                  <a:lnTo>
                    <a:pt x="157" y="123"/>
                  </a:lnTo>
                  <a:lnTo>
                    <a:pt x="140" y="117"/>
                  </a:lnTo>
                  <a:lnTo>
                    <a:pt x="123" y="107"/>
                  </a:lnTo>
                  <a:lnTo>
                    <a:pt x="109" y="95"/>
                  </a:lnTo>
                  <a:lnTo>
                    <a:pt x="94" y="84"/>
                  </a:lnTo>
                  <a:lnTo>
                    <a:pt x="80" y="75"/>
                  </a:lnTo>
                  <a:lnTo>
                    <a:pt x="64" y="69"/>
                  </a:lnTo>
                  <a:lnTo>
                    <a:pt x="46" y="64"/>
                  </a:lnTo>
                  <a:lnTo>
                    <a:pt x="26" y="58"/>
                  </a:lnTo>
                  <a:lnTo>
                    <a:pt x="14" y="54"/>
                  </a:lnTo>
                  <a:lnTo>
                    <a:pt x="9" y="48"/>
                  </a:lnTo>
                  <a:lnTo>
                    <a:pt x="4" y="43"/>
                  </a:lnTo>
                  <a:lnTo>
                    <a:pt x="0" y="30"/>
                  </a:lnTo>
                </a:path>
              </a:pathLst>
            </a:custGeom>
            <a:noFill/>
            <a:ln w="0">
              <a:solidFill>
                <a:srgbClr val="8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68" name="Freeform 66"/>
            <p:cNvSpPr>
              <a:spLocks/>
            </p:cNvSpPr>
            <p:nvPr/>
          </p:nvSpPr>
          <p:spPr bwMode="auto">
            <a:xfrm>
              <a:off x="1216" y="1283"/>
              <a:ext cx="30" cy="58"/>
            </a:xfrm>
            <a:custGeom>
              <a:avLst/>
              <a:gdLst>
                <a:gd name="T0" fmla="*/ 11 w 88"/>
                <a:gd name="T1" fmla="*/ 22 h 174"/>
                <a:gd name="T2" fmla="*/ 12 w 88"/>
                <a:gd name="T3" fmla="*/ 25 h 174"/>
                <a:gd name="T4" fmla="*/ 15 w 88"/>
                <a:gd name="T5" fmla="*/ 29 h 174"/>
                <a:gd name="T6" fmla="*/ 17 w 88"/>
                <a:gd name="T7" fmla="*/ 31 h 174"/>
                <a:gd name="T8" fmla="*/ 21 w 88"/>
                <a:gd name="T9" fmla="*/ 34 h 174"/>
                <a:gd name="T10" fmla="*/ 25 w 88"/>
                <a:gd name="T11" fmla="*/ 36 h 174"/>
                <a:gd name="T12" fmla="*/ 28 w 88"/>
                <a:gd name="T13" fmla="*/ 38 h 174"/>
                <a:gd name="T14" fmla="*/ 30 w 88"/>
                <a:gd name="T15" fmla="*/ 41 h 174"/>
                <a:gd name="T16" fmla="*/ 30 w 88"/>
                <a:gd name="T17" fmla="*/ 42 h 174"/>
                <a:gd name="T18" fmla="*/ 30 w 88"/>
                <a:gd name="T19" fmla="*/ 43 h 174"/>
                <a:gd name="T20" fmla="*/ 26 w 88"/>
                <a:gd name="T21" fmla="*/ 44 h 174"/>
                <a:gd name="T22" fmla="*/ 20 w 88"/>
                <a:gd name="T23" fmla="*/ 45 h 174"/>
                <a:gd name="T24" fmla="*/ 16 w 88"/>
                <a:gd name="T25" fmla="*/ 46 h 174"/>
                <a:gd name="T26" fmla="*/ 13 w 88"/>
                <a:gd name="T27" fmla="*/ 48 h 174"/>
                <a:gd name="T28" fmla="*/ 11 w 88"/>
                <a:gd name="T29" fmla="*/ 50 h 174"/>
                <a:gd name="T30" fmla="*/ 10 w 88"/>
                <a:gd name="T31" fmla="*/ 53 h 174"/>
                <a:gd name="T32" fmla="*/ 9 w 88"/>
                <a:gd name="T33" fmla="*/ 58 h 174"/>
                <a:gd name="T34" fmla="*/ 8 w 88"/>
                <a:gd name="T35" fmla="*/ 50 h 174"/>
                <a:gd name="T36" fmla="*/ 7 w 88"/>
                <a:gd name="T37" fmla="*/ 48 h 174"/>
                <a:gd name="T38" fmla="*/ 7 w 88"/>
                <a:gd name="T39" fmla="*/ 46 h 174"/>
                <a:gd name="T40" fmla="*/ 4 w 88"/>
                <a:gd name="T41" fmla="*/ 42 h 174"/>
                <a:gd name="T42" fmla="*/ 1 w 88"/>
                <a:gd name="T43" fmla="*/ 37 h 174"/>
                <a:gd name="T44" fmla="*/ 0 w 88"/>
                <a:gd name="T45" fmla="*/ 31 h 174"/>
                <a:gd name="T46" fmla="*/ 0 w 88"/>
                <a:gd name="T47" fmla="*/ 25 h 174"/>
                <a:gd name="T48" fmla="*/ 0 w 88"/>
                <a:gd name="T49" fmla="*/ 19 h 174"/>
                <a:gd name="T50" fmla="*/ 0 w 88"/>
                <a:gd name="T51" fmla="*/ 18 h 174"/>
                <a:gd name="T52" fmla="*/ 1 w 88"/>
                <a:gd name="T53" fmla="*/ 10 h 174"/>
                <a:gd name="T54" fmla="*/ 2 w 88"/>
                <a:gd name="T55" fmla="*/ 7 h 174"/>
                <a:gd name="T56" fmla="*/ 4 w 88"/>
                <a:gd name="T57" fmla="*/ 3 h 174"/>
                <a:gd name="T58" fmla="*/ 6 w 88"/>
                <a:gd name="T59" fmla="*/ 0 h 17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74"/>
                <a:gd name="T92" fmla="*/ 88 w 88"/>
                <a:gd name="T93" fmla="*/ 174 h 17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74">
                  <a:moveTo>
                    <a:pt x="33" y="66"/>
                  </a:moveTo>
                  <a:lnTo>
                    <a:pt x="36" y="75"/>
                  </a:lnTo>
                  <a:lnTo>
                    <a:pt x="43" y="86"/>
                  </a:lnTo>
                  <a:lnTo>
                    <a:pt x="50" y="93"/>
                  </a:lnTo>
                  <a:lnTo>
                    <a:pt x="62" y="101"/>
                  </a:lnTo>
                  <a:lnTo>
                    <a:pt x="74" y="108"/>
                  </a:lnTo>
                  <a:lnTo>
                    <a:pt x="82" y="114"/>
                  </a:lnTo>
                  <a:lnTo>
                    <a:pt x="88" y="124"/>
                  </a:lnTo>
                  <a:lnTo>
                    <a:pt x="88" y="126"/>
                  </a:lnTo>
                  <a:lnTo>
                    <a:pt x="87" y="129"/>
                  </a:lnTo>
                  <a:lnTo>
                    <a:pt x="76" y="132"/>
                  </a:lnTo>
                  <a:lnTo>
                    <a:pt x="60" y="135"/>
                  </a:lnTo>
                  <a:lnTo>
                    <a:pt x="48" y="138"/>
                  </a:lnTo>
                  <a:lnTo>
                    <a:pt x="39" y="143"/>
                  </a:lnTo>
                  <a:lnTo>
                    <a:pt x="33" y="149"/>
                  </a:lnTo>
                  <a:lnTo>
                    <a:pt x="28" y="159"/>
                  </a:lnTo>
                  <a:lnTo>
                    <a:pt x="25" y="174"/>
                  </a:lnTo>
                  <a:lnTo>
                    <a:pt x="24" y="149"/>
                  </a:lnTo>
                  <a:lnTo>
                    <a:pt x="22" y="144"/>
                  </a:lnTo>
                  <a:lnTo>
                    <a:pt x="20" y="137"/>
                  </a:lnTo>
                  <a:lnTo>
                    <a:pt x="13" y="127"/>
                  </a:lnTo>
                  <a:lnTo>
                    <a:pt x="4" y="112"/>
                  </a:lnTo>
                  <a:lnTo>
                    <a:pt x="0" y="92"/>
                  </a:lnTo>
                  <a:lnTo>
                    <a:pt x="0" y="74"/>
                  </a:lnTo>
                  <a:lnTo>
                    <a:pt x="1" y="57"/>
                  </a:lnTo>
                  <a:lnTo>
                    <a:pt x="1" y="53"/>
                  </a:lnTo>
                  <a:lnTo>
                    <a:pt x="3" y="31"/>
                  </a:lnTo>
                  <a:lnTo>
                    <a:pt x="6" y="20"/>
                  </a:lnTo>
                  <a:lnTo>
                    <a:pt x="11" y="9"/>
                  </a:lnTo>
                  <a:lnTo>
                    <a:pt x="17" y="0"/>
                  </a:lnTo>
                </a:path>
              </a:pathLst>
            </a:custGeom>
            <a:noFill/>
            <a:ln w="0">
              <a:solidFill>
                <a:srgbClr val="8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69" name="Freeform 67"/>
            <p:cNvSpPr>
              <a:spLocks/>
            </p:cNvSpPr>
            <p:nvPr/>
          </p:nvSpPr>
          <p:spPr bwMode="auto">
            <a:xfrm>
              <a:off x="1204" y="1285"/>
              <a:ext cx="14" cy="40"/>
            </a:xfrm>
            <a:custGeom>
              <a:avLst/>
              <a:gdLst>
                <a:gd name="T0" fmla="*/ 14 w 40"/>
                <a:gd name="T1" fmla="*/ 0 h 119"/>
                <a:gd name="T2" fmla="*/ 13 w 40"/>
                <a:gd name="T3" fmla="*/ 2 h 119"/>
                <a:gd name="T4" fmla="*/ 11 w 40"/>
                <a:gd name="T5" fmla="*/ 6 h 119"/>
                <a:gd name="T6" fmla="*/ 10 w 40"/>
                <a:gd name="T7" fmla="*/ 10 h 119"/>
                <a:gd name="T8" fmla="*/ 9 w 40"/>
                <a:gd name="T9" fmla="*/ 16 h 119"/>
                <a:gd name="T10" fmla="*/ 9 w 40"/>
                <a:gd name="T11" fmla="*/ 16 h 119"/>
                <a:gd name="T12" fmla="*/ 9 w 40"/>
                <a:gd name="T13" fmla="*/ 20 h 119"/>
                <a:gd name="T14" fmla="*/ 9 w 40"/>
                <a:gd name="T15" fmla="*/ 25 h 119"/>
                <a:gd name="T16" fmla="*/ 9 w 40"/>
                <a:gd name="T17" fmla="*/ 30 h 119"/>
                <a:gd name="T18" fmla="*/ 8 w 40"/>
                <a:gd name="T19" fmla="*/ 34 h 119"/>
                <a:gd name="T20" fmla="*/ 7 w 40"/>
                <a:gd name="T21" fmla="*/ 40 h 119"/>
                <a:gd name="T22" fmla="*/ 4 w 40"/>
                <a:gd name="T23" fmla="*/ 36 h 119"/>
                <a:gd name="T24" fmla="*/ 2 w 40"/>
                <a:gd name="T25" fmla="*/ 32 h 119"/>
                <a:gd name="T26" fmla="*/ 1 w 40"/>
                <a:gd name="T27" fmla="*/ 28 h 119"/>
                <a:gd name="T28" fmla="*/ 0 w 40"/>
                <a:gd name="T29" fmla="*/ 24 h 119"/>
                <a:gd name="T30" fmla="*/ 0 w 40"/>
                <a:gd name="T31" fmla="*/ 19 h 119"/>
                <a:gd name="T32" fmla="*/ 0 w 40"/>
                <a:gd name="T33" fmla="*/ 14 h 119"/>
                <a:gd name="T34" fmla="*/ 0 w 40"/>
                <a:gd name="T35" fmla="*/ 13 h 119"/>
                <a:gd name="T36" fmla="*/ 1 w 40"/>
                <a:gd name="T37" fmla="*/ 7 h 119"/>
                <a:gd name="T38" fmla="*/ 1 w 40"/>
                <a:gd name="T39" fmla="*/ 4 h 1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19"/>
                <a:gd name="T62" fmla="*/ 40 w 40"/>
                <a:gd name="T63" fmla="*/ 119 h 1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19">
                  <a:moveTo>
                    <a:pt x="40" y="0"/>
                  </a:moveTo>
                  <a:lnTo>
                    <a:pt x="36" y="7"/>
                  </a:lnTo>
                  <a:lnTo>
                    <a:pt x="32" y="17"/>
                  </a:lnTo>
                  <a:lnTo>
                    <a:pt x="29" y="31"/>
                  </a:lnTo>
                  <a:lnTo>
                    <a:pt x="27" y="49"/>
                  </a:lnTo>
                  <a:lnTo>
                    <a:pt x="27" y="59"/>
                  </a:lnTo>
                  <a:lnTo>
                    <a:pt x="25" y="74"/>
                  </a:lnTo>
                  <a:lnTo>
                    <a:pt x="25" y="90"/>
                  </a:lnTo>
                  <a:lnTo>
                    <a:pt x="24" y="102"/>
                  </a:lnTo>
                  <a:lnTo>
                    <a:pt x="19" y="119"/>
                  </a:lnTo>
                  <a:lnTo>
                    <a:pt x="12" y="107"/>
                  </a:lnTo>
                  <a:lnTo>
                    <a:pt x="5" y="95"/>
                  </a:lnTo>
                  <a:lnTo>
                    <a:pt x="2" y="84"/>
                  </a:lnTo>
                  <a:lnTo>
                    <a:pt x="0" y="70"/>
                  </a:lnTo>
                  <a:lnTo>
                    <a:pt x="0" y="56"/>
                  </a:lnTo>
                  <a:lnTo>
                    <a:pt x="0" y="43"/>
                  </a:lnTo>
                  <a:lnTo>
                    <a:pt x="1" y="38"/>
                  </a:lnTo>
                  <a:lnTo>
                    <a:pt x="2" y="20"/>
                  </a:lnTo>
                  <a:lnTo>
                    <a:pt x="4" y="12"/>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70" name="Freeform 68"/>
            <p:cNvSpPr>
              <a:spLocks/>
            </p:cNvSpPr>
            <p:nvPr/>
          </p:nvSpPr>
          <p:spPr bwMode="auto">
            <a:xfrm>
              <a:off x="1167" y="1289"/>
              <a:ext cx="40" cy="79"/>
            </a:xfrm>
            <a:custGeom>
              <a:avLst/>
              <a:gdLst>
                <a:gd name="T0" fmla="*/ 33 w 121"/>
                <a:gd name="T1" fmla="*/ 0 h 237"/>
                <a:gd name="T2" fmla="*/ 33 w 121"/>
                <a:gd name="T3" fmla="*/ 5 h 237"/>
                <a:gd name="T4" fmla="*/ 32 w 121"/>
                <a:gd name="T5" fmla="*/ 9 h 237"/>
                <a:gd name="T6" fmla="*/ 32 w 121"/>
                <a:gd name="T7" fmla="*/ 9 h 237"/>
                <a:gd name="T8" fmla="*/ 31 w 121"/>
                <a:gd name="T9" fmla="*/ 15 h 237"/>
                <a:gd name="T10" fmla="*/ 31 w 121"/>
                <a:gd name="T11" fmla="*/ 21 h 237"/>
                <a:gd name="T12" fmla="*/ 32 w 121"/>
                <a:gd name="T13" fmla="*/ 28 h 237"/>
                <a:gd name="T14" fmla="*/ 34 w 121"/>
                <a:gd name="T15" fmla="*/ 34 h 237"/>
                <a:gd name="T16" fmla="*/ 36 w 121"/>
                <a:gd name="T17" fmla="*/ 40 h 237"/>
                <a:gd name="T18" fmla="*/ 39 w 121"/>
                <a:gd name="T19" fmla="*/ 45 h 237"/>
                <a:gd name="T20" fmla="*/ 40 w 121"/>
                <a:gd name="T21" fmla="*/ 51 h 237"/>
                <a:gd name="T22" fmla="*/ 40 w 121"/>
                <a:gd name="T23" fmla="*/ 58 h 237"/>
                <a:gd name="T24" fmla="*/ 39 w 121"/>
                <a:gd name="T25" fmla="*/ 65 h 237"/>
                <a:gd name="T26" fmla="*/ 38 w 121"/>
                <a:gd name="T27" fmla="*/ 70 h 237"/>
                <a:gd name="T28" fmla="*/ 36 w 121"/>
                <a:gd name="T29" fmla="*/ 76 h 237"/>
                <a:gd name="T30" fmla="*/ 33 w 121"/>
                <a:gd name="T31" fmla="*/ 79 h 237"/>
                <a:gd name="T32" fmla="*/ 31 w 121"/>
                <a:gd name="T33" fmla="*/ 75 h 237"/>
                <a:gd name="T34" fmla="*/ 29 w 121"/>
                <a:gd name="T35" fmla="*/ 71 h 237"/>
                <a:gd name="T36" fmla="*/ 27 w 121"/>
                <a:gd name="T37" fmla="*/ 67 h 237"/>
                <a:gd name="T38" fmla="*/ 24 w 121"/>
                <a:gd name="T39" fmla="*/ 63 h 237"/>
                <a:gd name="T40" fmla="*/ 20 w 121"/>
                <a:gd name="T41" fmla="*/ 58 h 237"/>
                <a:gd name="T42" fmla="*/ 17 w 121"/>
                <a:gd name="T43" fmla="*/ 54 h 237"/>
                <a:gd name="T44" fmla="*/ 12 w 121"/>
                <a:gd name="T45" fmla="*/ 49 h 237"/>
                <a:gd name="T46" fmla="*/ 8 w 121"/>
                <a:gd name="T47" fmla="*/ 44 h 237"/>
                <a:gd name="T48" fmla="*/ 4 w 121"/>
                <a:gd name="T49" fmla="*/ 41 h 237"/>
                <a:gd name="T50" fmla="*/ 1 w 121"/>
                <a:gd name="T51" fmla="*/ 37 h 237"/>
                <a:gd name="T52" fmla="*/ 0 w 121"/>
                <a:gd name="T53" fmla="*/ 33 h 237"/>
                <a:gd name="T54" fmla="*/ 0 w 121"/>
                <a:gd name="T55" fmla="*/ 29 h 237"/>
                <a:gd name="T56" fmla="*/ 1 w 121"/>
                <a:gd name="T57" fmla="*/ 25 h 237"/>
                <a:gd name="T58" fmla="*/ 3 w 121"/>
                <a:gd name="T59" fmla="*/ 20 h 237"/>
                <a:gd name="T60" fmla="*/ 6 w 121"/>
                <a:gd name="T61" fmla="*/ 14 h 237"/>
                <a:gd name="T62" fmla="*/ 8 w 121"/>
                <a:gd name="T63" fmla="*/ 9 h 237"/>
                <a:gd name="T64" fmla="*/ 10 w 121"/>
                <a:gd name="T65" fmla="*/ 4 h 237"/>
                <a:gd name="T66" fmla="*/ 12 w 121"/>
                <a:gd name="T67" fmla="*/ 1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1"/>
                <a:gd name="T103" fmla="*/ 0 h 237"/>
                <a:gd name="T104" fmla="*/ 121 w 121"/>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1" h="237">
                  <a:moveTo>
                    <a:pt x="101" y="0"/>
                  </a:moveTo>
                  <a:lnTo>
                    <a:pt x="100" y="14"/>
                  </a:lnTo>
                  <a:lnTo>
                    <a:pt x="98" y="28"/>
                  </a:lnTo>
                  <a:lnTo>
                    <a:pt x="95" y="46"/>
                  </a:lnTo>
                  <a:lnTo>
                    <a:pt x="94" y="62"/>
                  </a:lnTo>
                  <a:lnTo>
                    <a:pt x="98" y="83"/>
                  </a:lnTo>
                  <a:lnTo>
                    <a:pt x="104" y="101"/>
                  </a:lnTo>
                  <a:lnTo>
                    <a:pt x="110" y="120"/>
                  </a:lnTo>
                  <a:lnTo>
                    <a:pt x="118" y="136"/>
                  </a:lnTo>
                  <a:lnTo>
                    <a:pt x="120" y="153"/>
                  </a:lnTo>
                  <a:lnTo>
                    <a:pt x="121" y="173"/>
                  </a:lnTo>
                  <a:lnTo>
                    <a:pt x="119" y="195"/>
                  </a:lnTo>
                  <a:lnTo>
                    <a:pt x="115" y="211"/>
                  </a:lnTo>
                  <a:lnTo>
                    <a:pt x="108" y="228"/>
                  </a:lnTo>
                  <a:lnTo>
                    <a:pt x="100" y="237"/>
                  </a:lnTo>
                  <a:lnTo>
                    <a:pt x="94" y="225"/>
                  </a:lnTo>
                  <a:lnTo>
                    <a:pt x="89" y="212"/>
                  </a:lnTo>
                  <a:lnTo>
                    <a:pt x="83" y="201"/>
                  </a:lnTo>
                  <a:lnTo>
                    <a:pt x="74" y="189"/>
                  </a:lnTo>
                  <a:lnTo>
                    <a:pt x="62" y="174"/>
                  </a:lnTo>
                  <a:lnTo>
                    <a:pt x="50" y="161"/>
                  </a:lnTo>
                  <a:lnTo>
                    <a:pt x="36" y="146"/>
                  </a:lnTo>
                  <a:lnTo>
                    <a:pt x="23" y="132"/>
                  </a:lnTo>
                  <a:lnTo>
                    <a:pt x="11" y="122"/>
                  </a:lnTo>
                  <a:lnTo>
                    <a:pt x="3" y="111"/>
                  </a:lnTo>
                  <a:lnTo>
                    <a:pt x="0" y="99"/>
                  </a:lnTo>
                  <a:lnTo>
                    <a:pt x="0" y="86"/>
                  </a:lnTo>
                  <a:lnTo>
                    <a:pt x="3" y="74"/>
                  </a:lnTo>
                  <a:lnTo>
                    <a:pt x="10" y="61"/>
                  </a:lnTo>
                  <a:lnTo>
                    <a:pt x="17" y="43"/>
                  </a:lnTo>
                  <a:lnTo>
                    <a:pt x="24" y="27"/>
                  </a:lnTo>
                  <a:lnTo>
                    <a:pt x="30" y="12"/>
                  </a:lnTo>
                  <a:lnTo>
                    <a:pt x="36" y="3"/>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71" name="Freeform 69"/>
            <p:cNvSpPr>
              <a:spLocks/>
            </p:cNvSpPr>
            <p:nvPr/>
          </p:nvSpPr>
          <p:spPr bwMode="auto">
            <a:xfrm>
              <a:off x="1159" y="1176"/>
              <a:ext cx="219" cy="113"/>
            </a:xfrm>
            <a:custGeom>
              <a:avLst/>
              <a:gdLst>
                <a:gd name="T0" fmla="*/ 140 w 659"/>
                <a:gd name="T1" fmla="*/ 5 h 337"/>
                <a:gd name="T2" fmla="*/ 149 w 659"/>
                <a:gd name="T3" fmla="*/ 1 h 337"/>
                <a:gd name="T4" fmla="*/ 156 w 659"/>
                <a:gd name="T5" fmla="*/ 0 h 337"/>
                <a:gd name="T6" fmla="*/ 163 w 659"/>
                <a:gd name="T7" fmla="*/ 3 h 337"/>
                <a:gd name="T8" fmla="*/ 167 w 659"/>
                <a:gd name="T9" fmla="*/ 13 h 337"/>
                <a:gd name="T10" fmla="*/ 173 w 659"/>
                <a:gd name="T11" fmla="*/ 25 h 337"/>
                <a:gd name="T12" fmla="*/ 177 w 659"/>
                <a:gd name="T13" fmla="*/ 32 h 337"/>
                <a:gd name="T14" fmla="*/ 186 w 659"/>
                <a:gd name="T15" fmla="*/ 36 h 337"/>
                <a:gd name="T16" fmla="*/ 200 w 659"/>
                <a:gd name="T17" fmla="*/ 44 h 337"/>
                <a:gd name="T18" fmla="*/ 211 w 659"/>
                <a:gd name="T19" fmla="*/ 54 h 337"/>
                <a:gd name="T20" fmla="*/ 218 w 659"/>
                <a:gd name="T21" fmla="*/ 68 h 337"/>
                <a:gd name="T22" fmla="*/ 219 w 659"/>
                <a:gd name="T23" fmla="*/ 83 h 337"/>
                <a:gd name="T24" fmla="*/ 215 w 659"/>
                <a:gd name="T25" fmla="*/ 94 h 337"/>
                <a:gd name="T26" fmla="*/ 207 w 659"/>
                <a:gd name="T27" fmla="*/ 101 h 337"/>
                <a:gd name="T28" fmla="*/ 196 w 659"/>
                <a:gd name="T29" fmla="*/ 104 h 337"/>
                <a:gd name="T30" fmla="*/ 189 w 659"/>
                <a:gd name="T31" fmla="*/ 107 h 337"/>
                <a:gd name="T32" fmla="*/ 181 w 659"/>
                <a:gd name="T33" fmla="*/ 112 h 337"/>
                <a:gd name="T34" fmla="*/ 172 w 659"/>
                <a:gd name="T35" fmla="*/ 112 h 337"/>
                <a:gd name="T36" fmla="*/ 156 w 659"/>
                <a:gd name="T37" fmla="*/ 108 h 337"/>
                <a:gd name="T38" fmla="*/ 146 w 659"/>
                <a:gd name="T39" fmla="*/ 107 h 337"/>
                <a:gd name="T40" fmla="*/ 136 w 659"/>
                <a:gd name="T41" fmla="*/ 107 h 337"/>
                <a:gd name="T42" fmla="*/ 123 w 659"/>
                <a:gd name="T43" fmla="*/ 103 h 337"/>
                <a:gd name="T44" fmla="*/ 113 w 659"/>
                <a:gd name="T45" fmla="*/ 101 h 337"/>
                <a:gd name="T46" fmla="*/ 103 w 659"/>
                <a:gd name="T47" fmla="*/ 97 h 337"/>
                <a:gd name="T48" fmla="*/ 92 w 659"/>
                <a:gd name="T49" fmla="*/ 96 h 337"/>
                <a:gd name="T50" fmla="*/ 83 w 659"/>
                <a:gd name="T51" fmla="*/ 99 h 337"/>
                <a:gd name="T52" fmla="*/ 71 w 659"/>
                <a:gd name="T53" fmla="*/ 104 h 337"/>
                <a:gd name="T54" fmla="*/ 63 w 659"/>
                <a:gd name="T55" fmla="*/ 107 h 337"/>
                <a:gd name="T56" fmla="*/ 54 w 659"/>
                <a:gd name="T57" fmla="*/ 111 h 337"/>
                <a:gd name="T58" fmla="*/ 47 w 659"/>
                <a:gd name="T59" fmla="*/ 113 h 337"/>
                <a:gd name="T60" fmla="*/ 42 w 659"/>
                <a:gd name="T61" fmla="*/ 113 h 337"/>
                <a:gd name="T62" fmla="*/ 31 w 659"/>
                <a:gd name="T63" fmla="*/ 109 h 337"/>
                <a:gd name="T64" fmla="*/ 21 w 659"/>
                <a:gd name="T65" fmla="*/ 102 h 337"/>
                <a:gd name="T66" fmla="*/ 14 w 659"/>
                <a:gd name="T67" fmla="*/ 92 h 337"/>
                <a:gd name="T68" fmla="*/ 10 w 659"/>
                <a:gd name="T69" fmla="*/ 76 h 337"/>
                <a:gd name="T70" fmla="*/ 4 w 659"/>
                <a:gd name="T71" fmla="*/ 63 h 337"/>
                <a:gd name="T72" fmla="*/ 0 w 659"/>
                <a:gd name="T73" fmla="*/ 53 h 337"/>
                <a:gd name="T74" fmla="*/ 1 w 659"/>
                <a:gd name="T75" fmla="*/ 44 h 337"/>
                <a:gd name="T76" fmla="*/ 8 w 659"/>
                <a:gd name="T77" fmla="*/ 34 h 337"/>
                <a:gd name="T78" fmla="*/ 16 w 659"/>
                <a:gd name="T79" fmla="*/ 26 h 337"/>
                <a:gd name="T80" fmla="*/ 21 w 659"/>
                <a:gd name="T81" fmla="*/ 20 h 337"/>
                <a:gd name="T82" fmla="*/ 32 w 659"/>
                <a:gd name="T83" fmla="*/ 16 h 337"/>
                <a:gd name="T84" fmla="*/ 48 w 659"/>
                <a:gd name="T85" fmla="*/ 17 h 337"/>
                <a:gd name="T86" fmla="*/ 74 w 659"/>
                <a:gd name="T87" fmla="*/ 20 h 337"/>
                <a:gd name="T88" fmla="*/ 92 w 659"/>
                <a:gd name="T89" fmla="*/ 19 h 337"/>
                <a:gd name="T90" fmla="*/ 110 w 659"/>
                <a:gd name="T91" fmla="*/ 15 h 337"/>
                <a:gd name="T92" fmla="*/ 123 w 659"/>
                <a:gd name="T93" fmla="*/ 10 h 337"/>
                <a:gd name="T94" fmla="*/ 132 w 659"/>
                <a:gd name="T95" fmla="*/ 6 h 3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9"/>
                <a:gd name="T145" fmla="*/ 0 h 337"/>
                <a:gd name="T146" fmla="*/ 659 w 659"/>
                <a:gd name="T147" fmla="*/ 337 h 3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9" h="337">
                  <a:moveTo>
                    <a:pt x="407" y="15"/>
                  </a:moveTo>
                  <a:lnTo>
                    <a:pt x="422" y="14"/>
                  </a:lnTo>
                  <a:lnTo>
                    <a:pt x="434" y="10"/>
                  </a:lnTo>
                  <a:lnTo>
                    <a:pt x="447" y="3"/>
                  </a:lnTo>
                  <a:lnTo>
                    <a:pt x="458" y="0"/>
                  </a:lnTo>
                  <a:lnTo>
                    <a:pt x="469" y="0"/>
                  </a:lnTo>
                  <a:lnTo>
                    <a:pt x="480" y="3"/>
                  </a:lnTo>
                  <a:lnTo>
                    <a:pt x="489" y="8"/>
                  </a:lnTo>
                  <a:lnTo>
                    <a:pt x="497" y="20"/>
                  </a:lnTo>
                  <a:lnTo>
                    <a:pt x="503" y="38"/>
                  </a:lnTo>
                  <a:lnTo>
                    <a:pt x="512" y="62"/>
                  </a:lnTo>
                  <a:lnTo>
                    <a:pt x="520" y="76"/>
                  </a:lnTo>
                  <a:lnTo>
                    <a:pt x="527" y="89"/>
                  </a:lnTo>
                  <a:lnTo>
                    <a:pt x="533" y="94"/>
                  </a:lnTo>
                  <a:lnTo>
                    <a:pt x="543" y="100"/>
                  </a:lnTo>
                  <a:lnTo>
                    <a:pt x="560" y="107"/>
                  </a:lnTo>
                  <a:lnTo>
                    <a:pt x="582" y="118"/>
                  </a:lnTo>
                  <a:lnTo>
                    <a:pt x="603" y="131"/>
                  </a:lnTo>
                  <a:lnTo>
                    <a:pt x="619" y="143"/>
                  </a:lnTo>
                  <a:lnTo>
                    <a:pt x="636" y="162"/>
                  </a:lnTo>
                  <a:lnTo>
                    <a:pt x="649" y="181"/>
                  </a:lnTo>
                  <a:lnTo>
                    <a:pt x="656" y="204"/>
                  </a:lnTo>
                  <a:lnTo>
                    <a:pt x="659" y="226"/>
                  </a:lnTo>
                  <a:lnTo>
                    <a:pt x="658" y="249"/>
                  </a:lnTo>
                  <a:lnTo>
                    <a:pt x="655" y="265"/>
                  </a:lnTo>
                  <a:lnTo>
                    <a:pt x="647" y="279"/>
                  </a:lnTo>
                  <a:lnTo>
                    <a:pt x="637" y="292"/>
                  </a:lnTo>
                  <a:lnTo>
                    <a:pt x="623" y="300"/>
                  </a:lnTo>
                  <a:lnTo>
                    <a:pt x="606" y="307"/>
                  </a:lnTo>
                  <a:lnTo>
                    <a:pt x="590" y="310"/>
                  </a:lnTo>
                  <a:lnTo>
                    <a:pt x="579" y="314"/>
                  </a:lnTo>
                  <a:lnTo>
                    <a:pt x="569" y="319"/>
                  </a:lnTo>
                  <a:lnTo>
                    <a:pt x="557" y="328"/>
                  </a:lnTo>
                  <a:lnTo>
                    <a:pt x="546" y="333"/>
                  </a:lnTo>
                  <a:lnTo>
                    <a:pt x="533" y="337"/>
                  </a:lnTo>
                  <a:lnTo>
                    <a:pt x="518" y="335"/>
                  </a:lnTo>
                  <a:lnTo>
                    <a:pt x="495" y="329"/>
                  </a:lnTo>
                  <a:lnTo>
                    <a:pt x="468" y="322"/>
                  </a:lnTo>
                  <a:lnTo>
                    <a:pt x="454" y="320"/>
                  </a:lnTo>
                  <a:lnTo>
                    <a:pt x="439" y="320"/>
                  </a:lnTo>
                  <a:lnTo>
                    <a:pt x="423" y="322"/>
                  </a:lnTo>
                  <a:lnTo>
                    <a:pt x="408" y="320"/>
                  </a:lnTo>
                  <a:lnTo>
                    <a:pt x="393" y="315"/>
                  </a:lnTo>
                  <a:lnTo>
                    <a:pt x="371" y="308"/>
                  </a:lnTo>
                  <a:lnTo>
                    <a:pt x="355" y="305"/>
                  </a:lnTo>
                  <a:lnTo>
                    <a:pt x="340" y="300"/>
                  </a:lnTo>
                  <a:lnTo>
                    <a:pt x="328" y="296"/>
                  </a:lnTo>
                  <a:lnTo>
                    <a:pt x="309" y="289"/>
                  </a:lnTo>
                  <a:lnTo>
                    <a:pt x="295" y="286"/>
                  </a:lnTo>
                  <a:lnTo>
                    <a:pt x="277" y="286"/>
                  </a:lnTo>
                  <a:lnTo>
                    <a:pt x="262" y="288"/>
                  </a:lnTo>
                  <a:lnTo>
                    <a:pt x="249" y="295"/>
                  </a:lnTo>
                  <a:lnTo>
                    <a:pt x="231" y="304"/>
                  </a:lnTo>
                  <a:lnTo>
                    <a:pt x="215" y="311"/>
                  </a:lnTo>
                  <a:lnTo>
                    <a:pt x="201" y="316"/>
                  </a:lnTo>
                  <a:lnTo>
                    <a:pt x="190" y="320"/>
                  </a:lnTo>
                  <a:lnTo>
                    <a:pt x="177" y="324"/>
                  </a:lnTo>
                  <a:lnTo>
                    <a:pt x="161" y="330"/>
                  </a:lnTo>
                  <a:lnTo>
                    <a:pt x="153" y="334"/>
                  </a:lnTo>
                  <a:lnTo>
                    <a:pt x="141" y="337"/>
                  </a:lnTo>
                  <a:lnTo>
                    <a:pt x="126" y="337"/>
                  </a:lnTo>
                  <a:lnTo>
                    <a:pt x="109" y="332"/>
                  </a:lnTo>
                  <a:lnTo>
                    <a:pt x="92" y="326"/>
                  </a:lnTo>
                  <a:lnTo>
                    <a:pt x="75" y="315"/>
                  </a:lnTo>
                  <a:lnTo>
                    <a:pt x="62" y="303"/>
                  </a:lnTo>
                  <a:lnTo>
                    <a:pt x="50" y="286"/>
                  </a:lnTo>
                  <a:lnTo>
                    <a:pt x="43" y="273"/>
                  </a:lnTo>
                  <a:lnTo>
                    <a:pt x="36" y="247"/>
                  </a:lnTo>
                  <a:lnTo>
                    <a:pt x="30" y="227"/>
                  </a:lnTo>
                  <a:lnTo>
                    <a:pt x="21" y="207"/>
                  </a:lnTo>
                  <a:lnTo>
                    <a:pt x="11" y="189"/>
                  </a:lnTo>
                  <a:lnTo>
                    <a:pt x="3" y="174"/>
                  </a:lnTo>
                  <a:lnTo>
                    <a:pt x="0" y="158"/>
                  </a:lnTo>
                  <a:lnTo>
                    <a:pt x="1" y="143"/>
                  </a:lnTo>
                  <a:lnTo>
                    <a:pt x="4" y="130"/>
                  </a:lnTo>
                  <a:lnTo>
                    <a:pt x="13" y="115"/>
                  </a:lnTo>
                  <a:lnTo>
                    <a:pt x="23" y="100"/>
                  </a:lnTo>
                  <a:lnTo>
                    <a:pt x="35" y="87"/>
                  </a:lnTo>
                  <a:lnTo>
                    <a:pt x="47" y="78"/>
                  </a:lnTo>
                  <a:lnTo>
                    <a:pt x="56" y="67"/>
                  </a:lnTo>
                  <a:lnTo>
                    <a:pt x="64" y="59"/>
                  </a:lnTo>
                  <a:lnTo>
                    <a:pt x="80" y="52"/>
                  </a:lnTo>
                  <a:lnTo>
                    <a:pt x="97" y="49"/>
                  </a:lnTo>
                  <a:lnTo>
                    <a:pt x="115" y="48"/>
                  </a:lnTo>
                  <a:lnTo>
                    <a:pt x="144" y="50"/>
                  </a:lnTo>
                  <a:lnTo>
                    <a:pt x="183" y="56"/>
                  </a:lnTo>
                  <a:lnTo>
                    <a:pt x="223" y="60"/>
                  </a:lnTo>
                  <a:lnTo>
                    <a:pt x="246" y="60"/>
                  </a:lnTo>
                  <a:lnTo>
                    <a:pt x="277" y="57"/>
                  </a:lnTo>
                  <a:lnTo>
                    <a:pt x="305" y="51"/>
                  </a:lnTo>
                  <a:lnTo>
                    <a:pt x="330" y="45"/>
                  </a:lnTo>
                  <a:lnTo>
                    <a:pt x="350" y="39"/>
                  </a:lnTo>
                  <a:lnTo>
                    <a:pt x="370" y="31"/>
                  </a:lnTo>
                  <a:lnTo>
                    <a:pt x="387" y="23"/>
                  </a:lnTo>
                  <a:lnTo>
                    <a:pt x="398" y="18"/>
                  </a:lnTo>
                  <a:lnTo>
                    <a:pt x="407" y="15"/>
                  </a:lnTo>
                  <a:close/>
                </a:path>
              </a:pathLst>
            </a:custGeom>
            <a:solidFill>
              <a:srgbClr val="00C000"/>
            </a:solidFill>
            <a:ln w="0">
              <a:solidFill>
                <a:srgbClr val="000000"/>
              </a:solidFill>
              <a:round/>
              <a:headEnd/>
              <a:tailEnd/>
            </a:ln>
          </p:spPr>
          <p:txBody>
            <a:bodyPr/>
            <a:lstStyle/>
            <a:p>
              <a:endParaRPr lang="ar-IQ"/>
            </a:p>
          </p:txBody>
        </p:sp>
        <p:sp>
          <p:nvSpPr>
            <p:cNvPr id="72" name="Freeform 70"/>
            <p:cNvSpPr>
              <a:spLocks/>
            </p:cNvSpPr>
            <p:nvPr/>
          </p:nvSpPr>
          <p:spPr bwMode="auto">
            <a:xfrm>
              <a:off x="1008" y="1141"/>
              <a:ext cx="286" cy="157"/>
            </a:xfrm>
            <a:custGeom>
              <a:avLst/>
              <a:gdLst>
                <a:gd name="T0" fmla="*/ 192 w 859"/>
                <a:gd name="T1" fmla="*/ 152 h 471"/>
                <a:gd name="T2" fmla="*/ 191 w 859"/>
                <a:gd name="T3" fmla="*/ 157 h 471"/>
                <a:gd name="T4" fmla="*/ 178 w 859"/>
                <a:gd name="T5" fmla="*/ 154 h 471"/>
                <a:gd name="T6" fmla="*/ 170 w 859"/>
                <a:gd name="T7" fmla="*/ 149 h 471"/>
                <a:gd name="T8" fmla="*/ 168 w 859"/>
                <a:gd name="T9" fmla="*/ 147 h 471"/>
                <a:gd name="T10" fmla="*/ 166 w 859"/>
                <a:gd name="T11" fmla="*/ 146 h 471"/>
                <a:gd name="T12" fmla="*/ 157 w 859"/>
                <a:gd name="T13" fmla="*/ 146 h 471"/>
                <a:gd name="T14" fmla="*/ 144 w 859"/>
                <a:gd name="T15" fmla="*/ 146 h 471"/>
                <a:gd name="T16" fmla="*/ 137 w 859"/>
                <a:gd name="T17" fmla="*/ 148 h 471"/>
                <a:gd name="T18" fmla="*/ 125 w 859"/>
                <a:gd name="T19" fmla="*/ 149 h 471"/>
                <a:gd name="T20" fmla="*/ 107 w 859"/>
                <a:gd name="T21" fmla="*/ 146 h 471"/>
                <a:gd name="T22" fmla="*/ 91 w 859"/>
                <a:gd name="T23" fmla="*/ 143 h 471"/>
                <a:gd name="T24" fmla="*/ 82 w 859"/>
                <a:gd name="T25" fmla="*/ 140 h 471"/>
                <a:gd name="T26" fmla="*/ 70 w 859"/>
                <a:gd name="T27" fmla="*/ 135 h 471"/>
                <a:gd name="T28" fmla="*/ 56 w 859"/>
                <a:gd name="T29" fmla="*/ 130 h 471"/>
                <a:gd name="T30" fmla="*/ 47 w 859"/>
                <a:gd name="T31" fmla="*/ 124 h 471"/>
                <a:gd name="T32" fmla="*/ 35 w 859"/>
                <a:gd name="T33" fmla="*/ 113 h 471"/>
                <a:gd name="T34" fmla="*/ 21 w 859"/>
                <a:gd name="T35" fmla="*/ 107 h 471"/>
                <a:gd name="T36" fmla="*/ 8 w 859"/>
                <a:gd name="T37" fmla="*/ 100 h 471"/>
                <a:gd name="T38" fmla="*/ 2 w 859"/>
                <a:gd name="T39" fmla="*/ 90 h 471"/>
                <a:gd name="T40" fmla="*/ 0 w 859"/>
                <a:gd name="T41" fmla="*/ 74 h 471"/>
                <a:gd name="T42" fmla="*/ 4 w 859"/>
                <a:gd name="T43" fmla="*/ 59 h 471"/>
                <a:gd name="T44" fmla="*/ 7 w 859"/>
                <a:gd name="T45" fmla="*/ 53 h 471"/>
                <a:gd name="T46" fmla="*/ 18 w 859"/>
                <a:gd name="T47" fmla="*/ 42 h 471"/>
                <a:gd name="T48" fmla="*/ 32 w 859"/>
                <a:gd name="T49" fmla="*/ 35 h 471"/>
                <a:gd name="T50" fmla="*/ 53 w 859"/>
                <a:gd name="T51" fmla="*/ 29 h 471"/>
                <a:gd name="T52" fmla="*/ 69 w 859"/>
                <a:gd name="T53" fmla="*/ 22 h 471"/>
                <a:gd name="T54" fmla="*/ 85 w 859"/>
                <a:gd name="T55" fmla="*/ 11 h 471"/>
                <a:gd name="T56" fmla="*/ 102 w 859"/>
                <a:gd name="T57" fmla="*/ 3 h 471"/>
                <a:gd name="T58" fmla="*/ 122 w 859"/>
                <a:gd name="T59" fmla="*/ 0 h 471"/>
                <a:gd name="T60" fmla="*/ 144 w 859"/>
                <a:gd name="T61" fmla="*/ 2 h 471"/>
                <a:gd name="T62" fmla="*/ 164 w 859"/>
                <a:gd name="T63" fmla="*/ 4 h 471"/>
                <a:gd name="T64" fmla="*/ 180 w 859"/>
                <a:gd name="T65" fmla="*/ 6 h 471"/>
                <a:gd name="T66" fmla="*/ 203 w 859"/>
                <a:gd name="T67" fmla="*/ 14 h 471"/>
                <a:gd name="T68" fmla="*/ 220 w 859"/>
                <a:gd name="T69" fmla="*/ 15 h 471"/>
                <a:gd name="T70" fmla="*/ 236 w 859"/>
                <a:gd name="T71" fmla="*/ 13 h 471"/>
                <a:gd name="T72" fmla="*/ 250 w 859"/>
                <a:gd name="T73" fmla="*/ 14 h 471"/>
                <a:gd name="T74" fmla="*/ 264 w 859"/>
                <a:gd name="T75" fmla="*/ 21 h 471"/>
                <a:gd name="T76" fmla="*/ 284 w 859"/>
                <a:gd name="T77" fmla="*/ 35 h 471"/>
                <a:gd name="T78" fmla="*/ 286 w 859"/>
                <a:gd name="T79" fmla="*/ 40 h 471"/>
                <a:gd name="T80" fmla="*/ 279 w 859"/>
                <a:gd name="T81" fmla="*/ 43 h 471"/>
                <a:gd name="T82" fmla="*/ 267 w 859"/>
                <a:gd name="T83" fmla="*/ 48 h 471"/>
                <a:gd name="T84" fmla="*/ 252 w 859"/>
                <a:gd name="T85" fmla="*/ 52 h 471"/>
                <a:gd name="T86" fmla="*/ 232 w 859"/>
                <a:gd name="T87" fmla="*/ 55 h 471"/>
                <a:gd name="T88" fmla="*/ 211 w 859"/>
                <a:gd name="T89" fmla="*/ 54 h 471"/>
                <a:gd name="T90" fmla="*/ 189 w 859"/>
                <a:gd name="T91" fmla="*/ 51 h 471"/>
                <a:gd name="T92" fmla="*/ 177 w 859"/>
                <a:gd name="T93" fmla="*/ 53 h 471"/>
                <a:gd name="T94" fmla="*/ 169 w 859"/>
                <a:gd name="T95" fmla="*/ 58 h 471"/>
                <a:gd name="T96" fmla="*/ 162 w 859"/>
                <a:gd name="T97" fmla="*/ 64 h 471"/>
                <a:gd name="T98" fmla="*/ 155 w 859"/>
                <a:gd name="T99" fmla="*/ 74 h 471"/>
                <a:gd name="T100" fmla="*/ 151 w 859"/>
                <a:gd name="T101" fmla="*/ 83 h 471"/>
                <a:gd name="T102" fmla="*/ 151 w 859"/>
                <a:gd name="T103" fmla="*/ 93 h 471"/>
                <a:gd name="T104" fmla="*/ 157 w 859"/>
                <a:gd name="T105" fmla="*/ 104 h 471"/>
                <a:gd name="T106" fmla="*/ 162 w 859"/>
                <a:gd name="T107" fmla="*/ 118 h 471"/>
                <a:gd name="T108" fmla="*/ 167 w 859"/>
                <a:gd name="T109" fmla="*/ 131 h 471"/>
                <a:gd name="T110" fmla="*/ 175 w 859"/>
                <a:gd name="T111" fmla="*/ 140 h 471"/>
                <a:gd name="T112" fmla="*/ 187 w 859"/>
                <a:gd name="T113" fmla="*/ 146 h 47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1"/>
                <a:gd name="T173" fmla="*/ 859 w 859"/>
                <a:gd name="T174" fmla="*/ 471 h 47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1">
                  <a:moveTo>
                    <a:pt x="578" y="443"/>
                  </a:moveTo>
                  <a:lnTo>
                    <a:pt x="577" y="457"/>
                  </a:lnTo>
                  <a:lnTo>
                    <a:pt x="574" y="471"/>
                  </a:lnTo>
                  <a:lnTo>
                    <a:pt x="554" y="468"/>
                  </a:lnTo>
                  <a:lnTo>
                    <a:pt x="535" y="462"/>
                  </a:lnTo>
                  <a:lnTo>
                    <a:pt x="521" y="454"/>
                  </a:lnTo>
                  <a:lnTo>
                    <a:pt x="512" y="446"/>
                  </a:lnTo>
                  <a:lnTo>
                    <a:pt x="506" y="440"/>
                  </a:lnTo>
                  <a:lnTo>
                    <a:pt x="499" y="437"/>
                  </a:lnTo>
                  <a:lnTo>
                    <a:pt x="486" y="436"/>
                  </a:lnTo>
                  <a:lnTo>
                    <a:pt x="471" y="438"/>
                  </a:lnTo>
                  <a:lnTo>
                    <a:pt x="447" y="436"/>
                  </a:lnTo>
                  <a:lnTo>
                    <a:pt x="433" y="438"/>
                  </a:lnTo>
                  <a:lnTo>
                    <a:pt x="423" y="439"/>
                  </a:lnTo>
                  <a:lnTo>
                    <a:pt x="410" y="443"/>
                  </a:lnTo>
                  <a:lnTo>
                    <a:pt x="393" y="446"/>
                  </a:lnTo>
                  <a:lnTo>
                    <a:pt x="375" y="447"/>
                  </a:lnTo>
                  <a:lnTo>
                    <a:pt x="348" y="444"/>
                  </a:lnTo>
                  <a:lnTo>
                    <a:pt x="321" y="438"/>
                  </a:lnTo>
                  <a:lnTo>
                    <a:pt x="297" y="433"/>
                  </a:lnTo>
                  <a:lnTo>
                    <a:pt x="274" y="428"/>
                  </a:lnTo>
                  <a:lnTo>
                    <a:pt x="262" y="425"/>
                  </a:lnTo>
                  <a:lnTo>
                    <a:pt x="246" y="420"/>
                  </a:lnTo>
                  <a:lnTo>
                    <a:pt x="227" y="412"/>
                  </a:lnTo>
                  <a:lnTo>
                    <a:pt x="209" y="406"/>
                  </a:lnTo>
                  <a:lnTo>
                    <a:pt x="188" y="400"/>
                  </a:lnTo>
                  <a:lnTo>
                    <a:pt x="167" y="391"/>
                  </a:lnTo>
                  <a:lnTo>
                    <a:pt x="154" y="382"/>
                  </a:lnTo>
                  <a:lnTo>
                    <a:pt x="141" y="371"/>
                  </a:lnTo>
                  <a:lnTo>
                    <a:pt x="124" y="355"/>
                  </a:lnTo>
                  <a:lnTo>
                    <a:pt x="106" y="340"/>
                  </a:lnTo>
                  <a:lnTo>
                    <a:pt x="86" y="330"/>
                  </a:lnTo>
                  <a:lnTo>
                    <a:pt x="63" y="321"/>
                  </a:lnTo>
                  <a:lnTo>
                    <a:pt x="41" y="311"/>
                  </a:lnTo>
                  <a:lnTo>
                    <a:pt x="25" y="301"/>
                  </a:lnTo>
                  <a:lnTo>
                    <a:pt x="14" y="287"/>
                  </a:lnTo>
                  <a:lnTo>
                    <a:pt x="5" y="270"/>
                  </a:lnTo>
                  <a:lnTo>
                    <a:pt x="0" y="247"/>
                  </a:lnTo>
                  <a:lnTo>
                    <a:pt x="1" y="221"/>
                  </a:lnTo>
                  <a:lnTo>
                    <a:pt x="4" y="198"/>
                  </a:lnTo>
                  <a:lnTo>
                    <a:pt x="12" y="177"/>
                  </a:lnTo>
                  <a:lnTo>
                    <a:pt x="22" y="158"/>
                  </a:lnTo>
                  <a:lnTo>
                    <a:pt x="35" y="141"/>
                  </a:lnTo>
                  <a:lnTo>
                    <a:pt x="53" y="125"/>
                  </a:lnTo>
                  <a:lnTo>
                    <a:pt x="75" y="112"/>
                  </a:lnTo>
                  <a:lnTo>
                    <a:pt x="97" y="105"/>
                  </a:lnTo>
                  <a:lnTo>
                    <a:pt x="127" y="96"/>
                  </a:lnTo>
                  <a:lnTo>
                    <a:pt x="159" y="88"/>
                  </a:lnTo>
                  <a:lnTo>
                    <a:pt x="184" y="78"/>
                  </a:lnTo>
                  <a:lnTo>
                    <a:pt x="208" y="67"/>
                  </a:lnTo>
                  <a:lnTo>
                    <a:pt x="229" y="53"/>
                  </a:lnTo>
                  <a:lnTo>
                    <a:pt x="255" y="33"/>
                  </a:lnTo>
                  <a:lnTo>
                    <a:pt x="278" y="19"/>
                  </a:lnTo>
                  <a:lnTo>
                    <a:pt x="305" y="9"/>
                  </a:lnTo>
                  <a:lnTo>
                    <a:pt x="333" y="2"/>
                  </a:lnTo>
                  <a:lnTo>
                    <a:pt x="367" y="0"/>
                  </a:lnTo>
                  <a:lnTo>
                    <a:pt x="395" y="0"/>
                  </a:lnTo>
                  <a:lnTo>
                    <a:pt x="434" y="5"/>
                  </a:lnTo>
                  <a:lnTo>
                    <a:pt x="466" y="10"/>
                  </a:lnTo>
                  <a:lnTo>
                    <a:pt x="493" y="12"/>
                  </a:lnTo>
                  <a:lnTo>
                    <a:pt x="518" y="13"/>
                  </a:lnTo>
                  <a:lnTo>
                    <a:pt x="540" y="18"/>
                  </a:lnTo>
                  <a:lnTo>
                    <a:pt x="577" y="32"/>
                  </a:lnTo>
                  <a:lnTo>
                    <a:pt x="611" y="42"/>
                  </a:lnTo>
                  <a:lnTo>
                    <a:pt x="638" y="46"/>
                  </a:lnTo>
                  <a:lnTo>
                    <a:pt x="660" y="46"/>
                  </a:lnTo>
                  <a:lnTo>
                    <a:pt x="687" y="41"/>
                  </a:lnTo>
                  <a:lnTo>
                    <a:pt x="709" y="38"/>
                  </a:lnTo>
                  <a:lnTo>
                    <a:pt x="729" y="38"/>
                  </a:lnTo>
                  <a:lnTo>
                    <a:pt x="750" y="42"/>
                  </a:lnTo>
                  <a:lnTo>
                    <a:pt x="768" y="49"/>
                  </a:lnTo>
                  <a:lnTo>
                    <a:pt x="794" y="62"/>
                  </a:lnTo>
                  <a:lnTo>
                    <a:pt x="837" y="89"/>
                  </a:lnTo>
                  <a:lnTo>
                    <a:pt x="854" y="105"/>
                  </a:lnTo>
                  <a:lnTo>
                    <a:pt x="859" y="113"/>
                  </a:lnTo>
                  <a:lnTo>
                    <a:pt x="859" y="121"/>
                  </a:lnTo>
                  <a:lnTo>
                    <a:pt x="850" y="124"/>
                  </a:lnTo>
                  <a:lnTo>
                    <a:pt x="839" y="129"/>
                  </a:lnTo>
                  <a:lnTo>
                    <a:pt x="822" y="137"/>
                  </a:lnTo>
                  <a:lnTo>
                    <a:pt x="802" y="145"/>
                  </a:lnTo>
                  <a:lnTo>
                    <a:pt x="782" y="151"/>
                  </a:lnTo>
                  <a:lnTo>
                    <a:pt x="757" y="157"/>
                  </a:lnTo>
                  <a:lnTo>
                    <a:pt x="729" y="163"/>
                  </a:lnTo>
                  <a:lnTo>
                    <a:pt x="698" y="166"/>
                  </a:lnTo>
                  <a:lnTo>
                    <a:pt x="675" y="166"/>
                  </a:lnTo>
                  <a:lnTo>
                    <a:pt x="635" y="162"/>
                  </a:lnTo>
                  <a:lnTo>
                    <a:pt x="596" y="156"/>
                  </a:lnTo>
                  <a:lnTo>
                    <a:pt x="567" y="154"/>
                  </a:lnTo>
                  <a:lnTo>
                    <a:pt x="549" y="155"/>
                  </a:lnTo>
                  <a:lnTo>
                    <a:pt x="532" y="158"/>
                  </a:lnTo>
                  <a:lnTo>
                    <a:pt x="516" y="165"/>
                  </a:lnTo>
                  <a:lnTo>
                    <a:pt x="508" y="173"/>
                  </a:lnTo>
                  <a:lnTo>
                    <a:pt x="499" y="184"/>
                  </a:lnTo>
                  <a:lnTo>
                    <a:pt x="487" y="193"/>
                  </a:lnTo>
                  <a:lnTo>
                    <a:pt x="475" y="206"/>
                  </a:lnTo>
                  <a:lnTo>
                    <a:pt x="465" y="221"/>
                  </a:lnTo>
                  <a:lnTo>
                    <a:pt x="456" y="236"/>
                  </a:lnTo>
                  <a:lnTo>
                    <a:pt x="453" y="249"/>
                  </a:lnTo>
                  <a:lnTo>
                    <a:pt x="452" y="264"/>
                  </a:lnTo>
                  <a:lnTo>
                    <a:pt x="455" y="280"/>
                  </a:lnTo>
                  <a:lnTo>
                    <a:pt x="463" y="295"/>
                  </a:lnTo>
                  <a:lnTo>
                    <a:pt x="473" y="313"/>
                  </a:lnTo>
                  <a:lnTo>
                    <a:pt x="482" y="333"/>
                  </a:lnTo>
                  <a:lnTo>
                    <a:pt x="488" y="353"/>
                  </a:lnTo>
                  <a:lnTo>
                    <a:pt x="495" y="379"/>
                  </a:lnTo>
                  <a:lnTo>
                    <a:pt x="502" y="392"/>
                  </a:lnTo>
                  <a:lnTo>
                    <a:pt x="514" y="409"/>
                  </a:lnTo>
                  <a:lnTo>
                    <a:pt x="527" y="421"/>
                  </a:lnTo>
                  <a:lnTo>
                    <a:pt x="544" y="432"/>
                  </a:lnTo>
                  <a:lnTo>
                    <a:pt x="561" y="438"/>
                  </a:lnTo>
                  <a:lnTo>
                    <a:pt x="578" y="443"/>
                  </a:lnTo>
                  <a:close/>
                </a:path>
              </a:pathLst>
            </a:custGeom>
            <a:solidFill>
              <a:srgbClr val="00C000"/>
            </a:solidFill>
            <a:ln w="0">
              <a:solidFill>
                <a:srgbClr val="000000"/>
              </a:solidFill>
              <a:round/>
              <a:headEnd/>
              <a:tailEnd/>
            </a:ln>
          </p:spPr>
          <p:txBody>
            <a:bodyPr/>
            <a:lstStyle/>
            <a:p>
              <a:endParaRPr lang="ar-IQ"/>
            </a:p>
          </p:txBody>
        </p:sp>
        <p:sp>
          <p:nvSpPr>
            <p:cNvPr id="73" name="Freeform 71"/>
            <p:cNvSpPr>
              <a:spLocks/>
            </p:cNvSpPr>
            <p:nvPr/>
          </p:nvSpPr>
          <p:spPr bwMode="auto">
            <a:xfrm>
              <a:off x="905" y="1195"/>
              <a:ext cx="159" cy="103"/>
            </a:xfrm>
            <a:custGeom>
              <a:avLst/>
              <a:gdLst>
                <a:gd name="T0" fmla="*/ 102 w 478"/>
                <a:gd name="T1" fmla="*/ 2 h 310"/>
                <a:gd name="T2" fmla="*/ 92 w 478"/>
                <a:gd name="T3" fmla="*/ 0 h 310"/>
                <a:gd name="T4" fmla="*/ 82 w 478"/>
                <a:gd name="T5" fmla="*/ 0 h 310"/>
                <a:gd name="T6" fmla="*/ 73 w 478"/>
                <a:gd name="T7" fmla="*/ 2 h 310"/>
                <a:gd name="T8" fmla="*/ 62 w 478"/>
                <a:gd name="T9" fmla="*/ 8 h 310"/>
                <a:gd name="T10" fmla="*/ 54 w 478"/>
                <a:gd name="T11" fmla="*/ 16 h 310"/>
                <a:gd name="T12" fmla="*/ 47 w 478"/>
                <a:gd name="T13" fmla="*/ 24 h 310"/>
                <a:gd name="T14" fmla="*/ 35 w 478"/>
                <a:gd name="T15" fmla="*/ 26 h 310"/>
                <a:gd name="T16" fmla="*/ 17 w 478"/>
                <a:gd name="T17" fmla="*/ 28 h 310"/>
                <a:gd name="T18" fmla="*/ 11 w 478"/>
                <a:gd name="T19" fmla="*/ 31 h 310"/>
                <a:gd name="T20" fmla="*/ 8 w 478"/>
                <a:gd name="T21" fmla="*/ 38 h 310"/>
                <a:gd name="T22" fmla="*/ 6 w 478"/>
                <a:gd name="T23" fmla="*/ 46 h 310"/>
                <a:gd name="T24" fmla="*/ 2 w 478"/>
                <a:gd name="T25" fmla="*/ 55 h 310"/>
                <a:gd name="T26" fmla="*/ 0 w 478"/>
                <a:gd name="T27" fmla="*/ 64 h 310"/>
                <a:gd name="T28" fmla="*/ 3 w 478"/>
                <a:gd name="T29" fmla="*/ 70 h 310"/>
                <a:gd name="T30" fmla="*/ 11 w 478"/>
                <a:gd name="T31" fmla="*/ 76 h 310"/>
                <a:gd name="T32" fmla="*/ 22 w 478"/>
                <a:gd name="T33" fmla="*/ 82 h 310"/>
                <a:gd name="T34" fmla="*/ 28 w 478"/>
                <a:gd name="T35" fmla="*/ 88 h 310"/>
                <a:gd name="T36" fmla="*/ 34 w 478"/>
                <a:gd name="T37" fmla="*/ 99 h 310"/>
                <a:gd name="T38" fmla="*/ 41 w 478"/>
                <a:gd name="T39" fmla="*/ 103 h 310"/>
                <a:gd name="T40" fmla="*/ 53 w 478"/>
                <a:gd name="T41" fmla="*/ 103 h 310"/>
                <a:gd name="T42" fmla="*/ 67 w 478"/>
                <a:gd name="T43" fmla="*/ 98 h 310"/>
                <a:gd name="T44" fmla="*/ 70 w 478"/>
                <a:gd name="T45" fmla="*/ 98 h 310"/>
                <a:gd name="T46" fmla="*/ 80 w 478"/>
                <a:gd name="T47" fmla="*/ 95 h 310"/>
                <a:gd name="T48" fmla="*/ 89 w 478"/>
                <a:gd name="T49" fmla="*/ 90 h 310"/>
                <a:gd name="T50" fmla="*/ 98 w 478"/>
                <a:gd name="T51" fmla="*/ 87 h 310"/>
                <a:gd name="T52" fmla="*/ 100 w 478"/>
                <a:gd name="T53" fmla="*/ 87 h 310"/>
                <a:gd name="T54" fmla="*/ 112 w 478"/>
                <a:gd name="T55" fmla="*/ 88 h 310"/>
                <a:gd name="T56" fmla="*/ 114 w 478"/>
                <a:gd name="T57" fmla="*/ 88 h 310"/>
                <a:gd name="T58" fmla="*/ 122 w 478"/>
                <a:gd name="T59" fmla="*/ 89 h 310"/>
                <a:gd name="T60" fmla="*/ 135 w 478"/>
                <a:gd name="T61" fmla="*/ 88 h 310"/>
                <a:gd name="T62" fmla="*/ 142 w 478"/>
                <a:gd name="T63" fmla="*/ 84 h 310"/>
                <a:gd name="T64" fmla="*/ 148 w 478"/>
                <a:gd name="T65" fmla="*/ 82 h 310"/>
                <a:gd name="T66" fmla="*/ 152 w 478"/>
                <a:gd name="T67" fmla="*/ 81 h 310"/>
                <a:gd name="T68" fmla="*/ 154 w 478"/>
                <a:gd name="T69" fmla="*/ 80 h 310"/>
                <a:gd name="T70" fmla="*/ 158 w 478"/>
                <a:gd name="T71" fmla="*/ 77 h 310"/>
                <a:gd name="T72" fmla="*/ 154 w 478"/>
                <a:gd name="T73" fmla="*/ 73 h 310"/>
                <a:gd name="T74" fmla="*/ 144 w 478"/>
                <a:gd name="T75" fmla="*/ 64 h 310"/>
                <a:gd name="T76" fmla="*/ 132 w 478"/>
                <a:gd name="T77" fmla="*/ 56 h 310"/>
                <a:gd name="T78" fmla="*/ 117 w 478"/>
                <a:gd name="T79" fmla="*/ 50 h 310"/>
                <a:gd name="T80" fmla="*/ 108 w 478"/>
                <a:gd name="T81" fmla="*/ 42 h 310"/>
                <a:gd name="T82" fmla="*/ 103 w 478"/>
                <a:gd name="T83" fmla="*/ 28 h 310"/>
                <a:gd name="T84" fmla="*/ 104 w 478"/>
                <a:gd name="T85" fmla="*/ 12 h 3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8"/>
                <a:gd name="T130" fmla="*/ 0 h 310"/>
                <a:gd name="T131" fmla="*/ 478 w 478"/>
                <a:gd name="T132" fmla="*/ 310 h 3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8" h="310">
                  <a:moveTo>
                    <a:pt x="322" y="15"/>
                  </a:moveTo>
                  <a:lnTo>
                    <a:pt x="306" y="7"/>
                  </a:lnTo>
                  <a:lnTo>
                    <a:pt x="293" y="3"/>
                  </a:lnTo>
                  <a:lnTo>
                    <a:pt x="278" y="1"/>
                  </a:lnTo>
                  <a:lnTo>
                    <a:pt x="265" y="0"/>
                  </a:lnTo>
                  <a:lnTo>
                    <a:pt x="248" y="1"/>
                  </a:lnTo>
                  <a:lnTo>
                    <a:pt x="234" y="2"/>
                  </a:lnTo>
                  <a:lnTo>
                    <a:pt x="218" y="6"/>
                  </a:lnTo>
                  <a:lnTo>
                    <a:pt x="200" y="14"/>
                  </a:lnTo>
                  <a:lnTo>
                    <a:pt x="187" y="23"/>
                  </a:lnTo>
                  <a:lnTo>
                    <a:pt x="173" y="35"/>
                  </a:lnTo>
                  <a:lnTo>
                    <a:pt x="162" y="47"/>
                  </a:lnTo>
                  <a:lnTo>
                    <a:pt x="149" y="64"/>
                  </a:lnTo>
                  <a:lnTo>
                    <a:pt x="141" y="71"/>
                  </a:lnTo>
                  <a:lnTo>
                    <a:pt x="129" y="75"/>
                  </a:lnTo>
                  <a:lnTo>
                    <a:pt x="105" y="79"/>
                  </a:lnTo>
                  <a:lnTo>
                    <a:pt x="64" y="82"/>
                  </a:lnTo>
                  <a:lnTo>
                    <a:pt x="51" y="84"/>
                  </a:lnTo>
                  <a:lnTo>
                    <a:pt x="40" y="89"/>
                  </a:lnTo>
                  <a:lnTo>
                    <a:pt x="32" y="94"/>
                  </a:lnTo>
                  <a:lnTo>
                    <a:pt x="28" y="102"/>
                  </a:lnTo>
                  <a:lnTo>
                    <a:pt x="24" y="113"/>
                  </a:lnTo>
                  <a:lnTo>
                    <a:pt x="22" y="125"/>
                  </a:lnTo>
                  <a:lnTo>
                    <a:pt x="19" y="137"/>
                  </a:lnTo>
                  <a:lnTo>
                    <a:pt x="15" y="148"/>
                  </a:lnTo>
                  <a:lnTo>
                    <a:pt x="6" y="165"/>
                  </a:lnTo>
                  <a:lnTo>
                    <a:pt x="1" y="178"/>
                  </a:lnTo>
                  <a:lnTo>
                    <a:pt x="0" y="192"/>
                  </a:lnTo>
                  <a:lnTo>
                    <a:pt x="2" y="202"/>
                  </a:lnTo>
                  <a:lnTo>
                    <a:pt x="8" y="211"/>
                  </a:lnTo>
                  <a:lnTo>
                    <a:pt x="15" y="218"/>
                  </a:lnTo>
                  <a:lnTo>
                    <a:pt x="34" y="228"/>
                  </a:lnTo>
                  <a:lnTo>
                    <a:pt x="53" y="237"/>
                  </a:lnTo>
                  <a:lnTo>
                    <a:pt x="67" y="247"/>
                  </a:lnTo>
                  <a:lnTo>
                    <a:pt x="76" y="255"/>
                  </a:lnTo>
                  <a:lnTo>
                    <a:pt x="84" y="266"/>
                  </a:lnTo>
                  <a:lnTo>
                    <a:pt x="94" y="287"/>
                  </a:lnTo>
                  <a:lnTo>
                    <a:pt x="102" y="298"/>
                  </a:lnTo>
                  <a:lnTo>
                    <a:pt x="111" y="305"/>
                  </a:lnTo>
                  <a:lnTo>
                    <a:pt x="123" y="309"/>
                  </a:lnTo>
                  <a:lnTo>
                    <a:pt x="140" y="310"/>
                  </a:lnTo>
                  <a:lnTo>
                    <a:pt x="159" y="309"/>
                  </a:lnTo>
                  <a:lnTo>
                    <a:pt x="180" y="305"/>
                  </a:lnTo>
                  <a:lnTo>
                    <a:pt x="202" y="296"/>
                  </a:lnTo>
                  <a:lnTo>
                    <a:pt x="210" y="294"/>
                  </a:lnTo>
                  <a:lnTo>
                    <a:pt x="224" y="289"/>
                  </a:lnTo>
                  <a:lnTo>
                    <a:pt x="239" y="285"/>
                  </a:lnTo>
                  <a:lnTo>
                    <a:pt x="250" y="279"/>
                  </a:lnTo>
                  <a:lnTo>
                    <a:pt x="268" y="270"/>
                  </a:lnTo>
                  <a:lnTo>
                    <a:pt x="279" y="265"/>
                  </a:lnTo>
                  <a:lnTo>
                    <a:pt x="294" y="263"/>
                  </a:lnTo>
                  <a:lnTo>
                    <a:pt x="301" y="263"/>
                  </a:lnTo>
                  <a:lnTo>
                    <a:pt x="317" y="263"/>
                  </a:lnTo>
                  <a:lnTo>
                    <a:pt x="336" y="265"/>
                  </a:lnTo>
                  <a:lnTo>
                    <a:pt x="343" y="265"/>
                  </a:lnTo>
                  <a:lnTo>
                    <a:pt x="366" y="267"/>
                  </a:lnTo>
                  <a:lnTo>
                    <a:pt x="394" y="266"/>
                  </a:lnTo>
                  <a:lnTo>
                    <a:pt x="406" y="265"/>
                  </a:lnTo>
                  <a:lnTo>
                    <a:pt x="417" y="261"/>
                  </a:lnTo>
                  <a:lnTo>
                    <a:pt x="427" y="254"/>
                  </a:lnTo>
                  <a:lnTo>
                    <a:pt x="436" y="250"/>
                  </a:lnTo>
                  <a:lnTo>
                    <a:pt x="446" y="247"/>
                  </a:lnTo>
                  <a:lnTo>
                    <a:pt x="451" y="245"/>
                  </a:lnTo>
                  <a:lnTo>
                    <a:pt x="458" y="244"/>
                  </a:lnTo>
                  <a:lnTo>
                    <a:pt x="464" y="242"/>
                  </a:lnTo>
                  <a:lnTo>
                    <a:pt x="471" y="239"/>
                  </a:lnTo>
                  <a:lnTo>
                    <a:pt x="476" y="233"/>
                  </a:lnTo>
                  <a:lnTo>
                    <a:pt x="478" y="229"/>
                  </a:lnTo>
                  <a:lnTo>
                    <a:pt x="464" y="220"/>
                  </a:lnTo>
                  <a:lnTo>
                    <a:pt x="451" y="209"/>
                  </a:lnTo>
                  <a:lnTo>
                    <a:pt x="434" y="193"/>
                  </a:lnTo>
                  <a:lnTo>
                    <a:pt x="416" y="178"/>
                  </a:lnTo>
                  <a:lnTo>
                    <a:pt x="396" y="168"/>
                  </a:lnTo>
                  <a:lnTo>
                    <a:pt x="373" y="159"/>
                  </a:lnTo>
                  <a:lnTo>
                    <a:pt x="351" y="149"/>
                  </a:lnTo>
                  <a:lnTo>
                    <a:pt x="335" y="139"/>
                  </a:lnTo>
                  <a:lnTo>
                    <a:pt x="324" y="125"/>
                  </a:lnTo>
                  <a:lnTo>
                    <a:pt x="315" y="108"/>
                  </a:lnTo>
                  <a:lnTo>
                    <a:pt x="310" y="85"/>
                  </a:lnTo>
                  <a:lnTo>
                    <a:pt x="311" y="59"/>
                  </a:lnTo>
                  <a:lnTo>
                    <a:pt x="314" y="36"/>
                  </a:lnTo>
                  <a:lnTo>
                    <a:pt x="322" y="15"/>
                  </a:lnTo>
                  <a:close/>
                </a:path>
              </a:pathLst>
            </a:custGeom>
            <a:solidFill>
              <a:srgbClr val="00C000"/>
            </a:solidFill>
            <a:ln w="0">
              <a:solidFill>
                <a:srgbClr val="000000"/>
              </a:solidFill>
              <a:round/>
              <a:headEnd/>
              <a:tailEnd/>
            </a:ln>
          </p:spPr>
          <p:txBody>
            <a:bodyPr/>
            <a:lstStyle/>
            <a:p>
              <a:endParaRPr lang="ar-IQ"/>
            </a:p>
          </p:txBody>
        </p:sp>
        <p:sp>
          <p:nvSpPr>
            <p:cNvPr id="74" name="Freeform 72"/>
            <p:cNvSpPr>
              <a:spLocks/>
            </p:cNvSpPr>
            <p:nvPr/>
          </p:nvSpPr>
          <p:spPr bwMode="auto">
            <a:xfrm>
              <a:off x="1217" y="1272"/>
              <a:ext cx="55" cy="33"/>
            </a:xfrm>
            <a:custGeom>
              <a:avLst/>
              <a:gdLst>
                <a:gd name="T0" fmla="*/ 55 w 165"/>
                <a:gd name="T1" fmla="*/ 5 h 100"/>
                <a:gd name="T2" fmla="*/ 53 w 165"/>
                <a:gd name="T3" fmla="*/ 6 h 100"/>
                <a:gd name="T4" fmla="*/ 48 w 165"/>
                <a:gd name="T5" fmla="*/ 6 h 100"/>
                <a:gd name="T6" fmla="*/ 45 w 165"/>
                <a:gd name="T7" fmla="*/ 8 h 100"/>
                <a:gd name="T8" fmla="*/ 39 w 165"/>
                <a:gd name="T9" fmla="*/ 12 h 100"/>
                <a:gd name="T10" fmla="*/ 31 w 165"/>
                <a:gd name="T11" fmla="*/ 19 h 100"/>
                <a:gd name="T12" fmla="*/ 24 w 165"/>
                <a:gd name="T13" fmla="*/ 26 h 100"/>
                <a:gd name="T14" fmla="*/ 18 w 165"/>
                <a:gd name="T15" fmla="*/ 30 h 100"/>
                <a:gd name="T16" fmla="*/ 13 w 165"/>
                <a:gd name="T17" fmla="*/ 32 h 100"/>
                <a:gd name="T18" fmla="*/ 13 w 165"/>
                <a:gd name="T19" fmla="*/ 32 h 100"/>
                <a:gd name="T20" fmla="*/ 11 w 165"/>
                <a:gd name="T21" fmla="*/ 33 h 100"/>
                <a:gd name="T22" fmla="*/ 11 w 165"/>
                <a:gd name="T23" fmla="*/ 33 h 100"/>
                <a:gd name="T24" fmla="*/ 8 w 165"/>
                <a:gd name="T25" fmla="*/ 33 h 100"/>
                <a:gd name="T26" fmla="*/ 5 w 165"/>
                <a:gd name="T27" fmla="*/ 32 h 100"/>
                <a:gd name="T28" fmla="*/ 3 w 165"/>
                <a:gd name="T29" fmla="*/ 31 h 100"/>
                <a:gd name="T30" fmla="*/ 0 w 165"/>
                <a:gd name="T31" fmla="*/ 30 h 100"/>
                <a:gd name="T32" fmla="*/ 0 w 165"/>
                <a:gd name="T33" fmla="*/ 29 h 100"/>
                <a:gd name="T34" fmla="*/ 1 w 165"/>
                <a:gd name="T35" fmla="*/ 22 h 100"/>
                <a:gd name="T36" fmla="*/ 2 w 165"/>
                <a:gd name="T37" fmla="*/ 18 h 100"/>
                <a:gd name="T38" fmla="*/ 3 w 165"/>
                <a:gd name="T39" fmla="*/ 14 h 100"/>
                <a:gd name="T40" fmla="*/ 5 w 165"/>
                <a:gd name="T41" fmla="*/ 12 h 100"/>
                <a:gd name="T42" fmla="*/ 9 w 165"/>
                <a:gd name="T43" fmla="*/ 10 h 100"/>
                <a:gd name="T44" fmla="*/ 14 w 165"/>
                <a:gd name="T45" fmla="*/ 8 h 100"/>
                <a:gd name="T46" fmla="*/ 19 w 165"/>
                <a:gd name="T47" fmla="*/ 6 h 100"/>
                <a:gd name="T48" fmla="*/ 25 w 165"/>
                <a:gd name="T49" fmla="*/ 3 h 100"/>
                <a:gd name="T50" fmla="*/ 29 w 165"/>
                <a:gd name="T51" fmla="*/ 1 h 100"/>
                <a:gd name="T52" fmla="*/ 34 w 165"/>
                <a:gd name="T53" fmla="*/ 0 h 100"/>
                <a:gd name="T54" fmla="*/ 40 w 165"/>
                <a:gd name="T55" fmla="*/ 0 h 100"/>
                <a:gd name="T56" fmla="*/ 45 w 165"/>
                <a:gd name="T57" fmla="*/ 1 h 100"/>
                <a:gd name="T58" fmla="*/ 51 w 165"/>
                <a:gd name="T59" fmla="*/ 4 h 100"/>
                <a:gd name="T60" fmla="*/ 55 w 165"/>
                <a:gd name="T61" fmla="*/ 5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5"/>
                <a:gd name="T94" fmla="*/ 0 h 100"/>
                <a:gd name="T95" fmla="*/ 165 w 165"/>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5" h="100">
                  <a:moveTo>
                    <a:pt x="165" y="14"/>
                  </a:moveTo>
                  <a:lnTo>
                    <a:pt x="158" y="17"/>
                  </a:lnTo>
                  <a:lnTo>
                    <a:pt x="145" y="19"/>
                  </a:lnTo>
                  <a:lnTo>
                    <a:pt x="134" y="25"/>
                  </a:lnTo>
                  <a:lnTo>
                    <a:pt x="116" y="37"/>
                  </a:lnTo>
                  <a:lnTo>
                    <a:pt x="93" y="58"/>
                  </a:lnTo>
                  <a:lnTo>
                    <a:pt x="72" y="78"/>
                  </a:lnTo>
                  <a:lnTo>
                    <a:pt x="54" y="92"/>
                  </a:lnTo>
                  <a:lnTo>
                    <a:pt x="39" y="98"/>
                  </a:lnTo>
                  <a:lnTo>
                    <a:pt x="32" y="100"/>
                  </a:lnTo>
                  <a:lnTo>
                    <a:pt x="25" y="99"/>
                  </a:lnTo>
                  <a:lnTo>
                    <a:pt x="16" y="98"/>
                  </a:lnTo>
                  <a:lnTo>
                    <a:pt x="10" y="94"/>
                  </a:lnTo>
                  <a:lnTo>
                    <a:pt x="0" y="91"/>
                  </a:lnTo>
                  <a:lnTo>
                    <a:pt x="0" y="88"/>
                  </a:lnTo>
                  <a:lnTo>
                    <a:pt x="2" y="66"/>
                  </a:lnTo>
                  <a:lnTo>
                    <a:pt x="5" y="54"/>
                  </a:lnTo>
                  <a:lnTo>
                    <a:pt x="10" y="43"/>
                  </a:lnTo>
                  <a:lnTo>
                    <a:pt x="16" y="35"/>
                  </a:lnTo>
                  <a:lnTo>
                    <a:pt x="27" y="31"/>
                  </a:lnTo>
                  <a:lnTo>
                    <a:pt x="41" y="25"/>
                  </a:lnTo>
                  <a:lnTo>
                    <a:pt x="57" y="18"/>
                  </a:lnTo>
                  <a:lnTo>
                    <a:pt x="75" y="10"/>
                  </a:lnTo>
                  <a:lnTo>
                    <a:pt x="87" y="3"/>
                  </a:lnTo>
                  <a:lnTo>
                    <a:pt x="102" y="0"/>
                  </a:lnTo>
                  <a:lnTo>
                    <a:pt x="120" y="0"/>
                  </a:lnTo>
                  <a:lnTo>
                    <a:pt x="134" y="4"/>
                  </a:lnTo>
                  <a:lnTo>
                    <a:pt x="152" y="11"/>
                  </a:lnTo>
                  <a:lnTo>
                    <a:pt x="165" y="14"/>
                  </a:lnTo>
                  <a:close/>
                </a:path>
              </a:pathLst>
            </a:custGeom>
            <a:solidFill>
              <a:srgbClr val="00C000"/>
            </a:solidFill>
            <a:ln w="0">
              <a:solidFill>
                <a:srgbClr val="000000"/>
              </a:solidFill>
              <a:round/>
              <a:headEnd/>
              <a:tailEnd/>
            </a:ln>
          </p:spPr>
          <p:txBody>
            <a:bodyPr/>
            <a:lstStyle/>
            <a:p>
              <a:endParaRPr lang="ar-IQ"/>
            </a:p>
          </p:txBody>
        </p:sp>
        <p:sp>
          <p:nvSpPr>
            <p:cNvPr id="75" name="Freeform 73"/>
            <p:cNvSpPr>
              <a:spLocks/>
            </p:cNvSpPr>
            <p:nvPr/>
          </p:nvSpPr>
          <p:spPr bwMode="auto">
            <a:xfrm>
              <a:off x="1008" y="1200"/>
              <a:ext cx="56" cy="71"/>
            </a:xfrm>
            <a:custGeom>
              <a:avLst/>
              <a:gdLst>
                <a:gd name="T0" fmla="*/ 56 w 166"/>
                <a:gd name="T1" fmla="*/ 71 h 213"/>
                <a:gd name="T2" fmla="*/ 52 w 166"/>
                <a:gd name="T3" fmla="*/ 68 h 213"/>
                <a:gd name="T4" fmla="*/ 48 w 166"/>
                <a:gd name="T5" fmla="*/ 64 h 213"/>
                <a:gd name="T6" fmla="*/ 41 w 166"/>
                <a:gd name="T7" fmla="*/ 59 h 213"/>
                <a:gd name="T8" fmla="*/ 35 w 166"/>
                <a:gd name="T9" fmla="*/ 54 h 213"/>
                <a:gd name="T10" fmla="*/ 29 w 166"/>
                <a:gd name="T11" fmla="*/ 51 h 213"/>
                <a:gd name="T12" fmla="*/ 21 w 166"/>
                <a:gd name="T13" fmla="*/ 48 h 213"/>
                <a:gd name="T14" fmla="*/ 14 w 166"/>
                <a:gd name="T15" fmla="*/ 44 h 213"/>
                <a:gd name="T16" fmla="*/ 8 w 166"/>
                <a:gd name="T17" fmla="*/ 41 h 213"/>
                <a:gd name="T18" fmla="*/ 5 w 166"/>
                <a:gd name="T19" fmla="*/ 36 h 213"/>
                <a:gd name="T20" fmla="*/ 2 w 166"/>
                <a:gd name="T21" fmla="*/ 31 h 213"/>
                <a:gd name="T22" fmla="*/ 0 w 166"/>
                <a:gd name="T23" fmla="*/ 23 h 213"/>
                <a:gd name="T24" fmla="*/ 0 w 166"/>
                <a:gd name="T25" fmla="*/ 15 h 213"/>
                <a:gd name="T26" fmla="*/ 1 w 166"/>
                <a:gd name="T27" fmla="*/ 7 h 213"/>
                <a:gd name="T28" fmla="*/ 4 w 166"/>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3"/>
                <a:gd name="T47" fmla="*/ 166 w 166"/>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3">
                  <a:moveTo>
                    <a:pt x="166" y="213"/>
                  </a:moveTo>
                  <a:lnTo>
                    <a:pt x="153" y="204"/>
                  </a:lnTo>
                  <a:lnTo>
                    <a:pt x="141" y="193"/>
                  </a:lnTo>
                  <a:lnTo>
                    <a:pt x="123" y="177"/>
                  </a:lnTo>
                  <a:lnTo>
                    <a:pt x="105" y="162"/>
                  </a:lnTo>
                  <a:lnTo>
                    <a:pt x="86" y="152"/>
                  </a:lnTo>
                  <a:lnTo>
                    <a:pt x="63" y="143"/>
                  </a:lnTo>
                  <a:lnTo>
                    <a:pt x="41" y="133"/>
                  </a:lnTo>
                  <a:lnTo>
                    <a:pt x="25" y="123"/>
                  </a:lnTo>
                  <a:lnTo>
                    <a:pt x="14" y="109"/>
                  </a:lnTo>
                  <a:lnTo>
                    <a:pt x="5" y="93"/>
                  </a:lnTo>
                  <a:lnTo>
                    <a:pt x="0" y="70"/>
                  </a:lnTo>
                  <a:lnTo>
                    <a:pt x="1" y="44"/>
                  </a:lnTo>
                  <a:lnTo>
                    <a:pt x="4" y="21"/>
                  </a:lnTo>
                  <a:lnTo>
                    <a:pt x="1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76" name="Freeform 74"/>
            <p:cNvSpPr>
              <a:spLocks/>
            </p:cNvSpPr>
            <p:nvPr/>
          </p:nvSpPr>
          <p:spPr bwMode="auto">
            <a:xfrm>
              <a:off x="4077" y="1404"/>
              <a:ext cx="116" cy="105"/>
            </a:xfrm>
            <a:custGeom>
              <a:avLst/>
              <a:gdLst>
                <a:gd name="T0" fmla="*/ 82 w 348"/>
                <a:gd name="T1" fmla="*/ 93 h 315"/>
                <a:gd name="T2" fmla="*/ 66 w 348"/>
                <a:gd name="T3" fmla="*/ 83 h 315"/>
                <a:gd name="T4" fmla="*/ 58 w 348"/>
                <a:gd name="T5" fmla="*/ 73 h 315"/>
                <a:gd name="T6" fmla="*/ 56 w 348"/>
                <a:gd name="T7" fmla="*/ 60 h 315"/>
                <a:gd name="T8" fmla="*/ 42 w 348"/>
                <a:gd name="T9" fmla="*/ 50 h 315"/>
                <a:gd name="T10" fmla="*/ 22 w 348"/>
                <a:gd name="T11" fmla="*/ 41 h 315"/>
                <a:gd name="T12" fmla="*/ 14 w 348"/>
                <a:gd name="T13" fmla="*/ 27 h 315"/>
                <a:gd name="T14" fmla="*/ 5 w 348"/>
                <a:gd name="T15" fmla="*/ 11 h 315"/>
                <a:gd name="T16" fmla="*/ 5 w 348"/>
                <a:gd name="T17" fmla="*/ 6 h 315"/>
                <a:gd name="T18" fmla="*/ 13 w 348"/>
                <a:gd name="T19" fmla="*/ 16 h 315"/>
                <a:gd name="T20" fmla="*/ 21 w 348"/>
                <a:gd name="T21" fmla="*/ 33 h 315"/>
                <a:gd name="T22" fmla="*/ 28 w 348"/>
                <a:gd name="T23" fmla="*/ 33 h 315"/>
                <a:gd name="T24" fmla="*/ 35 w 348"/>
                <a:gd name="T25" fmla="*/ 21 h 315"/>
                <a:gd name="T26" fmla="*/ 38 w 348"/>
                <a:gd name="T27" fmla="*/ 7 h 315"/>
                <a:gd name="T28" fmla="*/ 37 w 348"/>
                <a:gd name="T29" fmla="*/ 1 h 315"/>
                <a:gd name="T30" fmla="*/ 41 w 348"/>
                <a:gd name="T31" fmla="*/ 3 h 315"/>
                <a:gd name="T32" fmla="*/ 40 w 348"/>
                <a:gd name="T33" fmla="*/ 11 h 315"/>
                <a:gd name="T34" fmla="*/ 37 w 348"/>
                <a:gd name="T35" fmla="*/ 26 h 315"/>
                <a:gd name="T36" fmla="*/ 33 w 348"/>
                <a:gd name="T37" fmla="*/ 36 h 315"/>
                <a:gd name="T38" fmla="*/ 40 w 348"/>
                <a:gd name="T39" fmla="*/ 39 h 315"/>
                <a:gd name="T40" fmla="*/ 51 w 348"/>
                <a:gd name="T41" fmla="*/ 40 h 315"/>
                <a:gd name="T42" fmla="*/ 61 w 348"/>
                <a:gd name="T43" fmla="*/ 46 h 315"/>
                <a:gd name="T44" fmla="*/ 67 w 348"/>
                <a:gd name="T45" fmla="*/ 43 h 315"/>
                <a:gd name="T46" fmla="*/ 75 w 348"/>
                <a:gd name="T47" fmla="*/ 38 h 315"/>
                <a:gd name="T48" fmla="*/ 83 w 348"/>
                <a:gd name="T49" fmla="*/ 30 h 315"/>
                <a:gd name="T50" fmla="*/ 87 w 348"/>
                <a:gd name="T51" fmla="*/ 28 h 315"/>
                <a:gd name="T52" fmla="*/ 82 w 348"/>
                <a:gd name="T53" fmla="*/ 37 h 315"/>
                <a:gd name="T54" fmla="*/ 71 w 348"/>
                <a:gd name="T55" fmla="*/ 44 h 315"/>
                <a:gd name="T56" fmla="*/ 70 w 348"/>
                <a:gd name="T57" fmla="*/ 49 h 315"/>
                <a:gd name="T58" fmla="*/ 82 w 348"/>
                <a:gd name="T59" fmla="*/ 52 h 315"/>
                <a:gd name="T60" fmla="*/ 89 w 348"/>
                <a:gd name="T61" fmla="*/ 59 h 315"/>
                <a:gd name="T62" fmla="*/ 91 w 348"/>
                <a:gd name="T63" fmla="*/ 54 h 315"/>
                <a:gd name="T64" fmla="*/ 97 w 348"/>
                <a:gd name="T65" fmla="*/ 43 h 315"/>
                <a:gd name="T66" fmla="*/ 98 w 348"/>
                <a:gd name="T67" fmla="*/ 25 h 315"/>
                <a:gd name="T68" fmla="*/ 96 w 348"/>
                <a:gd name="T69" fmla="*/ 12 h 315"/>
                <a:gd name="T70" fmla="*/ 97 w 348"/>
                <a:gd name="T71" fmla="*/ 7 h 315"/>
                <a:gd name="T72" fmla="*/ 100 w 348"/>
                <a:gd name="T73" fmla="*/ 13 h 315"/>
                <a:gd name="T74" fmla="*/ 101 w 348"/>
                <a:gd name="T75" fmla="*/ 24 h 315"/>
                <a:gd name="T76" fmla="*/ 102 w 348"/>
                <a:gd name="T77" fmla="*/ 38 h 315"/>
                <a:gd name="T78" fmla="*/ 106 w 348"/>
                <a:gd name="T79" fmla="*/ 44 h 315"/>
                <a:gd name="T80" fmla="*/ 110 w 348"/>
                <a:gd name="T81" fmla="*/ 31 h 315"/>
                <a:gd name="T82" fmla="*/ 110 w 348"/>
                <a:gd name="T83" fmla="*/ 20 h 315"/>
                <a:gd name="T84" fmla="*/ 114 w 348"/>
                <a:gd name="T85" fmla="*/ 11 h 315"/>
                <a:gd name="T86" fmla="*/ 115 w 348"/>
                <a:gd name="T87" fmla="*/ 21 h 315"/>
                <a:gd name="T88" fmla="*/ 115 w 348"/>
                <a:gd name="T89" fmla="*/ 39 h 315"/>
                <a:gd name="T90" fmla="*/ 109 w 348"/>
                <a:gd name="T91" fmla="*/ 57 h 315"/>
                <a:gd name="T92" fmla="*/ 108 w 348"/>
                <a:gd name="T93" fmla="*/ 77 h 315"/>
                <a:gd name="T94" fmla="*/ 115 w 348"/>
                <a:gd name="T95" fmla="*/ 90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315"/>
                <a:gd name="T146" fmla="*/ 348 w 348"/>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315">
                  <a:moveTo>
                    <a:pt x="258" y="315"/>
                  </a:moveTo>
                  <a:lnTo>
                    <a:pt x="254" y="290"/>
                  </a:lnTo>
                  <a:lnTo>
                    <a:pt x="246" y="278"/>
                  </a:lnTo>
                  <a:lnTo>
                    <a:pt x="233" y="267"/>
                  </a:lnTo>
                  <a:lnTo>
                    <a:pt x="215" y="258"/>
                  </a:lnTo>
                  <a:lnTo>
                    <a:pt x="199" y="249"/>
                  </a:lnTo>
                  <a:lnTo>
                    <a:pt x="184" y="240"/>
                  </a:lnTo>
                  <a:lnTo>
                    <a:pt x="178" y="232"/>
                  </a:lnTo>
                  <a:lnTo>
                    <a:pt x="175" y="220"/>
                  </a:lnTo>
                  <a:lnTo>
                    <a:pt x="174" y="200"/>
                  </a:lnTo>
                  <a:lnTo>
                    <a:pt x="171" y="190"/>
                  </a:lnTo>
                  <a:lnTo>
                    <a:pt x="168" y="180"/>
                  </a:lnTo>
                  <a:lnTo>
                    <a:pt x="159" y="169"/>
                  </a:lnTo>
                  <a:lnTo>
                    <a:pt x="144" y="158"/>
                  </a:lnTo>
                  <a:lnTo>
                    <a:pt x="127" y="151"/>
                  </a:lnTo>
                  <a:lnTo>
                    <a:pt x="107" y="142"/>
                  </a:lnTo>
                  <a:lnTo>
                    <a:pt x="86" y="133"/>
                  </a:lnTo>
                  <a:lnTo>
                    <a:pt x="67" y="123"/>
                  </a:lnTo>
                  <a:lnTo>
                    <a:pt x="57" y="112"/>
                  </a:lnTo>
                  <a:lnTo>
                    <a:pt x="48" y="100"/>
                  </a:lnTo>
                  <a:lnTo>
                    <a:pt x="41" y="81"/>
                  </a:lnTo>
                  <a:lnTo>
                    <a:pt x="32" y="58"/>
                  </a:lnTo>
                  <a:lnTo>
                    <a:pt x="24" y="42"/>
                  </a:lnTo>
                  <a:lnTo>
                    <a:pt x="16" y="32"/>
                  </a:lnTo>
                  <a:lnTo>
                    <a:pt x="7" y="23"/>
                  </a:lnTo>
                  <a:lnTo>
                    <a:pt x="0" y="19"/>
                  </a:lnTo>
                  <a:lnTo>
                    <a:pt x="14" y="17"/>
                  </a:lnTo>
                  <a:lnTo>
                    <a:pt x="22" y="23"/>
                  </a:lnTo>
                  <a:lnTo>
                    <a:pt x="31" y="34"/>
                  </a:lnTo>
                  <a:lnTo>
                    <a:pt x="39" y="47"/>
                  </a:lnTo>
                  <a:lnTo>
                    <a:pt x="45" y="66"/>
                  </a:lnTo>
                  <a:lnTo>
                    <a:pt x="54" y="84"/>
                  </a:lnTo>
                  <a:lnTo>
                    <a:pt x="62" y="98"/>
                  </a:lnTo>
                  <a:lnTo>
                    <a:pt x="74" y="108"/>
                  </a:lnTo>
                  <a:lnTo>
                    <a:pt x="82" y="112"/>
                  </a:lnTo>
                  <a:lnTo>
                    <a:pt x="85" y="99"/>
                  </a:lnTo>
                  <a:lnTo>
                    <a:pt x="90" y="88"/>
                  </a:lnTo>
                  <a:lnTo>
                    <a:pt x="98" y="75"/>
                  </a:lnTo>
                  <a:lnTo>
                    <a:pt x="104" y="63"/>
                  </a:lnTo>
                  <a:lnTo>
                    <a:pt x="109" y="49"/>
                  </a:lnTo>
                  <a:lnTo>
                    <a:pt x="111" y="34"/>
                  </a:lnTo>
                  <a:lnTo>
                    <a:pt x="115" y="21"/>
                  </a:lnTo>
                  <a:lnTo>
                    <a:pt x="116" y="15"/>
                  </a:lnTo>
                  <a:lnTo>
                    <a:pt x="115" y="8"/>
                  </a:lnTo>
                  <a:lnTo>
                    <a:pt x="112" y="2"/>
                  </a:lnTo>
                  <a:lnTo>
                    <a:pt x="120" y="0"/>
                  </a:lnTo>
                  <a:lnTo>
                    <a:pt x="124" y="8"/>
                  </a:lnTo>
                  <a:lnTo>
                    <a:pt x="124" y="15"/>
                  </a:lnTo>
                  <a:lnTo>
                    <a:pt x="124" y="21"/>
                  </a:lnTo>
                  <a:lnTo>
                    <a:pt x="121" y="34"/>
                  </a:lnTo>
                  <a:lnTo>
                    <a:pt x="119" y="51"/>
                  </a:lnTo>
                  <a:lnTo>
                    <a:pt x="115" y="66"/>
                  </a:lnTo>
                  <a:lnTo>
                    <a:pt x="110" y="79"/>
                  </a:lnTo>
                  <a:lnTo>
                    <a:pt x="103" y="91"/>
                  </a:lnTo>
                  <a:lnTo>
                    <a:pt x="99" y="102"/>
                  </a:lnTo>
                  <a:lnTo>
                    <a:pt x="99" y="108"/>
                  </a:lnTo>
                  <a:lnTo>
                    <a:pt x="101" y="111"/>
                  </a:lnTo>
                  <a:lnTo>
                    <a:pt x="107" y="114"/>
                  </a:lnTo>
                  <a:lnTo>
                    <a:pt x="119" y="117"/>
                  </a:lnTo>
                  <a:lnTo>
                    <a:pt x="132" y="115"/>
                  </a:lnTo>
                  <a:lnTo>
                    <a:pt x="145" y="117"/>
                  </a:lnTo>
                  <a:lnTo>
                    <a:pt x="153" y="119"/>
                  </a:lnTo>
                  <a:lnTo>
                    <a:pt x="161" y="124"/>
                  </a:lnTo>
                  <a:lnTo>
                    <a:pt x="170" y="131"/>
                  </a:lnTo>
                  <a:lnTo>
                    <a:pt x="182" y="137"/>
                  </a:lnTo>
                  <a:lnTo>
                    <a:pt x="195" y="145"/>
                  </a:lnTo>
                  <a:lnTo>
                    <a:pt x="197" y="136"/>
                  </a:lnTo>
                  <a:lnTo>
                    <a:pt x="200" y="129"/>
                  </a:lnTo>
                  <a:lnTo>
                    <a:pt x="206" y="123"/>
                  </a:lnTo>
                  <a:lnTo>
                    <a:pt x="215" y="117"/>
                  </a:lnTo>
                  <a:lnTo>
                    <a:pt x="225" y="113"/>
                  </a:lnTo>
                  <a:lnTo>
                    <a:pt x="236" y="108"/>
                  </a:lnTo>
                  <a:lnTo>
                    <a:pt x="245" y="99"/>
                  </a:lnTo>
                  <a:lnTo>
                    <a:pt x="250" y="90"/>
                  </a:lnTo>
                  <a:lnTo>
                    <a:pt x="254" y="81"/>
                  </a:lnTo>
                  <a:lnTo>
                    <a:pt x="261" y="84"/>
                  </a:lnTo>
                  <a:lnTo>
                    <a:pt x="258" y="91"/>
                  </a:lnTo>
                  <a:lnTo>
                    <a:pt x="253" y="103"/>
                  </a:lnTo>
                  <a:lnTo>
                    <a:pt x="245" y="112"/>
                  </a:lnTo>
                  <a:lnTo>
                    <a:pt x="233" y="120"/>
                  </a:lnTo>
                  <a:lnTo>
                    <a:pt x="220" y="126"/>
                  </a:lnTo>
                  <a:lnTo>
                    <a:pt x="213" y="132"/>
                  </a:lnTo>
                  <a:lnTo>
                    <a:pt x="206" y="142"/>
                  </a:lnTo>
                  <a:lnTo>
                    <a:pt x="206" y="144"/>
                  </a:lnTo>
                  <a:lnTo>
                    <a:pt x="209" y="147"/>
                  </a:lnTo>
                  <a:lnTo>
                    <a:pt x="220" y="151"/>
                  </a:lnTo>
                  <a:lnTo>
                    <a:pt x="235" y="153"/>
                  </a:lnTo>
                  <a:lnTo>
                    <a:pt x="247" y="157"/>
                  </a:lnTo>
                  <a:lnTo>
                    <a:pt x="256" y="160"/>
                  </a:lnTo>
                  <a:lnTo>
                    <a:pt x="262" y="168"/>
                  </a:lnTo>
                  <a:lnTo>
                    <a:pt x="267" y="177"/>
                  </a:lnTo>
                  <a:lnTo>
                    <a:pt x="270" y="191"/>
                  </a:lnTo>
                  <a:lnTo>
                    <a:pt x="271" y="167"/>
                  </a:lnTo>
                  <a:lnTo>
                    <a:pt x="272" y="162"/>
                  </a:lnTo>
                  <a:lnTo>
                    <a:pt x="274" y="156"/>
                  </a:lnTo>
                  <a:lnTo>
                    <a:pt x="282" y="146"/>
                  </a:lnTo>
                  <a:lnTo>
                    <a:pt x="290" y="130"/>
                  </a:lnTo>
                  <a:lnTo>
                    <a:pt x="295" y="110"/>
                  </a:lnTo>
                  <a:lnTo>
                    <a:pt x="295" y="90"/>
                  </a:lnTo>
                  <a:lnTo>
                    <a:pt x="294" y="74"/>
                  </a:lnTo>
                  <a:lnTo>
                    <a:pt x="294" y="70"/>
                  </a:lnTo>
                  <a:lnTo>
                    <a:pt x="292" y="50"/>
                  </a:lnTo>
                  <a:lnTo>
                    <a:pt x="289" y="36"/>
                  </a:lnTo>
                  <a:lnTo>
                    <a:pt x="284" y="25"/>
                  </a:lnTo>
                  <a:lnTo>
                    <a:pt x="278" y="17"/>
                  </a:lnTo>
                  <a:lnTo>
                    <a:pt x="290" y="21"/>
                  </a:lnTo>
                  <a:lnTo>
                    <a:pt x="294" y="29"/>
                  </a:lnTo>
                  <a:lnTo>
                    <a:pt x="300" y="40"/>
                  </a:lnTo>
                  <a:lnTo>
                    <a:pt x="302" y="54"/>
                  </a:lnTo>
                  <a:lnTo>
                    <a:pt x="304" y="72"/>
                  </a:lnTo>
                  <a:lnTo>
                    <a:pt x="304" y="81"/>
                  </a:lnTo>
                  <a:lnTo>
                    <a:pt x="306" y="98"/>
                  </a:lnTo>
                  <a:lnTo>
                    <a:pt x="306" y="113"/>
                  </a:lnTo>
                  <a:lnTo>
                    <a:pt x="307" y="125"/>
                  </a:lnTo>
                  <a:lnTo>
                    <a:pt x="311" y="142"/>
                  </a:lnTo>
                  <a:lnTo>
                    <a:pt x="319" y="131"/>
                  </a:lnTo>
                  <a:lnTo>
                    <a:pt x="325" y="119"/>
                  </a:lnTo>
                  <a:lnTo>
                    <a:pt x="329" y="108"/>
                  </a:lnTo>
                  <a:lnTo>
                    <a:pt x="331" y="92"/>
                  </a:lnTo>
                  <a:lnTo>
                    <a:pt x="331" y="78"/>
                  </a:lnTo>
                  <a:lnTo>
                    <a:pt x="331" y="66"/>
                  </a:lnTo>
                  <a:lnTo>
                    <a:pt x="330" y="60"/>
                  </a:lnTo>
                  <a:lnTo>
                    <a:pt x="328" y="43"/>
                  </a:lnTo>
                  <a:lnTo>
                    <a:pt x="326" y="34"/>
                  </a:lnTo>
                  <a:lnTo>
                    <a:pt x="342" y="34"/>
                  </a:lnTo>
                  <a:lnTo>
                    <a:pt x="344" y="47"/>
                  </a:lnTo>
                  <a:lnTo>
                    <a:pt x="346" y="63"/>
                  </a:lnTo>
                  <a:lnTo>
                    <a:pt x="348" y="79"/>
                  </a:lnTo>
                  <a:lnTo>
                    <a:pt x="348" y="96"/>
                  </a:lnTo>
                  <a:lnTo>
                    <a:pt x="346" y="117"/>
                  </a:lnTo>
                  <a:lnTo>
                    <a:pt x="340" y="134"/>
                  </a:lnTo>
                  <a:lnTo>
                    <a:pt x="331" y="154"/>
                  </a:lnTo>
                  <a:lnTo>
                    <a:pt x="326" y="170"/>
                  </a:lnTo>
                  <a:lnTo>
                    <a:pt x="323" y="188"/>
                  </a:lnTo>
                  <a:lnTo>
                    <a:pt x="322" y="207"/>
                  </a:lnTo>
                  <a:lnTo>
                    <a:pt x="324" y="230"/>
                  </a:lnTo>
                  <a:lnTo>
                    <a:pt x="328" y="246"/>
                  </a:lnTo>
                  <a:lnTo>
                    <a:pt x="336" y="263"/>
                  </a:lnTo>
                  <a:lnTo>
                    <a:pt x="345" y="271"/>
                  </a:lnTo>
                  <a:lnTo>
                    <a:pt x="258" y="315"/>
                  </a:lnTo>
                  <a:close/>
                </a:path>
              </a:pathLst>
            </a:custGeom>
            <a:solidFill>
              <a:srgbClr val="008080"/>
            </a:solidFill>
            <a:ln w="0">
              <a:solidFill>
                <a:srgbClr val="800000"/>
              </a:solidFill>
              <a:round/>
              <a:headEnd/>
              <a:tailEnd/>
            </a:ln>
          </p:spPr>
          <p:txBody>
            <a:bodyPr/>
            <a:lstStyle/>
            <a:p>
              <a:endParaRPr lang="ar-IQ"/>
            </a:p>
          </p:txBody>
        </p:sp>
        <p:sp>
          <p:nvSpPr>
            <p:cNvPr id="77" name="Freeform 75"/>
            <p:cNvSpPr>
              <a:spLocks/>
            </p:cNvSpPr>
            <p:nvPr/>
          </p:nvSpPr>
          <p:spPr bwMode="auto">
            <a:xfrm>
              <a:off x="4130" y="1494"/>
              <a:ext cx="102" cy="160"/>
            </a:xfrm>
            <a:custGeom>
              <a:avLst/>
              <a:gdLst>
                <a:gd name="T0" fmla="*/ 71 w 304"/>
                <a:gd name="T1" fmla="*/ 14 h 479"/>
                <a:gd name="T2" fmla="*/ 71 w 304"/>
                <a:gd name="T3" fmla="*/ 22 h 479"/>
                <a:gd name="T4" fmla="*/ 77 w 304"/>
                <a:gd name="T5" fmla="*/ 31 h 479"/>
                <a:gd name="T6" fmla="*/ 80 w 304"/>
                <a:gd name="T7" fmla="*/ 43 h 479"/>
                <a:gd name="T8" fmla="*/ 78 w 304"/>
                <a:gd name="T9" fmla="*/ 54 h 479"/>
                <a:gd name="T10" fmla="*/ 78 w 304"/>
                <a:gd name="T11" fmla="*/ 61 h 479"/>
                <a:gd name="T12" fmla="*/ 81 w 304"/>
                <a:gd name="T13" fmla="*/ 71 h 479"/>
                <a:gd name="T14" fmla="*/ 81 w 304"/>
                <a:gd name="T15" fmla="*/ 85 h 479"/>
                <a:gd name="T16" fmla="*/ 81 w 304"/>
                <a:gd name="T17" fmla="*/ 98 h 479"/>
                <a:gd name="T18" fmla="*/ 79 w 304"/>
                <a:gd name="T19" fmla="*/ 110 h 479"/>
                <a:gd name="T20" fmla="*/ 79 w 304"/>
                <a:gd name="T21" fmla="*/ 127 h 479"/>
                <a:gd name="T22" fmla="*/ 82 w 304"/>
                <a:gd name="T23" fmla="*/ 139 h 479"/>
                <a:gd name="T24" fmla="*/ 90 w 304"/>
                <a:gd name="T25" fmla="*/ 147 h 479"/>
                <a:gd name="T26" fmla="*/ 96 w 304"/>
                <a:gd name="T27" fmla="*/ 152 h 479"/>
                <a:gd name="T28" fmla="*/ 83 w 304"/>
                <a:gd name="T29" fmla="*/ 152 h 479"/>
                <a:gd name="T30" fmla="*/ 70 w 304"/>
                <a:gd name="T31" fmla="*/ 154 h 479"/>
                <a:gd name="T32" fmla="*/ 62 w 304"/>
                <a:gd name="T33" fmla="*/ 154 h 479"/>
                <a:gd name="T34" fmla="*/ 56 w 304"/>
                <a:gd name="T35" fmla="*/ 149 h 479"/>
                <a:gd name="T36" fmla="*/ 55 w 304"/>
                <a:gd name="T37" fmla="*/ 149 h 479"/>
                <a:gd name="T38" fmla="*/ 56 w 304"/>
                <a:gd name="T39" fmla="*/ 159 h 479"/>
                <a:gd name="T40" fmla="*/ 54 w 304"/>
                <a:gd name="T41" fmla="*/ 157 h 479"/>
                <a:gd name="T42" fmla="*/ 47 w 304"/>
                <a:gd name="T43" fmla="*/ 150 h 479"/>
                <a:gd name="T44" fmla="*/ 38 w 304"/>
                <a:gd name="T45" fmla="*/ 145 h 479"/>
                <a:gd name="T46" fmla="*/ 25 w 304"/>
                <a:gd name="T47" fmla="*/ 145 h 479"/>
                <a:gd name="T48" fmla="*/ 13 w 304"/>
                <a:gd name="T49" fmla="*/ 146 h 479"/>
                <a:gd name="T50" fmla="*/ 0 w 304"/>
                <a:gd name="T51" fmla="*/ 149 h 479"/>
                <a:gd name="T52" fmla="*/ 10 w 304"/>
                <a:gd name="T53" fmla="*/ 143 h 479"/>
                <a:gd name="T54" fmla="*/ 14 w 304"/>
                <a:gd name="T55" fmla="*/ 138 h 479"/>
                <a:gd name="T56" fmla="*/ 21 w 304"/>
                <a:gd name="T57" fmla="*/ 123 h 479"/>
                <a:gd name="T58" fmla="*/ 26 w 304"/>
                <a:gd name="T59" fmla="*/ 108 h 479"/>
                <a:gd name="T60" fmla="*/ 35 w 304"/>
                <a:gd name="T61" fmla="*/ 93 h 479"/>
                <a:gd name="T62" fmla="*/ 48 w 304"/>
                <a:gd name="T63" fmla="*/ 73 h 479"/>
                <a:gd name="T64" fmla="*/ 49 w 304"/>
                <a:gd name="T65" fmla="*/ 60 h 479"/>
                <a:gd name="T66" fmla="*/ 47 w 304"/>
                <a:gd name="T67" fmla="*/ 48 h 479"/>
                <a:gd name="T68" fmla="*/ 41 w 304"/>
                <a:gd name="T69" fmla="*/ 37 h 479"/>
                <a:gd name="T70" fmla="*/ 37 w 304"/>
                <a:gd name="T71" fmla="*/ 29 h 479"/>
                <a:gd name="T72" fmla="*/ 33 w 304"/>
                <a:gd name="T73" fmla="*/ 15 h 479"/>
                <a:gd name="T74" fmla="*/ 73 w 304"/>
                <a:gd name="T75" fmla="*/ 10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217" y="29"/>
                  </a:moveTo>
                  <a:lnTo>
                    <a:pt x="211" y="42"/>
                  </a:lnTo>
                  <a:lnTo>
                    <a:pt x="210" y="55"/>
                  </a:lnTo>
                  <a:lnTo>
                    <a:pt x="213" y="67"/>
                  </a:lnTo>
                  <a:lnTo>
                    <a:pt x="221" y="79"/>
                  </a:lnTo>
                  <a:lnTo>
                    <a:pt x="230" y="94"/>
                  </a:lnTo>
                  <a:lnTo>
                    <a:pt x="236" y="110"/>
                  </a:lnTo>
                  <a:lnTo>
                    <a:pt x="239" y="129"/>
                  </a:lnTo>
                  <a:lnTo>
                    <a:pt x="237" y="146"/>
                  </a:lnTo>
                  <a:lnTo>
                    <a:pt x="233" y="163"/>
                  </a:lnTo>
                  <a:lnTo>
                    <a:pt x="230" y="175"/>
                  </a:lnTo>
                  <a:lnTo>
                    <a:pt x="231" y="184"/>
                  </a:lnTo>
                  <a:lnTo>
                    <a:pt x="236" y="199"/>
                  </a:lnTo>
                  <a:lnTo>
                    <a:pt x="240" y="213"/>
                  </a:lnTo>
                  <a:lnTo>
                    <a:pt x="242" y="231"/>
                  </a:lnTo>
                  <a:lnTo>
                    <a:pt x="241" y="255"/>
                  </a:lnTo>
                  <a:lnTo>
                    <a:pt x="242" y="275"/>
                  </a:lnTo>
                  <a:lnTo>
                    <a:pt x="242" y="292"/>
                  </a:lnTo>
                  <a:lnTo>
                    <a:pt x="237" y="313"/>
                  </a:lnTo>
                  <a:lnTo>
                    <a:pt x="235" y="330"/>
                  </a:lnTo>
                  <a:lnTo>
                    <a:pt x="233" y="350"/>
                  </a:lnTo>
                  <a:lnTo>
                    <a:pt x="234" y="380"/>
                  </a:lnTo>
                  <a:lnTo>
                    <a:pt x="239" y="400"/>
                  </a:lnTo>
                  <a:lnTo>
                    <a:pt x="244" y="416"/>
                  </a:lnTo>
                  <a:lnTo>
                    <a:pt x="255" y="428"/>
                  </a:lnTo>
                  <a:lnTo>
                    <a:pt x="269" y="439"/>
                  </a:lnTo>
                  <a:lnTo>
                    <a:pt x="304" y="458"/>
                  </a:lnTo>
                  <a:lnTo>
                    <a:pt x="286" y="454"/>
                  </a:lnTo>
                  <a:lnTo>
                    <a:pt x="267" y="451"/>
                  </a:lnTo>
                  <a:lnTo>
                    <a:pt x="246" y="454"/>
                  </a:lnTo>
                  <a:lnTo>
                    <a:pt x="226" y="458"/>
                  </a:lnTo>
                  <a:lnTo>
                    <a:pt x="209" y="462"/>
                  </a:lnTo>
                  <a:lnTo>
                    <a:pt x="195" y="465"/>
                  </a:lnTo>
                  <a:lnTo>
                    <a:pt x="184" y="462"/>
                  </a:lnTo>
                  <a:lnTo>
                    <a:pt x="175" y="456"/>
                  </a:lnTo>
                  <a:lnTo>
                    <a:pt x="167" y="446"/>
                  </a:lnTo>
                  <a:lnTo>
                    <a:pt x="158" y="426"/>
                  </a:lnTo>
                  <a:lnTo>
                    <a:pt x="163" y="446"/>
                  </a:lnTo>
                  <a:lnTo>
                    <a:pt x="164" y="459"/>
                  </a:lnTo>
                  <a:lnTo>
                    <a:pt x="167" y="476"/>
                  </a:lnTo>
                  <a:lnTo>
                    <a:pt x="167" y="479"/>
                  </a:lnTo>
                  <a:lnTo>
                    <a:pt x="160" y="471"/>
                  </a:lnTo>
                  <a:lnTo>
                    <a:pt x="151" y="459"/>
                  </a:lnTo>
                  <a:lnTo>
                    <a:pt x="141" y="448"/>
                  </a:lnTo>
                  <a:lnTo>
                    <a:pt x="127" y="438"/>
                  </a:lnTo>
                  <a:lnTo>
                    <a:pt x="112" y="434"/>
                  </a:lnTo>
                  <a:lnTo>
                    <a:pt x="93" y="433"/>
                  </a:lnTo>
                  <a:lnTo>
                    <a:pt x="74" y="433"/>
                  </a:lnTo>
                  <a:lnTo>
                    <a:pt x="54" y="435"/>
                  </a:lnTo>
                  <a:lnTo>
                    <a:pt x="38" y="438"/>
                  </a:lnTo>
                  <a:lnTo>
                    <a:pt x="17" y="442"/>
                  </a:lnTo>
                  <a:lnTo>
                    <a:pt x="0" y="446"/>
                  </a:lnTo>
                  <a:lnTo>
                    <a:pt x="17" y="438"/>
                  </a:lnTo>
                  <a:lnTo>
                    <a:pt x="31" y="427"/>
                  </a:lnTo>
                  <a:lnTo>
                    <a:pt x="39" y="420"/>
                  </a:lnTo>
                  <a:lnTo>
                    <a:pt x="43" y="412"/>
                  </a:lnTo>
                  <a:lnTo>
                    <a:pt x="56" y="390"/>
                  </a:lnTo>
                  <a:lnTo>
                    <a:pt x="64" y="368"/>
                  </a:lnTo>
                  <a:lnTo>
                    <a:pt x="71" y="346"/>
                  </a:lnTo>
                  <a:lnTo>
                    <a:pt x="78" y="324"/>
                  </a:lnTo>
                  <a:lnTo>
                    <a:pt x="89" y="304"/>
                  </a:lnTo>
                  <a:lnTo>
                    <a:pt x="105" y="279"/>
                  </a:lnTo>
                  <a:lnTo>
                    <a:pt x="126" y="251"/>
                  </a:lnTo>
                  <a:lnTo>
                    <a:pt x="144" y="218"/>
                  </a:lnTo>
                  <a:lnTo>
                    <a:pt x="146" y="198"/>
                  </a:lnTo>
                  <a:lnTo>
                    <a:pt x="146" y="179"/>
                  </a:lnTo>
                  <a:lnTo>
                    <a:pt x="144" y="159"/>
                  </a:lnTo>
                  <a:lnTo>
                    <a:pt x="140" y="144"/>
                  </a:lnTo>
                  <a:lnTo>
                    <a:pt x="131" y="125"/>
                  </a:lnTo>
                  <a:lnTo>
                    <a:pt x="121" y="111"/>
                  </a:lnTo>
                  <a:lnTo>
                    <a:pt x="113" y="99"/>
                  </a:lnTo>
                  <a:lnTo>
                    <a:pt x="109" y="88"/>
                  </a:lnTo>
                  <a:lnTo>
                    <a:pt x="104" y="62"/>
                  </a:lnTo>
                  <a:lnTo>
                    <a:pt x="97" y="44"/>
                  </a:lnTo>
                  <a:lnTo>
                    <a:pt x="184" y="0"/>
                  </a:lnTo>
                  <a:lnTo>
                    <a:pt x="217" y="29"/>
                  </a:lnTo>
                  <a:close/>
                </a:path>
              </a:pathLst>
            </a:custGeom>
            <a:solidFill>
              <a:srgbClr val="008080"/>
            </a:solidFill>
            <a:ln w="0">
              <a:solidFill>
                <a:srgbClr val="800000"/>
              </a:solidFill>
              <a:round/>
              <a:headEnd/>
              <a:tailEnd/>
            </a:ln>
          </p:spPr>
          <p:txBody>
            <a:bodyPr/>
            <a:lstStyle/>
            <a:p>
              <a:endParaRPr lang="ar-IQ"/>
            </a:p>
          </p:txBody>
        </p:sp>
        <p:sp>
          <p:nvSpPr>
            <p:cNvPr id="78" name="Freeform 76"/>
            <p:cNvSpPr>
              <a:spLocks/>
            </p:cNvSpPr>
            <p:nvPr/>
          </p:nvSpPr>
          <p:spPr bwMode="auto">
            <a:xfrm>
              <a:off x="4192" y="1403"/>
              <a:ext cx="227" cy="101"/>
            </a:xfrm>
            <a:custGeom>
              <a:avLst/>
              <a:gdLst>
                <a:gd name="T0" fmla="*/ 30 w 683"/>
                <a:gd name="T1" fmla="*/ 87 h 303"/>
                <a:gd name="T2" fmla="*/ 59 w 683"/>
                <a:gd name="T3" fmla="*/ 78 h 303"/>
                <a:gd name="T4" fmla="*/ 81 w 683"/>
                <a:gd name="T5" fmla="*/ 65 h 303"/>
                <a:gd name="T6" fmla="*/ 102 w 683"/>
                <a:gd name="T7" fmla="*/ 48 h 303"/>
                <a:gd name="T8" fmla="*/ 129 w 683"/>
                <a:gd name="T9" fmla="*/ 45 h 303"/>
                <a:gd name="T10" fmla="*/ 161 w 683"/>
                <a:gd name="T11" fmla="*/ 50 h 303"/>
                <a:gd name="T12" fmla="*/ 186 w 683"/>
                <a:gd name="T13" fmla="*/ 43 h 303"/>
                <a:gd name="T14" fmla="*/ 205 w 683"/>
                <a:gd name="T15" fmla="*/ 31 h 303"/>
                <a:gd name="T16" fmla="*/ 224 w 683"/>
                <a:gd name="T17" fmla="*/ 24 h 303"/>
                <a:gd name="T18" fmla="*/ 223 w 683"/>
                <a:gd name="T19" fmla="*/ 20 h 303"/>
                <a:gd name="T20" fmla="*/ 204 w 683"/>
                <a:gd name="T21" fmla="*/ 28 h 303"/>
                <a:gd name="T22" fmla="*/ 197 w 683"/>
                <a:gd name="T23" fmla="*/ 22 h 303"/>
                <a:gd name="T24" fmla="*/ 194 w 683"/>
                <a:gd name="T25" fmla="*/ 6 h 303"/>
                <a:gd name="T26" fmla="*/ 192 w 683"/>
                <a:gd name="T27" fmla="*/ 27 h 303"/>
                <a:gd name="T28" fmla="*/ 180 w 683"/>
                <a:gd name="T29" fmla="*/ 36 h 303"/>
                <a:gd name="T30" fmla="*/ 169 w 683"/>
                <a:gd name="T31" fmla="*/ 36 h 303"/>
                <a:gd name="T32" fmla="*/ 181 w 683"/>
                <a:gd name="T33" fmla="*/ 19 h 303"/>
                <a:gd name="T34" fmla="*/ 180 w 683"/>
                <a:gd name="T35" fmla="*/ 7 h 303"/>
                <a:gd name="T36" fmla="*/ 177 w 683"/>
                <a:gd name="T37" fmla="*/ 23 h 303"/>
                <a:gd name="T38" fmla="*/ 159 w 683"/>
                <a:gd name="T39" fmla="*/ 37 h 303"/>
                <a:gd name="T40" fmla="*/ 136 w 683"/>
                <a:gd name="T41" fmla="*/ 31 h 303"/>
                <a:gd name="T42" fmla="*/ 111 w 683"/>
                <a:gd name="T43" fmla="*/ 31 h 303"/>
                <a:gd name="T44" fmla="*/ 132 w 683"/>
                <a:gd name="T45" fmla="*/ 19 h 303"/>
                <a:gd name="T46" fmla="*/ 139 w 683"/>
                <a:gd name="T47" fmla="*/ 11 h 303"/>
                <a:gd name="T48" fmla="*/ 144 w 683"/>
                <a:gd name="T49" fmla="*/ 0 h 303"/>
                <a:gd name="T50" fmla="*/ 138 w 683"/>
                <a:gd name="T51" fmla="*/ 6 h 303"/>
                <a:gd name="T52" fmla="*/ 130 w 683"/>
                <a:gd name="T53" fmla="*/ 16 h 303"/>
                <a:gd name="T54" fmla="*/ 109 w 683"/>
                <a:gd name="T55" fmla="*/ 27 h 303"/>
                <a:gd name="T56" fmla="*/ 105 w 683"/>
                <a:gd name="T57" fmla="*/ 18 h 303"/>
                <a:gd name="T58" fmla="*/ 104 w 683"/>
                <a:gd name="T59" fmla="*/ 6 h 303"/>
                <a:gd name="T60" fmla="*/ 100 w 683"/>
                <a:gd name="T61" fmla="*/ 14 h 303"/>
                <a:gd name="T62" fmla="*/ 98 w 683"/>
                <a:gd name="T63" fmla="*/ 34 h 303"/>
                <a:gd name="T64" fmla="*/ 76 w 683"/>
                <a:gd name="T65" fmla="*/ 45 h 303"/>
                <a:gd name="T66" fmla="*/ 60 w 683"/>
                <a:gd name="T67" fmla="*/ 54 h 303"/>
                <a:gd name="T68" fmla="*/ 33 w 683"/>
                <a:gd name="T69" fmla="*/ 65 h 303"/>
                <a:gd name="T70" fmla="*/ 21 w 683"/>
                <a:gd name="T71" fmla="*/ 71 h 303"/>
                <a:gd name="T72" fmla="*/ 33 w 683"/>
                <a:gd name="T73" fmla="*/ 56 h 303"/>
                <a:gd name="T74" fmla="*/ 41 w 683"/>
                <a:gd name="T75" fmla="*/ 39 h 303"/>
                <a:gd name="T76" fmla="*/ 39 w 683"/>
                <a:gd name="T77" fmla="*/ 25 h 303"/>
                <a:gd name="T78" fmla="*/ 51 w 683"/>
                <a:gd name="T79" fmla="*/ 11 h 303"/>
                <a:gd name="T80" fmla="*/ 40 w 683"/>
                <a:gd name="T81" fmla="*/ 16 h 303"/>
                <a:gd name="T82" fmla="*/ 35 w 683"/>
                <a:gd name="T83" fmla="*/ 31 h 303"/>
                <a:gd name="T84" fmla="*/ 27 w 683"/>
                <a:gd name="T85" fmla="*/ 14 h 303"/>
                <a:gd name="T86" fmla="*/ 23 w 683"/>
                <a:gd name="T87" fmla="*/ 16 h 303"/>
                <a:gd name="T88" fmla="*/ 32 w 683"/>
                <a:gd name="T89" fmla="*/ 37 h 303"/>
                <a:gd name="T90" fmla="*/ 29 w 683"/>
                <a:gd name="T91" fmla="*/ 53 h 303"/>
                <a:gd name="T92" fmla="*/ 12 w 683"/>
                <a:gd name="T93" fmla="*/ 70 h 303"/>
                <a:gd name="T94" fmla="*/ 1 w 683"/>
                <a:gd name="T95" fmla="*/ 87 h 3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3"/>
                <a:gd name="T145" fmla="*/ 0 h 303"/>
                <a:gd name="T146" fmla="*/ 683 w 683"/>
                <a:gd name="T147" fmla="*/ 303 h 30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3" h="303">
                  <a:moveTo>
                    <a:pt x="33" y="303"/>
                  </a:moveTo>
                  <a:lnTo>
                    <a:pt x="42" y="292"/>
                  </a:lnTo>
                  <a:lnTo>
                    <a:pt x="64" y="275"/>
                  </a:lnTo>
                  <a:lnTo>
                    <a:pt x="89" y="261"/>
                  </a:lnTo>
                  <a:lnTo>
                    <a:pt x="116" y="250"/>
                  </a:lnTo>
                  <a:lnTo>
                    <a:pt x="139" y="244"/>
                  </a:lnTo>
                  <a:lnTo>
                    <a:pt x="159" y="239"/>
                  </a:lnTo>
                  <a:lnTo>
                    <a:pt x="178" y="235"/>
                  </a:lnTo>
                  <a:lnTo>
                    <a:pt x="198" y="227"/>
                  </a:lnTo>
                  <a:lnTo>
                    <a:pt x="217" y="217"/>
                  </a:lnTo>
                  <a:lnTo>
                    <a:pt x="229" y="208"/>
                  </a:lnTo>
                  <a:lnTo>
                    <a:pt x="245" y="194"/>
                  </a:lnTo>
                  <a:lnTo>
                    <a:pt x="262" y="179"/>
                  </a:lnTo>
                  <a:lnTo>
                    <a:pt x="279" y="161"/>
                  </a:lnTo>
                  <a:lnTo>
                    <a:pt x="293" y="151"/>
                  </a:lnTo>
                  <a:lnTo>
                    <a:pt x="308" y="145"/>
                  </a:lnTo>
                  <a:lnTo>
                    <a:pt x="325" y="139"/>
                  </a:lnTo>
                  <a:lnTo>
                    <a:pt x="345" y="136"/>
                  </a:lnTo>
                  <a:lnTo>
                    <a:pt x="366" y="135"/>
                  </a:lnTo>
                  <a:lnTo>
                    <a:pt x="387" y="135"/>
                  </a:lnTo>
                  <a:lnTo>
                    <a:pt x="412" y="137"/>
                  </a:lnTo>
                  <a:lnTo>
                    <a:pt x="436" y="140"/>
                  </a:lnTo>
                  <a:lnTo>
                    <a:pt x="459" y="146"/>
                  </a:lnTo>
                  <a:lnTo>
                    <a:pt x="483" y="149"/>
                  </a:lnTo>
                  <a:lnTo>
                    <a:pt x="504" y="148"/>
                  </a:lnTo>
                  <a:lnTo>
                    <a:pt x="525" y="145"/>
                  </a:lnTo>
                  <a:lnTo>
                    <a:pt x="543" y="139"/>
                  </a:lnTo>
                  <a:lnTo>
                    <a:pt x="559" y="129"/>
                  </a:lnTo>
                  <a:lnTo>
                    <a:pt x="575" y="116"/>
                  </a:lnTo>
                  <a:lnTo>
                    <a:pt x="589" y="106"/>
                  </a:lnTo>
                  <a:lnTo>
                    <a:pt x="603" y="98"/>
                  </a:lnTo>
                  <a:lnTo>
                    <a:pt x="618" y="92"/>
                  </a:lnTo>
                  <a:lnTo>
                    <a:pt x="637" y="87"/>
                  </a:lnTo>
                  <a:lnTo>
                    <a:pt x="657" y="80"/>
                  </a:lnTo>
                  <a:lnTo>
                    <a:pt x="668" y="76"/>
                  </a:lnTo>
                  <a:lnTo>
                    <a:pt x="674" y="71"/>
                  </a:lnTo>
                  <a:lnTo>
                    <a:pt x="679" y="66"/>
                  </a:lnTo>
                  <a:lnTo>
                    <a:pt x="683" y="53"/>
                  </a:lnTo>
                  <a:lnTo>
                    <a:pt x="675" y="49"/>
                  </a:lnTo>
                  <a:lnTo>
                    <a:pt x="672" y="59"/>
                  </a:lnTo>
                  <a:lnTo>
                    <a:pt x="668" y="67"/>
                  </a:lnTo>
                  <a:lnTo>
                    <a:pt x="659" y="71"/>
                  </a:lnTo>
                  <a:lnTo>
                    <a:pt x="637" y="77"/>
                  </a:lnTo>
                  <a:lnTo>
                    <a:pt x="613" y="84"/>
                  </a:lnTo>
                  <a:lnTo>
                    <a:pt x="596" y="88"/>
                  </a:lnTo>
                  <a:lnTo>
                    <a:pt x="591" y="90"/>
                  </a:lnTo>
                  <a:lnTo>
                    <a:pt x="592" y="79"/>
                  </a:lnTo>
                  <a:lnTo>
                    <a:pt x="592" y="66"/>
                  </a:lnTo>
                  <a:lnTo>
                    <a:pt x="592" y="49"/>
                  </a:lnTo>
                  <a:lnTo>
                    <a:pt x="591" y="32"/>
                  </a:lnTo>
                  <a:lnTo>
                    <a:pt x="591" y="19"/>
                  </a:lnTo>
                  <a:lnTo>
                    <a:pt x="584" y="19"/>
                  </a:lnTo>
                  <a:lnTo>
                    <a:pt x="585" y="31"/>
                  </a:lnTo>
                  <a:lnTo>
                    <a:pt x="585" y="49"/>
                  </a:lnTo>
                  <a:lnTo>
                    <a:pt x="584" y="67"/>
                  </a:lnTo>
                  <a:lnTo>
                    <a:pt x="579" y="82"/>
                  </a:lnTo>
                  <a:lnTo>
                    <a:pt x="572" y="91"/>
                  </a:lnTo>
                  <a:lnTo>
                    <a:pt x="565" y="97"/>
                  </a:lnTo>
                  <a:lnTo>
                    <a:pt x="554" y="103"/>
                  </a:lnTo>
                  <a:lnTo>
                    <a:pt x="541" y="109"/>
                  </a:lnTo>
                  <a:lnTo>
                    <a:pt x="525" y="112"/>
                  </a:lnTo>
                  <a:lnTo>
                    <a:pt x="508" y="115"/>
                  </a:lnTo>
                  <a:lnTo>
                    <a:pt x="496" y="115"/>
                  </a:lnTo>
                  <a:lnTo>
                    <a:pt x="508" y="108"/>
                  </a:lnTo>
                  <a:lnTo>
                    <a:pt x="522" y="95"/>
                  </a:lnTo>
                  <a:lnTo>
                    <a:pt x="533" y="84"/>
                  </a:lnTo>
                  <a:lnTo>
                    <a:pt x="542" y="71"/>
                  </a:lnTo>
                  <a:lnTo>
                    <a:pt x="546" y="58"/>
                  </a:lnTo>
                  <a:lnTo>
                    <a:pt x="549" y="43"/>
                  </a:lnTo>
                  <a:lnTo>
                    <a:pt x="550" y="32"/>
                  </a:lnTo>
                  <a:lnTo>
                    <a:pt x="549" y="21"/>
                  </a:lnTo>
                  <a:lnTo>
                    <a:pt x="542" y="22"/>
                  </a:lnTo>
                  <a:lnTo>
                    <a:pt x="542" y="28"/>
                  </a:lnTo>
                  <a:lnTo>
                    <a:pt x="542" y="44"/>
                  </a:lnTo>
                  <a:lnTo>
                    <a:pt x="538" y="58"/>
                  </a:lnTo>
                  <a:lnTo>
                    <a:pt x="532" y="70"/>
                  </a:lnTo>
                  <a:lnTo>
                    <a:pt x="521" y="82"/>
                  </a:lnTo>
                  <a:lnTo>
                    <a:pt x="509" y="93"/>
                  </a:lnTo>
                  <a:lnTo>
                    <a:pt x="494" y="102"/>
                  </a:lnTo>
                  <a:lnTo>
                    <a:pt x="478" y="110"/>
                  </a:lnTo>
                  <a:lnTo>
                    <a:pt x="464" y="112"/>
                  </a:lnTo>
                  <a:lnTo>
                    <a:pt x="447" y="108"/>
                  </a:lnTo>
                  <a:lnTo>
                    <a:pt x="429" y="100"/>
                  </a:lnTo>
                  <a:lnTo>
                    <a:pt x="408" y="94"/>
                  </a:lnTo>
                  <a:lnTo>
                    <a:pt x="385" y="90"/>
                  </a:lnTo>
                  <a:lnTo>
                    <a:pt x="370" y="90"/>
                  </a:lnTo>
                  <a:lnTo>
                    <a:pt x="354" y="91"/>
                  </a:lnTo>
                  <a:lnTo>
                    <a:pt x="333" y="94"/>
                  </a:lnTo>
                  <a:lnTo>
                    <a:pt x="354" y="78"/>
                  </a:lnTo>
                  <a:lnTo>
                    <a:pt x="366" y="70"/>
                  </a:lnTo>
                  <a:lnTo>
                    <a:pt x="381" y="61"/>
                  </a:lnTo>
                  <a:lnTo>
                    <a:pt x="396" y="56"/>
                  </a:lnTo>
                  <a:lnTo>
                    <a:pt x="404" y="50"/>
                  </a:lnTo>
                  <a:lnTo>
                    <a:pt x="409" y="47"/>
                  </a:lnTo>
                  <a:lnTo>
                    <a:pt x="411" y="43"/>
                  </a:lnTo>
                  <a:lnTo>
                    <a:pt x="417" y="33"/>
                  </a:lnTo>
                  <a:lnTo>
                    <a:pt x="421" y="22"/>
                  </a:lnTo>
                  <a:lnTo>
                    <a:pt x="425" y="13"/>
                  </a:lnTo>
                  <a:lnTo>
                    <a:pt x="433" y="1"/>
                  </a:lnTo>
                  <a:lnTo>
                    <a:pt x="428" y="0"/>
                  </a:lnTo>
                  <a:lnTo>
                    <a:pt x="420" y="10"/>
                  </a:lnTo>
                  <a:lnTo>
                    <a:pt x="415" y="19"/>
                  </a:lnTo>
                  <a:lnTo>
                    <a:pt x="411" y="27"/>
                  </a:lnTo>
                  <a:lnTo>
                    <a:pt x="408" y="35"/>
                  </a:lnTo>
                  <a:lnTo>
                    <a:pt x="400" y="43"/>
                  </a:lnTo>
                  <a:lnTo>
                    <a:pt x="390" y="49"/>
                  </a:lnTo>
                  <a:lnTo>
                    <a:pt x="375" y="57"/>
                  </a:lnTo>
                  <a:lnTo>
                    <a:pt x="357" y="64"/>
                  </a:lnTo>
                  <a:lnTo>
                    <a:pt x="341" y="75"/>
                  </a:lnTo>
                  <a:lnTo>
                    <a:pt x="329" y="82"/>
                  </a:lnTo>
                  <a:lnTo>
                    <a:pt x="312" y="94"/>
                  </a:lnTo>
                  <a:lnTo>
                    <a:pt x="317" y="78"/>
                  </a:lnTo>
                  <a:lnTo>
                    <a:pt x="319" y="65"/>
                  </a:lnTo>
                  <a:lnTo>
                    <a:pt x="317" y="54"/>
                  </a:lnTo>
                  <a:lnTo>
                    <a:pt x="313" y="41"/>
                  </a:lnTo>
                  <a:lnTo>
                    <a:pt x="312" y="28"/>
                  </a:lnTo>
                  <a:lnTo>
                    <a:pt x="313" y="19"/>
                  </a:lnTo>
                  <a:lnTo>
                    <a:pt x="301" y="23"/>
                  </a:lnTo>
                  <a:lnTo>
                    <a:pt x="301" y="27"/>
                  </a:lnTo>
                  <a:lnTo>
                    <a:pt x="302" y="41"/>
                  </a:lnTo>
                  <a:lnTo>
                    <a:pt x="306" y="57"/>
                  </a:lnTo>
                  <a:lnTo>
                    <a:pt x="306" y="70"/>
                  </a:lnTo>
                  <a:lnTo>
                    <a:pt x="301" y="86"/>
                  </a:lnTo>
                  <a:lnTo>
                    <a:pt x="294" y="102"/>
                  </a:lnTo>
                  <a:lnTo>
                    <a:pt x="286" y="112"/>
                  </a:lnTo>
                  <a:lnTo>
                    <a:pt x="274" y="120"/>
                  </a:lnTo>
                  <a:lnTo>
                    <a:pt x="259" y="126"/>
                  </a:lnTo>
                  <a:lnTo>
                    <a:pt x="228" y="135"/>
                  </a:lnTo>
                  <a:lnTo>
                    <a:pt x="206" y="145"/>
                  </a:lnTo>
                  <a:lnTo>
                    <a:pt x="197" y="150"/>
                  </a:lnTo>
                  <a:lnTo>
                    <a:pt x="189" y="158"/>
                  </a:lnTo>
                  <a:lnTo>
                    <a:pt x="182" y="162"/>
                  </a:lnTo>
                  <a:lnTo>
                    <a:pt x="174" y="166"/>
                  </a:lnTo>
                  <a:lnTo>
                    <a:pt x="143" y="176"/>
                  </a:lnTo>
                  <a:lnTo>
                    <a:pt x="118" y="185"/>
                  </a:lnTo>
                  <a:lnTo>
                    <a:pt x="98" y="194"/>
                  </a:lnTo>
                  <a:lnTo>
                    <a:pt x="74" y="206"/>
                  </a:lnTo>
                  <a:lnTo>
                    <a:pt x="62" y="216"/>
                  </a:lnTo>
                  <a:lnTo>
                    <a:pt x="62" y="212"/>
                  </a:lnTo>
                  <a:lnTo>
                    <a:pt x="67" y="203"/>
                  </a:lnTo>
                  <a:lnTo>
                    <a:pt x="74" y="191"/>
                  </a:lnTo>
                  <a:lnTo>
                    <a:pt x="87" y="179"/>
                  </a:lnTo>
                  <a:lnTo>
                    <a:pt x="99" y="168"/>
                  </a:lnTo>
                  <a:lnTo>
                    <a:pt x="109" y="159"/>
                  </a:lnTo>
                  <a:lnTo>
                    <a:pt x="117" y="148"/>
                  </a:lnTo>
                  <a:lnTo>
                    <a:pt x="123" y="135"/>
                  </a:lnTo>
                  <a:lnTo>
                    <a:pt x="124" y="118"/>
                  </a:lnTo>
                  <a:lnTo>
                    <a:pt x="121" y="102"/>
                  </a:lnTo>
                  <a:lnTo>
                    <a:pt x="117" y="90"/>
                  </a:lnTo>
                  <a:lnTo>
                    <a:pt x="116" y="82"/>
                  </a:lnTo>
                  <a:lnTo>
                    <a:pt x="116" y="75"/>
                  </a:lnTo>
                  <a:lnTo>
                    <a:pt x="118" y="67"/>
                  </a:lnTo>
                  <a:lnTo>
                    <a:pt x="123" y="60"/>
                  </a:lnTo>
                  <a:lnTo>
                    <a:pt x="137" y="49"/>
                  </a:lnTo>
                  <a:lnTo>
                    <a:pt x="152" y="34"/>
                  </a:lnTo>
                  <a:lnTo>
                    <a:pt x="142" y="32"/>
                  </a:lnTo>
                  <a:lnTo>
                    <a:pt x="132" y="42"/>
                  </a:lnTo>
                  <a:lnTo>
                    <a:pt x="121" y="49"/>
                  </a:lnTo>
                  <a:lnTo>
                    <a:pt x="115" y="57"/>
                  </a:lnTo>
                  <a:lnTo>
                    <a:pt x="107" y="67"/>
                  </a:lnTo>
                  <a:lnTo>
                    <a:pt x="105" y="77"/>
                  </a:lnTo>
                  <a:lnTo>
                    <a:pt x="105" y="94"/>
                  </a:lnTo>
                  <a:lnTo>
                    <a:pt x="98" y="82"/>
                  </a:lnTo>
                  <a:lnTo>
                    <a:pt x="91" y="68"/>
                  </a:lnTo>
                  <a:lnTo>
                    <a:pt x="85" y="53"/>
                  </a:lnTo>
                  <a:lnTo>
                    <a:pt x="81" y="42"/>
                  </a:lnTo>
                  <a:lnTo>
                    <a:pt x="75" y="32"/>
                  </a:lnTo>
                  <a:lnTo>
                    <a:pt x="69" y="35"/>
                  </a:lnTo>
                  <a:lnTo>
                    <a:pt x="63" y="39"/>
                  </a:lnTo>
                  <a:lnTo>
                    <a:pt x="69" y="48"/>
                  </a:lnTo>
                  <a:lnTo>
                    <a:pt x="75" y="64"/>
                  </a:lnTo>
                  <a:lnTo>
                    <a:pt x="82" y="80"/>
                  </a:lnTo>
                  <a:lnTo>
                    <a:pt x="90" y="98"/>
                  </a:lnTo>
                  <a:lnTo>
                    <a:pt x="96" y="111"/>
                  </a:lnTo>
                  <a:lnTo>
                    <a:pt x="99" y="124"/>
                  </a:lnTo>
                  <a:lnTo>
                    <a:pt x="99" y="136"/>
                  </a:lnTo>
                  <a:lnTo>
                    <a:pt x="95" y="149"/>
                  </a:lnTo>
                  <a:lnTo>
                    <a:pt x="87" y="160"/>
                  </a:lnTo>
                  <a:lnTo>
                    <a:pt x="75" y="170"/>
                  </a:lnTo>
                  <a:lnTo>
                    <a:pt x="63" y="183"/>
                  </a:lnTo>
                  <a:lnTo>
                    <a:pt x="49" y="199"/>
                  </a:lnTo>
                  <a:lnTo>
                    <a:pt x="37" y="211"/>
                  </a:lnTo>
                  <a:lnTo>
                    <a:pt x="24" y="226"/>
                  </a:lnTo>
                  <a:lnTo>
                    <a:pt x="16" y="238"/>
                  </a:lnTo>
                  <a:lnTo>
                    <a:pt x="10" y="250"/>
                  </a:lnTo>
                  <a:lnTo>
                    <a:pt x="4" y="261"/>
                  </a:lnTo>
                  <a:lnTo>
                    <a:pt x="0" y="274"/>
                  </a:lnTo>
                  <a:lnTo>
                    <a:pt x="33" y="303"/>
                  </a:lnTo>
                  <a:close/>
                </a:path>
              </a:pathLst>
            </a:custGeom>
            <a:solidFill>
              <a:srgbClr val="008080"/>
            </a:solidFill>
            <a:ln w="0">
              <a:solidFill>
                <a:srgbClr val="800000"/>
              </a:solidFill>
              <a:round/>
              <a:headEnd/>
              <a:tailEnd/>
            </a:ln>
          </p:spPr>
          <p:txBody>
            <a:bodyPr/>
            <a:lstStyle/>
            <a:p>
              <a:endParaRPr lang="ar-IQ"/>
            </a:p>
          </p:txBody>
        </p:sp>
        <p:sp>
          <p:nvSpPr>
            <p:cNvPr id="79" name="Freeform 77"/>
            <p:cNvSpPr>
              <a:spLocks/>
            </p:cNvSpPr>
            <p:nvPr/>
          </p:nvSpPr>
          <p:spPr bwMode="auto">
            <a:xfrm>
              <a:off x="4178" y="1554"/>
              <a:ext cx="5" cy="13"/>
            </a:xfrm>
            <a:custGeom>
              <a:avLst/>
              <a:gdLst>
                <a:gd name="T0" fmla="*/ 0 w 14"/>
                <a:gd name="T1" fmla="*/ 13 h 39"/>
                <a:gd name="T2" fmla="*/ 2 w 14"/>
                <a:gd name="T3" fmla="*/ 8 h 39"/>
                <a:gd name="T4" fmla="*/ 4 w 14"/>
                <a:gd name="T5" fmla="*/ 6 h 39"/>
                <a:gd name="T6" fmla="*/ 5 w 14"/>
                <a:gd name="T7" fmla="*/ 3 h 39"/>
                <a:gd name="T8" fmla="*/ 5 w 14"/>
                <a:gd name="T9" fmla="*/ 0 h 39"/>
                <a:gd name="T10" fmla="*/ 0 60000 65536"/>
                <a:gd name="T11" fmla="*/ 0 60000 65536"/>
                <a:gd name="T12" fmla="*/ 0 60000 65536"/>
                <a:gd name="T13" fmla="*/ 0 60000 65536"/>
                <a:gd name="T14" fmla="*/ 0 60000 65536"/>
                <a:gd name="T15" fmla="*/ 0 w 14"/>
                <a:gd name="T16" fmla="*/ 0 h 39"/>
                <a:gd name="T17" fmla="*/ 14 w 14"/>
                <a:gd name="T18" fmla="*/ 39 h 39"/>
              </a:gdLst>
              <a:ahLst/>
              <a:cxnLst>
                <a:cxn ang="T10">
                  <a:pos x="T0" y="T1"/>
                </a:cxn>
                <a:cxn ang="T11">
                  <a:pos x="T2" y="T3"/>
                </a:cxn>
                <a:cxn ang="T12">
                  <a:pos x="T4" y="T5"/>
                </a:cxn>
                <a:cxn ang="T13">
                  <a:pos x="T6" y="T7"/>
                </a:cxn>
                <a:cxn ang="T14">
                  <a:pos x="T8" y="T9"/>
                </a:cxn>
              </a:cxnLst>
              <a:rect l="T15" t="T16" r="T17" b="T18"/>
              <a:pathLst>
                <a:path w="14" h="39">
                  <a:moveTo>
                    <a:pt x="0" y="39"/>
                  </a:moveTo>
                  <a:lnTo>
                    <a:pt x="6" y="25"/>
                  </a:lnTo>
                  <a:lnTo>
                    <a:pt x="12" y="17"/>
                  </a:lnTo>
                  <a:lnTo>
                    <a:pt x="14" y="9"/>
                  </a:lnTo>
                  <a:lnTo>
                    <a:pt x="14"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80" name="Freeform 78"/>
            <p:cNvSpPr>
              <a:spLocks/>
            </p:cNvSpPr>
            <p:nvPr/>
          </p:nvSpPr>
          <p:spPr bwMode="auto">
            <a:xfrm>
              <a:off x="4303" y="1403"/>
              <a:ext cx="69" cy="37"/>
            </a:xfrm>
            <a:custGeom>
              <a:avLst/>
              <a:gdLst>
                <a:gd name="T0" fmla="*/ 69 w 208"/>
                <a:gd name="T1" fmla="*/ 7 h 110"/>
                <a:gd name="T2" fmla="*/ 69 w 208"/>
                <a:gd name="T3" fmla="*/ 9 h 110"/>
                <a:gd name="T4" fmla="*/ 69 w 208"/>
                <a:gd name="T5" fmla="*/ 14 h 110"/>
                <a:gd name="T6" fmla="*/ 68 w 208"/>
                <a:gd name="T7" fmla="*/ 19 h 110"/>
                <a:gd name="T8" fmla="*/ 66 w 208"/>
                <a:gd name="T9" fmla="*/ 23 h 110"/>
                <a:gd name="T10" fmla="*/ 62 w 208"/>
                <a:gd name="T11" fmla="*/ 27 h 110"/>
                <a:gd name="T12" fmla="*/ 58 w 208"/>
                <a:gd name="T13" fmla="*/ 31 h 110"/>
                <a:gd name="T14" fmla="*/ 53 w 208"/>
                <a:gd name="T15" fmla="*/ 34 h 110"/>
                <a:gd name="T16" fmla="*/ 48 w 208"/>
                <a:gd name="T17" fmla="*/ 36 h 110"/>
                <a:gd name="T18" fmla="*/ 43 w 208"/>
                <a:gd name="T19" fmla="*/ 37 h 110"/>
                <a:gd name="T20" fmla="*/ 37 w 208"/>
                <a:gd name="T21" fmla="*/ 36 h 110"/>
                <a:gd name="T22" fmla="*/ 32 w 208"/>
                <a:gd name="T23" fmla="*/ 33 h 110"/>
                <a:gd name="T24" fmla="*/ 25 w 208"/>
                <a:gd name="T25" fmla="*/ 31 h 110"/>
                <a:gd name="T26" fmla="*/ 17 w 208"/>
                <a:gd name="T27" fmla="*/ 30 h 110"/>
                <a:gd name="T28" fmla="*/ 13 w 208"/>
                <a:gd name="T29" fmla="*/ 30 h 110"/>
                <a:gd name="T30" fmla="*/ 7 w 208"/>
                <a:gd name="T31" fmla="*/ 30 h 110"/>
                <a:gd name="T32" fmla="*/ 0 w 208"/>
                <a:gd name="T33" fmla="*/ 31 h 110"/>
                <a:gd name="T34" fmla="*/ 7 w 208"/>
                <a:gd name="T35" fmla="*/ 26 h 110"/>
                <a:gd name="T36" fmla="*/ 11 w 208"/>
                <a:gd name="T37" fmla="*/ 23 h 110"/>
                <a:gd name="T38" fmla="*/ 16 w 208"/>
                <a:gd name="T39" fmla="*/ 20 h 110"/>
                <a:gd name="T40" fmla="*/ 21 w 208"/>
                <a:gd name="T41" fmla="*/ 18 h 110"/>
                <a:gd name="T42" fmla="*/ 24 w 208"/>
                <a:gd name="T43" fmla="*/ 16 h 110"/>
                <a:gd name="T44" fmla="*/ 25 w 208"/>
                <a:gd name="T45" fmla="*/ 15 h 110"/>
                <a:gd name="T46" fmla="*/ 26 w 208"/>
                <a:gd name="T47" fmla="*/ 14 h 110"/>
                <a:gd name="T48" fmla="*/ 28 w 208"/>
                <a:gd name="T49" fmla="*/ 11 h 110"/>
                <a:gd name="T50" fmla="*/ 29 w 208"/>
                <a:gd name="T51" fmla="*/ 7 h 110"/>
                <a:gd name="T52" fmla="*/ 31 w 208"/>
                <a:gd name="T53" fmla="*/ 4 h 110"/>
                <a:gd name="T54" fmla="*/ 33 w 208"/>
                <a:gd name="T55" fmla="*/ 0 h 1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8"/>
                <a:gd name="T85" fmla="*/ 0 h 110"/>
                <a:gd name="T86" fmla="*/ 208 w 208"/>
                <a:gd name="T87" fmla="*/ 110 h 1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8" h="110">
                  <a:moveTo>
                    <a:pt x="208" y="20"/>
                  </a:moveTo>
                  <a:lnTo>
                    <a:pt x="208" y="28"/>
                  </a:lnTo>
                  <a:lnTo>
                    <a:pt x="208" y="42"/>
                  </a:lnTo>
                  <a:lnTo>
                    <a:pt x="204" y="56"/>
                  </a:lnTo>
                  <a:lnTo>
                    <a:pt x="198" y="68"/>
                  </a:lnTo>
                  <a:lnTo>
                    <a:pt x="187" y="80"/>
                  </a:lnTo>
                  <a:lnTo>
                    <a:pt x="175" y="91"/>
                  </a:lnTo>
                  <a:lnTo>
                    <a:pt x="160" y="100"/>
                  </a:lnTo>
                  <a:lnTo>
                    <a:pt x="144" y="108"/>
                  </a:lnTo>
                  <a:lnTo>
                    <a:pt x="130" y="110"/>
                  </a:lnTo>
                  <a:lnTo>
                    <a:pt x="113" y="106"/>
                  </a:lnTo>
                  <a:lnTo>
                    <a:pt x="96" y="98"/>
                  </a:lnTo>
                  <a:lnTo>
                    <a:pt x="75" y="92"/>
                  </a:lnTo>
                  <a:lnTo>
                    <a:pt x="52" y="88"/>
                  </a:lnTo>
                  <a:lnTo>
                    <a:pt x="38" y="88"/>
                  </a:lnTo>
                  <a:lnTo>
                    <a:pt x="21" y="89"/>
                  </a:lnTo>
                  <a:lnTo>
                    <a:pt x="0" y="92"/>
                  </a:lnTo>
                  <a:lnTo>
                    <a:pt x="21" y="76"/>
                  </a:lnTo>
                  <a:lnTo>
                    <a:pt x="33" y="68"/>
                  </a:lnTo>
                  <a:lnTo>
                    <a:pt x="49" y="59"/>
                  </a:lnTo>
                  <a:lnTo>
                    <a:pt x="63" y="54"/>
                  </a:lnTo>
                  <a:lnTo>
                    <a:pt x="72" y="48"/>
                  </a:lnTo>
                  <a:lnTo>
                    <a:pt x="76" y="45"/>
                  </a:lnTo>
                  <a:lnTo>
                    <a:pt x="78" y="41"/>
                  </a:lnTo>
                  <a:lnTo>
                    <a:pt x="84" y="32"/>
                  </a:lnTo>
                  <a:lnTo>
                    <a:pt x="88" y="20"/>
                  </a:lnTo>
                  <a:lnTo>
                    <a:pt x="92" y="12"/>
                  </a:lnTo>
                  <a:lnTo>
                    <a:pt x="10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81" name="Freeform 79"/>
            <p:cNvSpPr>
              <a:spLocks/>
            </p:cNvSpPr>
            <p:nvPr/>
          </p:nvSpPr>
          <p:spPr bwMode="auto">
            <a:xfrm>
              <a:off x="4357" y="1409"/>
              <a:ext cx="30" cy="32"/>
            </a:xfrm>
            <a:custGeom>
              <a:avLst/>
              <a:gdLst>
                <a:gd name="T0" fmla="*/ 18 w 89"/>
                <a:gd name="T1" fmla="*/ 1 h 96"/>
                <a:gd name="T2" fmla="*/ 18 w 89"/>
                <a:gd name="T3" fmla="*/ 4 h 96"/>
                <a:gd name="T4" fmla="*/ 18 w 89"/>
                <a:gd name="T5" fmla="*/ 8 h 96"/>
                <a:gd name="T6" fmla="*/ 17 w 89"/>
                <a:gd name="T7" fmla="*/ 13 h 96"/>
                <a:gd name="T8" fmla="*/ 16 w 89"/>
                <a:gd name="T9" fmla="*/ 17 h 96"/>
                <a:gd name="T10" fmla="*/ 12 w 89"/>
                <a:gd name="T11" fmla="*/ 22 h 96"/>
                <a:gd name="T12" fmla="*/ 9 w 89"/>
                <a:gd name="T13" fmla="*/ 25 h 96"/>
                <a:gd name="T14" fmla="*/ 4 w 89"/>
                <a:gd name="T15" fmla="*/ 30 h 96"/>
                <a:gd name="T16" fmla="*/ 0 w 89"/>
                <a:gd name="T17" fmla="*/ 32 h 96"/>
                <a:gd name="T18" fmla="*/ 4 w 89"/>
                <a:gd name="T19" fmla="*/ 32 h 96"/>
                <a:gd name="T20" fmla="*/ 10 w 89"/>
                <a:gd name="T21" fmla="*/ 31 h 96"/>
                <a:gd name="T22" fmla="*/ 15 w 89"/>
                <a:gd name="T23" fmla="*/ 30 h 96"/>
                <a:gd name="T24" fmla="*/ 20 w 89"/>
                <a:gd name="T25" fmla="*/ 28 h 96"/>
                <a:gd name="T26" fmla="*/ 23 w 89"/>
                <a:gd name="T27" fmla="*/ 26 h 96"/>
                <a:gd name="T28" fmla="*/ 26 w 89"/>
                <a:gd name="T29" fmla="*/ 24 h 96"/>
                <a:gd name="T30" fmla="*/ 28 w 89"/>
                <a:gd name="T31" fmla="*/ 21 h 96"/>
                <a:gd name="T32" fmla="*/ 30 w 89"/>
                <a:gd name="T33" fmla="*/ 16 h 96"/>
                <a:gd name="T34" fmla="*/ 30 w 89"/>
                <a:gd name="T35" fmla="*/ 10 h 96"/>
                <a:gd name="T36" fmla="*/ 30 w 89"/>
                <a:gd name="T37" fmla="*/ 4 h 96"/>
                <a:gd name="T38" fmla="*/ 30 w 89"/>
                <a:gd name="T39" fmla="*/ 0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9"/>
                <a:gd name="T61" fmla="*/ 0 h 96"/>
                <a:gd name="T62" fmla="*/ 89 w 89"/>
                <a:gd name="T63" fmla="*/ 96 h 9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9" h="96">
                  <a:moveTo>
                    <a:pt x="53" y="3"/>
                  </a:moveTo>
                  <a:lnTo>
                    <a:pt x="54" y="13"/>
                  </a:lnTo>
                  <a:lnTo>
                    <a:pt x="53" y="24"/>
                  </a:lnTo>
                  <a:lnTo>
                    <a:pt x="50" y="40"/>
                  </a:lnTo>
                  <a:lnTo>
                    <a:pt x="46" y="52"/>
                  </a:lnTo>
                  <a:lnTo>
                    <a:pt x="37" y="65"/>
                  </a:lnTo>
                  <a:lnTo>
                    <a:pt x="27" y="76"/>
                  </a:lnTo>
                  <a:lnTo>
                    <a:pt x="12" y="89"/>
                  </a:lnTo>
                  <a:lnTo>
                    <a:pt x="0" y="96"/>
                  </a:lnTo>
                  <a:lnTo>
                    <a:pt x="12" y="96"/>
                  </a:lnTo>
                  <a:lnTo>
                    <a:pt x="29" y="93"/>
                  </a:lnTo>
                  <a:lnTo>
                    <a:pt x="45" y="90"/>
                  </a:lnTo>
                  <a:lnTo>
                    <a:pt x="58" y="84"/>
                  </a:lnTo>
                  <a:lnTo>
                    <a:pt x="69" y="78"/>
                  </a:lnTo>
                  <a:lnTo>
                    <a:pt x="76" y="72"/>
                  </a:lnTo>
                  <a:lnTo>
                    <a:pt x="83" y="63"/>
                  </a:lnTo>
                  <a:lnTo>
                    <a:pt x="88" y="48"/>
                  </a:lnTo>
                  <a:lnTo>
                    <a:pt x="89" y="31"/>
                  </a:lnTo>
                  <a:lnTo>
                    <a:pt x="89" y="12"/>
                  </a:lnTo>
                  <a:lnTo>
                    <a:pt x="88"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82" name="Freeform 80"/>
            <p:cNvSpPr>
              <a:spLocks/>
            </p:cNvSpPr>
            <p:nvPr/>
          </p:nvSpPr>
          <p:spPr bwMode="auto">
            <a:xfrm>
              <a:off x="4389" y="1409"/>
              <a:ext cx="28" cy="24"/>
            </a:xfrm>
            <a:custGeom>
              <a:avLst/>
              <a:gdLst>
                <a:gd name="T0" fmla="*/ 0 w 83"/>
                <a:gd name="T1" fmla="*/ 0 h 71"/>
                <a:gd name="T2" fmla="*/ 0 w 83"/>
                <a:gd name="T3" fmla="*/ 4 h 71"/>
                <a:gd name="T4" fmla="*/ 0 w 83"/>
                <a:gd name="T5" fmla="*/ 10 h 71"/>
                <a:gd name="T6" fmla="*/ 0 w 83"/>
                <a:gd name="T7" fmla="*/ 16 h 71"/>
                <a:gd name="T8" fmla="*/ 0 w 83"/>
                <a:gd name="T9" fmla="*/ 20 h 71"/>
                <a:gd name="T10" fmla="*/ 0 w 83"/>
                <a:gd name="T11" fmla="*/ 24 h 71"/>
                <a:gd name="T12" fmla="*/ 1 w 83"/>
                <a:gd name="T13" fmla="*/ 23 h 71"/>
                <a:gd name="T14" fmla="*/ 7 w 83"/>
                <a:gd name="T15" fmla="*/ 22 h 71"/>
                <a:gd name="T16" fmla="*/ 15 w 83"/>
                <a:gd name="T17" fmla="*/ 20 h 71"/>
                <a:gd name="T18" fmla="*/ 23 w 83"/>
                <a:gd name="T19" fmla="*/ 18 h 71"/>
                <a:gd name="T20" fmla="*/ 26 w 83"/>
                <a:gd name="T21" fmla="*/ 16 h 71"/>
                <a:gd name="T22" fmla="*/ 27 w 83"/>
                <a:gd name="T23" fmla="*/ 14 h 71"/>
                <a:gd name="T24" fmla="*/ 28 w 83"/>
                <a:gd name="T25" fmla="*/ 10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71"/>
                <a:gd name="T41" fmla="*/ 83 w 83"/>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71">
                  <a:moveTo>
                    <a:pt x="0" y="0"/>
                  </a:moveTo>
                  <a:lnTo>
                    <a:pt x="0" y="13"/>
                  </a:lnTo>
                  <a:lnTo>
                    <a:pt x="0" y="30"/>
                  </a:lnTo>
                  <a:lnTo>
                    <a:pt x="0" y="47"/>
                  </a:lnTo>
                  <a:lnTo>
                    <a:pt x="0" y="60"/>
                  </a:lnTo>
                  <a:lnTo>
                    <a:pt x="0" y="71"/>
                  </a:lnTo>
                  <a:lnTo>
                    <a:pt x="4" y="69"/>
                  </a:lnTo>
                  <a:lnTo>
                    <a:pt x="21" y="65"/>
                  </a:lnTo>
                  <a:lnTo>
                    <a:pt x="45" y="58"/>
                  </a:lnTo>
                  <a:lnTo>
                    <a:pt x="67" y="52"/>
                  </a:lnTo>
                  <a:lnTo>
                    <a:pt x="76" y="48"/>
                  </a:lnTo>
                  <a:lnTo>
                    <a:pt x="80" y="40"/>
                  </a:lnTo>
                  <a:lnTo>
                    <a:pt x="83" y="3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83" name="Freeform 81"/>
            <p:cNvSpPr>
              <a:spLocks/>
            </p:cNvSpPr>
            <p:nvPr/>
          </p:nvSpPr>
          <p:spPr bwMode="auto">
            <a:xfrm>
              <a:off x="4296" y="1403"/>
              <a:ext cx="38" cy="31"/>
            </a:xfrm>
            <a:custGeom>
              <a:avLst/>
              <a:gdLst>
                <a:gd name="T0" fmla="*/ 38 w 115"/>
                <a:gd name="T1" fmla="*/ 0 h 94"/>
                <a:gd name="T2" fmla="*/ 35 w 115"/>
                <a:gd name="T3" fmla="*/ 3 h 94"/>
                <a:gd name="T4" fmla="*/ 34 w 115"/>
                <a:gd name="T5" fmla="*/ 7 h 94"/>
                <a:gd name="T6" fmla="*/ 32 w 115"/>
                <a:gd name="T7" fmla="*/ 9 h 94"/>
                <a:gd name="T8" fmla="*/ 31 w 115"/>
                <a:gd name="T9" fmla="*/ 12 h 94"/>
                <a:gd name="T10" fmla="*/ 29 w 115"/>
                <a:gd name="T11" fmla="*/ 15 h 94"/>
                <a:gd name="T12" fmla="*/ 25 w 115"/>
                <a:gd name="T13" fmla="*/ 16 h 94"/>
                <a:gd name="T14" fmla="*/ 20 w 115"/>
                <a:gd name="T15" fmla="*/ 19 h 94"/>
                <a:gd name="T16" fmla="*/ 15 w 115"/>
                <a:gd name="T17" fmla="*/ 21 h 94"/>
                <a:gd name="T18" fmla="*/ 10 w 115"/>
                <a:gd name="T19" fmla="*/ 25 h 94"/>
                <a:gd name="T20" fmla="*/ 5 w 115"/>
                <a:gd name="T21" fmla="*/ 27 h 94"/>
                <a:gd name="T22" fmla="*/ 0 w 115"/>
                <a:gd name="T23" fmla="*/ 31 h 94"/>
                <a:gd name="T24" fmla="*/ 1 w 115"/>
                <a:gd name="T25" fmla="*/ 26 h 94"/>
                <a:gd name="T26" fmla="*/ 2 w 115"/>
                <a:gd name="T27" fmla="*/ 21 h 94"/>
                <a:gd name="T28" fmla="*/ 1 w 115"/>
                <a:gd name="T29" fmla="*/ 18 h 94"/>
                <a:gd name="T30" fmla="*/ 1 w 115"/>
                <a:gd name="T31" fmla="*/ 14 h 94"/>
                <a:gd name="T32" fmla="*/ 0 w 115"/>
                <a:gd name="T33" fmla="*/ 9 h 94"/>
                <a:gd name="T34" fmla="*/ 1 w 115"/>
                <a:gd name="T35" fmla="*/ 7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5"/>
                <a:gd name="T55" fmla="*/ 0 h 94"/>
                <a:gd name="T56" fmla="*/ 115 w 115"/>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5" h="94">
                  <a:moveTo>
                    <a:pt x="115" y="0"/>
                  </a:moveTo>
                  <a:lnTo>
                    <a:pt x="107" y="10"/>
                  </a:lnTo>
                  <a:lnTo>
                    <a:pt x="102" y="20"/>
                  </a:lnTo>
                  <a:lnTo>
                    <a:pt x="98" y="27"/>
                  </a:lnTo>
                  <a:lnTo>
                    <a:pt x="95" y="35"/>
                  </a:lnTo>
                  <a:lnTo>
                    <a:pt x="87" y="44"/>
                  </a:lnTo>
                  <a:lnTo>
                    <a:pt x="77" y="49"/>
                  </a:lnTo>
                  <a:lnTo>
                    <a:pt x="62" y="57"/>
                  </a:lnTo>
                  <a:lnTo>
                    <a:pt x="44" y="64"/>
                  </a:lnTo>
                  <a:lnTo>
                    <a:pt x="29" y="75"/>
                  </a:lnTo>
                  <a:lnTo>
                    <a:pt x="16" y="82"/>
                  </a:lnTo>
                  <a:lnTo>
                    <a:pt x="0" y="94"/>
                  </a:lnTo>
                  <a:lnTo>
                    <a:pt x="4" y="78"/>
                  </a:lnTo>
                  <a:lnTo>
                    <a:pt x="6" y="65"/>
                  </a:lnTo>
                  <a:lnTo>
                    <a:pt x="4" y="54"/>
                  </a:lnTo>
                  <a:lnTo>
                    <a:pt x="2" y="41"/>
                  </a:lnTo>
                  <a:lnTo>
                    <a:pt x="0" y="28"/>
                  </a:lnTo>
                  <a:lnTo>
                    <a:pt x="2" y="2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84" name="Freeform 82"/>
            <p:cNvSpPr>
              <a:spLocks/>
            </p:cNvSpPr>
            <p:nvPr/>
          </p:nvSpPr>
          <p:spPr bwMode="auto">
            <a:xfrm>
              <a:off x="4217" y="1413"/>
              <a:ext cx="22" cy="21"/>
            </a:xfrm>
            <a:custGeom>
              <a:avLst/>
              <a:gdLst>
                <a:gd name="T0" fmla="*/ 0 w 67"/>
                <a:gd name="T1" fmla="*/ 0 h 62"/>
                <a:gd name="T2" fmla="*/ 2 w 67"/>
                <a:gd name="T3" fmla="*/ 3 h 62"/>
                <a:gd name="T4" fmla="*/ 3 w 67"/>
                <a:gd name="T5" fmla="*/ 7 h 62"/>
                <a:gd name="T6" fmla="*/ 5 w 67"/>
                <a:gd name="T7" fmla="*/ 12 h 62"/>
                <a:gd name="T8" fmla="*/ 8 w 67"/>
                <a:gd name="T9" fmla="*/ 17 h 62"/>
                <a:gd name="T10" fmla="*/ 10 w 67"/>
                <a:gd name="T11" fmla="*/ 21 h 62"/>
                <a:gd name="T12" fmla="*/ 10 w 67"/>
                <a:gd name="T13" fmla="*/ 15 h 62"/>
                <a:gd name="T14" fmla="*/ 11 w 67"/>
                <a:gd name="T15" fmla="*/ 12 h 62"/>
                <a:gd name="T16" fmla="*/ 13 w 67"/>
                <a:gd name="T17" fmla="*/ 8 h 62"/>
                <a:gd name="T18" fmla="*/ 15 w 67"/>
                <a:gd name="T19" fmla="*/ 6 h 62"/>
                <a:gd name="T20" fmla="*/ 19 w 67"/>
                <a:gd name="T21" fmla="*/ 3 h 62"/>
                <a:gd name="T22" fmla="*/ 22 w 67"/>
                <a:gd name="T23" fmla="*/ 0 h 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
                <a:gd name="T37" fmla="*/ 0 h 62"/>
                <a:gd name="T38" fmla="*/ 67 w 67"/>
                <a:gd name="T39" fmla="*/ 62 h 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 h="62">
                  <a:moveTo>
                    <a:pt x="0" y="0"/>
                  </a:moveTo>
                  <a:lnTo>
                    <a:pt x="6" y="10"/>
                  </a:lnTo>
                  <a:lnTo>
                    <a:pt x="10" y="21"/>
                  </a:lnTo>
                  <a:lnTo>
                    <a:pt x="16" y="36"/>
                  </a:lnTo>
                  <a:lnTo>
                    <a:pt x="23" y="50"/>
                  </a:lnTo>
                  <a:lnTo>
                    <a:pt x="30" y="62"/>
                  </a:lnTo>
                  <a:lnTo>
                    <a:pt x="30" y="45"/>
                  </a:lnTo>
                  <a:lnTo>
                    <a:pt x="32" y="35"/>
                  </a:lnTo>
                  <a:lnTo>
                    <a:pt x="40" y="25"/>
                  </a:lnTo>
                  <a:lnTo>
                    <a:pt x="46" y="17"/>
                  </a:lnTo>
                  <a:lnTo>
                    <a:pt x="57" y="10"/>
                  </a:lnTo>
                  <a:lnTo>
                    <a:pt x="67"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85" name="Freeform 83"/>
            <p:cNvSpPr>
              <a:spLocks/>
            </p:cNvSpPr>
            <p:nvPr/>
          </p:nvSpPr>
          <p:spPr bwMode="auto">
            <a:xfrm>
              <a:off x="4212" y="1411"/>
              <a:ext cx="82" cy="64"/>
            </a:xfrm>
            <a:custGeom>
              <a:avLst/>
              <a:gdLst>
                <a:gd name="T0" fmla="*/ 30 w 244"/>
                <a:gd name="T1" fmla="*/ 4 h 192"/>
                <a:gd name="T2" fmla="*/ 25 w 244"/>
                <a:gd name="T3" fmla="*/ 9 h 192"/>
                <a:gd name="T4" fmla="*/ 21 w 244"/>
                <a:gd name="T5" fmla="*/ 12 h 192"/>
                <a:gd name="T6" fmla="*/ 19 w 244"/>
                <a:gd name="T7" fmla="*/ 14 h 192"/>
                <a:gd name="T8" fmla="*/ 18 w 244"/>
                <a:gd name="T9" fmla="*/ 17 h 192"/>
                <a:gd name="T10" fmla="*/ 18 w 244"/>
                <a:gd name="T11" fmla="*/ 20 h 192"/>
                <a:gd name="T12" fmla="*/ 18 w 244"/>
                <a:gd name="T13" fmla="*/ 22 h 192"/>
                <a:gd name="T14" fmla="*/ 20 w 244"/>
                <a:gd name="T15" fmla="*/ 26 h 192"/>
                <a:gd name="T16" fmla="*/ 21 w 244"/>
                <a:gd name="T17" fmla="*/ 32 h 192"/>
                <a:gd name="T18" fmla="*/ 21 w 244"/>
                <a:gd name="T19" fmla="*/ 37 h 192"/>
                <a:gd name="T20" fmla="*/ 18 w 244"/>
                <a:gd name="T21" fmla="*/ 41 h 192"/>
                <a:gd name="T22" fmla="*/ 16 w 244"/>
                <a:gd name="T23" fmla="*/ 45 h 192"/>
                <a:gd name="T24" fmla="*/ 12 w 244"/>
                <a:gd name="T25" fmla="*/ 48 h 192"/>
                <a:gd name="T26" fmla="*/ 8 w 244"/>
                <a:gd name="T27" fmla="*/ 52 h 192"/>
                <a:gd name="T28" fmla="*/ 4 w 244"/>
                <a:gd name="T29" fmla="*/ 56 h 192"/>
                <a:gd name="T30" fmla="*/ 2 w 244"/>
                <a:gd name="T31" fmla="*/ 60 h 192"/>
                <a:gd name="T32" fmla="*/ 0 w 244"/>
                <a:gd name="T33" fmla="*/ 63 h 192"/>
                <a:gd name="T34" fmla="*/ 0 w 244"/>
                <a:gd name="T35" fmla="*/ 64 h 192"/>
                <a:gd name="T36" fmla="*/ 4 w 244"/>
                <a:gd name="T37" fmla="*/ 61 h 192"/>
                <a:gd name="T38" fmla="*/ 12 w 244"/>
                <a:gd name="T39" fmla="*/ 57 h 192"/>
                <a:gd name="T40" fmla="*/ 19 w 244"/>
                <a:gd name="T41" fmla="*/ 54 h 192"/>
                <a:gd name="T42" fmla="*/ 27 w 244"/>
                <a:gd name="T43" fmla="*/ 51 h 192"/>
                <a:gd name="T44" fmla="*/ 38 w 244"/>
                <a:gd name="T45" fmla="*/ 47 h 192"/>
                <a:gd name="T46" fmla="*/ 40 w 244"/>
                <a:gd name="T47" fmla="*/ 46 h 192"/>
                <a:gd name="T48" fmla="*/ 43 w 244"/>
                <a:gd name="T49" fmla="*/ 45 h 192"/>
                <a:gd name="T50" fmla="*/ 45 w 244"/>
                <a:gd name="T51" fmla="*/ 42 h 192"/>
                <a:gd name="T52" fmla="*/ 48 w 244"/>
                <a:gd name="T53" fmla="*/ 40 h 192"/>
                <a:gd name="T54" fmla="*/ 56 w 244"/>
                <a:gd name="T55" fmla="*/ 37 h 192"/>
                <a:gd name="T56" fmla="*/ 66 w 244"/>
                <a:gd name="T57" fmla="*/ 34 h 192"/>
                <a:gd name="T58" fmla="*/ 71 w 244"/>
                <a:gd name="T59" fmla="*/ 32 h 192"/>
                <a:gd name="T60" fmla="*/ 75 w 244"/>
                <a:gd name="T61" fmla="*/ 30 h 192"/>
                <a:gd name="T62" fmla="*/ 78 w 244"/>
                <a:gd name="T63" fmla="*/ 26 h 192"/>
                <a:gd name="T64" fmla="*/ 80 w 244"/>
                <a:gd name="T65" fmla="*/ 21 h 192"/>
                <a:gd name="T66" fmla="*/ 82 w 244"/>
                <a:gd name="T67" fmla="*/ 16 h 192"/>
                <a:gd name="T68" fmla="*/ 82 w 244"/>
                <a:gd name="T69" fmla="*/ 11 h 192"/>
                <a:gd name="T70" fmla="*/ 81 w 244"/>
                <a:gd name="T71" fmla="*/ 6 h 192"/>
                <a:gd name="T72" fmla="*/ 80 w 244"/>
                <a:gd name="T73" fmla="*/ 1 h 192"/>
                <a:gd name="T74" fmla="*/ 80 w 244"/>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4"/>
                <a:gd name="T115" fmla="*/ 0 h 192"/>
                <a:gd name="T116" fmla="*/ 244 w 244"/>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4" h="192">
                  <a:moveTo>
                    <a:pt x="90" y="11"/>
                  </a:moveTo>
                  <a:lnTo>
                    <a:pt x="75" y="26"/>
                  </a:lnTo>
                  <a:lnTo>
                    <a:pt x="61" y="37"/>
                  </a:lnTo>
                  <a:lnTo>
                    <a:pt x="56" y="43"/>
                  </a:lnTo>
                  <a:lnTo>
                    <a:pt x="54" y="52"/>
                  </a:lnTo>
                  <a:lnTo>
                    <a:pt x="54" y="59"/>
                  </a:lnTo>
                  <a:lnTo>
                    <a:pt x="55" y="67"/>
                  </a:lnTo>
                  <a:lnTo>
                    <a:pt x="59" y="79"/>
                  </a:lnTo>
                  <a:lnTo>
                    <a:pt x="62" y="96"/>
                  </a:lnTo>
                  <a:lnTo>
                    <a:pt x="61" y="111"/>
                  </a:lnTo>
                  <a:lnTo>
                    <a:pt x="55" y="124"/>
                  </a:lnTo>
                  <a:lnTo>
                    <a:pt x="47" y="135"/>
                  </a:lnTo>
                  <a:lnTo>
                    <a:pt x="37" y="144"/>
                  </a:lnTo>
                  <a:lnTo>
                    <a:pt x="25" y="155"/>
                  </a:lnTo>
                  <a:lnTo>
                    <a:pt x="12" y="167"/>
                  </a:lnTo>
                  <a:lnTo>
                    <a:pt x="5" y="179"/>
                  </a:lnTo>
                  <a:lnTo>
                    <a:pt x="0" y="188"/>
                  </a:lnTo>
                  <a:lnTo>
                    <a:pt x="0" y="192"/>
                  </a:lnTo>
                  <a:lnTo>
                    <a:pt x="12" y="182"/>
                  </a:lnTo>
                  <a:lnTo>
                    <a:pt x="36" y="170"/>
                  </a:lnTo>
                  <a:lnTo>
                    <a:pt x="56" y="161"/>
                  </a:lnTo>
                  <a:lnTo>
                    <a:pt x="81" y="152"/>
                  </a:lnTo>
                  <a:lnTo>
                    <a:pt x="112" y="142"/>
                  </a:lnTo>
                  <a:lnTo>
                    <a:pt x="120" y="138"/>
                  </a:lnTo>
                  <a:lnTo>
                    <a:pt x="127" y="134"/>
                  </a:lnTo>
                  <a:lnTo>
                    <a:pt x="135" y="126"/>
                  </a:lnTo>
                  <a:lnTo>
                    <a:pt x="144" y="121"/>
                  </a:lnTo>
                  <a:lnTo>
                    <a:pt x="166" y="111"/>
                  </a:lnTo>
                  <a:lnTo>
                    <a:pt x="197" y="102"/>
                  </a:lnTo>
                  <a:lnTo>
                    <a:pt x="212" y="96"/>
                  </a:lnTo>
                  <a:lnTo>
                    <a:pt x="224" y="89"/>
                  </a:lnTo>
                  <a:lnTo>
                    <a:pt x="232" y="79"/>
                  </a:lnTo>
                  <a:lnTo>
                    <a:pt x="239" y="63"/>
                  </a:lnTo>
                  <a:lnTo>
                    <a:pt x="244" y="47"/>
                  </a:lnTo>
                  <a:lnTo>
                    <a:pt x="244" y="34"/>
                  </a:lnTo>
                  <a:lnTo>
                    <a:pt x="240" y="18"/>
                  </a:lnTo>
                  <a:lnTo>
                    <a:pt x="239" y="4"/>
                  </a:lnTo>
                  <a:lnTo>
                    <a:pt x="239" y="0"/>
                  </a:lnTo>
                </a:path>
              </a:pathLst>
            </a:custGeom>
            <a:noFill/>
            <a:ln w="0">
              <a:solidFill>
                <a:srgbClr val="8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86" name="Freeform 84"/>
            <p:cNvSpPr>
              <a:spLocks/>
            </p:cNvSpPr>
            <p:nvPr/>
          </p:nvSpPr>
          <p:spPr bwMode="auto">
            <a:xfrm>
              <a:off x="4110" y="1404"/>
              <a:ext cx="51" cy="48"/>
            </a:xfrm>
            <a:custGeom>
              <a:avLst/>
              <a:gdLst>
                <a:gd name="T0" fmla="*/ 7 w 155"/>
                <a:gd name="T1" fmla="*/ 0 h 144"/>
                <a:gd name="T2" fmla="*/ 9 w 155"/>
                <a:gd name="T3" fmla="*/ 3 h 144"/>
                <a:gd name="T4" fmla="*/ 9 w 155"/>
                <a:gd name="T5" fmla="*/ 5 h 144"/>
                <a:gd name="T6" fmla="*/ 9 w 155"/>
                <a:gd name="T7" fmla="*/ 7 h 144"/>
                <a:gd name="T8" fmla="*/ 8 w 155"/>
                <a:gd name="T9" fmla="*/ 11 h 144"/>
                <a:gd name="T10" fmla="*/ 7 w 155"/>
                <a:gd name="T11" fmla="*/ 17 h 144"/>
                <a:gd name="T12" fmla="*/ 6 w 155"/>
                <a:gd name="T13" fmla="*/ 22 h 144"/>
                <a:gd name="T14" fmla="*/ 4 w 155"/>
                <a:gd name="T15" fmla="*/ 26 h 144"/>
                <a:gd name="T16" fmla="*/ 2 w 155"/>
                <a:gd name="T17" fmla="*/ 30 h 144"/>
                <a:gd name="T18" fmla="*/ 0 w 155"/>
                <a:gd name="T19" fmla="*/ 34 h 144"/>
                <a:gd name="T20" fmla="*/ 0 w 155"/>
                <a:gd name="T21" fmla="*/ 36 h 144"/>
                <a:gd name="T22" fmla="*/ 1 w 155"/>
                <a:gd name="T23" fmla="*/ 37 h 144"/>
                <a:gd name="T24" fmla="*/ 3 w 155"/>
                <a:gd name="T25" fmla="*/ 38 h 144"/>
                <a:gd name="T26" fmla="*/ 7 w 155"/>
                <a:gd name="T27" fmla="*/ 39 h 144"/>
                <a:gd name="T28" fmla="*/ 11 w 155"/>
                <a:gd name="T29" fmla="*/ 38 h 144"/>
                <a:gd name="T30" fmla="*/ 15 w 155"/>
                <a:gd name="T31" fmla="*/ 39 h 144"/>
                <a:gd name="T32" fmla="*/ 18 w 155"/>
                <a:gd name="T33" fmla="*/ 39 h 144"/>
                <a:gd name="T34" fmla="*/ 21 w 155"/>
                <a:gd name="T35" fmla="*/ 41 h 144"/>
                <a:gd name="T36" fmla="*/ 24 w 155"/>
                <a:gd name="T37" fmla="*/ 43 h 144"/>
                <a:gd name="T38" fmla="*/ 27 w 155"/>
                <a:gd name="T39" fmla="*/ 45 h 144"/>
                <a:gd name="T40" fmla="*/ 32 w 155"/>
                <a:gd name="T41" fmla="*/ 48 h 144"/>
                <a:gd name="T42" fmla="*/ 32 w 155"/>
                <a:gd name="T43" fmla="*/ 45 h 144"/>
                <a:gd name="T44" fmla="*/ 33 w 155"/>
                <a:gd name="T45" fmla="*/ 43 h 144"/>
                <a:gd name="T46" fmla="*/ 35 w 155"/>
                <a:gd name="T47" fmla="*/ 41 h 144"/>
                <a:gd name="T48" fmla="*/ 38 w 155"/>
                <a:gd name="T49" fmla="*/ 39 h 144"/>
                <a:gd name="T50" fmla="*/ 41 w 155"/>
                <a:gd name="T51" fmla="*/ 37 h 144"/>
                <a:gd name="T52" fmla="*/ 45 w 155"/>
                <a:gd name="T53" fmla="*/ 36 h 144"/>
                <a:gd name="T54" fmla="*/ 48 w 155"/>
                <a:gd name="T55" fmla="*/ 33 h 144"/>
                <a:gd name="T56" fmla="*/ 50 w 155"/>
                <a:gd name="T57" fmla="*/ 30 h 144"/>
                <a:gd name="T58" fmla="*/ 51 w 155"/>
                <a:gd name="T59" fmla="*/ 27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5"/>
                <a:gd name="T91" fmla="*/ 0 h 144"/>
                <a:gd name="T92" fmla="*/ 155 w 155"/>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5" h="144">
                  <a:moveTo>
                    <a:pt x="22" y="0"/>
                  </a:moveTo>
                  <a:lnTo>
                    <a:pt x="26" y="8"/>
                  </a:lnTo>
                  <a:lnTo>
                    <a:pt x="26" y="15"/>
                  </a:lnTo>
                  <a:lnTo>
                    <a:pt x="26" y="21"/>
                  </a:lnTo>
                  <a:lnTo>
                    <a:pt x="23" y="34"/>
                  </a:lnTo>
                  <a:lnTo>
                    <a:pt x="21" y="51"/>
                  </a:lnTo>
                  <a:lnTo>
                    <a:pt x="17" y="66"/>
                  </a:lnTo>
                  <a:lnTo>
                    <a:pt x="11" y="78"/>
                  </a:lnTo>
                  <a:lnTo>
                    <a:pt x="5" y="90"/>
                  </a:lnTo>
                  <a:lnTo>
                    <a:pt x="0" y="101"/>
                  </a:lnTo>
                  <a:lnTo>
                    <a:pt x="0" y="107"/>
                  </a:lnTo>
                  <a:lnTo>
                    <a:pt x="3" y="110"/>
                  </a:lnTo>
                  <a:lnTo>
                    <a:pt x="9" y="113"/>
                  </a:lnTo>
                  <a:lnTo>
                    <a:pt x="21" y="116"/>
                  </a:lnTo>
                  <a:lnTo>
                    <a:pt x="34" y="114"/>
                  </a:lnTo>
                  <a:lnTo>
                    <a:pt x="47" y="116"/>
                  </a:lnTo>
                  <a:lnTo>
                    <a:pt x="54" y="118"/>
                  </a:lnTo>
                  <a:lnTo>
                    <a:pt x="64" y="123"/>
                  </a:lnTo>
                  <a:lnTo>
                    <a:pt x="72" y="130"/>
                  </a:lnTo>
                  <a:lnTo>
                    <a:pt x="83" y="136"/>
                  </a:lnTo>
                  <a:lnTo>
                    <a:pt x="96" y="144"/>
                  </a:lnTo>
                  <a:lnTo>
                    <a:pt x="98" y="135"/>
                  </a:lnTo>
                  <a:lnTo>
                    <a:pt x="101" y="128"/>
                  </a:lnTo>
                  <a:lnTo>
                    <a:pt x="107" y="122"/>
                  </a:lnTo>
                  <a:lnTo>
                    <a:pt x="116" y="116"/>
                  </a:lnTo>
                  <a:lnTo>
                    <a:pt x="126" y="112"/>
                  </a:lnTo>
                  <a:lnTo>
                    <a:pt x="137" y="107"/>
                  </a:lnTo>
                  <a:lnTo>
                    <a:pt x="146" y="98"/>
                  </a:lnTo>
                  <a:lnTo>
                    <a:pt x="151" y="89"/>
                  </a:lnTo>
                  <a:lnTo>
                    <a:pt x="155" y="8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87" name="Freeform 85"/>
            <p:cNvSpPr>
              <a:spLocks/>
            </p:cNvSpPr>
            <p:nvPr/>
          </p:nvSpPr>
          <p:spPr bwMode="auto">
            <a:xfrm>
              <a:off x="4081" y="1405"/>
              <a:ext cx="34" cy="36"/>
            </a:xfrm>
            <a:custGeom>
              <a:avLst/>
              <a:gdLst>
                <a:gd name="T0" fmla="*/ 0 w 102"/>
                <a:gd name="T1" fmla="*/ 5 h 108"/>
                <a:gd name="T2" fmla="*/ 3 w 102"/>
                <a:gd name="T3" fmla="*/ 7 h 108"/>
                <a:gd name="T4" fmla="*/ 6 w 102"/>
                <a:gd name="T5" fmla="*/ 10 h 108"/>
                <a:gd name="T6" fmla="*/ 9 w 102"/>
                <a:gd name="T7" fmla="*/ 15 h 108"/>
                <a:gd name="T8" fmla="*/ 11 w 102"/>
                <a:gd name="T9" fmla="*/ 21 h 108"/>
                <a:gd name="T10" fmla="*/ 14 w 102"/>
                <a:gd name="T11" fmla="*/ 27 h 108"/>
                <a:gd name="T12" fmla="*/ 16 w 102"/>
                <a:gd name="T13" fmla="*/ 31 h 108"/>
                <a:gd name="T14" fmla="*/ 20 w 102"/>
                <a:gd name="T15" fmla="*/ 35 h 108"/>
                <a:gd name="T16" fmla="*/ 23 w 102"/>
                <a:gd name="T17" fmla="*/ 36 h 108"/>
                <a:gd name="T18" fmla="*/ 24 w 102"/>
                <a:gd name="T19" fmla="*/ 32 h 108"/>
                <a:gd name="T20" fmla="*/ 25 w 102"/>
                <a:gd name="T21" fmla="*/ 28 h 108"/>
                <a:gd name="T22" fmla="*/ 28 w 102"/>
                <a:gd name="T23" fmla="*/ 24 h 108"/>
                <a:gd name="T24" fmla="*/ 30 w 102"/>
                <a:gd name="T25" fmla="*/ 20 h 108"/>
                <a:gd name="T26" fmla="*/ 32 w 102"/>
                <a:gd name="T27" fmla="*/ 15 h 108"/>
                <a:gd name="T28" fmla="*/ 32 w 102"/>
                <a:gd name="T29" fmla="*/ 10 h 108"/>
                <a:gd name="T30" fmla="*/ 34 w 102"/>
                <a:gd name="T31" fmla="*/ 6 h 108"/>
                <a:gd name="T32" fmla="*/ 34 w 102"/>
                <a:gd name="T33" fmla="*/ 4 h 108"/>
                <a:gd name="T34" fmla="*/ 34 w 102"/>
                <a:gd name="T35" fmla="*/ 2 h 108"/>
                <a:gd name="T36" fmla="*/ 33 w 102"/>
                <a:gd name="T37" fmla="*/ 0 h 1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08"/>
                <a:gd name="T59" fmla="*/ 102 w 102"/>
                <a:gd name="T60" fmla="*/ 108 h 1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08">
                  <a:moveTo>
                    <a:pt x="0" y="14"/>
                  </a:moveTo>
                  <a:lnTo>
                    <a:pt x="8" y="20"/>
                  </a:lnTo>
                  <a:lnTo>
                    <a:pt x="17" y="31"/>
                  </a:lnTo>
                  <a:lnTo>
                    <a:pt x="26" y="45"/>
                  </a:lnTo>
                  <a:lnTo>
                    <a:pt x="32" y="62"/>
                  </a:lnTo>
                  <a:lnTo>
                    <a:pt x="41" y="80"/>
                  </a:lnTo>
                  <a:lnTo>
                    <a:pt x="49" y="94"/>
                  </a:lnTo>
                  <a:lnTo>
                    <a:pt x="60" y="104"/>
                  </a:lnTo>
                  <a:lnTo>
                    <a:pt x="68" y="108"/>
                  </a:lnTo>
                  <a:lnTo>
                    <a:pt x="71" y="95"/>
                  </a:lnTo>
                  <a:lnTo>
                    <a:pt x="76" y="84"/>
                  </a:lnTo>
                  <a:lnTo>
                    <a:pt x="84" y="71"/>
                  </a:lnTo>
                  <a:lnTo>
                    <a:pt x="90" y="59"/>
                  </a:lnTo>
                  <a:lnTo>
                    <a:pt x="95" y="46"/>
                  </a:lnTo>
                  <a:lnTo>
                    <a:pt x="97" y="31"/>
                  </a:lnTo>
                  <a:lnTo>
                    <a:pt x="101" y="18"/>
                  </a:lnTo>
                  <a:lnTo>
                    <a:pt x="102" y="12"/>
                  </a:lnTo>
                  <a:lnTo>
                    <a:pt x="101" y="5"/>
                  </a:lnTo>
                  <a:lnTo>
                    <a:pt x="98"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88" name="Freeform 86"/>
            <p:cNvSpPr>
              <a:spLocks/>
            </p:cNvSpPr>
            <p:nvPr/>
          </p:nvSpPr>
          <p:spPr bwMode="auto">
            <a:xfrm>
              <a:off x="4077" y="1410"/>
              <a:ext cx="342" cy="244"/>
            </a:xfrm>
            <a:custGeom>
              <a:avLst/>
              <a:gdLst>
                <a:gd name="T0" fmla="*/ 5 w 1028"/>
                <a:gd name="T1" fmla="*/ 4 h 731"/>
                <a:gd name="T2" fmla="*/ 14 w 1028"/>
                <a:gd name="T3" fmla="*/ 21 h 731"/>
                <a:gd name="T4" fmla="*/ 22 w 1028"/>
                <a:gd name="T5" fmla="*/ 35 h 731"/>
                <a:gd name="T6" fmla="*/ 42 w 1028"/>
                <a:gd name="T7" fmla="*/ 44 h 731"/>
                <a:gd name="T8" fmla="*/ 56 w 1028"/>
                <a:gd name="T9" fmla="*/ 54 h 731"/>
                <a:gd name="T10" fmla="*/ 58 w 1028"/>
                <a:gd name="T11" fmla="*/ 67 h 731"/>
                <a:gd name="T12" fmla="*/ 66 w 1028"/>
                <a:gd name="T13" fmla="*/ 77 h 731"/>
                <a:gd name="T14" fmla="*/ 82 w 1028"/>
                <a:gd name="T15" fmla="*/ 86 h 731"/>
                <a:gd name="T16" fmla="*/ 88 w 1028"/>
                <a:gd name="T17" fmla="*/ 105 h 731"/>
                <a:gd name="T18" fmla="*/ 94 w 1028"/>
                <a:gd name="T19" fmla="*/ 121 h 731"/>
                <a:gd name="T20" fmla="*/ 101 w 1028"/>
                <a:gd name="T21" fmla="*/ 137 h 731"/>
                <a:gd name="T22" fmla="*/ 101 w 1028"/>
                <a:gd name="T23" fmla="*/ 157 h 731"/>
                <a:gd name="T24" fmla="*/ 83 w 1028"/>
                <a:gd name="T25" fmla="*/ 186 h 731"/>
                <a:gd name="T26" fmla="*/ 75 w 1028"/>
                <a:gd name="T27" fmla="*/ 207 h 731"/>
                <a:gd name="T28" fmla="*/ 67 w 1028"/>
                <a:gd name="T29" fmla="*/ 224 h 731"/>
                <a:gd name="T30" fmla="*/ 54 w 1028"/>
                <a:gd name="T31" fmla="*/ 233 h 731"/>
                <a:gd name="T32" fmla="*/ 72 w 1028"/>
                <a:gd name="T33" fmla="*/ 229 h 731"/>
                <a:gd name="T34" fmla="*/ 91 w 1028"/>
                <a:gd name="T35" fmla="*/ 229 h 731"/>
                <a:gd name="T36" fmla="*/ 104 w 1028"/>
                <a:gd name="T37" fmla="*/ 237 h 731"/>
                <a:gd name="T38" fmla="*/ 109 w 1028"/>
                <a:gd name="T39" fmla="*/ 243 h 731"/>
                <a:gd name="T40" fmla="*/ 106 w 1028"/>
                <a:gd name="T41" fmla="*/ 226 h 731"/>
                <a:gd name="T42" fmla="*/ 115 w 1028"/>
                <a:gd name="T43" fmla="*/ 238 h 731"/>
                <a:gd name="T44" fmla="*/ 129 w 1028"/>
                <a:gd name="T45" fmla="*/ 237 h 731"/>
                <a:gd name="T46" fmla="*/ 149 w 1028"/>
                <a:gd name="T47" fmla="*/ 236 h 731"/>
                <a:gd name="T48" fmla="*/ 138 w 1028"/>
                <a:gd name="T49" fmla="*/ 227 h 731"/>
                <a:gd name="T50" fmla="*/ 131 w 1028"/>
                <a:gd name="T51" fmla="*/ 211 h 731"/>
                <a:gd name="T52" fmla="*/ 132 w 1028"/>
                <a:gd name="T53" fmla="*/ 189 h 731"/>
                <a:gd name="T54" fmla="*/ 134 w 1028"/>
                <a:gd name="T55" fmla="*/ 169 h 731"/>
                <a:gd name="T56" fmla="*/ 132 w 1028"/>
                <a:gd name="T57" fmla="*/ 151 h 731"/>
                <a:gd name="T58" fmla="*/ 131 w 1028"/>
                <a:gd name="T59" fmla="*/ 139 h 731"/>
                <a:gd name="T60" fmla="*/ 132 w 1028"/>
                <a:gd name="T61" fmla="*/ 121 h 731"/>
                <a:gd name="T62" fmla="*/ 124 w 1028"/>
                <a:gd name="T63" fmla="*/ 106 h 731"/>
                <a:gd name="T64" fmla="*/ 126 w 1028"/>
                <a:gd name="T65" fmla="*/ 94 h 731"/>
                <a:gd name="T66" fmla="*/ 144 w 1028"/>
                <a:gd name="T67" fmla="*/ 80 h 731"/>
                <a:gd name="T68" fmla="*/ 168 w 1028"/>
                <a:gd name="T69" fmla="*/ 72 h 731"/>
                <a:gd name="T70" fmla="*/ 187 w 1028"/>
                <a:gd name="T71" fmla="*/ 65 h 731"/>
                <a:gd name="T72" fmla="*/ 202 w 1028"/>
                <a:gd name="T73" fmla="*/ 52 h 731"/>
                <a:gd name="T74" fmla="*/ 217 w 1028"/>
                <a:gd name="T75" fmla="*/ 41 h 731"/>
                <a:gd name="T76" fmla="*/ 237 w 1028"/>
                <a:gd name="T77" fmla="*/ 38 h 731"/>
                <a:gd name="T78" fmla="*/ 260 w 1028"/>
                <a:gd name="T79" fmla="*/ 39 h 731"/>
                <a:gd name="T80" fmla="*/ 282 w 1028"/>
                <a:gd name="T81" fmla="*/ 42 h 731"/>
                <a:gd name="T82" fmla="*/ 301 w 1028"/>
                <a:gd name="T83" fmla="*/ 36 h 731"/>
                <a:gd name="T84" fmla="*/ 315 w 1028"/>
                <a:gd name="T85" fmla="*/ 25 h 731"/>
                <a:gd name="T86" fmla="*/ 333 w 1028"/>
                <a:gd name="T87" fmla="*/ 19 h 731"/>
                <a:gd name="T88" fmla="*/ 341 w 1028"/>
                <a:gd name="T89" fmla="*/ 15 h 7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1"/>
                <a:gd name="T137" fmla="*/ 1028 w 1028"/>
                <a:gd name="T138" fmla="*/ 731 h 7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1">
                  <a:moveTo>
                    <a:pt x="0" y="0"/>
                  </a:moveTo>
                  <a:lnTo>
                    <a:pt x="7" y="4"/>
                  </a:lnTo>
                  <a:lnTo>
                    <a:pt x="16" y="13"/>
                  </a:lnTo>
                  <a:lnTo>
                    <a:pt x="24" y="23"/>
                  </a:lnTo>
                  <a:lnTo>
                    <a:pt x="32" y="39"/>
                  </a:lnTo>
                  <a:lnTo>
                    <a:pt x="41" y="62"/>
                  </a:lnTo>
                  <a:lnTo>
                    <a:pt x="48" y="81"/>
                  </a:lnTo>
                  <a:lnTo>
                    <a:pt x="57" y="93"/>
                  </a:lnTo>
                  <a:lnTo>
                    <a:pt x="67" y="104"/>
                  </a:lnTo>
                  <a:lnTo>
                    <a:pt x="86" y="114"/>
                  </a:lnTo>
                  <a:lnTo>
                    <a:pt x="107" y="123"/>
                  </a:lnTo>
                  <a:lnTo>
                    <a:pt x="127" y="132"/>
                  </a:lnTo>
                  <a:lnTo>
                    <a:pt x="144" y="139"/>
                  </a:lnTo>
                  <a:lnTo>
                    <a:pt x="159" y="150"/>
                  </a:lnTo>
                  <a:lnTo>
                    <a:pt x="168" y="161"/>
                  </a:lnTo>
                  <a:lnTo>
                    <a:pt x="171" y="171"/>
                  </a:lnTo>
                  <a:lnTo>
                    <a:pt x="174" y="181"/>
                  </a:lnTo>
                  <a:lnTo>
                    <a:pt x="175" y="201"/>
                  </a:lnTo>
                  <a:lnTo>
                    <a:pt x="178" y="213"/>
                  </a:lnTo>
                  <a:lnTo>
                    <a:pt x="184" y="221"/>
                  </a:lnTo>
                  <a:lnTo>
                    <a:pt x="199" y="230"/>
                  </a:lnTo>
                  <a:lnTo>
                    <a:pt x="215" y="239"/>
                  </a:lnTo>
                  <a:lnTo>
                    <a:pt x="233" y="248"/>
                  </a:lnTo>
                  <a:lnTo>
                    <a:pt x="246" y="259"/>
                  </a:lnTo>
                  <a:lnTo>
                    <a:pt x="254" y="271"/>
                  </a:lnTo>
                  <a:lnTo>
                    <a:pt x="258" y="296"/>
                  </a:lnTo>
                  <a:lnTo>
                    <a:pt x="265" y="314"/>
                  </a:lnTo>
                  <a:lnTo>
                    <a:pt x="270" y="340"/>
                  </a:lnTo>
                  <a:lnTo>
                    <a:pt x="274" y="351"/>
                  </a:lnTo>
                  <a:lnTo>
                    <a:pt x="282" y="363"/>
                  </a:lnTo>
                  <a:lnTo>
                    <a:pt x="292" y="377"/>
                  </a:lnTo>
                  <a:lnTo>
                    <a:pt x="301" y="396"/>
                  </a:lnTo>
                  <a:lnTo>
                    <a:pt x="305" y="411"/>
                  </a:lnTo>
                  <a:lnTo>
                    <a:pt x="307" y="431"/>
                  </a:lnTo>
                  <a:lnTo>
                    <a:pt x="307" y="450"/>
                  </a:lnTo>
                  <a:lnTo>
                    <a:pt x="305" y="470"/>
                  </a:lnTo>
                  <a:lnTo>
                    <a:pt x="287" y="503"/>
                  </a:lnTo>
                  <a:lnTo>
                    <a:pt x="266" y="531"/>
                  </a:lnTo>
                  <a:lnTo>
                    <a:pt x="250" y="556"/>
                  </a:lnTo>
                  <a:lnTo>
                    <a:pt x="239" y="576"/>
                  </a:lnTo>
                  <a:lnTo>
                    <a:pt x="232" y="598"/>
                  </a:lnTo>
                  <a:lnTo>
                    <a:pt x="225" y="620"/>
                  </a:lnTo>
                  <a:lnTo>
                    <a:pt x="217" y="642"/>
                  </a:lnTo>
                  <a:lnTo>
                    <a:pt x="204" y="664"/>
                  </a:lnTo>
                  <a:lnTo>
                    <a:pt x="200" y="672"/>
                  </a:lnTo>
                  <a:lnTo>
                    <a:pt x="192" y="679"/>
                  </a:lnTo>
                  <a:lnTo>
                    <a:pt x="178" y="690"/>
                  </a:lnTo>
                  <a:lnTo>
                    <a:pt x="161" y="698"/>
                  </a:lnTo>
                  <a:lnTo>
                    <a:pt x="178" y="694"/>
                  </a:lnTo>
                  <a:lnTo>
                    <a:pt x="199" y="690"/>
                  </a:lnTo>
                  <a:lnTo>
                    <a:pt x="215" y="687"/>
                  </a:lnTo>
                  <a:lnTo>
                    <a:pt x="235" y="685"/>
                  </a:lnTo>
                  <a:lnTo>
                    <a:pt x="254" y="685"/>
                  </a:lnTo>
                  <a:lnTo>
                    <a:pt x="273" y="686"/>
                  </a:lnTo>
                  <a:lnTo>
                    <a:pt x="288" y="690"/>
                  </a:lnTo>
                  <a:lnTo>
                    <a:pt x="302" y="700"/>
                  </a:lnTo>
                  <a:lnTo>
                    <a:pt x="312" y="711"/>
                  </a:lnTo>
                  <a:lnTo>
                    <a:pt x="321" y="723"/>
                  </a:lnTo>
                  <a:lnTo>
                    <a:pt x="328" y="731"/>
                  </a:lnTo>
                  <a:lnTo>
                    <a:pt x="328" y="728"/>
                  </a:lnTo>
                  <a:lnTo>
                    <a:pt x="325" y="711"/>
                  </a:lnTo>
                  <a:lnTo>
                    <a:pt x="324" y="698"/>
                  </a:lnTo>
                  <a:lnTo>
                    <a:pt x="319" y="678"/>
                  </a:lnTo>
                  <a:lnTo>
                    <a:pt x="328" y="698"/>
                  </a:lnTo>
                  <a:lnTo>
                    <a:pt x="336" y="708"/>
                  </a:lnTo>
                  <a:lnTo>
                    <a:pt x="345" y="714"/>
                  </a:lnTo>
                  <a:lnTo>
                    <a:pt x="356" y="717"/>
                  </a:lnTo>
                  <a:lnTo>
                    <a:pt x="370" y="714"/>
                  </a:lnTo>
                  <a:lnTo>
                    <a:pt x="387" y="710"/>
                  </a:lnTo>
                  <a:lnTo>
                    <a:pt x="407" y="706"/>
                  </a:lnTo>
                  <a:lnTo>
                    <a:pt x="428" y="703"/>
                  </a:lnTo>
                  <a:lnTo>
                    <a:pt x="447" y="706"/>
                  </a:lnTo>
                  <a:lnTo>
                    <a:pt x="465" y="710"/>
                  </a:lnTo>
                  <a:lnTo>
                    <a:pt x="430" y="691"/>
                  </a:lnTo>
                  <a:lnTo>
                    <a:pt x="416" y="680"/>
                  </a:lnTo>
                  <a:lnTo>
                    <a:pt x="405" y="668"/>
                  </a:lnTo>
                  <a:lnTo>
                    <a:pt x="400" y="652"/>
                  </a:lnTo>
                  <a:lnTo>
                    <a:pt x="395" y="632"/>
                  </a:lnTo>
                  <a:lnTo>
                    <a:pt x="394" y="602"/>
                  </a:lnTo>
                  <a:lnTo>
                    <a:pt x="396" y="582"/>
                  </a:lnTo>
                  <a:lnTo>
                    <a:pt x="398" y="565"/>
                  </a:lnTo>
                  <a:lnTo>
                    <a:pt x="403" y="544"/>
                  </a:lnTo>
                  <a:lnTo>
                    <a:pt x="403" y="527"/>
                  </a:lnTo>
                  <a:lnTo>
                    <a:pt x="402" y="507"/>
                  </a:lnTo>
                  <a:lnTo>
                    <a:pt x="403" y="483"/>
                  </a:lnTo>
                  <a:lnTo>
                    <a:pt x="401" y="465"/>
                  </a:lnTo>
                  <a:lnTo>
                    <a:pt x="397" y="451"/>
                  </a:lnTo>
                  <a:lnTo>
                    <a:pt x="392" y="436"/>
                  </a:lnTo>
                  <a:lnTo>
                    <a:pt x="391" y="427"/>
                  </a:lnTo>
                  <a:lnTo>
                    <a:pt x="394" y="415"/>
                  </a:lnTo>
                  <a:lnTo>
                    <a:pt x="398" y="398"/>
                  </a:lnTo>
                  <a:lnTo>
                    <a:pt x="400" y="381"/>
                  </a:lnTo>
                  <a:lnTo>
                    <a:pt x="397" y="362"/>
                  </a:lnTo>
                  <a:lnTo>
                    <a:pt x="391" y="346"/>
                  </a:lnTo>
                  <a:lnTo>
                    <a:pt x="382" y="331"/>
                  </a:lnTo>
                  <a:lnTo>
                    <a:pt x="374" y="319"/>
                  </a:lnTo>
                  <a:lnTo>
                    <a:pt x="371" y="307"/>
                  </a:lnTo>
                  <a:lnTo>
                    <a:pt x="372" y="294"/>
                  </a:lnTo>
                  <a:lnTo>
                    <a:pt x="378" y="281"/>
                  </a:lnTo>
                  <a:lnTo>
                    <a:pt x="387" y="270"/>
                  </a:lnTo>
                  <a:lnTo>
                    <a:pt x="409" y="253"/>
                  </a:lnTo>
                  <a:lnTo>
                    <a:pt x="434" y="239"/>
                  </a:lnTo>
                  <a:lnTo>
                    <a:pt x="461" y="228"/>
                  </a:lnTo>
                  <a:lnTo>
                    <a:pt x="484" y="222"/>
                  </a:lnTo>
                  <a:lnTo>
                    <a:pt x="504" y="217"/>
                  </a:lnTo>
                  <a:lnTo>
                    <a:pt x="523" y="213"/>
                  </a:lnTo>
                  <a:lnTo>
                    <a:pt x="543" y="205"/>
                  </a:lnTo>
                  <a:lnTo>
                    <a:pt x="562" y="195"/>
                  </a:lnTo>
                  <a:lnTo>
                    <a:pt x="574" y="186"/>
                  </a:lnTo>
                  <a:lnTo>
                    <a:pt x="590" y="172"/>
                  </a:lnTo>
                  <a:lnTo>
                    <a:pt x="607" y="157"/>
                  </a:lnTo>
                  <a:lnTo>
                    <a:pt x="624" y="139"/>
                  </a:lnTo>
                  <a:lnTo>
                    <a:pt x="638" y="129"/>
                  </a:lnTo>
                  <a:lnTo>
                    <a:pt x="653" y="123"/>
                  </a:lnTo>
                  <a:lnTo>
                    <a:pt x="670" y="117"/>
                  </a:lnTo>
                  <a:lnTo>
                    <a:pt x="690" y="114"/>
                  </a:lnTo>
                  <a:lnTo>
                    <a:pt x="711" y="113"/>
                  </a:lnTo>
                  <a:lnTo>
                    <a:pt x="732" y="113"/>
                  </a:lnTo>
                  <a:lnTo>
                    <a:pt x="757" y="115"/>
                  </a:lnTo>
                  <a:lnTo>
                    <a:pt x="781" y="118"/>
                  </a:lnTo>
                  <a:lnTo>
                    <a:pt x="804" y="124"/>
                  </a:lnTo>
                  <a:lnTo>
                    <a:pt x="828" y="127"/>
                  </a:lnTo>
                  <a:lnTo>
                    <a:pt x="849" y="126"/>
                  </a:lnTo>
                  <a:lnTo>
                    <a:pt x="870" y="123"/>
                  </a:lnTo>
                  <a:lnTo>
                    <a:pt x="888" y="117"/>
                  </a:lnTo>
                  <a:lnTo>
                    <a:pt x="904" y="107"/>
                  </a:lnTo>
                  <a:lnTo>
                    <a:pt x="920" y="94"/>
                  </a:lnTo>
                  <a:lnTo>
                    <a:pt x="934" y="84"/>
                  </a:lnTo>
                  <a:lnTo>
                    <a:pt x="948" y="76"/>
                  </a:lnTo>
                  <a:lnTo>
                    <a:pt x="963" y="70"/>
                  </a:lnTo>
                  <a:lnTo>
                    <a:pt x="982" y="65"/>
                  </a:lnTo>
                  <a:lnTo>
                    <a:pt x="1002" y="58"/>
                  </a:lnTo>
                  <a:lnTo>
                    <a:pt x="1013" y="54"/>
                  </a:lnTo>
                  <a:lnTo>
                    <a:pt x="1019" y="49"/>
                  </a:lnTo>
                  <a:lnTo>
                    <a:pt x="1024" y="44"/>
                  </a:lnTo>
                  <a:lnTo>
                    <a:pt x="1028" y="3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89" name="Freeform 87"/>
            <p:cNvSpPr>
              <a:spLocks/>
            </p:cNvSpPr>
            <p:nvPr/>
          </p:nvSpPr>
          <p:spPr bwMode="auto">
            <a:xfrm>
              <a:off x="4145" y="1410"/>
              <a:ext cx="30" cy="57"/>
            </a:xfrm>
            <a:custGeom>
              <a:avLst/>
              <a:gdLst>
                <a:gd name="T0" fmla="*/ 19 w 89"/>
                <a:gd name="T1" fmla="*/ 22 h 173"/>
                <a:gd name="T2" fmla="*/ 18 w 89"/>
                <a:gd name="T3" fmla="*/ 24 h 173"/>
                <a:gd name="T4" fmla="*/ 16 w 89"/>
                <a:gd name="T5" fmla="*/ 28 h 173"/>
                <a:gd name="T6" fmla="*/ 13 w 89"/>
                <a:gd name="T7" fmla="*/ 31 h 173"/>
                <a:gd name="T8" fmla="*/ 9 w 89"/>
                <a:gd name="T9" fmla="*/ 34 h 173"/>
                <a:gd name="T10" fmla="*/ 5 w 89"/>
                <a:gd name="T11" fmla="*/ 36 h 173"/>
                <a:gd name="T12" fmla="*/ 2 w 89"/>
                <a:gd name="T13" fmla="*/ 38 h 173"/>
                <a:gd name="T14" fmla="*/ 0 w 89"/>
                <a:gd name="T15" fmla="*/ 41 h 173"/>
                <a:gd name="T16" fmla="*/ 0 w 89"/>
                <a:gd name="T17" fmla="*/ 42 h 173"/>
                <a:gd name="T18" fmla="*/ 1 w 89"/>
                <a:gd name="T19" fmla="*/ 43 h 173"/>
                <a:gd name="T20" fmla="*/ 5 w 89"/>
                <a:gd name="T21" fmla="*/ 44 h 173"/>
                <a:gd name="T22" fmla="*/ 10 w 89"/>
                <a:gd name="T23" fmla="*/ 44 h 173"/>
                <a:gd name="T24" fmla="*/ 14 w 89"/>
                <a:gd name="T25" fmla="*/ 46 h 173"/>
                <a:gd name="T26" fmla="*/ 17 w 89"/>
                <a:gd name="T27" fmla="*/ 47 h 173"/>
                <a:gd name="T28" fmla="*/ 19 w 89"/>
                <a:gd name="T29" fmla="*/ 49 h 173"/>
                <a:gd name="T30" fmla="*/ 21 w 89"/>
                <a:gd name="T31" fmla="*/ 52 h 173"/>
                <a:gd name="T32" fmla="*/ 22 w 89"/>
                <a:gd name="T33" fmla="*/ 57 h 173"/>
                <a:gd name="T34" fmla="*/ 22 w 89"/>
                <a:gd name="T35" fmla="*/ 49 h 173"/>
                <a:gd name="T36" fmla="*/ 22 w 89"/>
                <a:gd name="T37" fmla="*/ 47 h 173"/>
                <a:gd name="T38" fmla="*/ 23 w 89"/>
                <a:gd name="T39" fmla="*/ 45 h 173"/>
                <a:gd name="T40" fmla="*/ 26 w 89"/>
                <a:gd name="T41" fmla="*/ 42 h 173"/>
                <a:gd name="T42" fmla="*/ 28 w 89"/>
                <a:gd name="T43" fmla="*/ 37 h 173"/>
                <a:gd name="T44" fmla="*/ 30 w 89"/>
                <a:gd name="T45" fmla="*/ 30 h 173"/>
                <a:gd name="T46" fmla="*/ 30 w 89"/>
                <a:gd name="T47" fmla="*/ 24 h 173"/>
                <a:gd name="T48" fmla="*/ 30 w 89"/>
                <a:gd name="T49" fmla="*/ 19 h 173"/>
                <a:gd name="T50" fmla="*/ 30 w 89"/>
                <a:gd name="T51" fmla="*/ 17 h 173"/>
                <a:gd name="T52" fmla="*/ 29 w 89"/>
                <a:gd name="T53" fmla="*/ 11 h 173"/>
                <a:gd name="T54" fmla="*/ 28 w 89"/>
                <a:gd name="T55" fmla="*/ 7 h 173"/>
                <a:gd name="T56" fmla="*/ 26 w 89"/>
                <a:gd name="T57" fmla="*/ 3 h 173"/>
                <a:gd name="T58" fmla="*/ 24 w 89"/>
                <a:gd name="T59" fmla="*/ 0 h 1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9"/>
                <a:gd name="T91" fmla="*/ 0 h 173"/>
                <a:gd name="T92" fmla="*/ 89 w 89"/>
                <a:gd name="T93" fmla="*/ 173 h 1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9" h="173">
                  <a:moveTo>
                    <a:pt x="55" y="66"/>
                  </a:moveTo>
                  <a:lnTo>
                    <a:pt x="52" y="74"/>
                  </a:lnTo>
                  <a:lnTo>
                    <a:pt x="47" y="85"/>
                  </a:lnTo>
                  <a:lnTo>
                    <a:pt x="39" y="94"/>
                  </a:lnTo>
                  <a:lnTo>
                    <a:pt x="27" y="102"/>
                  </a:lnTo>
                  <a:lnTo>
                    <a:pt x="15" y="108"/>
                  </a:lnTo>
                  <a:lnTo>
                    <a:pt x="7" y="114"/>
                  </a:lnTo>
                  <a:lnTo>
                    <a:pt x="0" y="124"/>
                  </a:lnTo>
                  <a:lnTo>
                    <a:pt x="0" y="126"/>
                  </a:lnTo>
                  <a:lnTo>
                    <a:pt x="3" y="129"/>
                  </a:lnTo>
                  <a:lnTo>
                    <a:pt x="15" y="133"/>
                  </a:lnTo>
                  <a:lnTo>
                    <a:pt x="29" y="135"/>
                  </a:lnTo>
                  <a:lnTo>
                    <a:pt x="42" y="139"/>
                  </a:lnTo>
                  <a:lnTo>
                    <a:pt x="50" y="142"/>
                  </a:lnTo>
                  <a:lnTo>
                    <a:pt x="56" y="150"/>
                  </a:lnTo>
                  <a:lnTo>
                    <a:pt x="61" y="159"/>
                  </a:lnTo>
                  <a:lnTo>
                    <a:pt x="64" y="173"/>
                  </a:lnTo>
                  <a:lnTo>
                    <a:pt x="65" y="149"/>
                  </a:lnTo>
                  <a:lnTo>
                    <a:pt x="66" y="144"/>
                  </a:lnTo>
                  <a:lnTo>
                    <a:pt x="68" y="138"/>
                  </a:lnTo>
                  <a:lnTo>
                    <a:pt x="76" y="128"/>
                  </a:lnTo>
                  <a:lnTo>
                    <a:pt x="84" y="112"/>
                  </a:lnTo>
                  <a:lnTo>
                    <a:pt x="89" y="92"/>
                  </a:lnTo>
                  <a:lnTo>
                    <a:pt x="89" y="73"/>
                  </a:lnTo>
                  <a:lnTo>
                    <a:pt x="88" y="57"/>
                  </a:lnTo>
                  <a:lnTo>
                    <a:pt x="88" y="52"/>
                  </a:lnTo>
                  <a:lnTo>
                    <a:pt x="86" y="33"/>
                  </a:lnTo>
                  <a:lnTo>
                    <a:pt x="83" y="20"/>
                  </a:lnTo>
                  <a:lnTo>
                    <a:pt x="78" y="9"/>
                  </a:lnTo>
                  <a:lnTo>
                    <a:pt x="72"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90" name="Freeform 88"/>
            <p:cNvSpPr>
              <a:spLocks/>
            </p:cNvSpPr>
            <p:nvPr/>
          </p:nvSpPr>
          <p:spPr bwMode="auto">
            <a:xfrm>
              <a:off x="4173" y="1411"/>
              <a:ext cx="14" cy="40"/>
            </a:xfrm>
            <a:custGeom>
              <a:avLst/>
              <a:gdLst>
                <a:gd name="T0" fmla="*/ 0 w 41"/>
                <a:gd name="T1" fmla="*/ 0 h 120"/>
                <a:gd name="T2" fmla="*/ 1 w 41"/>
                <a:gd name="T3" fmla="*/ 3 h 120"/>
                <a:gd name="T4" fmla="*/ 3 w 41"/>
                <a:gd name="T5" fmla="*/ 6 h 120"/>
                <a:gd name="T6" fmla="*/ 4 w 41"/>
                <a:gd name="T7" fmla="*/ 11 h 120"/>
                <a:gd name="T8" fmla="*/ 5 w 41"/>
                <a:gd name="T9" fmla="*/ 17 h 120"/>
                <a:gd name="T10" fmla="*/ 5 w 41"/>
                <a:gd name="T11" fmla="*/ 17 h 120"/>
                <a:gd name="T12" fmla="*/ 5 w 41"/>
                <a:gd name="T13" fmla="*/ 20 h 120"/>
                <a:gd name="T14" fmla="*/ 5 w 41"/>
                <a:gd name="T15" fmla="*/ 25 h 120"/>
                <a:gd name="T16" fmla="*/ 5 w 41"/>
                <a:gd name="T17" fmla="*/ 30 h 120"/>
                <a:gd name="T18" fmla="*/ 6 w 41"/>
                <a:gd name="T19" fmla="*/ 34 h 120"/>
                <a:gd name="T20" fmla="*/ 7 w 41"/>
                <a:gd name="T21" fmla="*/ 40 h 120"/>
                <a:gd name="T22" fmla="*/ 10 w 41"/>
                <a:gd name="T23" fmla="*/ 36 h 120"/>
                <a:gd name="T24" fmla="*/ 12 w 41"/>
                <a:gd name="T25" fmla="*/ 32 h 120"/>
                <a:gd name="T26" fmla="*/ 13 w 41"/>
                <a:gd name="T27" fmla="*/ 29 h 120"/>
                <a:gd name="T28" fmla="*/ 14 w 41"/>
                <a:gd name="T29" fmla="*/ 23 h 120"/>
                <a:gd name="T30" fmla="*/ 14 w 41"/>
                <a:gd name="T31" fmla="*/ 19 h 120"/>
                <a:gd name="T32" fmla="*/ 14 w 41"/>
                <a:gd name="T33" fmla="*/ 15 h 120"/>
                <a:gd name="T34" fmla="*/ 14 w 41"/>
                <a:gd name="T35" fmla="*/ 13 h 120"/>
                <a:gd name="T36" fmla="*/ 13 w 41"/>
                <a:gd name="T37" fmla="*/ 7 h 120"/>
                <a:gd name="T38" fmla="*/ 12 w 41"/>
                <a:gd name="T39" fmla="*/ 4 h 1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
                <a:gd name="T61" fmla="*/ 0 h 120"/>
                <a:gd name="T62" fmla="*/ 41 w 41"/>
                <a:gd name="T63" fmla="*/ 120 h 1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 h="120">
                  <a:moveTo>
                    <a:pt x="0" y="0"/>
                  </a:moveTo>
                  <a:lnTo>
                    <a:pt x="4" y="8"/>
                  </a:lnTo>
                  <a:lnTo>
                    <a:pt x="10" y="19"/>
                  </a:lnTo>
                  <a:lnTo>
                    <a:pt x="12" y="33"/>
                  </a:lnTo>
                  <a:lnTo>
                    <a:pt x="14" y="51"/>
                  </a:lnTo>
                  <a:lnTo>
                    <a:pt x="14" y="59"/>
                  </a:lnTo>
                  <a:lnTo>
                    <a:pt x="16" y="76"/>
                  </a:lnTo>
                  <a:lnTo>
                    <a:pt x="16" y="91"/>
                  </a:lnTo>
                  <a:lnTo>
                    <a:pt x="17" y="103"/>
                  </a:lnTo>
                  <a:lnTo>
                    <a:pt x="21" y="120"/>
                  </a:lnTo>
                  <a:lnTo>
                    <a:pt x="29" y="109"/>
                  </a:lnTo>
                  <a:lnTo>
                    <a:pt x="35" y="97"/>
                  </a:lnTo>
                  <a:lnTo>
                    <a:pt x="39" y="86"/>
                  </a:lnTo>
                  <a:lnTo>
                    <a:pt x="41" y="70"/>
                  </a:lnTo>
                  <a:lnTo>
                    <a:pt x="41" y="57"/>
                  </a:lnTo>
                  <a:lnTo>
                    <a:pt x="41" y="45"/>
                  </a:lnTo>
                  <a:lnTo>
                    <a:pt x="40" y="39"/>
                  </a:lnTo>
                  <a:lnTo>
                    <a:pt x="38" y="21"/>
                  </a:lnTo>
                  <a:lnTo>
                    <a:pt x="36" y="13"/>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91" name="Freeform 89"/>
            <p:cNvSpPr>
              <a:spLocks/>
            </p:cNvSpPr>
            <p:nvPr/>
          </p:nvSpPr>
          <p:spPr bwMode="auto">
            <a:xfrm>
              <a:off x="4184" y="1415"/>
              <a:ext cx="41" cy="79"/>
            </a:xfrm>
            <a:custGeom>
              <a:avLst/>
              <a:gdLst>
                <a:gd name="T0" fmla="*/ 7 w 121"/>
                <a:gd name="T1" fmla="*/ 0 h 237"/>
                <a:gd name="T2" fmla="*/ 7 w 121"/>
                <a:gd name="T3" fmla="*/ 4 h 237"/>
                <a:gd name="T4" fmla="*/ 8 w 121"/>
                <a:gd name="T5" fmla="*/ 10 h 237"/>
                <a:gd name="T6" fmla="*/ 8 w 121"/>
                <a:gd name="T7" fmla="*/ 10 h 237"/>
                <a:gd name="T8" fmla="*/ 9 w 121"/>
                <a:gd name="T9" fmla="*/ 15 h 237"/>
                <a:gd name="T10" fmla="*/ 9 w 121"/>
                <a:gd name="T11" fmla="*/ 21 h 237"/>
                <a:gd name="T12" fmla="*/ 8 w 121"/>
                <a:gd name="T13" fmla="*/ 28 h 237"/>
                <a:gd name="T14" fmla="*/ 6 w 121"/>
                <a:gd name="T15" fmla="*/ 33 h 237"/>
                <a:gd name="T16" fmla="*/ 3 w 121"/>
                <a:gd name="T17" fmla="*/ 40 h 237"/>
                <a:gd name="T18" fmla="*/ 1 w 121"/>
                <a:gd name="T19" fmla="*/ 45 h 237"/>
                <a:gd name="T20" fmla="*/ 0 w 121"/>
                <a:gd name="T21" fmla="*/ 51 h 237"/>
                <a:gd name="T22" fmla="*/ 0 w 121"/>
                <a:gd name="T23" fmla="*/ 58 h 237"/>
                <a:gd name="T24" fmla="*/ 1 w 121"/>
                <a:gd name="T25" fmla="*/ 65 h 237"/>
                <a:gd name="T26" fmla="*/ 2 w 121"/>
                <a:gd name="T27" fmla="*/ 71 h 237"/>
                <a:gd name="T28" fmla="*/ 4 w 121"/>
                <a:gd name="T29" fmla="*/ 76 h 237"/>
                <a:gd name="T30" fmla="*/ 7 w 121"/>
                <a:gd name="T31" fmla="*/ 79 h 237"/>
                <a:gd name="T32" fmla="*/ 9 w 121"/>
                <a:gd name="T33" fmla="*/ 75 h 237"/>
                <a:gd name="T34" fmla="*/ 11 w 121"/>
                <a:gd name="T35" fmla="*/ 71 h 237"/>
                <a:gd name="T36" fmla="*/ 13 w 121"/>
                <a:gd name="T37" fmla="*/ 67 h 237"/>
                <a:gd name="T38" fmla="*/ 16 w 121"/>
                <a:gd name="T39" fmla="*/ 63 h 237"/>
                <a:gd name="T40" fmla="*/ 20 w 121"/>
                <a:gd name="T41" fmla="*/ 58 h 237"/>
                <a:gd name="T42" fmla="*/ 24 w 121"/>
                <a:gd name="T43" fmla="*/ 54 h 237"/>
                <a:gd name="T44" fmla="*/ 29 w 121"/>
                <a:gd name="T45" fmla="*/ 49 h 237"/>
                <a:gd name="T46" fmla="*/ 33 w 121"/>
                <a:gd name="T47" fmla="*/ 44 h 237"/>
                <a:gd name="T48" fmla="*/ 37 w 121"/>
                <a:gd name="T49" fmla="*/ 41 h 237"/>
                <a:gd name="T50" fmla="*/ 40 w 121"/>
                <a:gd name="T51" fmla="*/ 37 h 237"/>
                <a:gd name="T52" fmla="*/ 41 w 121"/>
                <a:gd name="T53" fmla="*/ 33 h 237"/>
                <a:gd name="T54" fmla="*/ 41 w 121"/>
                <a:gd name="T55" fmla="*/ 29 h 237"/>
                <a:gd name="T56" fmla="*/ 40 w 121"/>
                <a:gd name="T57" fmla="*/ 25 h 237"/>
                <a:gd name="T58" fmla="*/ 38 w 121"/>
                <a:gd name="T59" fmla="*/ 20 h 237"/>
                <a:gd name="T60" fmla="*/ 35 w 121"/>
                <a:gd name="T61" fmla="*/ 14 h 237"/>
                <a:gd name="T62" fmla="*/ 33 w 121"/>
                <a:gd name="T63" fmla="*/ 9 h 237"/>
                <a:gd name="T64" fmla="*/ 31 w 121"/>
                <a:gd name="T65" fmla="*/ 4 h 237"/>
                <a:gd name="T66" fmla="*/ 29 w 121"/>
                <a:gd name="T67" fmla="*/ 1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1"/>
                <a:gd name="T103" fmla="*/ 0 h 237"/>
                <a:gd name="T104" fmla="*/ 121 w 121"/>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1" h="237">
                  <a:moveTo>
                    <a:pt x="21" y="0"/>
                  </a:moveTo>
                  <a:lnTo>
                    <a:pt x="22" y="13"/>
                  </a:lnTo>
                  <a:lnTo>
                    <a:pt x="23" y="29"/>
                  </a:lnTo>
                  <a:lnTo>
                    <a:pt x="26" y="45"/>
                  </a:lnTo>
                  <a:lnTo>
                    <a:pt x="26" y="62"/>
                  </a:lnTo>
                  <a:lnTo>
                    <a:pt x="23" y="83"/>
                  </a:lnTo>
                  <a:lnTo>
                    <a:pt x="17" y="100"/>
                  </a:lnTo>
                  <a:lnTo>
                    <a:pt x="10" y="120"/>
                  </a:lnTo>
                  <a:lnTo>
                    <a:pt x="3" y="136"/>
                  </a:lnTo>
                  <a:lnTo>
                    <a:pt x="1" y="154"/>
                  </a:lnTo>
                  <a:lnTo>
                    <a:pt x="0" y="173"/>
                  </a:lnTo>
                  <a:lnTo>
                    <a:pt x="2" y="196"/>
                  </a:lnTo>
                  <a:lnTo>
                    <a:pt x="6" y="212"/>
                  </a:lnTo>
                  <a:lnTo>
                    <a:pt x="13" y="229"/>
                  </a:lnTo>
                  <a:lnTo>
                    <a:pt x="22" y="237"/>
                  </a:lnTo>
                  <a:lnTo>
                    <a:pt x="27" y="224"/>
                  </a:lnTo>
                  <a:lnTo>
                    <a:pt x="33" y="213"/>
                  </a:lnTo>
                  <a:lnTo>
                    <a:pt x="38" y="201"/>
                  </a:lnTo>
                  <a:lnTo>
                    <a:pt x="47" y="189"/>
                  </a:lnTo>
                  <a:lnTo>
                    <a:pt x="59" y="174"/>
                  </a:lnTo>
                  <a:lnTo>
                    <a:pt x="71" y="162"/>
                  </a:lnTo>
                  <a:lnTo>
                    <a:pt x="85" y="146"/>
                  </a:lnTo>
                  <a:lnTo>
                    <a:pt x="97" y="133"/>
                  </a:lnTo>
                  <a:lnTo>
                    <a:pt x="109" y="123"/>
                  </a:lnTo>
                  <a:lnTo>
                    <a:pt x="117" y="112"/>
                  </a:lnTo>
                  <a:lnTo>
                    <a:pt x="121" y="99"/>
                  </a:lnTo>
                  <a:lnTo>
                    <a:pt x="121" y="87"/>
                  </a:lnTo>
                  <a:lnTo>
                    <a:pt x="118" y="74"/>
                  </a:lnTo>
                  <a:lnTo>
                    <a:pt x="112" y="61"/>
                  </a:lnTo>
                  <a:lnTo>
                    <a:pt x="104" y="43"/>
                  </a:lnTo>
                  <a:lnTo>
                    <a:pt x="97" y="27"/>
                  </a:lnTo>
                  <a:lnTo>
                    <a:pt x="91" y="11"/>
                  </a:lnTo>
                  <a:lnTo>
                    <a:pt x="85" y="2"/>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92" name="Freeform 90"/>
            <p:cNvSpPr>
              <a:spLocks/>
            </p:cNvSpPr>
            <p:nvPr/>
          </p:nvSpPr>
          <p:spPr bwMode="auto">
            <a:xfrm>
              <a:off x="4013" y="1302"/>
              <a:ext cx="220" cy="113"/>
            </a:xfrm>
            <a:custGeom>
              <a:avLst/>
              <a:gdLst>
                <a:gd name="T0" fmla="*/ 79 w 660"/>
                <a:gd name="T1" fmla="*/ 5 h 338"/>
                <a:gd name="T2" fmla="*/ 71 w 660"/>
                <a:gd name="T3" fmla="*/ 2 h 338"/>
                <a:gd name="T4" fmla="*/ 63 w 660"/>
                <a:gd name="T5" fmla="*/ 0 h 338"/>
                <a:gd name="T6" fmla="*/ 57 w 660"/>
                <a:gd name="T7" fmla="*/ 3 h 338"/>
                <a:gd name="T8" fmla="*/ 52 w 660"/>
                <a:gd name="T9" fmla="*/ 13 h 338"/>
                <a:gd name="T10" fmla="*/ 46 w 660"/>
                <a:gd name="T11" fmla="*/ 26 h 338"/>
                <a:gd name="T12" fmla="*/ 42 w 660"/>
                <a:gd name="T13" fmla="*/ 32 h 338"/>
                <a:gd name="T14" fmla="*/ 33 w 660"/>
                <a:gd name="T15" fmla="*/ 36 h 338"/>
                <a:gd name="T16" fmla="*/ 18 w 660"/>
                <a:gd name="T17" fmla="*/ 44 h 338"/>
                <a:gd name="T18" fmla="*/ 8 w 660"/>
                <a:gd name="T19" fmla="*/ 55 h 338"/>
                <a:gd name="T20" fmla="*/ 1 w 660"/>
                <a:gd name="T21" fmla="*/ 69 h 338"/>
                <a:gd name="T22" fmla="*/ 0 w 660"/>
                <a:gd name="T23" fmla="*/ 83 h 338"/>
                <a:gd name="T24" fmla="*/ 4 w 660"/>
                <a:gd name="T25" fmla="*/ 94 h 338"/>
                <a:gd name="T26" fmla="*/ 12 w 660"/>
                <a:gd name="T27" fmla="*/ 101 h 338"/>
                <a:gd name="T28" fmla="*/ 23 w 660"/>
                <a:gd name="T29" fmla="*/ 104 h 338"/>
                <a:gd name="T30" fmla="*/ 30 w 660"/>
                <a:gd name="T31" fmla="*/ 107 h 338"/>
                <a:gd name="T32" fmla="*/ 38 w 660"/>
                <a:gd name="T33" fmla="*/ 112 h 338"/>
                <a:gd name="T34" fmla="*/ 47 w 660"/>
                <a:gd name="T35" fmla="*/ 112 h 338"/>
                <a:gd name="T36" fmla="*/ 64 w 660"/>
                <a:gd name="T37" fmla="*/ 108 h 338"/>
                <a:gd name="T38" fmla="*/ 73 w 660"/>
                <a:gd name="T39" fmla="*/ 107 h 338"/>
                <a:gd name="T40" fmla="*/ 83 w 660"/>
                <a:gd name="T41" fmla="*/ 107 h 338"/>
                <a:gd name="T42" fmla="*/ 96 w 660"/>
                <a:gd name="T43" fmla="*/ 104 h 338"/>
                <a:gd name="T44" fmla="*/ 107 w 660"/>
                <a:gd name="T45" fmla="*/ 101 h 338"/>
                <a:gd name="T46" fmla="*/ 117 w 660"/>
                <a:gd name="T47" fmla="*/ 97 h 338"/>
                <a:gd name="T48" fmla="*/ 127 w 660"/>
                <a:gd name="T49" fmla="*/ 96 h 338"/>
                <a:gd name="T50" fmla="*/ 137 w 660"/>
                <a:gd name="T51" fmla="*/ 99 h 338"/>
                <a:gd name="T52" fmla="*/ 148 w 660"/>
                <a:gd name="T53" fmla="*/ 104 h 338"/>
                <a:gd name="T54" fmla="*/ 156 w 660"/>
                <a:gd name="T55" fmla="*/ 107 h 338"/>
                <a:gd name="T56" fmla="*/ 166 w 660"/>
                <a:gd name="T57" fmla="*/ 111 h 338"/>
                <a:gd name="T58" fmla="*/ 172 w 660"/>
                <a:gd name="T59" fmla="*/ 113 h 338"/>
                <a:gd name="T60" fmla="*/ 178 w 660"/>
                <a:gd name="T61" fmla="*/ 113 h 338"/>
                <a:gd name="T62" fmla="*/ 189 w 660"/>
                <a:gd name="T63" fmla="*/ 109 h 338"/>
                <a:gd name="T64" fmla="*/ 199 w 660"/>
                <a:gd name="T65" fmla="*/ 102 h 338"/>
                <a:gd name="T66" fmla="*/ 205 w 660"/>
                <a:gd name="T67" fmla="*/ 92 h 338"/>
                <a:gd name="T68" fmla="*/ 210 w 660"/>
                <a:gd name="T69" fmla="*/ 77 h 338"/>
                <a:gd name="T70" fmla="*/ 216 w 660"/>
                <a:gd name="T71" fmla="*/ 64 h 338"/>
                <a:gd name="T72" fmla="*/ 220 w 660"/>
                <a:gd name="T73" fmla="*/ 53 h 338"/>
                <a:gd name="T74" fmla="*/ 218 w 660"/>
                <a:gd name="T75" fmla="*/ 44 h 338"/>
                <a:gd name="T76" fmla="*/ 212 w 660"/>
                <a:gd name="T77" fmla="*/ 34 h 338"/>
                <a:gd name="T78" fmla="*/ 204 w 660"/>
                <a:gd name="T79" fmla="*/ 26 h 338"/>
                <a:gd name="T80" fmla="*/ 198 w 660"/>
                <a:gd name="T81" fmla="*/ 20 h 338"/>
                <a:gd name="T82" fmla="*/ 187 w 660"/>
                <a:gd name="T83" fmla="*/ 17 h 338"/>
                <a:gd name="T84" fmla="*/ 172 w 660"/>
                <a:gd name="T85" fmla="*/ 17 h 338"/>
                <a:gd name="T86" fmla="*/ 145 w 660"/>
                <a:gd name="T87" fmla="*/ 20 h 338"/>
                <a:gd name="T88" fmla="*/ 127 w 660"/>
                <a:gd name="T89" fmla="*/ 19 h 338"/>
                <a:gd name="T90" fmla="*/ 110 w 660"/>
                <a:gd name="T91" fmla="*/ 15 h 338"/>
                <a:gd name="T92" fmla="*/ 96 w 660"/>
                <a:gd name="T93" fmla="*/ 11 h 338"/>
                <a:gd name="T94" fmla="*/ 87 w 660"/>
                <a:gd name="T95" fmla="*/ 6 h 3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0"/>
                <a:gd name="T145" fmla="*/ 0 h 338"/>
                <a:gd name="T146" fmla="*/ 660 w 660"/>
                <a:gd name="T147" fmla="*/ 338 h 3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0" h="338">
                  <a:moveTo>
                    <a:pt x="252" y="17"/>
                  </a:moveTo>
                  <a:lnTo>
                    <a:pt x="236" y="15"/>
                  </a:lnTo>
                  <a:lnTo>
                    <a:pt x="225" y="11"/>
                  </a:lnTo>
                  <a:lnTo>
                    <a:pt x="212" y="5"/>
                  </a:lnTo>
                  <a:lnTo>
                    <a:pt x="201" y="1"/>
                  </a:lnTo>
                  <a:lnTo>
                    <a:pt x="190" y="0"/>
                  </a:lnTo>
                  <a:lnTo>
                    <a:pt x="178" y="4"/>
                  </a:lnTo>
                  <a:lnTo>
                    <a:pt x="170" y="10"/>
                  </a:lnTo>
                  <a:lnTo>
                    <a:pt x="163" y="22"/>
                  </a:lnTo>
                  <a:lnTo>
                    <a:pt x="156" y="39"/>
                  </a:lnTo>
                  <a:lnTo>
                    <a:pt x="147" y="63"/>
                  </a:lnTo>
                  <a:lnTo>
                    <a:pt x="139" y="78"/>
                  </a:lnTo>
                  <a:lnTo>
                    <a:pt x="132" y="89"/>
                  </a:lnTo>
                  <a:lnTo>
                    <a:pt x="125" y="95"/>
                  </a:lnTo>
                  <a:lnTo>
                    <a:pt x="117" y="101"/>
                  </a:lnTo>
                  <a:lnTo>
                    <a:pt x="99" y="109"/>
                  </a:lnTo>
                  <a:lnTo>
                    <a:pt x="77" y="120"/>
                  </a:lnTo>
                  <a:lnTo>
                    <a:pt x="55" y="132"/>
                  </a:lnTo>
                  <a:lnTo>
                    <a:pt x="40" y="145"/>
                  </a:lnTo>
                  <a:lnTo>
                    <a:pt x="23" y="164"/>
                  </a:lnTo>
                  <a:lnTo>
                    <a:pt x="10" y="182"/>
                  </a:lnTo>
                  <a:lnTo>
                    <a:pt x="4" y="205"/>
                  </a:lnTo>
                  <a:lnTo>
                    <a:pt x="0" y="227"/>
                  </a:lnTo>
                  <a:lnTo>
                    <a:pt x="1" y="249"/>
                  </a:lnTo>
                  <a:lnTo>
                    <a:pt x="5" y="267"/>
                  </a:lnTo>
                  <a:lnTo>
                    <a:pt x="12" y="281"/>
                  </a:lnTo>
                  <a:lnTo>
                    <a:pt x="22" y="293"/>
                  </a:lnTo>
                  <a:lnTo>
                    <a:pt x="35" y="302"/>
                  </a:lnTo>
                  <a:lnTo>
                    <a:pt x="52" y="309"/>
                  </a:lnTo>
                  <a:lnTo>
                    <a:pt x="68" y="311"/>
                  </a:lnTo>
                  <a:lnTo>
                    <a:pt x="80" y="315"/>
                  </a:lnTo>
                  <a:lnTo>
                    <a:pt x="89" y="321"/>
                  </a:lnTo>
                  <a:lnTo>
                    <a:pt x="102" y="329"/>
                  </a:lnTo>
                  <a:lnTo>
                    <a:pt x="113" y="335"/>
                  </a:lnTo>
                  <a:lnTo>
                    <a:pt x="126" y="337"/>
                  </a:lnTo>
                  <a:lnTo>
                    <a:pt x="141" y="336"/>
                  </a:lnTo>
                  <a:lnTo>
                    <a:pt x="163" y="329"/>
                  </a:lnTo>
                  <a:lnTo>
                    <a:pt x="191" y="323"/>
                  </a:lnTo>
                  <a:lnTo>
                    <a:pt x="205" y="321"/>
                  </a:lnTo>
                  <a:lnTo>
                    <a:pt x="220" y="321"/>
                  </a:lnTo>
                  <a:lnTo>
                    <a:pt x="236" y="323"/>
                  </a:lnTo>
                  <a:lnTo>
                    <a:pt x="250" y="321"/>
                  </a:lnTo>
                  <a:lnTo>
                    <a:pt x="265" y="316"/>
                  </a:lnTo>
                  <a:lnTo>
                    <a:pt x="287" y="310"/>
                  </a:lnTo>
                  <a:lnTo>
                    <a:pt x="303" y="306"/>
                  </a:lnTo>
                  <a:lnTo>
                    <a:pt x="320" y="301"/>
                  </a:lnTo>
                  <a:lnTo>
                    <a:pt x="332" y="297"/>
                  </a:lnTo>
                  <a:lnTo>
                    <a:pt x="350" y="291"/>
                  </a:lnTo>
                  <a:lnTo>
                    <a:pt x="365" y="288"/>
                  </a:lnTo>
                  <a:lnTo>
                    <a:pt x="382" y="288"/>
                  </a:lnTo>
                  <a:lnTo>
                    <a:pt x="396" y="290"/>
                  </a:lnTo>
                  <a:lnTo>
                    <a:pt x="411" y="295"/>
                  </a:lnTo>
                  <a:lnTo>
                    <a:pt x="427" y="305"/>
                  </a:lnTo>
                  <a:lnTo>
                    <a:pt x="444" y="312"/>
                  </a:lnTo>
                  <a:lnTo>
                    <a:pt x="458" y="317"/>
                  </a:lnTo>
                  <a:lnTo>
                    <a:pt x="469" y="321"/>
                  </a:lnTo>
                  <a:lnTo>
                    <a:pt x="481" y="325"/>
                  </a:lnTo>
                  <a:lnTo>
                    <a:pt x="497" y="332"/>
                  </a:lnTo>
                  <a:lnTo>
                    <a:pt x="506" y="336"/>
                  </a:lnTo>
                  <a:lnTo>
                    <a:pt x="517" y="338"/>
                  </a:lnTo>
                  <a:lnTo>
                    <a:pt x="533" y="338"/>
                  </a:lnTo>
                  <a:lnTo>
                    <a:pt x="550" y="334"/>
                  </a:lnTo>
                  <a:lnTo>
                    <a:pt x="567" y="327"/>
                  </a:lnTo>
                  <a:lnTo>
                    <a:pt x="584" y="315"/>
                  </a:lnTo>
                  <a:lnTo>
                    <a:pt x="597" y="304"/>
                  </a:lnTo>
                  <a:lnTo>
                    <a:pt x="609" y="288"/>
                  </a:lnTo>
                  <a:lnTo>
                    <a:pt x="616" y="274"/>
                  </a:lnTo>
                  <a:lnTo>
                    <a:pt x="623" y="247"/>
                  </a:lnTo>
                  <a:lnTo>
                    <a:pt x="629" y="229"/>
                  </a:lnTo>
                  <a:lnTo>
                    <a:pt x="638" y="209"/>
                  </a:lnTo>
                  <a:lnTo>
                    <a:pt x="648" y="191"/>
                  </a:lnTo>
                  <a:lnTo>
                    <a:pt x="656" y="176"/>
                  </a:lnTo>
                  <a:lnTo>
                    <a:pt x="660" y="159"/>
                  </a:lnTo>
                  <a:lnTo>
                    <a:pt x="659" y="144"/>
                  </a:lnTo>
                  <a:lnTo>
                    <a:pt x="655" y="131"/>
                  </a:lnTo>
                  <a:lnTo>
                    <a:pt x="646" y="115"/>
                  </a:lnTo>
                  <a:lnTo>
                    <a:pt x="637" y="101"/>
                  </a:lnTo>
                  <a:lnTo>
                    <a:pt x="623" y="88"/>
                  </a:lnTo>
                  <a:lnTo>
                    <a:pt x="611" y="78"/>
                  </a:lnTo>
                  <a:lnTo>
                    <a:pt x="604" y="68"/>
                  </a:lnTo>
                  <a:lnTo>
                    <a:pt x="594" y="61"/>
                  </a:lnTo>
                  <a:lnTo>
                    <a:pt x="580" y="54"/>
                  </a:lnTo>
                  <a:lnTo>
                    <a:pt x="562" y="51"/>
                  </a:lnTo>
                  <a:lnTo>
                    <a:pt x="544" y="50"/>
                  </a:lnTo>
                  <a:lnTo>
                    <a:pt x="515" y="52"/>
                  </a:lnTo>
                  <a:lnTo>
                    <a:pt x="476" y="57"/>
                  </a:lnTo>
                  <a:lnTo>
                    <a:pt x="436" y="61"/>
                  </a:lnTo>
                  <a:lnTo>
                    <a:pt x="412" y="61"/>
                  </a:lnTo>
                  <a:lnTo>
                    <a:pt x="382" y="57"/>
                  </a:lnTo>
                  <a:lnTo>
                    <a:pt x="354" y="52"/>
                  </a:lnTo>
                  <a:lnTo>
                    <a:pt x="329" y="46"/>
                  </a:lnTo>
                  <a:lnTo>
                    <a:pt x="310" y="40"/>
                  </a:lnTo>
                  <a:lnTo>
                    <a:pt x="289" y="32"/>
                  </a:lnTo>
                  <a:lnTo>
                    <a:pt x="272" y="23"/>
                  </a:lnTo>
                  <a:lnTo>
                    <a:pt x="261" y="19"/>
                  </a:lnTo>
                  <a:lnTo>
                    <a:pt x="252" y="17"/>
                  </a:lnTo>
                  <a:close/>
                </a:path>
              </a:pathLst>
            </a:custGeom>
            <a:solidFill>
              <a:srgbClr val="00C000"/>
            </a:solidFill>
            <a:ln w="0">
              <a:solidFill>
                <a:srgbClr val="000000"/>
              </a:solidFill>
              <a:round/>
              <a:headEnd/>
              <a:tailEnd/>
            </a:ln>
          </p:spPr>
          <p:txBody>
            <a:bodyPr/>
            <a:lstStyle/>
            <a:p>
              <a:endParaRPr lang="ar-IQ"/>
            </a:p>
          </p:txBody>
        </p:sp>
        <p:sp>
          <p:nvSpPr>
            <p:cNvPr id="93" name="Freeform 91"/>
            <p:cNvSpPr>
              <a:spLocks/>
            </p:cNvSpPr>
            <p:nvPr/>
          </p:nvSpPr>
          <p:spPr bwMode="auto">
            <a:xfrm>
              <a:off x="4097" y="1267"/>
              <a:ext cx="286" cy="158"/>
            </a:xfrm>
            <a:custGeom>
              <a:avLst/>
              <a:gdLst>
                <a:gd name="T0" fmla="*/ 94 w 859"/>
                <a:gd name="T1" fmla="*/ 153 h 472"/>
                <a:gd name="T2" fmla="*/ 95 w 859"/>
                <a:gd name="T3" fmla="*/ 158 h 472"/>
                <a:gd name="T4" fmla="*/ 108 w 859"/>
                <a:gd name="T5" fmla="*/ 155 h 472"/>
                <a:gd name="T6" fmla="*/ 116 w 859"/>
                <a:gd name="T7" fmla="*/ 149 h 472"/>
                <a:gd name="T8" fmla="*/ 118 w 859"/>
                <a:gd name="T9" fmla="*/ 148 h 472"/>
                <a:gd name="T10" fmla="*/ 120 w 859"/>
                <a:gd name="T11" fmla="*/ 147 h 472"/>
                <a:gd name="T12" fmla="*/ 129 w 859"/>
                <a:gd name="T13" fmla="*/ 147 h 472"/>
                <a:gd name="T14" fmla="*/ 142 w 859"/>
                <a:gd name="T15" fmla="*/ 147 h 472"/>
                <a:gd name="T16" fmla="*/ 149 w 859"/>
                <a:gd name="T17" fmla="*/ 148 h 472"/>
                <a:gd name="T18" fmla="*/ 161 w 859"/>
                <a:gd name="T19" fmla="*/ 150 h 472"/>
                <a:gd name="T20" fmla="*/ 179 w 859"/>
                <a:gd name="T21" fmla="*/ 147 h 472"/>
                <a:gd name="T22" fmla="*/ 195 w 859"/>
                <a:gd name="T23" fmla="*/ 144 h 472"/>
                <a:gd name="T24" fmla="*/ 204 w 859"/>
                <a:gd name="T25" fmla="*/ 141 h 472"/>
                <a:gd name="T26" fmla="*/ 216 w 859"/>
                <a:gd name="T27" fmla="*/ 136 h 472"/>
                <a:gd name="T28" fmla="*/ 230 w 859"/>
                <a:gd name="T29" fmla="*/ 131 h 472"/>
                <a:gd name="T30" fmla="*/ 239 w 859"/>
                <a:gd name="T31" fmla="*/ 125 h 472"/>
                <a:gd name="T32" fmla="*/ 250 w 859"/>
                <a:gd name="T33" fmla="*/ 114 h 472"/>
                <a:gd name="T34" fmla="*/ 265 w 859"/>
                <a:gd name="T35" fmla="*/ 107 h 472"/>
                <a:gd name="T36" fmla="*/ 278 w 859"/>
                <a:gd name="T37" fmla="*/ 101 h 472"/>
                <a:gd name="T38" fmla="*/ 284 w 859"/>
                <a:gd name="T39" fmla="*/ 91 h 472"/>
                <a:gd name="T40" fmla="*/ 286 w 859"/>
                <a:gd name="T41" fmla="*/ 74 h 472"/>
                <a:gd name="T42" fmla="*/ 282 w 859"/>
                <a:gd name="T43" fmla="*/ 59 h 472"/>
                <a:gd name="T44" fmla="*/ 279 w 859"/>
                <a:gd name="T45" fmla="*/ 53 h 472"/>
                <a:gd name="T46" fmla="*/ 268 w 859"/>
                <a:gd name="T47" fmla="*/ 42 h 472"/>
                <a:gd name="T48" fmla="*/ 254 w 859"/>
                <a:gd name="T49" fmla="*/ 35 h 472"/>
                <a:gd name="T50" fmla="*/ 233 w 859"/>
                <a:gd name="T51" fmla="*/ 29 h 472"/>
                <a:gd name="T52" fmla="*/ 216 w 859"/>
                <a:gd name="T53" fmla="*/ 22 h 472"/>
                <a:gd name="T54" fmla="*/ 201 w 859"/>
                <a:gd name="T55" fmla="*/ 11 h 472"/>
                <a:gd name="T56" fmla="*/ 185 w 859"/>
                <a:gd name="T57" fmla="*/ 3 h 472"/>
                <a:gd name="T58" fmla="*/ 164 w 859"/>
                <a:gd name="T59" fmla="*/ 0 h 472"/>
                <a:gd name="T60" fmla="*/ 142 w 859"/>
                <a:gd name="T61" fmla="*/ 1 h 472"/>
                <a:gd name="T62" fmla="*/ 122 w 859"/>
                <a:gd name="T63" fmla="*/ 4 h 472"/>
                <a:gd name="T64" fmla="*/ 106 w 859"/>
                <a:gd name="T65" fmla="*/ 6 h 472"/>
                <a:gd name="T66" fmla="*/ 82 w 859"/>
                <a:gd name="T67" fmla="*/ 14 h 472"/>
                <a:gd name="T68" fmla="*/ 66 w 859"/>
                <a:gd name="T69" fmla="*/ 15 h 472"/>
                <a:gd name="T70" fmla="*/ 50 w 859"/>
                <a:gd name="T71" fmla="*/ 13 h 472"/>
                <a:gd name="T72" fmla="*/ 36 w 859"/>
                <a:gd name="T73" fmla="*/ 14 h 472"/>
                <a:gd name="T74" fmla="*/ 22 w 859"/>
                <a:gd name="T75" fmla="*/ 21 h 472"/>
                <a:gd name="T76" fmla="*/ 2 w 859"/>
                <a:gd name="T77" fmla="*/ 35 h 472"/>
                <a:gd name="T78" fmla="*/ 0 w 859"/>
                <a:gd name="T79" fmla="*/ 41 h 472"/>
                <a:gd name="T80" fmla="*/ 7 w 859"/>
                <a:gd name="T81" fmla="*/ 43 h 472"/>
                <a:gd name="T82" fmla="*/ 19 w 859"/>
                <a:gd name="T83" fmla="*/ 49 h 472"/>
                <a:gd name="T84" fmla="*/ 34 w 859"/>
                <a:gd name="T85" fmla="*/ 53 h 472"/>
                <a:gd name="T86" fmla="*/ 53 w 859"/>
                <a:gd name="T87" fmla="*/ 56 h 472"/>
                <a:gd name="T88" fmla="*/ 75 w 859"/>
                <a:gd name="T89" fmla="*/ 54 h 472"/>
                <a:gd name="T90" fmla="*/ 97 w 859"/>
                <a:gd name="T91" fmla="*/ 52 h 472"/>
                <a:gd name="T92" fmla="*/ 109 w 859"/>
                <a:gd name="T93" fmla="*/ 53 h 472"/>
                <a:gd name="T94" fmla="*/ 117 w 859"/>
                <a:gd name="T95" fmla="*/ 58 h 472"/>
                <a:gd name="T96" fmla="*/ 124 w 859"/>
                <a:gd name="T97" fmla="*/ 65 h 472"/>
                <a:gd name="T98" fmla="*/ 131 w 859"/>
                <a:gd name="T99" fmla="*/ 74 h 472"/>
                <a:gd name="T100" fmla="*/ 136 w 859"/>
                <a:gd name="T101" fmla="*/ 83 h 472"/>
                <a:gd name="T102" fmla="*/ 135 w 859"/>
                <a:gd name="T103" fmla="*/ 94 h 472"/>
                <a:gd name="T104" fmla="*/ 129 w 859"/>
                <a:gd name="T105" fmla="*/ 105 h 472"/>
                <a:gd name="T106" fmla="*/ 124 w 859"/>
                <a:gd name="T107" fmla="*/ 118 h 472"/>
                <a:gd name="T108" fmla="*/ 119 w 859"/>
                <a:gd name="T109" fmla="*/ 132 h 472"/>
                <a:gd name="T110" fmla="*/ 111 w 859"/>
                <a:gd name="T111" fmla="*/ 141 h 472"/>
                <a:gd name="T112" fmla="*/ 99 w 859"/>
                <a:gd name="T113" fmla="*/ 147 h 4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2"/>
                <a:gd name="T173" fmla="*/ 859 w 859"/>
                <a:gd name="T174" fmla="*/ 472 h 4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2">
                  <a:moveTo>
                    <a:pt x="281" y="443"/>
                  </a:moveTo>
                  <a:lnTo>
                    <a:pt x="283" y="456"/>
                  </a:lnTo>
                  <a:lnTo>
                    <a:pt x="285" y="472"/>
                  </a:lnTo>
                  <a:lnTo>
                    <a:pt x="306" y="467"/>
                  </a:lnTo>
                  <a:lnTo>
                    <a:pt x="323" y="462"/>
                  </a:lnTo>
                  <a:lnTo>
                    <a:pt x="337" y="453"/>
                  </a:lnTo>
                  <a:lnTo>
                    <a:pt x="347" y="445"/>
                  </a:lnTo>
                  <a:lnTo>
                    <a:pt x="353" y="441"/>
                  </a:lnTo>
                  <a:lnTo>
                    <a:pt x="359" y="438"/>
                  </a:lnTo>
                  <a:lnTo>
                    <a:pt x="374" y="437"/>
                  </a:lnTo>
                  <a:lnTo>
                    <a:pt x="388" y="439"/>
                  </a:lnTo>
                  <a:lnTo>
                    <a:pt x="411" y="437"/>
                  </a:lnTo>
                  <a:lnTo>
                    <a:pt x="426" y="438"/>
                  </a:lnTo>
                  <a:lnTo>
                    <a:pt x="436" y="440"/>
                  </a:lnTo>
                  <a:lnTo>
                    <a:pt x="448" y="443"/>
                  </a:lnTo>
                  <a:lnTo>
                    <a:pt x="465" y="445"/>
                  </a:lnTo>
                  <a:lnTo>
                    <a:pt x="483" y="447"/>
                  </a:lnTo>
                  <a:lnTo>
                    <a:pt x="511" y="444"/>
                  </a:lnTo>
                  <a:lnTo>
                    <a:pt x="537" y="439"/>
                  </a:lnTo>
                  <a:lnTo>
                    <a:pt x="562" y="433"/>
                  </a:lnTo>
                  <a:lnTo>
                    <a:pt x="585" y="429"/>
                  </a:lnTo>
                  <a:lnTo>
                    <a:pt x="597" y="425"/>
                  </a:lnTo>
                  <a:lnTo>
                    <a:pt x="613" y="420"/>
                  </a:lnTo>
                  <a:lnTo>
                    <a:pt x="631" y="413"/>
                  </a:lnTo>
                  <a:lnTo>
                    <a:pt x="650" y="407"/>
                  </a:lnTo>
                  <a:lnTo>
                    <a:pt x="671" y="400"/>
                  </a:lnTo>
                  <a:lnTo>
                    <a:pt x="692" y="391"/>
                  </a:lnTo>
                  <a:lnTo>
                    <a:pt x="705" y="382"/>
                  </a:lnTo>
                  <a:lnTo>
                    <a:pt x="718" y="372"/>
                  </a:lnTo>
                  <a:lnTo>
                    <a:pt x="736" y="355"/>
                  </a:lnTo>
                  <a:lnTo>
                    <a:pt x="752" y="341"/>
                  </a:lnTo>
                  <a:lnTo>
                    <a:pt x="773" y="329"/>
                  </a:lnTo>
                  <a:lnTo>
                    <a:pt x="795" y="321"/>
                  </a:lnTo>
                  <a:lnTo>
                    <a:pt x="818" y="312"/>
                  </a:lnTo>
                  <a:lnTo>
                    <a:pt x="834" y="301"/>
                  </a:lnTo>
                  <a:lnTo>
                    <a:pt x="845" y="287"/>
                  </a:lnTo>
                  <a:lnTo>
                    <a:pt x="854" y="271"/>
                  </a:lnTo>
                  <a:lnTo>
                    <a:pt x="859" y="247"/>
                  </a:lnTo>
                  <a:lnTo>
                    <a:pt x="859" y="222"/>
                  </a:lnTo>
                  <a:lnTo>
                    <a:pt x="855" y="197"/>
                  </a:lnTo>
                  <a:lnTo>
                    <a:pt x="848" y="177"/>
                  </a:lnTo>
                  <a:lnTo>
                    <a:pt x="838" y="159"/>
                  </a:lnTo>
                  <a:lnTo>
                    <a:pt x="823" y="140"/>
                  </a:lnTo>
                  <a:lnTo>
                    <a:pt x="806" y="125"/>
                  </a:lnTo>
                  <a:lnTo>
                    <a:pt x="784" y="113"/>
                  </a:lnTo>
                  <a:lnTo>
                    <a:pt x="762" y="104"/>
                  </a:lnTo>
                  <a:lnTo>
                    <a:pt x="732" y="96"/>
                  </a:lnTo>
                  <a:lnTo>
                    <a:pt x="699" y="88"/>
                  </a:lnTo>
                  <a:lnTo>
                    <a:pt x="675" y="78"/>
                  </a:lnTo>
                  <a:lnTo>
                    <a:pt x="650" y="67"/>
                  </a:lnTo>
                  <a:lnTo>
                    <a:pt x="629" y="54"/>
                  </a:lnTo>
                  <a:lnTo>
                    <a:pt x="604" y="34"/>
                  </a:lnTo>
                  <a:lnTo>
                    <a:pt x="581" y="19"/>
                  </a:lnTo>
                  <a:lnTo>
                    <a:pt x="555" y="10"/>
                  </a:lnTo>
                  <a:lnTo>
                    <a:pt x="526" y="3"/>
                  </a:lnTo>
                  <a:lnTo>
                    <a:pt x="492" y="1"/>
                  </a:lnTo>
                  <a:lnTo>
                    <a:pt x="464" y="0"/>
                  </a:lnTo>
                  <a:lnTo>
                    <a:pt x="425" y="4"/>
                  </a:lnTo>
                  <a:lnTo>
                    <a:pt x="393" y="10"/>
                  </a:lnTo>
                  <a:lnTo>
                    <a:pt x="366" y="12"/>
                  </a:lnTo>
                  <a:lnTo>
                    <a:pt x="340" y="13"/>
                  </a:lnTo>
                  <a:lnTo>
                    <a:pt x="318" y="19"/>
                  </a:lnTo>
                  <a:lnTo>
                    <a:pt x="283" y="32"/>
                  </a:lnTo>
                  <a:lnTo>
                    <a:pt x="247" y="42"/>
                  </a:lnTo>
                  <a:lnTo>
                    <a:pt x="221" y="47"/>
                  </a:lnTo>
                  <a:lnTo>
                    <a:pt x="199" y="46"/>
                  </a:lnTo>
                  <a:lnTo>
                    <a:pt x="172" y="42"/>
                  </a:lnTo>
                  <a:lnTo>
                    <a:pt x="150" y="38"/>
                  </a:lnTo>
                  <a:lnTo>
                    <a:pt x="130" y="38"/>
                  </a:lnTo>
                  <a:lnTo>
                    <a:pt x="108" y="42"/>
                  </a:lnTo>
                  <a:lnTo>
                    <a:pt x="92" y="48"/>
                  </a:lnTo>
                  <a:lnTo>
                    <a:pt x="65" y="62"/>
                  </a:lnTo>
                  <a:lnTo>
                    <a:pt x="23" y="90"/>
                  </a:lnTo>
                  <a:lnTo>
                    <a:pt x="5" y="105"/>
                  </a:lnTo>
                  <a:lnTo>
                    <a:pt x="0" y="113"/>
                  </a:lnTo>
                  <a:lnTo>
                    <a:pt x="0" y="122"/>
                  </a:lnTo>
                  <a:lnTo>
                    <a:pt x="9" y="124"/>
                  </a:lnTo>
                  <a:lnTo>
                    <a:pt x="20" y="128"/>
                  </a:lnTo>
                  <a:lnTo>
                    <a:pt x="37" y="137"/>
                  </a:lnTo>
                  <a:lnTo>
                    <a:pt x="58" y="145"/>
                  </a:lnTo>
                  <a:lnTo>
                    <a:pt x="77" y="151"/>
                  </a:lnTo>
                  <a:lnTo>
                    <a:pt x="102" y="157"/>
                  </a:lnTo>
                  <a:lnTo>
                    <a:pt x="130" y="162"/>
                  </a:lnTo>
                  <a:lnTo>
                    <a:pt x="160" y="166"/>
                  </a:lnTo>
                  <a:lnTo>
                    <a:pt x="184" y="166"/>
                  </a:lnTo>
                  <a:lnTo>
                    <a:pt x="224" y="162"/>
                  </a:lnTo>
                  <a:lnTo>
                    <a:pt x="263" y="157"/>
                  </a:lnTo>
                  <a:lnTo>
                    <a:pt x="292" y="155"/>
                  </a:lnTo>
                  <a:lnTo>
                    <a:pt x="310" y="156"/>
                  </a:lnTo>
                  <a:lnTo>
                    <a:pt x="328" y="159"/>
                  </a:lnTo>
                  <a:lnTo>
                    <a:pt x="342" y="166"/>
                  </a:lnTo>
                  <a:lnTo>
                    <a:pt x="352" y="173"/>
                  </a:lnTo>
                  <a:lnTo>
                    <a:pt x="359" y="183"/>
                  </a:lnTo>
                  <a:lnTo>
                    <a:pt x="371" y="193"/>
                  </a:lnTo>
                  <a:lnTo>
                    <a:pt x="385" y="206"/>
                  </a:lnTo>
                  <a:lnTo>
                    <a:pt x="394" y="220"/>
                  </a:lnTo>
                  <a:lnTo>
                    <a:pt x="403" y="236"/>
                  </a:lnTo>
                  <a:lnTo>
                    <a:pt x="407" y="249"/>
                  </a:lnTo>
                  <a:lnTo>
                    <a:pt x="408" y="264"/>
                  </a:lnTo>
                  <a:lnTo>
                    <a:pt x="404" y="281"/>
                  </a:lnTo>
                  <a:lnTo>
                    <a:pt x="396" y="296"/>
                  </a:lnTo>
                  <a:lnTo>
                    <a:pt x="386" y="314"/>
                  </a:lnTo>
                  <a:lnTo>
                    <a:pt x="377" y="334"/>
                  </a:lnTo>
                  <a:lnTo>
                    <a:pt x="371" y="352"/>
                  </a:lnTo>
                  <a:lnTo>
                    <a:pt x="364" y="379"/>
                  </a:lnTo>
                  <a:lnTo>
                    <a:pt x="357" y="393"/>
                  </a:lnTo>
                  <a:lnTo>
                    <a:pt x="345" y="409"/>
                  </a:lnTo>
                  <a:lnTo>
                    <a:pt x="332" y="420"/>
                  </a:lnTo>
                  <a:lnTo>
                    <a:pt x="315" y="432"/>
                  </a:lnTo>
                  <a:lnTo>
                    <a:pt x="298" y="439"/>
                  </a:lnTo>
                  <a:lnTo>
                    <a:pt x="281" y="443"/>
                  </a:lnTo>
                  <a:close/>
                </a:path>
              </a:pathLst>
            </a:custGeom>
            <a:solidFill>
              <a:srgbClr val="00C000"/>
            </a:solidFill>
            <a:ln w="0">
              <a:solidFill>
                <a:srgbClr val="000000"/>
              </a:solidFill>
              <a:round/>
              <a:headEnd/>
              <a:tailEnd/>
            </a:ln>
          </p:spPr>
          <p:txBody>
            <a:bodyPr/>
            <a:lstStyle/>
            <a:p>
              <a:endParaRPr lang="ar-IQ"/>
            </a:p>
          </p:txBody>
        </p:sp>
        <p:sp>
          <p:nvSpPr>
            <p:cNvPr id="94" name="Freeform 92"/>
            <p:cNvSpPr>
              <a:spLocks/>
            </p:cNvSpPr>
            <p:nvPr/>
          </p:nvSpPr>
          <p:spPr bwMode="auto">
            <a:xfrm>
              <a:off x="4328" y="1321"/>
              <a:ext cx="159" cy="104"/>
            </a:xfrm>
            <a:custGeom>
              <a:avLst/>
              <a:gdLst>
                <a:gd name="T0" fmla="*/ 57 w 477"/>
                <a:gd name="T1" fmla="*/ 3 h 312"/>
                <a:gd name="T2" fmla="*/ 66 w 477"/>
                <a:gd name="T3" fmla="*/ 0 h 312"/>
                <a:gd name="T4" fmla="*/ 76 w 477"/>
                <a:gd name="T5" fmla="*/ 0 h 312"/>
                <a:gd name="T6" fmla="*/ 86 w 477"/>
                <a:gd name="T7" fmla="*/ 2 h 312"/>
                <a:gd name="T8" fmla="*/ 97 w 477"/>
                <a:gd name="T9" fmla="*/ 8 h 312"/>
                <a:gd name="T10" fmla="*/ 105 w 477"/>
                <a:gd name="T11" fmla="*/ 16 h 312"/>
                <a:gd name="T12" fmla="*/ 112 w 477"/>
                <a:gd name="T13" fmla="*/ 24 h 312"/>
                <a:gd name="T14" fmla="*/ 124 w 477"/>
                <a:gd name="T15" fmla="*/ 27 h 312"/>
                <a:gd name="T16" fmla="*/ 142 w 477"/>
                <a:gd name="T17" fmla="*/ 29 h 312"/>
                <a:gd name="T18" fmla="*/ 148 w 477"/>
                <a:gd name="T19" fmla="*/ 32 h 312"/>
                <a:gd name="T20" fmla="*/ 151 w 477"/>
                <a:gd name="T21" fmla="*/ 38 h 312"/>
                <a:gd name="T22" fmla="*/ 152 w 477"/>
                <a:gd name="T23" fmla="*/ 46 h 312"/>
                <a:gd name="T24" fmla="*/ 157 w 477"/>
                <a:gd name="T25" fmla="*/ 55 h 312"/>
                <a:gd name="T26" fmla="*/ 159 w 477"/>
                <a:gd name="T27" fmla="*/ 64 h 312"/>
                <a:gd name="T28" fmla="*/ 156 w 477"/>
                <a:gd name="T29" fmla="*/ 71 h 312"/>
                <a:gd name="T30" fmla="*/ 148 w 477"/>
                <a:gd name="T31" fmla="*/ 77 h 312"/>
                <a:gd name="T32" fmla="*/ 137 w 477"/>
                <a:gd name="T33" fmla="*/ 82 h 312"/>
                <a:gd name="T34" fmla="*/ 131 w 477"/>
                <a:gd name="T35" fmla="*/ 89 h 312"/>
                <a:gd name="T36" fmla="*/ 125 w 477"/>
                <a:gd name="T37" fmla="*/ 100 h 312"/>
                <a:gd name="T38" fmla="*/ 118 w 477"/>
                <a:gd name="T39" fmla="*/ 104 h 312"/>
                <a:gd name="T40" fmla="*/ 106 w 477"/>
                <a:gd name="T41" fmla="*/ 104 h 312"/>
                <a:gd name="T42" fmla="*/ 92 w 477"/>
                <a:gd name="T43" fmla="*/ 99 h 312"/>
                <a:gd name="T44" fmla="*/ 89 w 477"/>
                <a:gd name="T45" fmla="*/ 98 h 312"/>
                <a:gd name="T46" fmla="*/ 79 w 477"/>
                <a:gd name="T47" fmla="*/ 95 h 312"/>
                <a:gd name="T48" fmla="*/ 70 w 477"/>
                <a:gd name="T49" fmla="*/ 90 h 312"/>
                <a:gd name="T50" fmla="*/ 61 w 477"/>
                <a:gd name="T51" fmla="*/ 88 h 312"/>
                <a:gd name="T52" fmla="*/ 59 w 477"/>
                <a:gd name="T53" fmla="*/ 88 h 312"/>
                <a:gd name="T54" fmla="*/ 47 w 477"/>
                <a:gd name="T55" fmla="*/ 89 h 312"/>
                <a:gd name="T56" fmla="*/ 45 w 477"/>
                <a:gd name="T57" fmla="*/ 89 h 312"/>
                <a:gd name="T58" fmla="*/ 37 w 477"/>
                <a:gd name="T59" fmla="*/ 89 h 312"/>
                <a:gd name="T60" fmla="*/ 24 w 477"/>
                <a:gd name="T61" fmla="*/ 89 h 312"/>
                <a:gd name="T62" fmla="*/ 17 w 477"/>
                <a:gd name="T63" fmla="*/ 85 h 312"/>
                <a:gd name="T64" fmla="*/ 10 w 477"/>
                <a:gd name="T65" fmla="*/ 82 h 312"/>
                <a:gd name="T66" fmla="*/ 7 w 477"/>
                <a:gd name="T67" fmla="*/ 82 h 312"/>
                <a:gd name="T68" fmla="*/ 4 w 477"/>
                <a:gd name="T69" fmla="*/ 81 h 312"/>
                <a:gd name="T70" fmla="*/ 0 w 477"/>
                <a:gd name="T71" fmla="*/ 78 h 312"/>
                <a:gd name="T72" fmla="*/ 4 w 477"/>
                <a:gd name="T73" fmla="*/ 74 h 312"/>
                <a:gd name="T74" fmla="*/ 15 w 477"/>
                <a:gd name="T75" fmla="*/ 65 h 312"/>
                <a:gd name="T76" fmla="*/ 27 w 477"/>
                <a:gd name="T77" fmla="*/ 56 h 312"/>
                <a:gd name="T78" fmla="*/ 42 w 477"/>
                <a:gd name="T79" fmla="*/ 50 h 312"/>
                <a:gd name="T80" fmla="*/ 51 w 477"/>
                <a:gd name="T81" fmla="*/ 42 h 312"/>
                <a:gd name="T82" fmla="*/ 56 w 477"/>
                <a:gd name="T83" fmla="*/ 29 h 312"/>
                <a:gd name="T84" fmla="*/ 54 w 477"/>
                <a:gd name="T85" fmla="*/ 12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7"/>
                <a:gd name="T130" fmla="*/ 0 h 312"/>
                <a:gd name="T131" fmla="*/ 477 w 477"/>
                <a:gd name="T132" fmla="*/ 312 h 3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7" h="312">
                  <a:moveTo>
                    <a:pt x="156" y="16"/>
                  </a:moveTo>
                  <a:lnTo>
                    <a:pt x="171" y="9"/>
                  </a:lnTo>
                  <a:lnTo>
                    <a:pt x="184" y="4"/>
                  </a:lnTo>
                  <a:lnTo>
                    <a:pt x="199" y="1"/>
                  </a:lnTo>
                  <a:lnTo>
                    <a:pt x="213" y="0"/>
                  </a:lnTo>
                  <a:lnTo>
                    <a:pt x="229" y="1"/>
                  </a:lnTo>
                  <a:lnTo>
                    <a:pt x="243" y="4"/>
                  </a:lnTo>
                  <a:lnTo>
                    <a:pt x="259" y="7"/>
                  </a:lnTo>
                  <a:lnTo>
                    <a:pt x="276" y="16"/>
                  </a:lnTo>
                  <a:lnTo>
                    <a:pt x="290" y="23"/>
                  </a:lnTo>
                  <a:lnTo>
                    <a:pt x="305" y="35"/>
                  </a:lnTo>
                  <a:lnTo>
                    <a:pt x="316" y="47"/>
                  </a:lnTo>
                  <a:lnTo>
                    <a:pt x="328" y="65"/>
                  </a:lnTo>
                  <a:lnTo>
                    <a:pt x="335" y="72"/>
                  </a:lnTo>
                  <a:lnTo>
                    <a:pt x="348" y="77"/>
                  </a:lnTo>
                  <a:lnTo>
                    <a:pt x="372" y="80"/>
                  </a:lnTo>
                  <a:lnTo>
                    <a:pt x="413" y="84"/>
                  </a:lnTo>
                  <a:lnTo>
                    <a:pt x="425" y="86"/>
                  </a:lnTo>
                  <a:lnTo>
                    <a:pt x="436" y="89"/>
                  </a:lnTo>
                  <a:lnTo>
                    <a:pt x="444" y="95"/>
                  </a:lnTo>
                  <a:lnTo>
                    <a:pt x="450" y="103"/>
                  </a:lnTo>
                  <a:lnTo>
                    <a:pt x="453" y="114"/>
                  </a:lnTo>
                  <a:lnTo>
                    <a:pt x="455" y="125"/>
                  </a:lnTo>
                  <a:lnTo>
                    <a:pt x="457" y="137"/>
                  </a:lnTo>
                  <a:lnTo>
                    <a:pt x="463" y="149"/>
                  </a:lnTo>
                  <a:lnTo>
                    <a:pt x="472" y="166"/>
                  </a:lnTo>
                  <a:lnTo>
                    <a:pt x="476" y="179"/>
                  </a:lnTo>
                  <a:lnTo>
                    <a:pt x="477" y="192"/>
                  </a:lnTo>
                  <a:lnTo>
                    <a:pt x="475" y="203"/>
                  </a:lnTo>
                  <a:lnTo>
                    <a:pt x="469" y="212"/>
                  </a:lnTo>
                  <a:lnTo>
                    <a:pt x="463" y="219"/>
                  </a:lnTo>
                  <a:lnTo>
                    <a:pt x="443" y="230"/>
                  </a:lnTo>
                  <a:lnTo>
                    <a:pt x="423" y="238"/>
                  </a:lnTo>
                  <a:lnTo>
                    <a:pt x="410" y="247"/>
                  </a:lnTo>
                  <a:lnTo>
                    <a:pt x="400" y="256"/>
                  </a:lnTo>
                  <a:lnTo>
                    <a:pt x="394" y="267"/>
                  </a:lnTo>
                  <a:lnTo>
                    <a:pt x="384" y="289"/>
                  </a:lnTo>
                  <a:lnTo>
                    <a:pt x="375" y="300"/>
                  </a:lnTo>
                  <a:lnTo>
                    <a:pt x="365" y="306"/>
                  </a:lnTo>
                  <a:lnTo>
                    <a:pt x="354" y="311"/>
                  </a:lnTo>
                  <a:lnTo>
                    <a:pt x="337" y="312"/>
                  </a:lnTo>
                  <a:lnTo>
                    <a:pt x="317" y="311"/>
                  </a:lnTo>
                  <a:lnTo>
                    <a:pt x="297" y="306"/>
                  </a:lnTo>
                  <a:lnTo>
                    <a:pt x="275" y="298"/>
                  </a:lnTo>
                  <a:lnTo>
                    <a:pt x="267" y="294"/>
                  </a:lnTo>
                  <a:lnTo>
                    <a:pt x="253" y="291"/>
                  </a:lnTo>
                  <a:lnTo>
                    <a:pt x="238" y="286"/>
                  </a:lnTo>
                  <a:lnTo>
                    <a:pt x="227" y="281"/>
                  </a:lnTo>
                  <a:lnTo>
                    <a:pt x="209" y="270"/>
                  </a:lnTo>
                  <a:lnTo>
                    <a:pt x="198" y="267"/>
                  </a:lnTo>
                  <a:lnTo>
                    <a:pt x="183" y="264"/>
                  </a:lnTo>
                  <a:lnTo>
                    <a:pt x="176" y="264"/>
                  </a:lnTo>
                  <a:lnTo>
                    <a:pt x="160" y="264"/>
                  </a:lnTo>
                  <a:lnTo>
                    <a:pt x="141" y="266"/>
                  </a:lnTo>
                  <a:lnTo>
                    <a:pt x="134" y="267"/>
                  </a:lnTo>
                  <a:lnTo>
                    <a:pt x="112" y="268"/>
                  </a:lnTo>
                  <a:lnTo>
                    <a:pt x="83" y="268"/>
                  </a:lnTo>
                  <a:lnTo>
                    <a:pt x="71" y="267"/>
                  </a:lnTo>
                  <a:lnTo>
                    <a:pt x="59" y="263"/>
                  </a:lnTo>
                  <a:lnTo>
                    <a:pt x="50" y="256"/>
                  </a:lnTo>
                  <a:lnTo>
                    <a:pt x="40" y="250"/>
                  </a:lnTo>
                  <a:lnTo>
                    <a:pt x="30" y="247"/>
                  </a:lnTo>
                  <a:lnTo>
                    <a:pt x="25" y="246"/>
                  </a:lnTo>
                  <a:lnTo>
                    <a:pt x="20" y="245"/>
                  </a:lnTo>
                  <a:lnTo>
                    <a:pt x="12" y="244"/>
                  </a:lnTo>
                  <a:lnTo>
                    <a:pt x="5" y="241"/>
                  </a:lnTo>
                  <a:lnTo>
                    <a:pt x="1" y="235"/>
                  </a:lnTo>
                  <a:lnTo>
                    <a:pt x="0" y="230"/>
                  </a:lnTo>
                  <a:lnTo>
                    <a:pt x="13" y="221"/>
                  </a:lnTo>
                  <a:lnTo>
                    <a:pt x="26" y="211"/>
                  </a:lnTo>
                  <a:lnTo>
                    <a:pt x="44" y="194"/>
                  </a:lnTo>
                  <a:lnTo>
                    <a:pt x="60" y="180"/>
                  </a:lnTo>
                  <a:lnTo>
                    <a:pt x="81" y="168"/>
                  </a:lnTo>
                  <a:lnTo>
                    <a:pt x="103" y="160"/>
                  </a:lnTo>
                  <a:lnTo>
                    <a:pt x="126" y="151"/>
                  </a:lnTo>
                  <a:lnTo>
                    <a:pt x="142" y="140"/>
                  </a:lnTo>
                  <a:lnTo>
                    <a:pt x="153" y="126"/>
                  </a:lnTo>
                  <a:lnTo>
                    <a:pt x="162" y="110"/>
                  </a:lnTo>
                  <a:lnTo>
                    <a:pt x="167" y="86"/>
                  </a:lnTo>
                  <a:lnTo>
                    <a:pt x="167" y="61"/>
                  </a:lnTo>
                  <a:lnTo>
                    <a:pt x="163" y="36"/>
                  </a:lnTo>
                  <a:lnTo>
                    <a:pt x="156" y="16"/>
                  </a:lnTo>
                  <a:close/>
                </a:path>
              </a:pathLst>
            </a:custGeom>
            <a:solidFill>
              <a:srgbClr val="00C000"/>
            </a:solidFill>
            <a:ln w="0">
              <a:solidFill>
                <a:srgbClr val="000000"/>
              </a:solidFill>
              <a:round/>
              <a:headEnd/>
              <a:tailEnd/>
            </a:ln>
          </p:spPr>
          <p:txBody>
            <a:bodyPr/>
            <a:lstStyle/>
            <a:p>
              <a:endParaRPr lang="ar-IQ"/>
            </a:p>
          </p:txBody>
        </p:sp>
        <p:sp>
          <p:nvSpPr>
            <p:cNvPr id="95" name="Freeform 93"/>
            <p:cNvSpPr>
              <a:spLocks/>
            </p:cNvSpPr>
            <p:nvPr/>
          </p:nvSpPr>
          <p:spPr bwMode="auto">
            <a:xfrm>
              <a:off x="4120" y="1398"/>
              <a:ext cx="55" cy="34"/>
            </a:xfrm>
            <a:custGeom>
              <a:avLst/>
              <a:gdLst>
                <a:gd name="T0" fmla="*/ 0 w 164"/>
                <a:gd name="T1" fmla="*/ 4 h 100"/>
                <a:gd name="T2" fmla="*/ 2 w 164"/>
                <a:gd name="T3" fmla="*/ 5 h 100"/>
                <a:gd name="T4" fmla="*/ 6 w 164"/>
                <a:gd name="T5" fmla="*/ 6 h 100"/>
                <a:gd name="T6" fmla="*/ 10 w 164"/>
                <a:gd name="T7" fmla="*/ 8 h 100"/>
                <a:gd name="T8" fmla="*/ 16 w 164"/>
                <a:gd name="T9" fmla="*/ 13 h 100"/>
                <a:gd name="T10" fmla="*/ 24 w 164"/>
                <a:gd name="T11" fmla="*/ 20 h 100"/>
                <a:gd name="T12" fmla="*/ 31 w 164"/>
                <a:gd name="T13" fmla="*/ 27 h 100"/>
                <a:gd name="T14" fmla="*/ 37 w 164"/>
                <a:gd name="T15" fmla="*/ 31 h 100"/>
                <a:gd name="T16" fmla="*/ 42 w 164"/>
                <a:gd name="T17" fmla="*/ 33 h 100"/>
                <a:gd name="T18" fmla="*/ 42 w 164"/>
                <a:gd name="T19" fmla="*/ 33 h 100"/>
                <a:gd name="T20" fmla="*/ 44 w 164"/>
                <a:gd name="T21" fmla="*/ 34 h 100"/>
                <a:gd name="T22" fmla="*/ 44 w 164"/>
                <a:gd name="T23" fmla="*/ 34 h 100"/>
                <a:gd name="T24" fmla="*/ 47 w 164"/>
                <a:gd name="T25" fmla="*/ 34 h 100"/>
                <a:gd name="T26" fmla="*/ 49 w 164"/>
                <a:gd name="T27" fmla="*/ 33 h 100"/>
                <a:gd name="T28" fmla="*/ 52 w 164"/>
                <a:gd name="T29" fmla="*/ 32 h 100"/>
                <a:gd name="T30" fmla="*/ 55 w 164"/>
                <a:gd name="T31" fmla="*/ 31 h 100"/>
                <a:gd name="T32" fmla="*/ 55 w 164"/>
                <a:gd name="T33" fmla="*/ 29 h 100"/>
                <a:gd name="T34" fmla="*/ 54 w 164"/>
                <a:gd name="T35" fmla="*/ 22 h 100"/>
                <a:gd name="T36" fmla="*/ 53 w 164"/>
                <a:gd name="T37" fmla="*/ 18 h 100"/>
                <a:gd name="T38" fmla="*/ 52 w 164"/>
                <a:gd name="T39" fmla="*/ 15 h 100"/>
                <a:gd name="T40" fmla="*/ 50 w 164"/>
                <a:gd name="T41" fmla="*/ 11 h 100"/>
                <a:gd name="T42" fmla="*/ 46 w 164"/>
                <a:gd name="T43" fmla="*/ 11 h 100"/>
                <a:gd name="T44" fmla="*/ 41 w 164"/>
                <a:gd name="T45" fmla="*/ 8 h 100"/>
                <a:gd name="T46" fmla="*/ 36 w 164"/>
                <a:gd name="T47" fmla="*/ 6 h 100"/>
                <a:gd name="T48" fmla="*/ 30 w 164"/>
                <a:gd name="T49" fmla="*/ 2 h 100"/>
                <a:gd name="T50" fmla="*/ 25 w 164"/>
                <a:gd name="T51" fmla="*/ 1 h 100"/>
                <a:gd name="T52" fmla="*/ 21 w 164"/>
                <a:gd name="T53" fmla="*/ 0 h 100"/>
                <a:gd name="T54" fmla="*/ 15 w 164"/>
                <a:gd name="T55" fmla="*/ 0 h 100"/>
                <a:gd name="T56" fmla="*/ 10 w 164"/>
                <a:gd name="T57" fmla="*/ 1 h 100"/>
                <a:gd name="T58" fmla="*/ 4 w 164"/>
                <a:gd name="T59" fmla="*/ 3 h 100"/>
                <a:gd name="T60" fmla="*/ 0 w 164"/>
                <a:gd name="T61" fmla="*/ 4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4"/>
                <a:gd name="T94" fmla="*/ 0 h 100"/>
                <a:gd name="T95" fmla="*/ 164 w 164"/>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4" h="100">
                  <a:moveTo>
                    <a:pt x="0" y="13"/>
                  </a:moveTo>
                  <a:lnTo>
                    <a:pt x="6" y="14"/>
                  </a:lnTo>
                  <a:lnTo>
                    <a:pt x="18" y="17"/>
                  </a:lnTo>
                  <a:lnTo>
                    <a:pt x="30" y="24"/>
                  </a:lnTo>
                  <a:lnTo>
                    <a:pt x="48" y="37"/>
                  </a:lnTo>
                  <a:lnTo>
                    <a:pt x="71" y="58"/>
                  </a:lnTo>
                  <a:lnTo>
                    <a:pt x="92" y="78"/>
                  </a:lnTo>
                  <a:lnTo>
                    <a:pt x="110" y="91"/>
                  </a:lnTo>
                  <a:lnTo>
                    <a:pt x="124" y="97"/>
                  </a:lnTo>
                  <a:lnTo>
                    <a:pt x="131" y="100"/>
                  </a:lnTo>
                  <a:lnTo>
                    <a:pt x="139" y="99"/>
                  </a:lnTo>
                  <a:lnTo>
                    <a:pt x="147" y="96"/>
                  </a:lnTo>
                  <a:lnTo>
                    <a:pt x="154" y="94"/>
                  </a:lnTo>
                  <a:lnTo>
                    <a:pt x="164" y="90"/>
                  </a:lnTo>
                  <a:lnTo>
                    <a:pt x="164" y="86"/>
                  </a:lnTo>
                  <a:lnTo>
                    <a:pt x="162" y="66"/>
                  </a:lnTo>
                  <a:lnTo>
                    <a:pt x="159" y="52"/>
                  </a:lnTo>
                  <a:lnTo>
                    <a:pt x="154" y="43"/>
                  </a:lnTo>
                  <a:lnTo>
                    <a:pt x="148" y="33"/>
                  </a:lnTo>
                  <a:lnTo>
                    <a:pt x="137" y="31"/>
                  </a:lnTo>
                  <a:lnTo>
                    <a:pt x="123" y="24"/>
                  </a:lnTo>
                  <a:lnTo>
                    <a:pt x="106" y="17"/>
                  </a:lnTo>
                  <a:lnTo>
                    <a:pt x="90" y="7"/>
                  </a:lnTo>
                  <a:lnTo>
                    <a:pt x="75" y="3"/>
                  </a:lnTo>
                  <a:lnTo>
                    <a:pt x="62" y="0"/>
                  </a:lnTo>
                  <a:lnTo>
                    <a:pt x="45" y="0"/>
                  </a:lnTo>
                  <a:lnTo>
                    <a:pt x="30" y="4"/>
                  </a:lnTo>
                  <a:lnTo>
                    <a:pt x="12" y="10"/>
                  </a:lnTo>
                  <a:lnTo>
                    <a:pt x="0" y="13"/>
                  </a:lnTo>
                  <a:close/>
                </a:path>
              </a:pathLst>
            </a:custGeom>
            <a:solidFill>
              <a:srgbClr val="00C000"/>
            </a:solidFill>
            <a:ln w="0">
              <a:solidFill>
                <a:srgbClr val="000000"/>
              </a:solidFill>
              <a:round/>
              <a:headEnd/>
              <a:tailEnd/>
            </a:ln>
          </p:spPr>
          <p:txBody>
            <a:bodyPr/>
            <a:lstStyle/>
            <a:p>
              <a:endParaRPr lang="ar-IQ"/>
            </a:p>
          </p:txBody>
        </p:sp>
        <p:sp>
          <p:nvSpPr>
            <p:cNvPr id="96" name="Freeform 94"/>
            <p:cNvSpPr>
              <a:spLocks/>
            </p:cNvSpPr>
            <p:nvPr/>
          </p:nvSpPr>
          <p:spPr bwMode="auto">
            <a:xfrm>
              <a:off x="4328" y="1327"/>
              <a:ext cx="55" cy="71"/>
            </a:xfrm>
            <a:custGeom>
              <a:avLst/>
              <a:gdLst>
                <a:gd name="T0" fmla="*/ 0 w 166"/>
                <a:gd name="T1" fmla="*/ 71 h 213"/>
                <a:gd name="T2" fmla="*/ 4 w 166"/>
                <a:gd name="T3" fmla="*/ 68 h 213"/>
                <a:gd name="T4" fmla="*/ 9 w 166"/>
                <a:gd name="T5" fmla="*/ 65 h 213"/>
                <a:gd name="T6" fmla="*/ 15 w 166"/>
                <a:gd name="T7" fmla="*/ 59 h 213"/>
                <a:gd name="T8" fmla="*/ 20 w 166"/>
                <a:gd name="T9" fmla="*/ 54 h 213"/>
                <a:gd name="T10" fmla="*/ 27 w 166"/>
                <a:gd name="T11" fmla="*/ 50 h 213"/>
                <a:gd name="T12" fmla="*/ 34 w 166"/>
                <a:gd name="T13" fmla="*/ 48 h 213"/>
                <a:gd name="T14" fmla="*/ 41 w 166"/>
                <a:gd name="T15" fmla="*/ 45 h 213"/>
                <a:gd name="T16" fmla="*/ 47 w 166"/>
                <a:gd name="T17" fmla="*/ 41 h 213"/>
                <a:gd name="T18" fmla="*/ 50 w 166"/>
                <a:gd name="T19" fmla="*/ 36 h 213"/>
                <a:gd name="T20" fmla="*/ 53 w 166"/>
                <a:gd name="T21" fmla="*/ 31 h 213"/>
                <a:gd name="T22" fmla="*/ 55 w 166"/>
                <a:gd name="T23" fmla="*/ 23 h 213"/>
                <a:gd name="T24" fmla="*/ 55 w 166"/>
                <a:gd name="T25" fmla="*/ 15 h 213"/>
                <a:gd name="T26" fmla="*/ 54 w 166"/>
                <a:gd name="T27" fmla="*/ 7 h 213"/>
                <a:gd name="T28" fmla="*/ 51 w 166"/>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3"/>
                <a:gd name="T47" fmla="*/ 166 w 166"/>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3">
                  <a:moveTo>
                    <a:pt x="0" y="213"/>
                  </a:moveTo>
                  <a:lnTo>
                    <a:pt x="13" y="204"/>
                  </a:lnTo>
                  <a:lnTo>
                    <a:pt x="26" y="194"/>
                  </a:lnTo>
                  <a:lnTo>
                    <a:pt x="44" y="177"/>
                  </a:lnTo>
                  <a:lnTo>
                    <a:pt x="59" y="163"/>
                  </a:lnTo>
                  <a:lnTo>
                    <a:pt x="80" y="151"/>
                  </a:lnTo>
                  <a:lnTo>
                    <a:pt x="102" y="143"/>
                  </a:lnTo>
                  <a:lnTo>
                    <a:pt x="125" y="134"/>
                  </a:lnTo>
                  <a:lnTo>
                    <a:pt x="141" y="123"/>
                  </a:lnTo>
                  <a:lnTo>
                    <a:pt x="152" y="109"/>
                  </a:lnTo>
                  <a:lnTo>
                    <a:pt x="161" y="94"/>
                  </a:lnTo>
                  <a:lnTo>
                    <a:pt x="166" y="70"/>
                  </a:lnTo>
                  <a:lnTo>
                    <a:pt x="166" y="45"/>
                  </a:lnTo>
                  <a:lnTo>
                    <a:pt x="162" y="21"/>
                  </a:lnTo>
                  <a:lnTo>
                    <a:pt x="155"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97" name="Freeform 95"/>
            <p:cNvSpPr>
              <a:spLocks/>
            </p:cNvSpPr>
            <p:nvPr/>
          </p:nvSpPr>
          <p:spPr bwMode="auto">
            <a:xfrm>
              <a:off x="2836" y="1799"/>
              <a:ext cx="483" cy="284"/>
            </a:xfrm>
            <a:custGeom>
              <a:avLst/>
              <a:gdLst>
                <a:gd name="T0" fmla="*/ 354 w 1448"/>
                <a:gd name="T1" fmla="*/ 256 h 852"/>
                <a:gd name="T2" fmla="*/ 363 w 1448"/>
                <a:gd name="T3" fmla="*/ 257 h 852"/>
                <a:gd name="T4" fmla="*/ 407 w 1448"/>
                <a:gd name="T5" fmla="*/ 268 h 852"/>
                <a:gd name="T6" fmla="*/ 460 w 1448"/>
                <a:gd name="T7" fmla="*/ 257 h 852"/>
                <a:gd name="T8" fmla="*/ 483 w 1448"/>
                <a:gd name="T9" fmla="*/ 236 h 852"/>
                <a:gd name="T10" fmla="*/ 469 w 1448"/>
                <a:gd name="T11" fmla="*/ 218 h 852"/>
                <a:gd name="T12" fmla="*/ 458 w 1448"/>
                <a:gd name="T13" fmla="*/ 213 h 852"/>
                <a:gd name="T14" fmla="*/ 472 w 1448"/>
                <a:gd name="T15" fmla="*/ 186 h 852"/>
                <a:gd name="T16" fmla="*/ 476 w 1448"/>
                <a:gd name="T17" fmla="*/ 145 h 852"/>
                <a:gd name="T18" fmla="*/ 446 w 1448"/>
                <a:gd name="T19" fmla="*/ 118 h 852"/>
                <a:gd name="T20" fmla="*/ 412 w 1448"/>
                <a:gd name="T21" fmla="*/ 114 h 852"/>
                <a:gd name="T22" fmla="*/ 419 w 1448"/>
                <a:gd name="T23" fmla="*/ 109 h 852"/>
                <a:gd name="T24" fmla="*/ 416 w 1448"/>
                <a:gd name="T25" fmla="*/ 80 h 852"/>
                <a:gd name="T26" fmla="*/ 377 w 1448"/>
                <a:gd name="T27" fmla="*/ 44 h 852"/>
                <a:gd name="T28" fmla="*/ 311 w 1448"/>
                <a:gd name="T29" fmla="*/ 25 h 852"/>
                <a:gd name="T30" fmla="*/ 279 w 1448"/>
                <a:gd name="T31" fmla="*/ 27 h 852"/>
                <a:gd name="T32" fmla="*/ 279 w 1448"/>
                <a:gd name="T33" fmla="*/ 27 h 852"/>
                <a:gd name="T34" fmla="*/ 260 w 1448"/>
                <a:gd name="T35" fmla="*/ 12 h 852"/>
                <a:gd name="T36" fmla="*/ 197 w 1448"/>
                <a:gd name="T37" fmla="*/ 0 h 852"/>
                <a:gd name="T38" fmla="*/ 140 w 1448"/>
                <a:gd name="T39" fmla="*/ 9 h 852"/>
                <a:gd name="T40" fmla="*/ 136 w 1448"/>
                <a:gd name="T41" fmla="*/ 34 h 852"/>
                <a:gd name="T42" fmla="*/ 143 w 1448"/>
                <a:gd name="T43" fmla="*/ 46 h 852"/>
                <a:gd name="T44" fmla="*/ 97 w 1448"/>
                <a:gd name="T45" fmla="*/ 48 h 852"/>
                <a:gd name="T46" fmla="*/ 60 w 1448"/>
                <a:gd name="T47" fmla="*/ 69 h 852"/>
                <a:gd name="T48" fmla="*/ 62 w 1448"/>
                <a:gd name="T49" fmla="*/ 112 h 852"/>
                <a:gd name="T50" fmla="*/ 76 w 1448"/>
                <a:gd name="T51" fmla="*/ 140 h 852"/>
                <a:gd name="T52" fmla="*/ 75 w 1448"/>
                <a:gd name="T53" fmla="*/ 144 h 852"/>
                <a:gd name="T54" fmla="*/ 28 w 1448"/>
                <a:gd name="T55" fmla="*/ 157 h 852"/>
                <a:gd name="T56" fmla="*/ 0 w 1448"/>
                <a:gd name="T57" fmla="*/ 175 h 852"/>
                <a:gd name="T58" fmla="*/ 30 w 1448"/>
                <a:gd name="T59" fmla="*/ 213 h 852"/>
                <a:gd name="T60" fmla="*/ 68 w 1448"/>
                <a:gd name="T61" fmla="*/ 230 h 852"/>
                <a:gd name="T62" fmla="*/ 34 w 1448"/>
                <a:gd name="T63" fmla="*/ 246 h 852"/>
                <a:gd name="T64" fmla="*/ 11 w 1448"/>
                <a:gd name="T65" fmla="*/ 264 h 852"/>
                <a:gd name="T66" fmla="*/ 62 w 1448"/>
                <a:gd name="T67" fmla="*/ 280 h 852"/>
                <a:gd name="T68" fmla="*/ 120 w 1448"/>
                <a:gd name="T69" fmla="*/ 280 h 852"/>
                <a:gd name="T70" fmla="*/ 122 w 1448"/>
                <a:gd name="T71" fmla="*/ 275 h 852"/>
                <a:gd name="T72" fmla="*/ 352 w 1448"/>
                <a:gd name="T73" fmla="*/ 256 h 85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8"/>
                <a:gd name="T112" fmla="*/ 0 h 852"/>
                <a:gd name="T113" fmla="*/ 1448 w 1448"/>
                <a:gd name="T114" fmla="*/ 852 h 85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8" h="852">
                  <a:moveTo>
                    <a:pt x="1055" y="767"/>
                  </a:moveTo>
                  <a:lnTo>
                    <a:pt x="1062" y="767"/>
                  </a:lnTo>
                  <a:lnTo>
                    <a:pt x="1070" y="767"/>
                  </a:lnTo>
                  <a:lnTo>
                    <a:pt x="1089" y="771"/>
                  </a:lnTo>
                  <a:lnTo>
                    <a:pt x="1145" y="793"/>
                  </a:lnTo>
                  <a:lnTo>
                    <a:pt x="1221" y="804"/>
                  </a:lnTo>
                  <a:lnTo>
                    <a:pt x="1310" y="793"/>
                  </a:lnTo>
                  <a:lnTo>
                    <a:pt x="1379" y="771"/>
                  </a:lnTo>
                  <a:lnTo>
                    <a:pt x="1427" y="745"/>
                  </a:lnTo>
                  <a:lnTo>
                    <a:pt x="1448" y="707"/>
                  </a:lnTo>
                  <a:lnTo>
                    <a:pt x="1441" y="680"/>
                  </a:lnTo>
                  <a:lnTo>
                    <a:pt x="1406" y="654"/>
                  </a:lnTo>
                  <a:lnTo>
                    <a:pt x="1372" y="643"/>
                  </a:lnTo>
                  <a:lnTo>
                    <a:pt x="1372" y="638"/>
                  </a:lnTo>
                  <a:lnTo>
                    <a:pt x="1400" y="605"/>
                  </a:lnTo>
                  <a:lnTo>
                    <a:pt x="1414" y="557"/>
                  </a:lnTo>
                  <a:lnTo>
                    <a:pt x="1427" y="493"/>
                  </a:lnTo>
                  <a:lnTo>
                    <a:pt x="1427" y="434"/>
                  </a:lnTo>
                  <a:lnTo>
                    <a:pt x="1393" y="386"/>
                  </a:lnTo>
                  <a:lnTo>
                    <a:pt x="1338" y="353"/>
                  </a:lnTo>
                  <a:lnTo>
                    <a:pt x="1276" y="337"/>
                  </a:lnTo>
                  <a:lnTo>
                    <a:pt x="1234" y="343"/>
                  </a:lnTo>
                  <a:lnTo>
                    <a:pt x="1207" y="353"/>
                  </a:lnTo>
                  <a:lnTo>
                    <a:pt x="1255" y="327"/>
                  </a:lnTo>
                  <a:lnTo>
                    <a:pt x="1262" y="289"/>
                  </a:lnTo>
                  <a:lnTo>
                    <a:pt x="1248" y="241"/>
                  </a:lnTo>
                  <a:lnTo>
                    <a:pt x="1200" y="187"/>
                  </a:lnTo>
                  <a:lnTo>
                    <a:pt x="1131" y="133"/>
                  </a:lnTo>
                  <a:lnTo>
                    <a:pt x="1028" y="96"/>
                  </a:lnTo>
                  <a:lnTo>
                    <a:pt x="931" y="74"/>
                  </a:lnTo>
                  <a:lnTo>
                    <a:pt x="856" y="74"/>
                  </a:lnTo>
                  <a:lnTo>
                    <a:pt x="835" y="80"/>
                  </a:lnTo>
                  <a:lnTo>
                    <a:pt x="835" y="63"/>
                  </a:lnTo>
                  <a:lnTo>
                    <a:pt x="779" y="37"/>
                  </a:lnTo>
                  <a:lnTo>
                    <a:pt x="690" y="9"/>
                  </a:lnTo>
                  <a:lnTo>
                    <a:pt x="592" y="0"/>
                  </a:lnTo>
                  <a:lnTo>
                    <a:pt x="503" y="0"/>
                  </a:lnTo>
                  <a:lnTo>
                    <a:pt x="421" y="26"/>
                  </a:lnTo>
                  <a:lnTo>
                    <a:pt x="393" y="63"/>
                  </a:lnTo>
                  <a:lnTo>
                    <a:pt x="407" y="102"/>
                  </a:lnTo>
                  <a:lnTo>
                    <a:pt x="434" y="133"/>
                  </a:lnTo>
                  <a:lnTo>
                    <a:pt x="428" y="139"/>
                  </a:lnTo>
                  <a:lnTo>
                    <a:pt x="365" y="144"/>
                  </a:lnTo>
                  <a:lnTo>
                    <a:pt x="290" y="144"/>
                  </a:lnTo>
                  <a:lnTo>
                    <a:pt x="220" y="165"/>
                  </a:lnTo>
                  <a:lnTo>
                    <a:pt x="179" y="208"/>
                  </a:lnTo>
                  <a:lnTo>
                    <a:pt x="166" y="267"/>
                  </a:lnTo>
                  <a:lnTo>
                    <a:pt x="186" y="337"/>
                  </a:lnTo>
                  <a:lnTo>
                    <a:pt x="220" y="391"/>
                  </a:lnTo>
                  <a:lnTo>
                    <a:pt x="227" y="421"/>
                  </a:lnTo>
                  <a:lnTo>
                    <a:pt x="280" y="436"/>
                  </a:lnTo>
                  <a:lnTo>
                    <a:pt x="225" y="432"/>
                  </a:lnTo>
                  <a:lnTo>
                    <a:pt x="179" y="455"/>
                  </a:lnTo>
                  <a:lnTo>
                    <a:pt x="83" y="472"/>
                  </a:lnTo>
                  <a:lnTo>
                    <a:pt x="21" y="493"/>
                  </a:lnTo>
                  <a:lnTo>
                    <a:pt x="0" y="525"/>
                  </a:lnTo>
                  <a:lnTo>
                    <a:pt x="21" y="579"/>
                  </a:lnTo>
                  <a:lnTo>
                    <a:pt x="90" y="638"/>
                  </a:lnTo>
                  <a:lnTo>
                    <a:pt x="145" y="686"/>
                  </a:lnTo>
                  <a:lnTo>
                    <a:pt x="203" y="691"/>
                  </a:lnTo>
                  <a:lnTo>
                    <a:pt x="138" y="699"/>
                  </a:lnTo>
                  <a:lnTo>
                    <a:pt x="103" y="739"/>
                  </a:lnTo>
                  <a:lnTo>
                    <a:pt x="42" y="761"/>
                  </a:lnTo>
                  <a:lnTo>
                    <a:pt x="34" y="793"/>
                  </a:lnTo>
                  <a:lnTo>
                    <a:pt x="83" y="825"/>
                  </a:lnTo>
                  <a:lnTo>
                    <a:pt x="186" y="841"/>
                  </a:lnTo>
                  <a:lnTo>
                    <a:pt x="297" y="852"/>
                  </a:lnTo>
                  <a:lnTo>
                    <a:pt x="359" y="841"/>
                  </a:lnTo>
                  <a:lnTo>
                    <a:pt x="365" y="836"/>
                  </a:lnTo>
                  <a:lnTo>
                    <a:pt x="365" y="825"/>
                  </a:lnTo>
                  <a:lnTo>
                    <a:pt x="359" y="819"/>
                  </a:lnTo>
                  <a:lnTo>
                    <a:pt x="1055" y="767"/>
                  </a:lnTo>
                  <a:close/>
                </a:path>
              </a:pathLst>
            </a:custGeom>
            <a:solidFill>
              <a:srgbClr val="00C000"/>
            </a:solidFill>
            <a:ln w="0">
              <a:solidFill>
                <a:srgbClr val="00C000"/>
              </a:solidFill>
              <a:round/>
              <a:headEnd/>
              <a:tailEnd/>
            </a:ln>
          </p:spPr>
          <p:txBody>
            <a:bodyPr/>
            <a:lstStyle/>
            <a:p>
              <a:endParaRPr lang="ar-IQ"/>
            </a:p>
          </p:txBody>
        </p:sp>
        <p:sp>
          <p:nvSpPr>
            <p:cNvPr id="98" name="Freeform 96"/>
            <p:cNvSpPr>
              <a:spLocks/>
            </p:cNvSpPr>
            <p:nvPr/>
          </p:nvSpPr>
          <p:spPr bwMode="auto">
            <a:xfrm>
              <a:off x="2891" y="1861"/>
              <a:ext cx="359" cy="324"/>
            </a:xfrm>
            <a:custGeom>
              <a:avLst/>
              <a:gdLst>
                <a:gd name="T0" fmla="*/ 208 w 1079"/>
                <a:gd name="T1" fmla="*/ 184 h 973"/>
                <a:gd name="T2" fmla="*/ 215 w 1079"/>
                <a:gd name="T3" fmla="*/ 213 h 973"/>
                <a:gd name="T4" fmla="*/ 218 w 1079"/>
                <a:gd name="T5" fmla="*/ 279 h 973"/>
                <a:gd name="T6" fmla="*/ 239 w 1079"/>
                <a:gd name="T7" fmla="*/ 302 h 973"/>
                <a:gd name="T8" fmla="*/ 319 w 1079"/>
                <a:gd name="T9" fmla="*/ 324 h 973"/>
                <a:gd name="T10" fmla="*/ 63 w 1079"/>
                <a:gd name="T11" fmla="*/ 315 h 973"/>
                <a:gd name="T12" fmla="*/ 100 w 1079"/>
                <a:gd name="T13" fmla="*/ 314 h 973"/>
                <a:gd name="T14" fmla="*/ 131 w 1079"/>
                <a:gd name="T15" fmla="*/ 281 h 973"/>
                <a:gd name="T16" fmla="*/ 144 w 1079"/>
                <a:gd name="T17" fmla="*/ 184 h 973"/>
                <a:gd name="T18" fmla="*/ 70 w 1079"/>
                <a:gd name="T19" fmla="*/ 137 h 973"/>
                <a:gd name="T20" fmla="*/ 20 w 1079"/>
                <a:gd name="T21" fmla="*/ 116 h 973"/>
                <a:gd name="T22" fmla="*/ 24 w 1079"/>
                <a:gd name="T23" fmla="*/ 106 h 973"/>
                <a:gd name="T24" fmla="*/ 77 w 1079"/>
                <a:gd name="T25" fmla="*/ 129 h 973"/>
                <a:gd name="T26" fmla="*/ 125 w 1079"/>
                <a:gd name="T27" fmla="*/ 142 h 973"/>
                <a:gd name="T28" fmla="*/ 171 w 1079"/>
                <a:gd name="T29" fmla="*/ 142 h 973"/>
                <a:gd name="T30" fmla="*/ 109 w 1079"/>
                <a:gd name="T31" fmla="*/ 89 h 973"/>
                <a:gd name="T32" fmla="*/ 77 w 1079"/>
                <a:gd name="T33" fmla="*/ 50 h 973"/>
                <a:gd name="T34" fmla="*/ 130 w 1079"/>
                <a:gd name="T35" fmla="*/ 89 h 973"/>
                <a:gd name="T36" fmla="*/ 187 w 1079"/>
                <a:gd name="T37" fmla="*/ 126 h 973"/>
                <a:gd name="T38" fmla="*/ 194 w 1079"/>
                <a:gd name="T39" fmla="*/ 67 h 973"/>
                <a:gd name="T40" fmla="*/ 201 w 1079"/>
                <a:gd name="T41" fmla="*/ 24 h 973"/>
                <a:gd name="T42" fmla="*/ 214 w 1079"/>
                <a:gd name="T43" fmla="*/ 0 h 973"/>
                <a:gd name="T44" fmla="*/ 219 w 1079"/>
                <a:gd name="T45" fmla="*/ 56 h 973"/>
                <a:gd name="T46" fmla="*/ 241 w 1079"/>
                <a:gd name="T47" fmla="*/ 61 h 973"/>
                <a:gd name="T48" fmla="*/ 312 w 1079"/>
                <a:gd name="T49" fmla="*/ 46 h 973"/>
                <a:gd name="T50" fmla="*/ 289 w 1079"/>
                <a:gd name="T51" fmla="*/ 71 h 973"/>
                <a:gd name="T52" fmla="*/ 217 w 1079"/>
                <a:gd name="T53" fmla="*/ 97 h 973"/>
                <a:gd name="T54" fmla="*/ 217 w 1079"/>
                <a:gd name="T55" fmla="*/ 137 h 973"/>
                <a:gd name="T56" fmla="*/ 224 w 1079"/>
                <a:gd name="T57" fmla="*/ 140 h 973"/>
                <a:gd name="T58" fmla="*/ 286 w 1079"/>
                <a:gd name="T59" fmla="*/ 140 h 973"/>
                <a:gd name="T60" fmla="*/ 332 w 1079"/>
                <a:gd name="T61" fmla="*/ 135 h 973"/>
                <a:gd name="T62" fmla="*/ 359 w 1079"/>
                <a:gd name="T63" fmla="*/ 140 h 973"/>
                <a:gd name="T64" fmla="*/ 302 w 1079"/>
                <a:gd name="T65" fmla="*/ 147 h 973"/>
                <a:gd name="T66" fmla="*/ 237 w 1079"/>
                <a:gd name="T67" fmla="*/ 158 h 9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9"/>
                <a:gd name="T103" fmla="*/ 0 h 973"/>
                <a:gd name="T104" fmla="*/ 1079 w 1079"/>
                <a:gd name="T105" fmla="*/ 973 h 9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9" h="973">
                  <a:moveTo>
                    <a:pt x="649" y="498"/>
                  </a:moveTo>
                  <a:lnTo>
                    <a:pt x="625" y="552"/>
                  </a:lnTo>
                  <a:lnTo>
                    <a:pt x="639" y="586"/>
                  </a:lnTo>
                  <a:lnTo>
                    <a:pt x="645" y="640"/>
                  </a:lnTo>
                  <a:lnTo>
                    <a:pt x="645" y="764"/>
                  </a:lnTo>
                  <a:lnTo>
                    <a:pt x="655" y="838"/>
                  </a:lnTo>
                  <a:lnTo>
                    <a:pt x="673" y="864"/>
                  </a:lnTo>
                  <a:lnTo>
                    <a:pt x="718" y="906"/>
                  </a:lnTo>
                  <a:lnTo>
                    <a:pt x="807" y="938"/>
                  </a:lnTo>
                  <a:lnTo>
                    <a:pt x="959" y="973"/>
                  </a:lnTo>
                  <a:lnTo>
                    <a:pt x="114" y="973"/>
                  </a:lnTo>
                  <a:lnTo>
                    <a:pt x="190" y="946"/>
                  </a:lnTo>
                  <a:lnTo>
                    <a:pt x="238" y="938"/>
                  </a:lnTo>
                  <a:lnTo>
                    <a:pt x="301" y="944"/>
                  </a:lnTo>
                  <a:lnTo>
                    <a:pt x="353" y="909"/>
                  </a:lnTo>
                  <a:lnTo>
                    <a:pt x="393" y="845"/>
                  </a:lnTo>
                  <a:lnTo>
                    <a:pt x="424" y="675"/>
                  </a:lnTo>
                  <a:lnTo>
                    <a:pt x="432" y="554"/>
                  </a:lnTo>
                  <a:lnTo>
                    <a:pt x="459" y="498"/>
                  </a:lnTo>
                  <a:lnTo>
                    <a:pt x="210" y="410"/>
                  </a:lnTo>
                  <a:lnTo>
                    <a:pt x="141" y="394"/>
                  </a:lnTo>
                  <a:lnTo>
                    <a:pt x="59" y="348"/>
                  </a:lnTo>
                  <a:lnTo>
                    <a:pt x="0" y="319"/>
                  </a:lnTo>
                  <a:lnTo>
                    <a:pt x="72" y="318"/>
                  </a:lnTo>
                  <a:lnTo>
                    <a:pt x="163" y="361"/>
                  </a:lnTo>
                  <a:lnTo>
                    <a:pt x="231" y="388"/>
                  </a:lnTo>
                  <a:lnTo>
                    <a:pt x="321" y="415"/>
                  </a:lnTo>
                  <a:lnTo>
                    <a:pt x="377" y="426"/>
                  </a:lnTo>
                  <a:lnTo>
                    <a:pt x="477" y="448"/>
                  </a:lnTo>
                  <a:lnTo>
                    <a:pt x="514" y="426"/>
                  </a:lnTo>
                  <a:lnTo>
                    <a:pt x="438" y="391"/>
                  </a:lnTo>
                  <a:lnTo>
                    <a:pt x="327" y="266"/>
                  </a:lnTo>
                  <a:lnTo>
                    <a:pt x="283" y="222"/>
                  </a:lnTo>
                  <a:lnTo>
                    <a:pt x="231" y="151"/>
                  </a:lnTo>
                  <a:lnTo>
                    <a:pt x="224" y="88"/>
                  </a:lnTo>
                  <a:lnTo>
                    <a:pt x="390" y="266"/>
                  </a:lnTo>
                  <a:lnTo>
                    <a:pt x="424" y="303"/>
                  </a:lnTo>
                  <a:lnTo>
                    <a:pt x="562" y="378"/>
                  </a:lnTo>
                  <a:lnTo>
                    <a:pt x="573" y="259"/>
                  </a:lnTo>
                  <a:lnTo>
                    <a:pt x="584" y="201"/>
                  </a:lnTo>
                  <a:lnTo>
                    <a:pt x="596" y="162"/>
                  </a:lnTo>
                  <a:lnTo>
                    <a:pt x="604" y="71"/>
                  </a:lnTo>
                  <a:lnTo>
                    <a:pt x="610" y="34"/>
                  </a:lnTo>
                  <a:lnTo>
                    <a:pt x="642" y="0"/>
                  </a:lnTo>
                  <a:lnTo>
                    <a:pt x="652" y="104"/>
                  </a:lnTo>
                  <a:lnTo>
                    <a:pt x="659" y="168"/>
                  </a:lnTo>
                  <a:lnTo>
                    <a:pt x="639" y="228"/>
                  </a:lnTo>
                  <a:lnTo>
                    <a:pt x="724" y="184"/>
                  </a:lnTo>
                  <a:lnTo>
                    <a:pt x="869" y="179"/>
                  </a:lnTo>
                  <a:lnTo>
                    <a:pt x="938" y="139"/>
                  </a:lnTo>
                  <a:lnTo>
                    <a:pt x="942" y="179"/>
                  </a:lnTo>
                  <a:lnTo>
                    <a:pt x="869" y="214"/>
                  </a:lnTo>
                  <a:lnTo>
                    <a:pt x="745" y="216"/>
                  </a:lnTo>
                  <a:lnTo>
                    <a:pt x="652" y="292"/>
                  </a:lnTo>
                  <a:lnTo>
                    <a:pt x="645" y="388"/>
                  </a:lnTo>
                  <a:lnTo>
                    <a:pt x="652" y="410"/>
                  </a:lnTo>
                  <a:lnTo>
                    <a:pt x="673" y="420"/>
                  </a:lnTo>
                  <a:lnTo>
                    <a:pt x="762" y="431"/>
                  </a:lnTo>
                  <a:lnTo>
                    <a:pt x="859" y="420"/>
                  </a:lnTo>
                  <a:lnTo>
                    <a:pt x="942" y="410"/>
                  </a:lnTo>
                  <a:lnTo>
                    <a:pt x="998" y="404"/>
                  </a:lnTo>
                  <a:lnTo>
                    <a:pt x="1066" y="399"/>
                  </a:lnTo>
                  <a:lnTo>
                    <a:pt x="1079" y="420"/>
                  </a:lnTo>
                  <a:lnTo>
                    <a:pt x="1003" y="426"/>
                  </a:lnTo>
                  <a:lnTo>
                    <a:pt x="908" y="441"/>
                  </a:lnTo>
                  <a:lnTo>
                    <a:pt x="810" y="458"/>
                  </a:lnTo>
                  <a:lnTo>
                    <a:pt x="713" y="474"/>
                  </a:lnTo>
                  <a:lnTo>
                    <a:pt x="649" y="498"/>
                  </a:lnTo>
                  <a:close/>
                </a:path>
              </a:pathLst>
            </a:custGeom>
            <a:solidFill>
              <a:srgbClr val="008080"/>
            </a:solidFill>
            <a:ln w="0">
              <a:solidFill>
                <a:srgbClr val="800000"/>
              </a:solidFill>
              <a:round/>
              <a:headEnd/>
              <a:tailEnd/>
            </a:ln>
          </p:spPr>
          <p:txBody>
            <a:bodyPr/>
            <a:lstStyle/>
            <a:p>
              <a:endParaRPr lang="ar-IQ"/>
            </a:p>
          </p:txBody>
        </p:sp>
        <p:sp>
          <p:nvSpPr>
            <p:cNvPr id="99" name="Freeform 97"/>
            <p:cNvSpPr>
              <a:spLocks/>
            </p:cNvSpPr>
            <p:nvPr/>
          </p:nvSpPr>
          <p:spPr bwMode="auto">
            <a:xfrm>
              <a:off x="495" y="1989"/>
              <a:ext cx="1761" cy="2242"/>
            </a:xfrm>
            <a:custGeom>
              <a:avLst/>
              <a:gdLst>
                <a:gd name="T0" fmla="*/ 0 w 5284"/>
                <a:gd name="T1" fmla="*/ 408 h 6728"/>
                <a:gd name="T2" fmla="*/ 13 w 5284"/>
                <a:gd name="T3" fmla="*/ 390 h 6728"/>
                <a:gd name="T4" fmla="*/ 51 w 5284"/>
                <a:gd name="T5" fmla="*/ 344 h 6728"/>
                <a:gd name="T6" fmla="*/ 112 w 5284"/>
                <a:gd name="T7" fmla="*/ 281 h 6728"/>
                <a:gd name="T8" fmla="*/ 150 w 5284"/>
                <a:gd name="T9" fmla="*/ 248 h 6728"/>
                <a:gd name="T10" fmla="*/ 193 w 5284"/>
                <a:gd name="T11" fmla="*/ 214 h 6728"/>
                <a:gd name="T12" fmla="*/ 248 w 5284"/>
                <a:gd name="T13" fmla="*/ 176 h 6728"/>
                <a:gd name="T14" fmla="*/ 284 w 5284"/>
                <a:gd name="T15" fmla="*/ 156 h 6728"/>
                <a:gd name="T16" fmla="*/ 323 w 5284"/>
                <a:gd name="T17" fmla="*/ 141 h 6728"/>
                <a:gd name="T18" fmla="*/ 386 w 5284"/>
                <a:gd name="T19" fmla="*/ 118 h 6728"/>
                <a:gd name="T20" fmla="*/ 503 w 5284"/>
                <a:gd name="T21" fmla="*/ 74 h 6728"/>
                <a:gd name="T22" fmla="*/ 575 w 5284"/>
                <a:gd name="T23" fmla="*/ 51 h 6728"/>
                <a:gd name="T24" fmla="*/ 650 w 5284"/>
                <a:gd name="T25" fmla="*/ 37 h 6728"/>
                <a:gd name="T26" fmla="*/ 772 w 5284"/>
                <a:gd name="T27" fmla="*/ 21 h 6728"/>
                <a:gd name="T28" fmla="*/ 861 w 5284"/>
                <a:gd name="T29" fmla="*/ 13 h 6728"/>
                <a:gd name="T30" fmla="*/ 916 w 5284"/>
                <a:gd name="T31" fmla="*/ 14 h 6728"/>
                <a:gd name="T32" fmla="*/ 971 w 5284"/>
                <a:gd name="T33" fmla="*/ 18 h 6728"/>
                <a:gd name="T34" fmla="*/ 1062 w 5284"/>
                <a:gd name="T35" fmla="*/ 21 h 6728"/>
                <a:gd name="T36" fmla="*/ 1131 w 5284"/>
                <a:gd name="T37" fmla="*/ 19 h 6728"/>
                <a:gd name="T38" fmla="*/ 1184 w 5284"/>
                <a:gd name="T39" fmla="*/ 14 h 6728"/>
                <a:gd name="T40" fmla="*/ 1259 w 5284"/>
                <a:gd name="T41" fmla="*/ 3 h 6728"/>
                <a:gd name="T42" fmla="*/ 1293 w 5284"/>
                <a:gd name="T43" fmla="*/ 0 h 6728"/>
                <a:gd name="T44" fmla="*/ 1332 w 5284"/>
                <a:gd name="T45" fmla="*/ 1 h 6728"/>
                <a:gd name="T46" fmla="*/ 1382 w 5284"/>
                <a:gd name="T47" fmla="*/ 7 h 6728"/>
                <a:gd name="T48" fmla="*/ 1448 w 5284"/>
                <a:gd name="T49" fmla="*/ 21 h 6728"/>
                <a:gd name="T50" fmla="*/ 1487 w 5284"/>
                <a:gd name="T51" fmla="*/ 32 h 6728"/>
                <a:gd name="T52" fmla="*/ 1518 w 5284"/>
                <a:gd name="T53" fmla="*/ 44 h 6728"/>
                <a:gd name="T54" fmla="*/ 1567 w 5284"/>
                <a:gd name="T55" fmla="*/ 70 h 6728"/>
                <a:gd name="T56" fmla="*/ 1604 w 5284"/>
                <a:gd name="T57" fmla="*/ 95 h 6728"/>
                <a:gd name="T58" fmla="*/ 1641 w 5284"/>
                <a:gd name="T59" fmla="*/ 118 h 6728"/>
                <a:gd name="T60" fmla="*/ 1664 w 5284"/>
                <a:gd name="T61" fmla="*/ 154 h 6728"/>
                <a:gd name="T62" fmla="*/ 1689 w 5284"/>
                <a:gd name="T63" fmla="*/ 192 h 6728"/>
                <a:gd name="T64" fmla="*/ 1715 w 5284"/>
                <a:gd name="T65" fmla="*/ 241 h 6728"/>
                <a:gd name="T66" fmla="*/ 1727 w 5284"/>
                <a:gd name="T67" fmla="*/ 272 h 6728"/>
                <a:gd name="T68" fmla="*/ 1738 w 5284"/>
                <a:gd name="T69" fmla="*/ 311 h 6728"/>
                <a:gd name="T70" fmla="*/ 1753 w 5284"/>
                <a:gd name="T71" fmla="*/ 371 h 6728"/>
                <a:gd name="T72" fmla="*/ 1761 w 5284"/>
                <a:gd name="T73" fmla="*/ 411 h 6728"/>
                <a:gd name="T74" fmla="*/ 1757 w 5284"/>
                <a:gd name="T75" fmla="*/ 450 h 6728"/>
                <a:gd name="T76" fmla="*/ 1738 w 5284"/>
                <a:gd name="T77" fmla="*/ 504 h 6728"/>
                <a:gd name="T78" fmla="*/ 1718 w 5284"/>
                <a:gd name="T79" fmla="*/ 545 h 6728"/>
                <a:gd name="T80" fmla="*/ 1698 w 5284"/>
                <a:gd name="T81" fmla="*/ 572 h 6728"/>
                <a:gd name="T82" fmla="*/ 1678 w 5284"/>
                <a:gd name="T83" fmla="*/ 591 h 6728"/>
                <a:gd name="T84" fmla="*/ 1657 w 5284"/>
                <a:gd name="T85" fmla="*/ 605 h 6728"/>
                <a:gd name="T86" fmla="*/ 1607 w 5284"/>
                <a:gd name="T87" fmla="*/ 636 h 6728"/>
                <a:gd name="T88" fmla="*/ 1578 w 5284"/>
                <a:gd name="T89" fmla="*/ 660 h 6728"/>
                <a:gd name="T90" fmla="*/ 1545 w 5284"/>
                <a:gd name="T91" fmla="*/ 697 h 6728"/>
                <a:gd name="T92" fmla="*/ 1475 w 5284"/>
                <a:gd name="T93" fmla="*/ 781 h 6728"/>
                <a:gd name="T94" fmla="*/ 1434 w 5284"/>
                <a:gd name="T95" fmla="*/ 833 h 6728"/>
                <a:gd name="T96" fmla="*/ 1400 w 5284"/>
                <a:gd name="T97" fmla="*/ 890 h 6728"/>
                <a:gd name="T98" fmla="*/ 1352 w 5284"/>
                <a:gd name="T99" fmla="*/ 987 h 6728"/>
                <a:gd name="T100" fmla="*/ 1312 w 5284"/>
                <a:gd name="T101" fmla="*/ 1073 h 6728"/>
                <a:gd name="T102" fmla="*/ 1292 w 5284"/>
                <a:gd name="T103" fmla="*/ 1127 h 6728"/>
                <a:gd name="T104" fmla="*/ 1278 w 5284"/>
                <a:gd name="T105" fmla="*/ 1184 h 6728"/>
                <a:gd name="T106" fmla="*/ 1255 w 5284"/>
                <a:gd name="T107" fmla="*/ 1277 h 6728"/>
                <a:gd name="T108" fmla="*/ 1218 w 5284"/>
                <a:gd name="T109" fmla="*/ 1425 h 6728"/>
                <a:gd name="T110" fmla="*/ 1200 w 5284"/>
                <a:gd name="T111" fmla="*/ 1516 h 6728"/>
                <a:gd name="T112" fmla="*/ 1186 w 5284"/>
                <a:gd name="T113" fmla="*/ 1608 h 6728"/>
                <a:gd name="T114" fmla="*/ 1175 w 5284"/>
                <a:gd name="T115" fmla="*/ 1673 h 6728"/>
                <a:gd name="T116" fmla="*/ 1158 w 5284"/>
                <a:gd name="T117" fmla="*/ 1759 h 6728"/>
                <a:gd name="T118" fmla="*/ 1090 w 5284"/>
                <a:gd name="T119" fmla="*/ 2100 h 6728"/>
                <a:gd name="T120" fmla="*/ 1062 w 5284"/>
                <a:gd name="T121" fmla="*/ 2242 h 67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84"/>
                <a:gd name="T184" fmla="*/ 0 h 6728"/>
                <a:gd name="T185" fmla="*/ 5284 w 5284"/>
                <a:gd name="T186" fmla="*/ 6728 h 67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84" h="6728">
                  <a:moveTo>
                    <a:pt x="0" y="1223"/>
                  </a:moveTo>
                  <a:lnTo>
                    <a:pt x="40" y="1169"/>
                  </a:lnTo>
                  <a:lnTo>
                    <a:pt x="154" y="1031"/>
                  </a:lnTo>
                  <a:lnTo>
                    <a:pt x="336" y="844"/>
                  </a:lnTo>
                  <a:lnTo>
                    <a:pt x="450" y="743"/>
                  </a:lnTo>
                  <a:lnTo>
                    <a:pt x="580" y="643"/>
                  </a:lnTo>
                  <a:lnTo>
                    <a:pt x="744" y="528"/>
                  </a:lnTo>
                  <a:lnTo>
                    <a:pt x="852" y="467"/>
                  </a:lnTo>
                  <a:lnTo>
                    <a:pt x="968" y="422"/>
                  </a:lnTo>
                  <a:lnTo>
                    <a:pt x="1159" y="353"/>
                  </a:lnTo>
                  <a:lnTo>
                    <a:pt x="1508" y="223"/>
                  </a:lnTo>
                  <a:lnTo>
                    <a:pt x="1725" y="153"/>
                  </a:lnTo>
                  <a:lnTo>
                    <a:pt x="1949" y="110"/>
                  </a:lnTo>
                  <a:lnTo>
                    <a:pt x="2317" y="64"/>
                  </a:lnTo>
                  <a:lnTo>
                    <a:pt x="2584" y="39"/>
                  </a:lnTo>
                  <a:lnTo>
                    <a:pt x="2749" y="42"/>
                  </a:lnTo>
                  <a:lnTo>
                    <a:pt x="2913" y="55"/>
                  </a:lnTo>
                  <a:lnTo>
                    <a:pt x="3186" y="64"/>
                  </a:lnTo>
                  <a:lnTo>
                    <a:pt x="3395" y="57"/>
                  </a:lnTo>
                  <a:lnTo>
                    <a:pt x="3552" y="43"/>
                  </a:lnTo>
                  <a:lnTo>
                    <a:pt x="3778" y="10"/>
                  </a:lnTo>
                  <a:lnTo>
                    <a:pt x="3881" y="0"/>
                  </a:lnTo>
                  <a:lnTo>
                    <a:pt x="3998" y="3"/>
                  </a:lnTo>
                  <a:lnTo>
                    <a:pt x="4147" y="22"/>
                  </a:lnTo>
                  <a:lnTo>
                    <a:pt x="4346" y="64"/>
                  </a:lnTo>
                  <a:lnTo>
                    <a:pt x="4461" y="96"/>
                  </a:lnTo>
                  <a:lnTo>
                    <a:pt x="4555" y="131"/>
                  </a:lnTo>
                  <a:lnTo>
                    <a:pt x="4701" y="209"/>
                  </a:lnTo>
                  <a:lnTo>
                    <a:pt x="4814" y="285"/>
                  </a:lnTo>
                  <a:lnTo>
                    <a:pt x="4925" y="353"/>
                  </a:lnTo>
                  <a:lnTo>
                    <a:pt x="4992" y="463"/>
                  </a:lnTo>
                  <a:lnTo>
                    <a:pt x="5069" y="576"/>
                  </a:lnTo>
                  <a:lnTo>
                    <a:pt x="5147" y="722"/>
                  </a:lnTo>
                  <a:lnTo>
                    <a:pt x="5182" y="817"/>
                  </a:lnTo>
                  <a:lnTo>
                    <a:pt x="5215" y="933"/>
                  </a:lnTo>
                  <a:lnTo>
                    <a:pt x="5260" y="1113"/>
                  </a:lnTo>
                  <a:lnTo>
                    <a:pt x="5284" y="1234"/>
                  </a:lnTo>
                  <a:lnTo>
                    <a:pt x="5272" y="1349"/>
                  </a:lnTo>
                  <a:lnTo>
                    <a:pt x="5215" y="1512"/>
                  </a:lnTo>
                  <a:lnTo>
                    <a:pt x="5156" y="1634"/>
                  </a:lnTo>
                  <a:lnTo>
                    <a:pt x="5096" y="1717"/>
                  </a:lnTo>
                  <a:lnTo>
                    <a:pt x="5036" y="1774"/>
                  </a:lnTo>
                  <a:lnTo>
                    <a:pt x="4971" y="1816"/>
                  </a:lnTo>
                  <a:lnTo>
                    <a:pt x="4823" y="1909"/>
                  </a:lnTo>
                  <a:lnTo>
                    <a:pt x="4735" y="1982"/>
                  </a:lnTo>
                  <a:lnTo>
                    <a:pt x="4635" y="2092"/>
                  </a:lnTo>
                  <a:lnTo>
                    <a:pt x="4426" y="2343"/>
                  </a:lnTo>
                  <a:lnTo>
                    <a:pt x="4303" y="2501"/>
                  </a:lnTo>
                  <a:lnTo>
                    <a:pt x="4201" y="2671"/>
                  </a:lnTo>
                  <a:lnTo>
                    <a:pt x="4056" y="2962"/>
                  </a:lnTo>
                  <a:lnTo>
                    <a:pt x="3936" y="3219"/>
                  </a:lnTo>
                  <a:lnTo>
                    <a:pt x="3876" y="3382"/>
                  </a:lnTo>
                  <a:lnTo>
                    <a:pt x="3835" y="3553"/>
                  </a:lnTo>
                  <a:lnTo>
                    <a:pt x="3767" y="3831"/>
                  </a:lnTo>
                  <a:lnTo>
                    <a:pt x="3655" y="4277"/>
                  </a:lnTo>
                  <a:lnTo>
                    <a:pt x="3602" y="4550"/>
                  </a:lnTo>
                  <a:lnTo>
                    <a:pt x="3559" y="4826"/>
                  </a:lnTo>
                  <a:lnTo>
                    <a:pt x="3525" y="5020"/>
                  </a:lnTo>
                  <a:lnTo>
                    <a:pt x="3476" y="5280"/>
                  </a:lnTo>
                  <a:lnTo>
                    <a:pt x="3270" y="6303"/>
                  </a:lnTo>
                  <a:lnTo>
                    <a:pt x="3186" y="6728"/>
                  </a:lnTo>
                </a:path>
              </a:pathLst>
            </a:custGeom>
            <a:noFill/>
            <a:ln w="444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00" name="Freeform 98"/>
            <p:cNvSpPr>
              <a:spLocks/>
            </p:cNvSpPr>
            <p:nvPr/>
          </p:nvSpPr>
          <p:spPr bwMode="auto">
            <a:xfrm>
              <a:off x="2136" y="2106"/>
              <a:ext cx="3187" cy="773"/>
            </a:xfrm>
            <a:custGeom>
              <a:avLst/>
              <a:gdLst>
                <a:gd name="T0" fmla="*/ 0 w 9559"/>
                <a:gd name="T1" fmla="*/ 0 h 2318"/>
                <a:gd name="T2" fmla="*/ 55 w 9559"/>
                <a:gd name="T3" fmla="*/ 31 h 2318"/>
                <a:gd name="T4" fmla="*/ 116 w 9559"/>
                <a:gd name="T5" fmla="*/ 62 h 2318"/>
                <a:gd name="T6" fmla="*/ 193 w 9559"/>
                <a:gd name="T7" fmla="*/ 97 h 2318"/>
                <a:gd name="T8" fmla="*/ 281 w 9559"/>
                <a:gd name="T9" fmla="*/ 135 h 2318"/>
                <a:gd name="T10" fmla="*/ 335 w 9559"/>
                <a:gd name="T11" fmla="*/ 159 h 2318"/>
                <a:gd name="T12" fmla="*/ 390 w 9559"/>
                <a:gd name="T13" fmla="*/ 176 h 2318"/>
                <a:gd name="T14" fmla="*/ 483 w 9559"/>
                <a:gd name="T15" fmla="*/ 193 h 2318"/>
                <a:gd name="T16" fmla="*/ 601 w 9559"/>
                <a:gd name="T17" fmla="*/ 212 h 2318"/>
                <a:gd name="T18" fmla="*/ 690 w 9559"/>
                <a:gd name="T19" fmla="*/ 224 h 2318"/>
                <a:gd name="T20" fmla="*/ 759 w 9559"/>
                <a:gd name="T21" fmla="*/ 231 h 2318"/>
                <a:gd name="T22" fmla="*/ 820 w 9559"/>
                <a:gd name="T23" fmla="*/ 232 h 2318"/>
                <a:gd name="T24" fmla="*/ 879 w 9559"/>
                <a:gd name="T25" fmla="*/ 229 h 2318"/>
                <a:gd name="T26" fmla="*/ 949 w 9559"/>
                <a:gd name="T27" fmla="*/ 221 h 2318"/>
                <a:gd name="T28" fmla="*/ 1039 w 9559"/>
                <a:gd name="T29" fmla="*/ 209 h 2318"/>
                <a:gd name="T30" fmla="*/ 1159 w 9559"/>
                <a:gd name="T31" fmla="*/ 193 h 2318"/>
                <a:gd name="T32" fmla="*/ 1229 w 9559"/>
                <a:gd name="T33" fmla="*/ 182 h 2318"/>
                <a:gd name="T34" fmla="*/ 1280 w 9559"/>
                <a:gd name="T35" fmla="*/ 171 h 2318"/>
                <a:gd name="T36" fmla="*/ 1319 w 9559"/>
                <a:gd name="T37" fmla="*/ 158 h 2318"/>
                <a:gd name="T38" fmla="*/ 1352 w 9559"/>
                <a:gd name="T39" fmla="*/ 145 h 2318"/>
                <a:gd name="T40" fmla="*/ 1385 w 9559"/>
                <a:gd name="T41" fmla="*/ 132 h 2318"/>
                <a:gd name="T42" fmla="*/ 1424 w 9559"/>
                <a:gd name="T43" fmla="*/ 119 h 2318"/>
                <a:gd name="T44" fmla="*/ 1475 w 9559"/>
                <a:gd name="T45" fmla="*/ 107 h 2318"/>
                <a:gd name="T46" fmla="*/ 1545 w 9559"/>
                <a:gd name="T47" fmla="*/ 97 h 2318"/>
                <a:gd name="T48" fmla="*/ 1613 w 9559"/>
                <a:gd name="T49" fmla="*/ 89 h 2318"/>
                <a:gd name="T50" fmla="*/ 1664 w 9559"/>
                <a:gd name="T51" fmla="*/ 86 h 2318"/>
                <a:gd name="T52" fmla="*/ 1737 w 9559"/>
                <a:gd name="T53" fmla="*/ 87 h 2318"/>
                <a:gd name="T54" fmla="*/ 1810 w 9559"/>
                <a:gd name="T55" fmla="*/ 93 h 2318"/>
                <a:gd name="T56" fmla="*/ 1862 w 9559"/>
                <a:gd name="T57" fmla="*/ 96 h 2318"/>
                <a:gd name="T58" fmla="*/ 1931 w 9559"/>
                <a:gd name="T59" fmla="*/ 97 h 2318"/>
                <a:gd name="T60" fmla="*/ 2022 w 9559"/>
                <a:gd name="T61" fmla="*/ 94 h 2318"/>
                <a:gd name="T62" fmla="*/ 2077 w 9559"/>
                <a:gd name="T63" fmla="*/ 89 h 2318"/>
                <a:gd name="T64" fmla="*/ 2132 w 9559"/>
                <a:gd name="T65" fmla="*/ 88 h 2318"/>
                <a:gd name="T66" fmla="*/ 2221 w 9559"/>
                <a:gd name="T67" fmla="*/ 97 h 2318"/>
                <a:gd name="T68" fmla="*/ 2345 w 9559"/>
                <a:gd name="T69" fmla="*/ 111 h 2318"/>
                <a:gd name="T70" fmla="*/ 2421 w 9559"/>
                <a:gd name="T71" fmla="*/ 122 h 2318"/>
                <a:gd name="T72" fmla="*/ 2494 w 9559"/>
                <a:gd name="T73" fmla="*/ 145 h 2318"/>
                <a:gd name="T74" fmla="*/ 2608 w 9559"/>
                <a:gd name="T75" fmla="*/ 193 h 2318"/>
                <a:gd name="T76" fmla="*/ 2706 w 9559"/>
                <a:gd name="T77" fmla="*/ 238 h 2318"/>
                <a:gd name="T78" fmla="*/ 2766 w 9559"/>
                <a:gd name="T79" fmla="*/ 270 h 2318"/>
                <a:gd name="T80" fmla="*/ 2818 w 9559"/>
                <a:gd name="T81" fmla="*/ 312 h 2318"/>
                <a:gd name="T82" fmla="*/ 2897 w 9559"/>
                <a:gd name="T83" fmla="*/ 387 h 2318"/>
                <a:gd name="T84" fmla="*/ 2964 w 9559"/>
                <a:gd name="T85" fmla="*/ 455 h 2318"/>
                <a:gd name="T86" fmla="*/ 3023 w 9559"/>
                <a:gd name="T87" fmla="*/ 523 h 2318"/>
                <a:gd name="T88" fmla="*/ 3073 w 9559"/>
                <a:gd name="T89" fmla="*/ 588 h 2318"/>
                <a:gd name="T90" fmla="*/ 3113 w 9559"/>
                <a:gd name="T91" fmla="*/ 647 h 2318"/>
                <a:gd name="T92" fmla="*/ 3145 w 9559"/>
                <a:gd name="T93" fmla="*/ 698 h 2318"/>
                <a:gd name="T94" fmla="*/ 3168 w 9559"/>
                <a:gd name="T95" fmla="*/ 738 h 2318"/>
                <a:gd name="T96" fmla="*/ 3187 w 9559"/>
                <a:gd name="T97" fmla="*/ 773 h 2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559"/>
                <a:gd name="T148" fmla="*/ 0 h 2318"/>
                <a:gd name="T149" fmla="*/ 9559 w 9559"/>
                <a:gd name="T150" fmla="*/ 2318 h 23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559" h="2318">
                  <a:moveTo>
                    <a:pt x="0" y="0"/>
                  </a:moveTo>
                  <a:lnTo>
                    <a:pt x="166" y="94"/>
                  </a:lnTo>
                  <a:lnTo>
                    <a:pt x="349" y="187"/>
                  </a:lnTo>
                  <a:lnTo>
                    <a:pt x="579" y="290"/>
                  </a:lnTo>
                  <a:lnTo>
                    <a:pt x="842" y="405"/>
                  </a:lnTo>
                  <a:lnTo>
                    <a:pt x="1004" y="478"/>
                  </a:lnTo>
                  <a:lnTo>
                    <a:pt x="1170" y="528"/>
                  </a:lnTo>
                  <a:lnTo>
                    <a:pt x="1448" y="580"/>
                  </a:lnTo>
                  <a:lnTo>
                    <a:pt x="1803" y="636"/>
                  </a:lnTo>
                  <a:lnTo>
                    <a:pt x="2070" y="673"/>
                  </a:lnTo>
                  <a:lnTo>
                    <a:pt x="2278" y="693"/>
                  </a:lnTo>
                  <a:lnTo>
                    <a:pt x="2458" y="697"/>
                  </a:lnTo>
                  <a:lnTo>
                    <a:pt x="2636" y="686"/>
                  </a:lnTo>
                  <a:lnTo>
                    <a:pt x="2847" y="662"/>
                  </a:lnTo>
                  <a:lnTo>
                    <a:pt x="3116" y="626"/>
                  </a:lnTo>
                  <a:lnTo>
                    <a:pt x="3476" y="580"/>
                  </a:lnTo>
                  <a:lnTo>
                    <a:pt x="3685" y="547"/>
                  </a:lnTo>
                  <a:lnTo>
                    <a:pt x="3839" y="512"/>
                  </a:lnTo>
                  <a:lnTo>
                    <a:pt x="3956" y="475"/>
                  </a:lnTo>
                  <a:lnTo>
                    <a:pt x="4055" y="435"/>
                  </a:lnTo>
                  <a:lnTo>
                    <a:pt x="4154" y="396"/>
                  </a:lnTo>
                  <a:lnTo>
                    <a:pt x="4270" y="357"/>
                  </a:lnTo>
                  <a:lnTo>
                    <a:pt x="4424" y="322"/>
                  </a:lnTo>
                  <a:lnTo>
                    <a:pt x="4634" y="290"/>
                  </a:lnTo>
                  <a:lnTo>
                    <a:pt x="4838" y="267"/>
                  </a:lnTo>
                  <a:lnTo>
                    <a:pt x="4991" y="257"/>
                  </a:lnTo>
                  <a:lnTo>
                    <a:pt x="5209" y="261"/>
                  </a:lnTo>
                  <a:lnTo>
                    <a:pt x="5430" y="279"/>
                  </a:lnTo>
                  <a:lnTo>
                    <a:pt x="5584" y="287"/>
                  </a:lnTo>
                  <a:lnTo>
                    <a:pt x="5793" y="290"/>
                  </a:lnTo>
                  <a:lnTo>
                    <a:pt x="6064" y="281"/>
                  </a:lnTo>
                  <a:lnTo>
                    <a:pt x="6229" y="268"/>
                  </a:lnTo>
                  <a:lnTo>
                    <a:pt x="6394" y="265"/>
                  </a:lnTo>
                  <a:lnTo>
                    <a:pt x="6663" y="290"/>
                  </a:lnTo>
                  <a:lnTo>
                    <a:pt x="7033" y="332"/>
                  </a:lnTo>
                  <a:lnTo>
                    <a:pt x="7262" y="366"/>
                  </a:lnTo>
                  <a:lnTo>
                    <a:pt x="7480" y="435"/>
                  </a:lnTo>
                  <a:lnTo>
                    <a:pt x="7821" y="580"/>
                  </a:lnTo>
                  <a:lnTo>
                    <a:pt x="8117" y="713"/>
                  </a:lnTo>
                  <a:lnTo>
                    <a:pt x="8295" y="809"/>
                  </a:lnTo>
                  <a:lnTo>
                    <a:pt x="8452" y="936"/>
                  </a:lnTo>
                  <a:lnTo>
                    <a:pt x="8690" y="1159"/>
                  </a:lnTo>
                  <a:lnTo>
                    <a:pt x="8891" y="1364"/>
                  </a:lnTo>
                  <a:lnTo>
                    <a:pt x="9066" y="1568"/>
                  </a:lnTo>
                  <a:lnTo>
                    <a:pt x="9216" y="1763"/>
                  </a:lnTo>
                  <a:lnTo>
                    <a:pt x="9338" y="1941"/>
                  </a:lnTo>
                  <a:lnTo>
                    <a:pt x="9434" y="2093"/>
                  </a:lnTo>
                  <a:lnTo>
                    <a:pt x="9503" y="2213"/>
                  </a:lnTo>
                  <a:lnTo>
                    <a:pt x="9559" y="2318"/>
                  </a:lnTo>
                </a:path>
              </a:pathLst>
            </a:custGeom>
            <a:noFill/>
            <a:ln w="444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01" name="Freeform 99"/>
            <p:cNvSpPr>
              <a:spLocks/>
            </p:cNvSpPr>
            <p:nvPr/>
          </p:nvSpPr>
          <p:spPr bwMode="auto">
            <a:xfrm>
              <a:off x="3778" y="754"/>
              <a:ext cx="1545" cy="1449"/>
            </a:xfrm>
            <a:custGeom>
              <a:avLst/>
              <a:gdLst>
                <a:gd name="T0" fmla="*/ 0 w 4635"/>
                <a:gd name="T1" fmla="*/ 1449 h 4346"/>
                <a:gd name="T2" fmla="*/ 16 w 4635"/>
                <a:gd name="T3" fmla="*/ 1444 h 4346"/>
                <a:gd name="T4" fmla="*/ 61 w 4635"/>
                <a:gd name="T5" fmla="*/ 1426 h 4346"/>
                <a:gd name="T6" fmla="*/ 122 w 4635"/>
                <a:gd name="T7" fmla="*/ 1396 h 4346"/>
                <a:gd name="T8" fmla="*/ 193 w 4635"/>
                <a:gd name="T9" fmla="*/ 1352 h 4346"/>
                <a:gd name="T10" fmla="*/ 260 w 4635"/>
                <a:gd name="T11" fmla="*/ 1301 h 4346"/>
                <a:gd name="T12" fmla="*/ 298 w 4635"/>
                <a:gd name="T13" fmla="*/ 1265 h 4346"/>
                <a:gd name="T14" fmla="*/ 331 w 4635"/>
                <a:gd name="T15" fmla="*/ 1225 h 4346"/>
                <a:gd name="T16" fmla="*/ 386 w 4635"/>
                <a:gd name="T17" fmla="*/ 1159 h 4346"/>
                <a:gd name="T18" fmla="*/ 440 w 4635"/>
                <a:gd name="T19" fmla="*/ 1092 h 4346"/>
                <a:gd name="T20" fmla="*/ 477 w 4635"/>
                <a:gd name="T21" fmla="*/ 1037 h 4346"/>
                <a:gd name="T22" fmla="*/ 502 w 4635"/>
                <a:gd name="T23" fmla="*/ 992 h 4346"/>
                <a:gd name="T24" fmla="*/ 522 w 4635"/>
                <a:gd name="T25" fmla="*/ 953 h 4346"/>
                <a:gd name="T26" fmla="*/ 543 w 4635"/>
                <a:gd name="T27" fmla="*/ 915 h 4346"/>
                <a:gd name="T28" fmla="*/ 571 w 4635"/>
                <a:gd name="T29" fmla="*/ 875 h 4346"/>
                <a:gd name="T30" fmla="*/ 614 w 4635"/>
                <a:gd name="T31" fmla="*/ 829 h 4346"/>
                <a:gd name="T32" fmla="*/ 676 w 4635"/>
                <a:gd name="T33" fmla="*/ 773 h 4346"/>
                <a:gd name="T34" fmla="*/ 736 w 4635"/>
                <a:gd name="T35" fmla="*/ 728 h 4346"/>
                <a:gd name="T36" fmla="*/ 784 w 4635"/>
                <a:gd name="T37" fmla="*/ 699 h 4346"/>
                <a:gd name="T38" fmla="*/ 826 w 4635"/>
                <a:gd name="T39" fmla="*/ 682 h 4346"/>
                <a:gd name="T40" fmla="*/ 864 w 4635"/>
                <a:gd name="T41" fmla="*/ 672 h 4346"/>
                <a:gd name="T42" fmla="*/ 903 w 4635"/>
                <a:gd name="T43" fmla="*/ 662 h 4346"/>
                <a:gd name="T44" fmla="*/ 946 w 4635"/>
                <a:gd name="T45" fmla="*/ 647 h 4346"/>
                <a:gd name="T46" fmla="*/ 998 w 4635"/>
                <a:gd name="T47" fmla="*/ 621 h 4346"/>
                <a:gd name="T48" fmla="*/ 1062 w 4635"/>
                <a:gd name="T49" fmla="*/ 580 h 4346"/>
                <a:gd name="T50" fmla="*/ 1164 w 4635"/>
                <a:gd name="T51" fmla="*/ 503 h 4346"/>
                <a:gd name="T52" fmla="*/ 1221 w 4635"/>
                <a:gd name="T53" fmla="*/ 451 h 4346"/>
                <a:gd name="T54" fmla="*/ 1271 w 4635"/>
                <a:gd name="T55" fmla="*/ 390 h 4346"/>
                <a:gd name="T56" fmla="*/ 1352 w 4635"/>
                <a:gd name="T57" fmla="*/ 290 h 4346"/>
                <a:gd name="T58" fmla="*/ 1395 w 4635"/>
                <a:gd name="T59" fmla="*/ 235 h 4346"/>
                <a:gd name="T60" fmla="*/ 1433 w 4635"/>
                <a:gd name="T61" fmla="*/ 182 h 4346"/>
                <a:gd name="T62" fmla="*/ 1494 w 4635"/>
                <a:gd name="T63" fmla="*/ 89 h 4346"/>
                <a:gd name="T64" fmla="*/ 1532 w 4635"/>
                <a:gd name="T65" fmla="*/ 24 h 4346"/>
                <a:gd name="T66" fmla="*/ 1545 w 4635"/>
                <a:gd name="T67" fmla="*/ 0 h 43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35"/>
                <a:gd name="T103" fmla="*/ 0 h 4346"/>
                <a:gd name="T104" fmla="*/ 4635 w 4635"/>
                <a:gd name="T105" fmla="*/ 4346 h 43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35" h="4346">
                  <a:moveTo>
                    <a:pt x="0" y="4346"/>
                  </a:moveTo>
                  <a:lnTo>
                    <a:pt x="49" y="4330"/>
                  </a:lnTo>
                  <a:lnTo>
                    <a:pt x="182" y="4278"/>
                  </a:lnTo>
                  <a:lnTo>
                    <a:pt x="367" y="4188"/>
                  </a:lnTo>
                  <a:lnTo>
                    <a:pt x="579" y="4056"/>
                  </a:lnTo>
                  <a:lnTo>
                    <a:pt x="781" y="3903"/>
                  </a:lnTo>
                  <a:lnTo>
                    <a:pt x="894" y="3795"/>
                  </a:lnTo>
                  <a:lnTo>
                    <a:pt x="994" y="3673"/>
                  </a:lnTo>
                  <a:lnTo>
                    <a:pt x="1158" y="3477"/>
                  </a:lnTo>
                  <a:lnTo>
                    <a:pt x="1321" y="3274"/>
                  </a:lnTo>
                  <a:lnTo>
                    <a:pt x="1430" y="3110"/>
                  </a:lnTo>
                  <a:lnTo>
                    <a:pt x="1505" y="2975"/>
                  </a:lnTo>
                  <a:lnTo>
                    <a:pt x="1565" y="2858"/>
                  </a:lnTo>
                  <a:lnTo>
                    <a:pt x="1628" y="2744"/>
                  </a:lnTo>
                  <a:lnTo>
                    <a:pt x="1713" y="2624"/>
                  </a:lnTo>
                  <a:lnTo>
                    <a:pt x="1841" y="2486"/>
                  </a:lnTo>
                  <a:lnTo>
                    <a:pt x="2028" y="2318"/>
                  </a:lnTo>
                  <a:lnTo>
                    <a:pt x="2207" y="2182"/>
                  </a:lnTo>
                  <a:lnTo>
                    <a:pt x="2353" y="2098"/>
                  </a:lnTo>
                  <a:lnTo>
                    <a:pt x="2478" y="2047"/>
                  </a:lnTo>
                  <a:lnTo>
                    <a:pt x="2592" y="2016"/>
                  </a:lnTo>
                  <a:lnTo>
                    <a:pt x="2708" y="1986"/>
                  </a:lnTo>
                  <a:lnTo>
                    <a:pt x="2838" y="1941"/>
                  </a:lnTo>
                  <a:lnTo>
                    <a:pt x="2994" y="1864"/>
                  </a:lnTo>
                  <a:lnTo>
                    <a:pt x="3187" y="1739"/>
                  </a:lnTo>
                  <a:lnTo>
                    <a:pt x="3491" y="1510"/>
                  </a:lnTo>
                  <a:lnTo>
                    <a:pt x="3664" y="1353"/>
                  </a:lnTo>
                  <a:lnTo>
                    <a:pt x="3814" y="1170"/>
                  </a:lnTo>
                  <a:lnTo>
                    <a:pt x="4056" y="869"/>
                  </a:lnTo>
                  <a:lnTo>
                    <a:pt x="4184" y="704"/>
                  </a:lnTo>
                  <a:lnTo>
                    <a:pt x="4299" y="546"/>
                  </a:lnTo>
                  <a:lnTo>
                    <a:pt x="4481" y="268"/>
                  </a:lnTo>
                  <a:lnTo>
                    <a:pt x="4595" y="73"/>
                  </a:lnTo>
                  <a:lnTo>
                    <a:pt x="4635" y="0"/>
                  </a:lnTo>
                </a:path>
              </a:pathLst>
            </a:custGeom>
            <a:noFill/>
            <a:ln w="444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02" name="Freeform 100"/>
            <p:cNvSpPr>
              <a:spLocks/>
            </p:cNvSpPr>
            <p:nvPr/>
          </p:nvSpPr>
          <p:spPr bwMode="auto">
            <a:xfrm>
              <a:off x="1461" y="870"/>
              <a:ext cx="511" cy="1142"/>
            </a:xfrm>
            <a:custGeom>
              <a:avLst/>
              <a:gdLst>
                <a:gd name="T0" fmla="*/ 193 w 1533"/>
                <a:gd name="T1" fmla="*/ 1142 h 3426"/>
                <a:gd name="T2" fmla="*/ 225 w 1533"/>
                <a:gd name="T3" fmla="*/ 1120 h 3426"/>
                <a:gd name="T4" fmla="*/ 256 w 1533"/>
                <a:gd name="T5" fmla="*/ 1095 h 3426"/>
                <a:gd name="T6" fmla="*/ 290 w 1533"/>
                <a:gd name="T7" fmla="*/ 1061 h 3426"/>
                <a:gd name="T8" fmla="*/ 328 w 1533"/>
                <a:gd name="T9" fmla="*/ 1014 h 3426"/>
                <a:gd name="T10" fmla="*/ 348 w 1533"/>
                <a:gd name="T11" fmla="*/ 983 h 3426"/>
                <a:gd name="T12" fmla="*/ 363 w 1533"/>
                <a:gd name="T13" fmla="*/ 951 h 3426"/>
                <a:gd name="T14" fmla="*/ 386 w 1533"/>
                <a:gd name="T15" fmla="*/ 897 h 3426"/>
                <a:gd name="T16" fmla="*/ 430 w 1533"/>
                <a:gd name="T17" fmla="*/ 799 h 3426"/>
                <a:gd name="T18" fmla="*/ 453 w 1533"/>
                <a:gd name="T19" fmla="*/ 738 h 3426"/>
                <a:gd name="T20" fmla="*/ 467 w 1533"/>
                <a:gd name="T21" fmla="*/ 675 h 3426"/>
                <a:gd name="T22" fmla="*/ 483 w 1533"/>
                <a:gd name="T23" fmla="*/ 571 h 3426"/>
                <a:gd name="T24" fmla="*/ 491 w 1533"/>
                <a:gd name="T25" fmla="*/ 527 h 3426"/>
                <a:gd name="T26" fmla="*/ 499 w 1533"/>
                <a:gd name="T27" fmla="*/ 493 h 3426"/>
                <a:gd name="T28" fmla="*/ 511 w 1533"/>
                <a:gd name="T29" fmla="*/ 442 h 3426"/>
                <a:gd name="T30" fmla="*/ 509 w 1533"/>
                <a:gd name="T31" fmla="*/ 395 h 3426"/>
                <a:gd name="T32" fmla="*/ 500 w 1533"/>
                <a:gd name="T33" fmla="*/ 364 h 3426"/>
                <a:gd name="T34" fmla="*/ 483 w 1533"/>
                <a:gd name="T35" fmla="*/ 326 h 3426"/>
                <a:gd name="T36" fmla="*/ 464 w 1533"/>
                <a:gd name="T37" fmla="*/ 291 h 3426"/>
                <a:gd name="T38" fmla="*/ 446 w 1533"/>
                <a:gd name="T39" fmla="*/ 266 h 3426"/>
                <a:gd name="T40" fmla="*/ 410 w 1533"/>
                <a:gd name="T41" fmla="*/ 234 h 3426"/>
                <a:gd name="T42" fmla="*/ 361 w 1533"/>
                <a:gd name="T43" fmla="*/ 207 h 3426"/>
                <a:gd name="T44" fmla="*/ 329 w 1533"/>
                <a:gd name="T45" fmla="*/ 189 h 3426"/>
                <a:gd name="T46" fmla="*/ 290 w 1533"/>
                <a:gd name="T47" fmla="*/ 163 h 3426"/>
                <a:gd name="T48" fmla="*/ 193 w 1533"/>
                <a:gd name="T49" fmla="*/ 101 h 3426"/>
                <a:gd name="T50" fmla="*/ 119 w 1533"/>
                <a:gd name="T51" fmla="*/ 60 h 3426"/>
                <a:gd name="T52" fmla="*/ 58 w 1533"/>
                <a:gd name="T53" fmla="*/ 30 h 3426"/>
                <a:gd name="T54" fmla="*/ 0 w 1533"/>
                <a:gd name="T55" fmla="*/ 0 h 342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33"/>
                <a:gd name="T85" fmla="*/ 0 h 3426"/>
                <a:gd name="T86" fmla="*/ 1533 w 1533"/>
                <a:gd name="T87" fmla="*/ 3426 h 342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33" h="3426">
                  <a:moveTo>
                    <a:pt x="579" y="3426"/>
                  </a:moveTo>
                  <a:lnTo>
                    <a:pt x="674" y="3361"/>
                  </a:lnTo>
                  <a:lnTo>
                    <a:pt x="768" y="3284"/>
                  </a:lnTo>
                  <a:lnTo>
                    <a:pt x="870" y="3182"/>
                  </a:lnTo>
                  <a:lnTo>
                    <a:pt x="984" y="3042"/>
                  </a:lnTo>
                  <a:lnTo>
                    <a:pt x="1045" y="2950"/>
                  </a:lnTo>
                  <a:lnTo>
                    <a:pt x="1090" y="2852"/>
                  </a:lnTo>
                  <a:lnTo>
                    <a:pt x="1159" y="2692"/>
                  </a:lnTo>
                  <a:lnTo>
                    <a:pt x="1289" y="2396"/>
                  </a:lnTo>
                  <a:lnTo>
                    <a:pt x="1359" y="2213"/>
                  </a:lnTo>
                  <a:lnTo>
                    <a:pt x="1402" y="2024"/>
                  </a:lnTo>
                  <a:lnTo>
                    <a:pt x="1449" y="1713"/>
                  </a:lnTo>
                  <a:lnTo>
                    <a:pt x="1472" y="1581"/>
                  </a:lnTo>
                  <a:lnTo>
                    <a:pt x="1497" y="1478"/>
                  </a:lnTo>
                  <a:lnTo>
                    <a:pt x="1533" y="1327"/>
                  </a:lnTo>
                  <a:lnTo>
                    <a:pt x="1528" y="1184"/>
                  </a:lnTo>
                  <a:lnTo>
                    <a:pt x="1499" y="1093"/>
                  </a:lnTo>
                  <a:lnTo>
                    <a:pt x="1449" y="979"/>
                  </a:lnTo>
                  <a:lnTo>
                    <a:pt x="1392" y="874"/>
                  </a:lnTo>
                  <a:lnTo>
                    <a:pt x="1339" y="799"/>
                  </a:lnTo>
                  <a:lnTo>
                    <a:pt x="1230" y="703"/>
                  </a:lnTo>
                  <a:lnTo>
                    <a:pt x="1084" y="622"/>
                  </a:lnTo>
                  <a:lnTo>
                    <a:pt x="987" y="566"/>
                  </a:lnTo>
                  <a:lnTo>
                    <a:pt x="870" y="490"/>
                  </a:lnTo>
                  <a:lnTo>
                    <a:pt x="580" y="303"/>
                  </a:lnTo>
                  <a:lnTo>
                    <a:pt x="357" y="180"/>
                  </a:lnTo>
                  <a:lnTo>
                    <a:pt x="174" y="90"/>
                  </a:lnTo>
                  <a:lnTo>
                    <a:pt x="0" y="0"/>
                  </a:lnTo>
                </a:path>
              </a:pathLst>
            </a:custGeom>
            <a:noFill/>
            <a:ln w="444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03" name="Freeform 101"/>
            <p:cNvSpPr>
              <a:spLocks/>
            </p:cNvSpPr>
            <p:nvPr/>
          </p:nvSpPr>
          <p:spPr bwMode="auto">
            <a:xfrm>
              <a:off x="2099" y="1253"/>
              <a:ext cx="682" cy="217"/>
            </a:xfrm>
            <a:custGeom>
              <a:avLst/>
              <a:gdLst>
                <a:gd name="T0" fmla="*/ 362 w 2046"/>
                <a:gd name="T1" fmla="*/ 24 h 652"/>
                <a:gd name="T2" fmla="*/ 435 w 2046"/>
                <a:gd name="T3" fmla="*/ 24 h 652"/>
                <a:gd name="T4" fmla="*/ 543 w 2046"/>
                <a:gd name="T5" fmla="*/ 0 h 652"/>
                <a:gd name="T6" fmla="*/ 610 w 2046"/>
                <a:gd name="T7" fmla="*/ 42 h 652"/>
                <a:gd name="T8" fmla="*/ 682 w 2046"/>
                <a:gd name="T9" fmla="*/ 85 h 652"/>
                <a:gd name="T10" fmla="*/ 652 w 2046"/>
                <a:gd name="T11" fmla="*/ 157 h 652"/>
                <a:gd name="T12" fmla="*/ 549 w 2046"/>
                <a:gd name="T13" fmla="*/ 175 h 652"/>
                <a:gd name="T14" fmla="*/ 477 w 2046"/>
                <a:gd name="T15" fmla="*/ 217 h 652"/>
                <a:gd name="T16" fmla="*/ 362 w 2046"/>
                <a:gd name="T17" fmla="*/ 217 h 652"/>
                <a:gd name="T18" fmla="*/ 314 w 2046"/>
                <a:gd name="T19" fmla="*/ 187 h 652"/>
                <a:gd name="T20" fmla="*/ 302 w 2046"/>
                <a:gd name="T21" fmla="*/ 187 h 652"/>
                <a:gd name="T22" fmla="*/ 217 w 2046"/>
                <a:gd name="T23" fmla="*/ 181 h 652"/>
                <a:gd name="T24" fmla="*/ 0 w 2046"/>
                <a:gd name="T25" fmla="*/ 145 h 652"/>
                <a:gd name="T26" fmla="*/ 72 w 2046"/>
                <a:gd name="T27" fmla="*/ 127 h 652"/>
                <a:gd name="T28" fmla="*/ 175 w 2046"/>
                <a:gd name="T29" fmla="*/ 120 h 652"/>
                <a:gd name="T30" fmla="*/ 314 w 2046"/>
                <a:gd name="T31" fmla="*/ 79 h 652"/>
                <a:gd name="T32" fmla="*/ 272 w 2046"/>
                <a:gd name="T33" fmla="*/ 72 h 652"/>
                <a:gd name="T34" fmla="*/ 272 w 2046"/>
                <a:gd name="T35" fmla="*/ 42 h 652"/>
                <a:gd name="T36" fmla="*/ 350 w 2046"/>
                <a:gd name="T37" fmla="*/ 18 h 652"/>
                <a:gd name="T38" fmla="*/ 368 w 2046"/>
                <a:gd name="T39" fmla="*/ 18 h 652"/>
                <a:gd name="T40" fmla="*/ 392 w 2046"/>
                <a:gd name="T41" fmla="*/ 30 h 652"/>
                <a:gd name="T42" fmla="*/ 392 w 2046"/>
                <a:gd name="T43" fmla="*/ 30 h 652"/>
                <a:gd name="T44" fmla="*/ 392 w 2046"/>
                <a:gd name="T45" fmla="*/ 30 h 652"/>
                <a:gd name="T46" fmla="*/ 392 w 2046"/>
                <a:gd name="T47" fmla="*/ 30 h 652"/>
                <a:gd name="T48" fmla="*/ 392 w 2046"/>
                <a:gd name="T49" fmla="*/ 30 h 652"/>
                <a:gd name="T50" fmla="*/ 362 w 2046"/>
                <a:gd name="T51" fmla="*/ 24 h 6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46"/>
                <a:gd name="T79" fmla="*/ 0 h 652"/>
                <a:gd name="T80" fmla="*/ 2046 w 2046"/>
                <a:gd name="T81" fmla="*/ 652 h 6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46" h="652">
                  <a:moveTo>
                    <a:pt x="1086" y="73"/>
                  </a:moveTo>
                  <a:lnTo>
                    <a:pt x="1304" y="73"/>
                  </a:lnTo>
                  <a:lnTo>
                    <a:pt x="1629" y="0"/>
                  </a:lnTo>
                  <a:lnTo>
                    <a:pt x="1829" y="127"/>
                  </a:lnTo>
                  <a:lnTo>
                    <a:pt x="2046" y="254"/>
                  </a:lnTo>
                  <a:lnTo>
                    <a:pt x="1955" y="471"/>
                  </a:lnTo>
                  <a:lnTo>
                    <a:pt x="1648" y="526"/>
                  </a:lnTo>
                  <a:lnTo>
                    <a:pt x="1431" y="652"/>
                  </a:lnTo>
                  <a:lnTo>
                    <a:pt x="1086" y="652"/>
                  </a:lnTo>
                  <a:lnTo>
                    <a:pt x="942" y="562"/>
                  </a:lnTo>
                  <a:lnTo>
                    <a:pt x="905" y="562"/>
                  </a:lnTo>
                  <a:lnTo>
                    <a:pt x="652" y="543"/>
                  </a:lnTo>
                  <a:lnTo>
                    <a:pt x="0" y="435"/>
                  </a:lnTo>
                  <a:lnTo>
                    <a:pt x="217" y="381"/>
                  </a:lnTo>
                  <a:lnTo>
                    <a:pt x="526" y="362"/>
                  </a:lnTo>
                  <a:lnTo>
                    <a:pt x="942" y="236"/>
                  </a:lnTo>
                  <a:lnTo>
                    <a:pt x="815" y="217"/>
                  </a:lnTo>
                  <a:lnTo>
                    <a:pt x="815" y="127"/>
                  </a:lnTo>
                  <a:lnTo>
                    <a:pt x="1050" y="55"/>
                  </a:lnTo>
                  <a:lnTo>
                    <a:pt x="1105" y="55"/>
                  </a:lnTo>
                  <a:lnTo>
                    <a:pt x="1177" y="91"/>
                  </a:lnTo>
                  <a:lnTo>
                    <a:pt x="1086" y="73"/>
                  </a:lnTo>
                  <a:close/>
                </a:path>
              </a:pathLst>
            </a:custGeom>
            <a:solidFill>
              <a:srgbClr val="0000C0"/>
            </a:solidFill>
            <a:ln w="0">
              <a:solidFill>
                <a:srgbClr val="000040"/>
              </a:solidFill>
              <a:round/>
              <a:headEnd/>
              <a:tailEnd/>
            </a:ln>
          </p:spPr>
          <p:txBody>
            <a:bodyPr/>
            <a:lstStyle/>
            <a:p>
              <a:endParaRPr lang="ar-IQ"/>
            </a:p>
          </p:txBody>
        </p:sp>
        <p:sp>
          <p:nvSpPr>
            <p:cNvPr id="104" name="Freeform 102"/>
            <p:cNvSpPr>
              <a:spLocks/>
            </p:cNvSpPr>
            <p:nvPr/>
          </p:nvSpPr>
          <p:spPr bwMode="auto">
            <a:xfrm>
              <a:off x="2758" y="1527"/>
              <a:ext cx="567" cy="217"/>
            </a:xfrm>
            <a:custGeom>
              <a:avLst/>
              <a:gdLst>
                <a:gd name="T0" fmla="*/ 193 w 1703"/>
                <a:gd name="T1" fmla="*/ 30 h 652"/>
                <a:gd name="T2" fmla="*/ 259 w 1703"/>
                <a:gd name="T3" fmla="*/ 24 h 652"/>
                <a:gd name="T4" fmla="*/ 374 w 1703"/>
                <a:gd name="T5" fmla="*/ 0 h 652"/>
                <a:gd name="T6" fmla="*/ 452 w 1703"/>
                <a:gd name="T7" fmla="*/ 12 h 652"/>
                <a:gd name="T8" fmla="*/ 494 w 1703"/>
                <a:gd name="T9" fmla="*/ 85 h 652"/>
                <a:gd name="T10" fmla="*/ 543 w 1703"/>
                <a:gd name="T11" fmla="*/ 145 h 652"/>
                <a:gd name="T12" fmla="*/ 567 w 1703"/>
                <a:gd name="T13" fmla="*/ 175 h 652"/>
                <a:gd name="T14" fmla="*/ 392 w 1703"/>
                <a:gd name="T15" fmla="*/ 193 h 652"/>
                <a:gd name="T16" fmla="*/ 332 w 1703"/>
                <a:gd name="T17" fmla="*/ 217 h 652"/>
                <a:gd name="T18" fmla="*/ 193 w 1703"/>
                <a:gd name="T19" fmla="*/ 187 h 652"/>
                <a:gd name="T20" fmla="*/ 91 w 1703"/>
                <a:gd name="T21" fmla="*/ 162 h 652"/>
                <a:gd name="T22" fmla="*/ 0 w 1703"/>
                <a:gd name="T23" fmla="*/ 120 h 652"/>
                <a:gd name="T24" fmla="*/ 48 w 1703"/>
                <a:gd name="T25" fmla="*/ 97 h 652"/>
                <a:gd name="T26" fmla="*/ 144 w 1703"/>
                <a:gd name="T27" fmla="*/ 72 h 652"/>
                <a:gd name="T28" fmla="*/ 187 w 1703"/>
                <a:gd name="T29" fmla="*/ 72 h 652"/>
                <a:gd name="T30" fmla="*/ 205 w 1703"/>
                <a:gd name="T31" fmla="*/ 48 h 652"/>
                <a:gd name="T32" fmla="*/ 193 w 1703"/>
                <a:gd name="T33" fmla="*/ 30 h 6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3"/>
                <a:gd name="T52" fmla="*/ 0 h 652"/>
                <a:gd name="T53" fmla="*/ 1703 w 1703"/>
                <a:gd name="T54" fmla="*/ 652 h 65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3" h="652">
                  <a:moveTo>
                    <a:pt x="580" y="90"/>
                  </a:moveTo>
                  <a:lnTo>
                    <a:pt x="779" y="73"/>
                  </a:lnTo>
                  <a:lnTo>
                    <a:pt x="1123" y="0"/>
                  </a:lnTo>
                  <a:lnTo>
                    <a:pt x="1358" y="36"/>
                  </a:lnTo>
                  <a:lnTo>
                    <a:pt x="1485" y="254"/>
                  </a:lnTo>
                  <a:lnTo>
                    <a:pt x="1630" y="435"/>
                  </a:lnTo>
                  <a:lnTo>
                    <a:pt x="1703" y="525"/>
                  </a:lnTo>
                  <a:lnTo>
                    <a:pt x="1177" y="580"/>
                  </a:lnTo>
                  <a:lnTo>
                    <a:pt x="996" y="652"/>
                  </a:lnTo>
                  <a:lnTo>
                    <a:pt x="580" y="561"/>
                  </a:lnTo>
                  <a:lnTo>
                    <a:pt x="272" y="488"/>
                  </a:lnTo>
                  <a:lnTo>
                    <a:pt x="0" y="362"/>
                  </a:lnTo>
                  <a:lnTo>
                    <a:pt x="145" y="290"/>
                  </a:lnTo>
                  <a:lnTo>
                    <a:pt x="434" y="217"/>
                  </a:lnTo>
                  <a:lnTo>
                    <a:pt x="562" y="217"/>
                  </a:lnTo>
                  <a:lnTo>
                    <a:pt x="617" y="145"/>
                  </a:lnTo>
                  <a:lnTo>
                    <a:pt x="580" y="90"/>
                  </a:lnTo>
                  <a:close/>
                </a:path>
              </a:pathLst>
            </a:custGeom>
            <a:solidFill>
              <a:srgbClr val="0000C0"/>
            </a:solidFill>
            <a:ln w="0">
              <a:solidFill>
                <a:srgbClr val="000040"/>
              </a:solidFill>
              <a:round/>
              <a:headEnd/>
              <a:tailEnd/>
            </a:ln>
          </p:spPr>
          <p:txBody>
            <a:bodyPr/>
            <a:lstStyle/>
            <a:p>
              <a:endParaRPr lang="ar-IQ"/>
            </a:p>
          </p:txBody>
        </p:sp>
        <p:sp>
          <p:nvSpPr>
            <p:cNvPr id="105" name="Freeform 103"/>
            <p:cNvSpPr>
              <a:spLocks/>
            </p:cNvSpPr>
            <p:nvPr/>
          </p:nvSpPr>
          <p:spPr bwMode="auto">
            <a:xfrm>
              <a:off x="3131" y="640"/>
              <a:ext cx="2185" cy="887"/>
            </a:xfrm>
            <a:custGeom>
              <a:avLst/>
              <a:gdLst>
                <a:gd name="T0" fmla="*/ 0 w 6557"/>
                <a:gd name="T1" fmla="*/ 877 h 2662"/>
                <a:gd name="T2" fmla="*/ 5 w 6557"/>
                <a:gd name="T3" fmla="*/ 816 h 2662"/>
                <a:gd name="T4" fmla="*/ 40 w 6557"/>
                <a:gd name="T5" fmla="*/ 746 h 2662"/>
                <a:gd name="T6" fmla="*/ 81 w 6557"/>
                <a:gd name="T7" fmla="*/ 715 h 2662"/>
                <a:gd name="T8" fmla="*/ 172 w 6557"/>
                <a:gd name="T9" fmla="*/ 651 h 2662"/>
                <a:gd name="T10" fmla="*/ 245 w 6557"/>
                <a:gd name="T11" fmla="*/ 605 h 2662"/>
                <a:gd name="T12" fmla="*/ 356 w 6557"/>
                <a:gd name="T13" fmla="*/ 589 h 2662"/>
                <a:gd name="T14" fmla="*/ 417 w 6557"/>
                <a:gd name="T15" fmla="*/ 611 h 2662"/>
                <a:gd name="T16" fmla="*/ 511 w 6557"/>
                <a:gd name="T17" fmla="*/ 611 h 2662"/>
                <a:gd name="T18" fmla="*/ 614 w 6557"/>
                <a:gd name="T19" fmla="*/ 585 h 2662"/>
                <a:gd name="T20" fmla="*/ 705 w 6557"/>
                <a:gd name="T21" fmla="*/ 535 h 2662"/>
                <a:gd name="T22" fmla="*/ 793 w 6557"/>
                <a:gd name="T23" fmla="*/ 495 h 2662"/>
                <a:gd name="T24" fmla="*/ 888 w 6557"/>
                <a:gd name="T25" fmla="*/ 489 h 2662"/>
                <a:gd name="T26" fmla="*/ 958 w 6557"/>
                <a:gd name="T27" fmla="*/ 506 h 2662"/>
                <a:gd name="T28" fmla="*/ 989 w 6557"/>
                <a:gd name="T29" fmla="*/ 541 h 2662"/>
                <a:gd name="T30" fmla="*/ 1055 w 6557"/>
                <a:gd name="T31" fmla="*/ 541 h 2662"/>
                <a:gd name="T32" fmla="*/ 1104 w 6557"/>
                <a:gd name="T33" fmla="*/ 494 h 2662"/>
                <a:gd name="T34" fmla="*/ 1206 w 6557"/>
                <a:gd name="T35" fmla="*/ 438 h 2662"/>
                <a:gd name="T36" fmla="*/ 1306 w 6557"/>
                <a:gd name="T37" fmla="*/ 406 h 2662"/>
                <a:gd name="T38" fmla="*/ 1355 w 6557"/>
                <a:gd name="T39" fmla="*/ 396 h 2662"/>
                <a:gd name="T40" fmla="*/ 1401 w 6557"/>
                <a:gd name="T41" fmla="*/ 346 h 2662"/>
                <a:gd name="T42" fmla="*/ 1408 w 6557"/>
                <a:gd name="T43" fmla="*/ 296 h 2662"/>
                <a:gd name="T44" fmla="*/ 1462 w 6557"/>
                <a:gd name="T45" fmla="*/ 227 h 2662"/>
                <a:gd name="T46" fmla="*/ 1527 w 6557"/>
                <a:gd name="T47" fmla="*/ 196 h 2662"/>
                <a:gd name="T48" fmla="*/ 1629 w 6557"/>
                <a:gd name="T49" fmla="*/ 156 h 2662"/>
                <a:gd name="T50" fmla="*/ 1689 w 6557"/>
                <a:gd name="T51" fmla="*/ 141 h 2662"/>
                <a:gd name="T52" fmla="*/ 1782 w 6557"/>
                <a:gd name="T53" fmla="*/ 111 h 2662"/>
                <a:gd name="T54" fmla="*/ 1833 w 6557"/>
                <a:gd name="T55" fmla="*/ 91 h 2662"/>
                <a:gd name="T56" fmla="*/ 1920 w 6557"/>
                <a:gd name="T57" fmla="*/ 69 h 2662"/>
                <a:gd name="T58" fmla="*/ 1973 w 6557"/>
                <a:gd name="T59" fmla="*/ 63 h 2662"/>
                <a:gd name="T60" fmla="*/ 2090 w 6557"/>
                <a:gd name="T61" fmla="*/ 38 h 2662"/>
                <a:gd name="T62" fmla="*/ 2185 w 6557"/>
                <a:gd name="T63" fmla="*/ 0 h 26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57"/>
                <a:gd name="T97" fmla="*/ 0 h 2662"/>
                <a:gd name="T98" fmla="*/ 6557 w 6557"/>
                <a:gd name="T99" fmla="*/ 2662 h 26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57" h="2662">
                  <a:moveTo>
                    <a:pt x="4" y="2662"/>
                  </a:moveTo>
                  <a:lnTo>
                    <a:pt x="0" y="2631"/>
                  </a:lnTo>
                  <a:lnTo>
                    <a:pt x="0" y="2555"/>
                  </a:lnTo>
                  <a:lnTo>
                    <a:pt x="14" y="2449"/>
                  </a:lnTo>
                  <a:lnTo>
                    <a:pt x="58" y="2336"/>
                  </a:lnTo>
                  <a:lnTo>
                    <a:pt x="120" y="2238"/>
                  </a:lnTo>
                  <a:lnTo>
                    <a:pt x="174" y="2188"/>
                  </a:lnTo>
                  <a:lnTo>
                    <a:pt x="243" y="2147"/>
                  </a:lnTo>
                  <a:lnTo>
                    <a:pt x="348" y="2083"/>
                  </a:lnTo>
                  <a:lnTo>
                    <a:pt x="516" y="1955"/>
                  </a:lnTo>
                  <a:lnTo>
                    <a:pt x="621" y="1872"/>
                  </a:lnTo>
                  <a:lnTo>
                    <a:pt x="735" y="1817"/>
                  </a:lnTo>
                  <a:lnTo>
                    <a:pt x="927" y="1774"/>
                  </a:lnTo>
                  <a:lnTo>
                    <a:pt x="1069" y="1769"/>
                  </a:lnTo>
                  <a:lnTo>
                    <a:pt x="1159" y="1798"/>
                  </a:lnTo>
                  <a:lnTo>
                    <a:pt x="1250" y="1834"/>
                  </a:lnTo>
                  <a:lnTo>
                    <a:pt x="1398" y="1847"/>
                  </a:lnTo>
                  <a:lnTo>
                    <a:pt x="1534" y="1835"/>
                  </a:lnTo>
                  <a:lnTo>
                    <a:pt x="1651" y="1815"/>
                  </a:lnTo>
                  <a:lnTo>
                    <a:pt x="1843" y="1757"/>
                  </a:lnTo>
                  <a:lnTo>
                    <a:pt x="1991" y="1683"/>
                  </a:lnTo>
                  <a:lnTo>
                    <a:pt x="2117" y="1606"/>
                  </a:lnTo>
                  <a:lnTo>
                    <a:pt x="2240" y="1537"/>
                  </a:lnTo>
                  <a:lnTo>
                    <a:pt x="2380" y="1486"/>
                  </a:lnTo>
                  <a:lnTo>
                    <a:pt x="2557" y="1465"/>
                  </a:lnTo>
                  <a:lnTo>
                    <a:pt x="2666" y="1468"/>
                  </a:lnTo>
                  <a:lnTo>
                    <a:pt x="2792" y="1485"/>
                  </a:lnTo>
                  <a:lnTo>
                    <a:pt x="2875" y="1520"/>
                  </a:lnTo>
                  <a:lnTo>
                    <a:pt x="2923" y="1575"/>
                  </a:lnTo>
                  <a:lnTo>
                    <a:pt x="2968" y="1625"/>
                  </a:lnTo>
                  <a:lnTo>
                    <a:pt x="3046" y="1648"/>
                  </a:lnTo>
                  <a:lnTo>
                    <a:pt x="3167" y="1624"/>
                  </a:lnTo>
                  <a:lnTo>
                    <a:pt x="3241" y="1565"/>
                  </a:lnTo>
                  <a:lnTo>
                    <a:pt x="3314" y="1483"/>
                  </a:lnTo>
                  <a:lnTo>
                    <a:pt x="3444" y="1395"/>
                  </a:lnTo>
                  <a:lnTo>
                    <a:pt x="3619" y="1314"/>
                  </a:lnTo>
                  <a:lnTo>
                    <a:pt x="3806" y="1250"/>
                  </a:lnTo>
                  <a:lnTo>
                    <a:pt x="3920" y="1217"/>
                  </a:lnTo>
                  <a:lnTo>
                    <a:pt x="3999" y="1207"/>
                  </a:lnTo>
                  <a:lnTo>
                    <a:pt x="4067" y="1187"/>
                  </a:lnTo>
                  <a:lnTo>
                    <a:pt x="4150" y="1122"/>
                  </a:lnTo>
                  <a:lnTo>
                    <a:pt x="4205" y="1039"/>
                  </a:lnTo>
                  <a:lnTo>
                    <a:pt x="4215" y="964"/>
                  </a:lnTo>
                  <a:lnTo>
                    <a:pt x="4224" y="888"/>
                  </a:lnTo>
                  <a:lnTo>
                    <a:pt x="4276" y="796"/>
                  </a:lnTo>
                  <a:lnTo>
                    <a:pt x="4388" y="680"/>
                  </a:lnTo>
                  <a:lnTo>
                    <a:pt x="4477" y="625"/>
                  </a:lnTo>
                  <a:lnTo>
                    <a:pt x="4583" y="588"/>
                  </a:lnTo>
                  <a:lnTo>
                    <a:pt x="4747" y="525"/>
                  </a:lnTo>
                  <a:lnTo>
                    <a:pt x="4888" y="469"/>
                  </a:lnTo>
                  <a:lnTo>
                    <a:pt x="4977" y="444"/>
                  </a:lnTo>
                  <a:lnTo>
                    <a:pt x="5070" y="423"/>
                  </a:lnTo>
                  <a:lnTo>
                    <a:pt x="5218" y="380"/>
                  </a:lnTo>
                  <a:lnTo>
                    <a:pt x="5347" y="334"/>
                  </a:lnTo>
                  <a:lnTo>
                    <a:pt x="5424" y="303"/>
                  </a:lnTo>
                  <a:lnTo>
                    <a:pt x="5502" y="273"/>
                  </a:lnTo>
                  <a:lnTo>
                    <a:pt x="5635" y="236"/>
                  </a:lnTo>
                  <a:lnTo>
                    <a:pt x="5762" y="207"/>
                  </a:lnTo>
                  <a:lnTo>
                    <a:pt x="5841" y="197"/>
                  </a:lnTo>
                  <a:lnTo>
                    <a:pt x="5921" y="188"/>
                  </a:lnTo>
                  <a:lnTo>
                    <a:pt x="6050" y="163"/>
                  </a:lnTo>
                  <a:lnTo>
                    <a:pt x="6271" y="113"/>
                  </a:lnTo>
                  <a:lnTo>
                    <a:pt x="6485" y="36"/>
                  </a:lnTo>
                  <a:lnTo>
                    <a:pt x="6557" y="0"/>
                  </a:lnTo>
                </a:path>
              </a:pathLst>
            </a:custGeom>
            <a:noFill/>
            <a:ln w="44450">
              <a:solidFill>
                <a:srgbClr val="0000C0"/>
              </a:solidFill>
              <a:round/>
              <a:headEnd/>
              <a:tailEnd/>
            </a:ln>
            <a:extLst>
              <a:ext uri="{909E8E84-426E-40DD-AFC4-6F175D3DCCD1}">
                <a14:hiddenFill xmlns:a14="http://schemas.microsoft.com/office/drawing/2010/main">
                  <a:solidFill>
                    <a:srgbClr val="FFFFFF"/>
                  </a:solidFill>
                </a14:hiddenFill>
              </a:ext>
            </a:extLst>
          </p:spPr>
          <p:txBody>
            <a:bodyPr/>
            <a:lstStyle/>
            <a:p>
              <a:endParaRPr lang="ar-IQ"/>
            </a:p>
          </p:txBody>
        </p:sp>
        <p:sp>
          <p:nvSpPr>
            <p:cNvPr id="106" name="Freeform 104"/>
            <p:cNvSpPr>
              <a:spLocks/>
            </p:cNvSpPr>
            <p:nvPr/>
          </p:nvSpPr>
          <p:spPr bwMode="auto">
            <a:xfrm>
              <a:off x="2716" y="948"/>
              <a:ext cx="204" cy="214"/>
            </a:xfrm>
            <a:custGeom>
              <a:avLst/>
              <a:gdLst>
                <a:gd name="T0" fmla="*/ 19 w 614"/>
                <a:gd name="T1" fmla="*/ 65 h 643"/>
                <a:gd name="T2" fmla="*/ 0 w 614"/>
                <a:gd name="T3" fmla="*/ 65 h 643"/>
                <a:gd name="T4" fmla="*/ 102 w 614"/>
                <a:gd name="T5" fmla="*/ 0 h 643"/>
                <a:gd name="T6" fmla="*/ 204 w 614"/>
                <a:gd name="T7" fmla="*/ 65 h 643"/>
                <a:gd name="T8" fmla="*/ 195 w 614"/>
                <a:gd name="T9" fmla="*/ 65 h 643"/>
                <a:gd name="T10" fmla="*/ 185 w 614"/>
                <a:gd name="T11" fmla="*/ 65 h 643"/>
                <a:gd name="T12" fmla="*/ 185 w 614"/>
                <a:gd name="T13" fmla="*/ 204 h 643"/>
                <a:gd name="T14" fmla="*/ 19 w 614"/>
                <a:gd name="T15" fmla="*/ 204 h 643"/>
                <a:gd name="T16" fmla="*/ 19 w 614"/>
                <a:gd name="T17" fmla="*/ 65 h 643"/>
                <a:gd name="T18" fmla="*/ 185 w 614"/>
                <a:gd name="T19" fmla="*/ 65 h 643"/>
                <a:gd name="T20" fmla="*/ 195 w 614"/>
                <a:gd name="T21" fmla="*/ 65 h 643"/>
                <a:gd name="T22" fmla="*/ 195 w 614"/>
                <a:gd name="T23" fmla="*/ 214 h 643"/>
                <a:gd name="T24" fmla="*/ 19 w 614"/>
                <a:gd name="T25" fmla="*/ 214 h 643"/>
                <a:gd name="T26" fmla="*/ 19 w 614"/>
                <a:gd name="T27" fmla="*/ 204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107" name="Rectangle 105"/>
            <p:cNvSpPr>
              <a:spLocks noChangeArrowheads="1"/>
            </p:cNvSpPr>
            <p:nvPr/>
          </p:nvSpPr>
          <p:spPr bwMode="auto">
            <a:xfrm>
              <a:off x="2735" y="1013"/>
              <a:ext cx="169"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08" name="Rectangle 106"/>
            <p:cNvSpPr>
              <a:spLocks noChangeArrowheads="1"/>
            </p:cNvSpPr>
            <p:nvPr/>
          </p:nvSpPr>
          <p:spPr bwMode="auto">
            <a:xfrm>
              <a:off x="2762" y="1046"/>
              <a:ext cx="59" cy="10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09" name="Rectangle 107"/>
            <p:cNvSpPr>
              <a:spLocks noChangeArrowheads="1"/>
            </p:cNvSpPr>
            <p:nvPr/>
          </p:nvSpPr>
          <p:spPr bwMode="auto">
            <a:xfrm>
              <a:off x="2847" y="1043"/>
              <a:ext cx="41" cy="51"/>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10" name="Freeform 108"/>
            <p:cNvSpPr>
              <a:spLocks/>
            </p:cNvSpPr>
            <p:nvPr/>
          </p:nvSpPr>
          <p:spPr bwMode="auto">
            <a:xfrm>
              <a:off x="2805" y="1095"/>
              <a:ext cx="8" cy="10"/>
            </a:xfrm>
            <a:custGeom>
              <a:avLst/>
              <a:gdLst>
                <a:gd name="T0" fmla="*/ 8 w 23"/>
                <a:gd name="T1" fmla="*/ 4 h 30"/>
                <a:gd name="T2" fmla="*/ 8 w 23"/>
                <a:gd name="T3" fmla="*/ 4 h 30"/>
                <a:gd name="T4" fmla="*/ 7 w 23"/>
                <a:gd name="T5" fmla="*/ 3 h 30"/>
                <a:gd name="T6" fmla="*/ 7 w 23"/>
                <a:gd name="T7" fmla="*/ 2 h 30"/>
                <a:gd name="T8" fmla="*/ 6 w 23"/>
                <a:gd name="T9" fmla="*/ 1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9 h 30"/>
                <a:gd name="T50" fmla="*/ 3 w 23"/>
                <a:gd name="T51" fmla="*/ 10 h 30"/>
                <a:gd name="T52" fmla="*/ 3 w 23"/>
                <a:gd name="T53" fmla="*/ 10 h 30"/>
                <a:gd name="T54" fmla="*/ 4 w 23"/>
                <a:gd name="T55" fmla="*/ 10 h 30"/>
                <a:gd name="T56" fmla="*/ 5 w 23"/>
                <a:gd name="T57" fmla="*/ 10 h 30"/>
                <a:gd name="T58" fmla="*/ 6 w 23"/>
                <a:gd name="T59" fmla="*/ 9 h 30"/>
                <a:gd name="T60" fmla="*/ 6 w 23"/>
                <a:gd name="T61" fmla="*/ 9 h 30"/>
                <a:gd name="T62" fmla="*/ 6 w 23"/>
                <a:gd name="T63" fmla="*/ 8 h 30"/>
                <a:gd name="T64" fmla="*/ 7 w 23"/>
                <a:gd name="T65" fmla="*/ 8 h 30"/>
                <a:gd name="T66" fmla="*/ 7 w 23"/>
                <a:gd name="T67" fmla="*/ 7 h 30"/>
                <a:gd name="T68" fmla="*/ 8 w 23"/>
                <a:gd name="T69" fmla="*/ 6 h 30"/>
                <a:gd name="T70" fmla="*/ 8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6"/>
                  </a:lnTo>
                  <a:lnTo>
                    <a:pt x="19" y="5"/>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5" y="28"/>
                  </a:lnTo>
                  <a:lnTo>
                    <a:pt x="6" y="28"/>
                  </a:lnTo>
                  <a:lnTo>
                    <a:pt x="7" y="30"/>
                  </a:lnTo>
                  <a:lnTo>
                    <a:pt x="8" y="30"/>
                  </a:lnTo>
                  <a:lnTo>
                    <a:pt x="10" y="30"/>
                  </a:lnTo>
                  <a:lnTo>
                    <a:pt x="11" y="30"/>
                  </a:lnTo>
                  <a:lnTo>
                    <a:pt x="12" y="30"/>
                  </a:lnTo>
                  <a:lnTo>
                    <a:pt x="13" y="30"/>
                  </a:lnTo>
                  <a:lnTo>
                    <a:pt x="14" y="30"/>
                  </a:lnTo>
                  <a:lnTo>
                    <a:pt x="15" y="30"/>
                  </a:lnTo>
                  <a:lnTo>
                    <a:pt x="16" y="28"/>
                  </a:lnTo>
                  <a:lnTo>
                    <a:pt x="17" y="27"/>
                  </a:lnTo>
                  <a:lnTo>
                    <a:pt x="18" y="26"/>
                  </a:lnTo>
                  <a:lnTo>
                    <a:pt x="18" y="25"/>
                  </a:lnTo>
                  <a:lnTo>
                    <a:pt x="19"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111" name="Line 109"/>
            <p:cNvSpPr>
              <a:spLocks noChangeShapeType="1"/>
            </p:cNvSpPr>
            <p:nvPr/>
          </p:nvSpPr>
          <p:spPr bwMode="auto">
            <a:xfrm>
              <a:off x="2867" y="1044"/>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12" name="Line 110"/>
            <p:cNvSpPr>
              <a:spLocks noChangeShapeType="1"/>
            </p:cNvSpPr>
            <p:nvPr/>
          </p:nvSpPr>
          <p:spPr bwMode="auto">
            <a:xfrm>
              <a:off x="2847" y="1068"/>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13" name="Freeform 111"/>
            <p:cNvSpPr>
              <a:spLocks/>
            </p:cNvSpPr>
            <p:nvPr/>
          </p:nvSpPr>
          <p:spPr bwMode="auto">
            <a:xfrm>
              <a:off x="3718" y="1314"/>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114" name="Rectangle 112"/>
            <p:cNvSpPr>
              <a:spLocks noChangeArrowheads="1"/>
            </p:cNvSpPr>
            <p:nvPr/>
          </p:nvSpPr>
          <p:spPr bwMode="auto">
            <a:xfrm>
              <a:off x="3737" y="1379"/>
              <a:ext cx="170"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15" name="Rectangle 113"/>
            <p:cNvSpPr>
              <a:spLocks noChangeArrowheads="1"/>
            </p:cNvSpPr>
            <p:nvPr/>
          </p:nvSpPr>
          <p:spPr bwMode="auto">
            <a:xfrm>
              <a:off x="3764" y="1412"/>
              <a:ext cx="60" cy="106"/>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16" name="Rectangle 114"/>
            <p:cNvSpPr>
              <a:spLocks noChangeArrowheads="1"/>
            </p:cNvSpPr>
            <p:nvPr/>
          </p:nvSpPr>
          <p:spPr bwMode="auto">
            <a:xfrm>
              <a:off x="3850" y="1410"/>
              <a:ext cx="40"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17" name="Freeform 115"/>
            <p:cNvSpPr>
              <a:spLocks/>
            </p:cNvSpPr>
            <p:nvPr/>
          </p:nvSpPr>
          <p:spPr bwMode="auto">
            <a:xfrm>
              <a:off x="3808" y="1461"/>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1 h 30"/>
                <a:gd name="T14" fmla="*/ 5 w 23"/>
                <a:gd name="T15" fmla="*/ 0 h 30"/>
                <a:gd name="T16" fmla="*/ 4 w 23"/>
                <a:gd name="T17" fmla="*/ 0 h 30"/>
                <a:gd name="T18" fmla="*/ 3 w 23"/>
                <a:gd name="T19" fmla="*/ 0 h 30"/>
                <a:gd name="T20" fmla="*/ 3 w 23"/>
                <a:gd name="T21" fmla="*/ 0 h 30"/>
                <a:gd name="T22" fmla="*/ 2 w 23"/>
                <a:gd name="T23" fmla="*/ 1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8" y="5"/>
                  </a:lnTo>
                  <a:lnTo>
                    <a:pt x="18" y="4"/>
                  </a:lnTo>
                  <a:lnTo>
                    <a:pt x="17" y="3"/>
                  </a:lnTo>
                  <a:lnTo>
                    <a:pt x="16" y="2"/>
                  </a:lnTo>
                  <a:lnTo>
                    <a:pt x="15" y="0"/>
                  </a:lnTo>
                  <a:lnTo>
                    <a:pt x="14" y="0"/>
                  </a:lnTo>
                  <a:lnTo>
                    <a:pt x="13" y="0"/>
                  </a:lnTo>
                  <a:lnTo>
                    <a:pt x="12" y="0"/>
                  </a:lnTo>
                  <a:lnTo>
                    <a:pt x="11" y="0"/>
                  </a:lnTo>
                  <a:lnTo>
                    <a:pt x="10" y="0"/>
                  </a:lnTo>
                  <a:lnTo>
                    <a:pt x="9" y="0"/>
                  </a:lnTo>
                  <a:lnTo>
                    <a:pt x="8"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8"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118" name="Line 116"/>
            <p:cNvSpPr>
              <a:spLocks noChangeShapeType="1"/>
            </p:cNvSpPr>
            <p:nvPr/>
          </p:nvSpPr>
          <p:spPr bwMode="auto">
            <a:xfrm>
              <a:off x="3869" y="1410"/>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19" name="Line 117"/>
            <p:cNvSpPr>
              <a:spLocks noChangeShapeType="1"/>
            </p:cNvSpPr>
            <p:nvPr/>
          </p:nvSpPr>
          <p:spPr bwMode="auto">
            <a:xfrm>
              <a:off x="3850" y="1434"/>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20" name="Freeform 118"/>
            <p:cNvSpPr>
              <a:spLocks/>
            </p:cNvSpPr>
            <p:nvPr/>
          </p:nvSpPr>
          <p:spPr bwMode="auto">
            <a:xfrm>
              <a:off x="3368" y="1314"/>
              <a:ext cx="205" cy="214"/>
            </a:xfrm>
            <a:custGeom>
              <a:avLst/>
              <a:gdLst>
                <a:gd name="T0" fmla="*/ 19 w 615"/>
                <a:gd name="T1" fmla="*/ 65 h 643"/>
                <a:gd name="T2" fmla="*/ 0 w 615"/>
                <a:gd name="T3" fmla="*/ 65 h 643"/>
                <a:gd name="T4" fmla="*/ 102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4 h 643"/>
                <a:gd name="T24" fmla="*/ 19 w 615"/>
                <a:gd name="T25" fmla="*/ 214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121" name="Rectangle 119"/>
            <p:cNvSpPr>
              <a:spLocks noChangeArrowheads="1"/>
            </p:cNvSpPr>
            <p:nvPr/>
          </p:nvSpPr>
          <p:spPr bwMode="auto">
            <a:xfrm>
              <a:off x="3387" y="1379"/>
              <a:ext cx="170"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22" name="Rectangle 120"/>
            <p:cNvSpPr>
              <a:spLocks noChangeArrowheads="1"/>
            </p:cNvSpPr>
            <p:nvPr/>
          </p:nvSpPr>
          <p:spPr bwMode="auto">
            <a:xfrm>
              <a:off x="3414" y="1412"/>
              <a:ext cx="60" cy="106"/>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23" name="Rectangle 121"/>
            <p:cNvSpPr>
              <a:spLocks noChangeArrowheads="1"/>
            </p:cNvSpPr>
            <p:nvPr/>
          </p:nvSpPr>
          <p:spPr bwMode="auto">
            <a:xfrm>
              <a:off x="3500" y="1410"/>
              <a:ext cx="40"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24" name="Freeform 122"/>
            <p:cNvSpPr>
              <a:spLocks/>
            </p:cNvSpPr>
            <p:nvPr/>
          </p:nvSpPr>
          <p:spPr bwMode="auto">
            <a:xfrm>
              <a:off x="3458" y="1461"/>
              <a:ext cx="8" cy="10"/>
            </a:xfrm>
            <a:custGeom>
              <a:avLst/>
              <a:gdLst>
                <a:gd name="T0" fmla="*/ 8 w 23"/>
                <a:gd name="T1" fmla="*/ 5 h 30"/>
                <a:gd name="T2" fmla="*/ 8 w 23"/>
                <a:gd name="T3" fmla="*/ 4 h 30"/>
                <a:gd name="T4" fmla="*/ 7 w 23"/>
                <a:gd name="T5" fmla="*/ 3 h 30"/>
                <a:gd name="T6" fmla="*/ 7 w 23"/>
                <a:gd name="T7" fmla="*/ 2 h 30"/>
                <a:gd name="T8" fmla="*/ 7 w 23"/>
                <a:gd name="T9" fmla="*/ 2 h 30"/>
                <a:gd name="T10" fmla="*/ 6 w 23"/>
                <a:gd name="T11" fmla="*/ 1 h 30"/>
                <a:gd name="T12" fmla="*/ 6 w 23"/>
                <a:gd name="T13" fmla="*/ 1 h 30"/>
                <a:gd name="T14" fmla="*/ 5 w 23"/>
                <a:gd name="T15" fmla="*/ 0 h 30"/>
                <a:gd name="T16" fmla="*/ 4 w 23"/>
                <a:gd name="T17" fmla="*/ 0 h 30"/>
                <a:gd name="T18" fmla="*/ 3 w 23"/>
                <a:gd name="T19" fmla="*/ 0 h 30"/>
                <a:gd name="T20" fmla="*/ 3 w 23"/>
                <a:gd name="T21" fmla="*/ 0 h 30"/>
                <a:gd name="T22" fmla="*/ 2 w 23"/>
                <a:gd name="T23" fmla="*/ 1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7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7" y="3"/>
                  </a:lnTo>
                  <a:lnTo>
                    <a:pt x="16" y="2"/>
                  </a:lnTo>
                  <a:lnTo>
                    <a:pt x="15" y="0"/>
                  </a:lnTo>
                  <a:lnTo>
                    <a:pt x="14" y="0"/>
                  </a:lnTo>
                  <a:lnTo>
                    <a:pt x="13" y="0"/>
                  </a:lnTo>
                  <a:lnTo>
                    <a:pt x="12" y="0"/>
                  </a:lnTo>
                  <a:lnTo>
                    <a:pt x="11" y="0"/>
                  </a:lnTo>
                  <a:lnTo>
                    <a:pt x="10" y="0"/>
                  </a:lnTo>
                  <a:lnTo>
                    <a:pt x="9" y="0"/>
                  </a:lnTo>
                  <a:lnTo>
                    <a:pt x="8" y="0"/>
                  </a:lnTo>
                  <a:lnTo>
                    <a:pt x="7"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7" y="29"/>
                  </a:lnTo>
                  <a:lnTo>
                    <a:pt x="8" y="30"/>
                  </a:lnTo>
                  <a:lnTo>
                    <a:pt x="9" y="30"/>
                  </a:lnTo>
                  <a:lnTo>
                    <a:pt x="10" y="30"/>
                  </a:lnTo>
                  <a:lnTo>
                    <a:pt x="11" y="30"/>
                  </a:lnTo>
                  <a:lnTo>
                    <a:pt x="12" y="30"/>
                  </a:lnTo>
                  <a:lnTo>
                    <a:pt x="13" y="30"/>
                  </a:lnTo>
                  <a:lnTo>
                    <a:pt x="14" y="30"/>
                  </a:lnTo>
                  <a:lnTo>
                    <a:pt x="15" y="30"/>
                  </a:lnTo>
                  <a:lnTo>
                    <a:pt x="16" y="29"/>
                  </a:lnTo>
                  <a:lnTo>
                    <a:pt x="17" y="28"/>
                  </a:lnTo>
                  <a:lnTo>
                    <a:pt x="19" y="27"/>
                  </a:lnTo>
                  <a:lnTo>
                    <a:pt x="19"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125" name="Line 123"/>
            <p:cNvSpPr>
              <a:spLocks noChangeShapeType="1"/>
            </p:cNvSpPr>
            <p:nvPr/>
          </p:nvSpPr>
          <p:spPr bwMode="auto">
            <a:xfrm>
              <a:off x="3519" y="1410"/>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26" name="Line 124"/>
            <p:cNvSpPr>
              <a:spLocks noChangeShapeType="1"/>
            </p:cNvSpPr>
            <p:nvPr/>
          </p:nvSpPr>
          <p:spPr bwMode="auto">
            <a:xfrm>
              <a:off x="3500" y="1434"/>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27" name="Freeform 125"/>
            <p:cNvSpPr>
              <a:spLocks/>
            </p:cNvSpPr>
            <p:nvPr/>
          </p:nvSpPr>
          <p:spPr bwMode="auto">
            <a:xfrm>
              <a:off x="2795" y="1282"/>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4 h 643"/>
                <a:gd name="T14" fmla="*/ 19 w 614"/>
                <a:gd name="T15" fmla="*/ 204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4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128" name="Rectangle 126"/>
            <p:cNvSpPr>
              <a:spLocks noChangeArrowheads="1"/>
            </p:cNvSpPr>
            <p:nvPr/>
          </p:nvSpPr>
          <p:spPr bwMode="auto">
            <a:xfrm>
              <a:off x="2814" y="1347"/>
              <a:ext cx="169"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29" name="Rectangle 127"/>
            <p:cNvSpPr>
              <a:spLocks noChangeArrowheads="1"/>
            </p:cNvSpPr>
            <p:nvPr/>
          </p:nvSpPr>
          <p:spPr bwMode="auto">
            <a:xfrm>
              <a:off x="2841" y="1380"/>
              <a:ext cx="59" cy="106"/>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30" name="Rectangle 128"/>
            <p:cNvSpPr>
              <a:spLocks noChangeArrowheads="1"/>
            </p:cNvSpPr>
            <p:nvPr/>
          </p:nvSpPr>
          <p:spPr bwMode="auto">
            <a:xfrm>
              <a:off x="2926" y="1378"/>
              <a:ext cx="41"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31" name="Freeform 129"/>
            <p:cNvSpPr>
              <a:spLocks/>
            </p:cNvSpPr>
            <p:nvPr/>
          </p:nvSpPr>
          <p:spPr bwMode="auto">
            <a:xfrm>
              <a:off x="2885" y="1429"/>
              <a:ext cx="7" cy="10"/>
            </a:xfrm>
            <a:custGeom>
              <a:avLst/>
              <a:gdLst>
                <a:gd name="T0" fmla="*/ 7 w 23"/>
                <a:gd name="T1" fmla="*/ 4 h 30"/>
                <a:gd name="T2" fmla="*/ 7 w 23"/>
                <a:gd name="T3" fmla="*/ 4 h 30"/>
                <a:gd name="T4" fmla="*/ 6 w 23"/>
                <a:gd name="T5" fmla="*/ 3 h 30"/>
                <a:gd name="T6" fmla="*/ 6 w 23"/>
                <a:gd name="T7" fmla="*/ 2 h 30"/>
                <a:gd name="T8" fmla="*/ 5 w 23"/>
                <a:gd name="T9" fmla="*/ 1 h 30"/>
                <a:gd name="T10" fmla="*/ 5 w 23"/>
                <a:gd name="T11" fmla="*/ 1 h 30"/>
                <a:gd name="T12" fmla="*/ 5 w 23"/>
                <a:gd name="T13" fmla="*/ 0 h 30"/>
                <a:gd name="T14" fmla="*/ 4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4 w 23"/>
                <a:gd name="T57" fmla="*/ 10 h 30"/>
                <a:gd name="T58" fmla="*/ 5 w 23"/>
                <a:gd name="T59" fmla="*/ 10 h 30"/>
                <a:gd name="T60" fmla="*/ 5 w 23"/>
                <a:gd name="T61" fmla="*/ 9 h 30"/>
                <a:gd name="T62" fmla="*/ 5 w 23"/>
                <a:gd name="T63" fmla="*/ 8 h 30"/>
                <a:gd name="T64" fmla="*/ 6 w 23"/>
                <a:gd name="T65" fmla="*/ 8 h 30"/>
                <a:gd name="T66" fmla="*/ 6 w 23"/>
                <a:gd name="T67" fmla="*/ 7 h 30"/>
                <a:gd name="T68" fmla="*/ 7 w 23"/>
                <a:gd name="T69" fmla="*/ 6 h 30"/>
                <a:gd name="T70" fmla="*/ 7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5"/>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7"/>
                  </a:lnTo>
                  <a:lnTo>
                    <a:pt x="18" y="26"/>
                  </a:lnTo>
                  <a:lnTo>
                    <a:pt x="18" y="25"/>
                  </a:lnTo>
                  <a:lnTo>
                    <a:pt x="19"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132" name="Line 130"/>
            <p:cNvSpPr>
              <a:spLocks noChangeShapeType="1"/>
            </p:cNvSpPr>
            <p:nvPr/>
          </p:nvSpPr>
          <p:spPr bwMode="auto">
            <a:xfrm>
              <a:off x="2946" y="1378"/>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33" name="Line 131"/>
            <p:cNvSpPr>
              <a:spLocks noChangeShapeType="1"/>
            </p:cNvSpPr>
            <p:nvPr/>
          </p:nvSpPr>
          <p:spPr bwMode="auto">
            <a:xfrm>
              <a:off x="2926" y="1402"/>
              <a:ext cx="40"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34" name="Freeform 132"/>
            <p:cNvSpPr>
              <a:spLocks/>
            </p:cNvSpPr>
            <p:nvPr/>
          </p:nvSpPr>
          <p:spPr bwMode="auto">
            <a:xfrm>
              <a:off x="2365" y="1950"/>
              <a:ext cx="205" cy="215"/>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5 h 643"/>
                <a:gd name="T24" fmla="*/ 19 w 614"/>
                <a:gd name="T25" fmla="*/ 215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135" name="Rectangle 133"/>
            <p:cNvSpPr>
              <a:spLocks noChangeArrowheads="1"/>
            </p:cNvSpPr>
            <p:nvPr/>
          </p:nvSpPr>
          <p:spPr bwMode="auto">
            <a:xfrm>
              <a:off x="2384" y="2015"/>
              <a:ext cx="170" cy="14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36" name="Rectangle 134"/>
            <p:cNvSpPr>
              <a:spLocks noChangeArrowheads="1"/>
            </p:cNvSpPr>
            <p:nvPr/>
          </p:nvSpPr>
          <p:spPr bwMode="auto">
            <a:xfrm>
              <a:off x="2411" y="2049"/>
              <a:ext cx="60" cy="10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37" name="Rectangle 135"/>
            <p:cNvSpPr>
              <a:spLocks noChangeArrowheads="1"/>
            </p:cNvSpPr>
            <p:nvPr/>
          </p:nvSpPr>
          <p:spPr bwMode="auto">
            <a:xfrm>
              <a:off x="2497" y="2046"/>
              <a:ext cx="40" cy="51"/>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38" name="Freeform 136"/>
            <p:cNvSpPr>
              <a:spLocks/>
            </p:cNvSpPr>
            <p:nvPr/>
          </p:nvSpPr>
          <p:spPr bwMode="auto">
            <a:xfrm>
              <a:off x="2455" y="2097"/>
              <a:ext cx="8" cy="10"/>
            </a:xfrm>
            <a:custGeom>
              <a:avLst/>
              <a:gdLst>
                <a:gd name="T0" fmla="*/ 8 w 23"/>
                <a:gd name="T1" fmla="*/ 4 h 30"/>
                <a:gd name="T2" fmla="*/ 8 w 23"/>
                <a:gd name="T3" fmla="*/ 4 h 30"/>
                <a:gd name="T4" fmla="*/ 7 w 23"/>
                <a:gd name="T5" fmla="*/ 3 h 30"/>
                <a:gd name="T6" fmla="*/ 7 w 23"/>
                <a:gd name="T7" fmla="*/ 2 h 30"/>
                <a:gd name="T8" fmla="*/ 6 w 23"/>
                <a:gd name="T9" fmla="*/ 1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8 h 30"/>
                <a:gd name="T64" fmla="*/ 7 w 23"/>
                <a:gd name="T65" fmla="*/ 8 h 30"/>
                <a:gd name="T66" fmla="*/ 7 w 23"/>
                <a:gd name="T67" fmla="*/ 7 h 30"/>
                <a:gd name="T68" fmla="*/ 8 w 23"/>
                <a:gd name="T69" fmla="*/ 6 h 30"/>
                <a:gd name="T70" fmla="*/ 8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6"/>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7"/>
                  </a:lnTo>
                  <a:lnTo>
                    <a:pt x="18" y="26"/>
                  </a:lnTo>
                  <a:lnTo>
                    <a:pt x="18" y="25"/>
                  </a:lnTo>
                  <a:lnTo>
                    <a:pt x="19"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139" name="Line 137"/>
            <p:cNvSpPr>
              <a:spLocks noChangeShapeType="1"/>
            </p:cNvSpPr>
            <p:nvPr/>
          </p:nvSpPr>
          <p:spPr bwMode="auto">
            <a:xfrm>
              <a:off x="2516" y="2046"/>
              <a:ext cx="1" cy="5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40" name="Line 138"/>
            <p:cNvSpPr>
              <a:spLocks noChangeShapeType="1"/>
            </p:cNvSpPr>
            <p:nvPr/>
          </p:nvSpPr>
          <p:spPr bwMode="auto">
            <a:xfrm>
              <a:off x="2497" y="2070"/>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41" name="Freeform 139"/>
            <p:cNvSpPr>
              <a:spLocks/>
            </p:cNvSpPr>
            <p:nvPr/>
          </p:nvSpPr>
          <p:spPr bwMode="auto">
            <a:xfrm>
              <a:off x="2604" y="1720"/>
              <a:ext cx="205" cy="214"/>
            </a:xfrm>
            <a:custGeom>
              <a:avLst/>
              <a:gdLst>
                <a:gd name="T0" fmla="*/ 19 w 615"/>
                <a:gd name="T1" fmla="*/ 65 h 644"/>
                <a:gd name="T2" fmla="*/ 0 w 615"/>
                <a:gd name="T3" fmla="*/ 65 h 644"/>
                <a:gd name="T4" fmla="*/ 102 w 615"/>
                <a:gd name="T5" fmla="*/ 0 h 644"/>
                <a:gd name="T6" fmla="*/ 205 w 615"/>
                <a:gd name="T7" fmla="*/ 65 h 644"/>
                <a:gd name="T8" fmla="*/ 196 w 615"/>
                <a:gd name="T9" fmla="*/ 65 h 644"/>
                <a:gd name="T10" fmla="*/ 186 w 615"/>
                <a:gd name="T11" fmla="*/ 65 h 644"/>
                <a:gd name="T12" fmla="*/ 186 w 615"/>
                <a:gd name="T13" fmla="*/ 204 h 644"/>
                <a:gd name="T14" fmla="*/ 19 w 615"/>
                <a:gd name="T15" fmla="*/ 204 h 644"/>
                <a:gd name="T16" fmla="*/ 19 w 615"/>
                <a:gd name="T17" fmla="*/ 65 h 644"/>
                <a:gd name="T18" fmla="*/ 186 w 615"/>
                <a:gd name="T19" fmla="*/ 65 h 644"/>
                <a:gd name="T20" fmla="*/ 196 w 615"/>
                <a:gd name="T21" fmla="*/ 65 h 644"/>
                <a:gd name="T22" fmla="*/ 196 w 615"/>
                <a:gd name="T23" fmla="*/ 214 h 644"/>
                <a:gd name="T24" fmla="*/ 19 w 615"/>
                <a:gd name="T25" fmla="*/ 214 h 644"/>
                <a:gd name="T26" fmla="*/ 19 w 615"/>
                <a:gd name="T27" fmla="*/ 204 h 644"/>
                <a:gd name="T28" fmla="*/ 19 w 615"/>
                <a:gd name="T29" fmla="*/ 65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4"/>
                <a:gd name="T47" fmla="*/ 615 w 615"/>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4">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142" name="Rectangle 140"/>
            <p:cNvSpPr>
              <a:spLocks noChangeArrowheads="1"/>
            </p:cNvSpPr>
            <p:nvPr/>
          </p:nvSpPr>
          <p:spPr bwMode="auto">
            <a:xfrm>
              <a:off x="2623" y="1785"/>
              <a:ext cx="169"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43" name="Rectangle 141"/>
            <p:cNvSpPr>
              <a:spLocks noChangeArrowheads="1"/>
            </p:cNvSpPr>
            <p:nvPr/>
          </p:nvSpPr>
          <p:spPr bwMode="auto">
            <a:xfrm>
              <a:off x="2650" y="1818"/>
              <a:ext cx="59" cy="106"/>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44" name="Rectangle 142"/>
            <p:cNvSpPr>
              <a:spLocks noChangeArrowheads="1"/>
            </p:cNvSpPr>
            <p:nvPr/>
          </p:nvSpPr>
          <p:spPr bwMode="auto">
            <a:xfrm>
              <a:off x="2735" y="1816"/>
              <a:ext cx="41"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45" name="Freeform 143"/>
            <p:cNvSpPr>
              <a:spLocks/>
            </p:cNvSpPr>
            <p:nvPr/>
          </p:nvSpPr>
          <p:spPr bwMode="auto">
            <a:xfrm>
              <a:off x="2694" y="1867"/>
              <a:ext cx="7" cy="10"/>
            </a:xfrm>
            <a:custGeom>
              <a:avLst/>
              <a:gdLst>
                <a:gd name="T0" fmla="*/ 7 w 23"/>
                <a:gd name="T1" fmla="*/ 4 h 29"/>
                <a:gd name="T2" fmla="*/ 7 w 23"/>
                <a:gd name="T3" fmla="*/ 4 h 29"/>
                <a:gd name="T4" fmla="*/ 6 w 23"/>
                <a:gd name="T5" fmla="*/ 3 h 29"/>
                <a:gd name="T6" fmla="*/ 6 w 23"/>
                <a:gd name="T7" fmla="*/ 2 h 29"/>
                <a:gd name="T8" fmla="*/ 6 w 23"/>
                <a:gd name="T9" fmla="*/ 1 h 29"/>
                <a:gd name="T10" fmla="*/ 5 w 23"/>
                <a:gd name="T11" fmla="*/ 1 h 29"/>
                <a:gd name="T12" fmla="*/ 5 w 23"/>
                <a:gd name="T13" fmla="*/ 0 h 29"/>
                <a:gd name="T14" fmla="*/ 4 w 23"/>
                <a:gd name="T15" fmla="*/ 0 h 29"/>
                <a:gd name="T16" fmla="*/ 4 w 23"/>
                <a:gd name="T17" fmla="*/ 0 h 29"/>
                <a:gd name="T18" fmla="*/ 3 w 23"/>
                <a:gd name="T19" fmla="*/ 0 h 29"/>
                <a:gd name="T20" fmla="*/ 3 w 23"/>
                <a:gd name="T21" fmla="*/ 0 h 29"/>
                <a:gd name="T22" fmla="*/ 2 w 23"/>
                <a:gd name="T23" fmla="*/ 0 h 29"/>
                <a:gd name="T24" fmla="*/ 1 w 23"/>
                <a:gd name="T25" fmla="*/ 1 h 29"/>
                <a:gd name="T26" fmla="*/ 1 w 23"/>
                <a:gd name="T27" fmla="*/ 1 h 29"/>
                <a:gd name="T28" fmla="*/ 0 w 23"/>
                <a:gd name="T29" fmla="*/ 2 h 29"/>
                <a:gd name="T30" fmla="*/ 0 w 23"/>
                <a:gd name="T31" fmla="*/ 3 h 29"/>
                <a:gd name="T32" fmla="*/ 0 w 23"/>
                <a:gd name="T33" fmla="*/ 4 h 29"/>
                <a:gd name="T34" fmla="*/ 0 w 23"/>
                <a:gd name="T35" fmla="*/ 4 h 29"/>
                <a:gd name="T36" fmla="*/ 0 w 23"/>
                <a:gd name="T37" fmla="*/ 6 h 29"/>
                <a:gd name="T38" fmla="*/ 0 w 23"/>
                <a:gd name="T39" fmla="*/ 6 h 29"/>
                <a:gd name="T40" fmla="*/ 0 w 23"/>
                <a:gd name="T41" fmla="*/ 8 h 29"/>
                <a:gd name="T42" fmla="*/ 0 w 23"/>
                <a:gd name="T43" fmla="*/ 8 h 29"/>
                <a:gd name="T44" fmla="*/ 1 w 23"/>
                <a:gd name="T45" fmla="*/ 9 h 29"/>
                <a:gd name="T46" fmla="*/ 1 w 23"/>
                <a:gd name="T47" fmla="*/ 9 h 29"/>
                <a:gd name="T48" fmla="*/ 2 w 23"/>
                <a:gd name="T49" fmla="*/ 10 h 29"/>
                <a:gd name="T50" fmla="*/ 3 w 23"/>
                <a:gd name="T51" fmla="*/ 10 h 29"/>
                <a:gd name="T52" fmla="*/ 3 w 23"/>
                <a:gd name="T53" fmla="*/ 10 h 29"/>
                <a:gd name="T54" fmla="*/ 4 w 23"/>
                <a:gd name="T55" fmla="*/ 10 h 29"/>
                <a:gd name="T56" fmla="*/ 4 w 23"/>
                <a:gd name="T57" fmla="*/ 10 h 29"/>
                <a:gd name="T58" fmla="*/ 5 w 23"/>
                <a:gd name="T59" fmla="*/ 10 h 29"/>
                <a:gd name="T60" fmla="*/ 5 w 23"/>
                <a:gd name="T61" fmla="*/ 9 h 29"/>
                <a:gd name="T62" fmla="*/ 6 w 23"/>
                <a:gd name="T63" fmla="*/ 9 h 29"/>
                <a:gd name="T64" fmla="*/ 6 w 23"/>
                <a:gd name="T65" fmla="*/ 8 h 29"/>
                <a:gd name="T66" fmla="*/ 6 w 23"/>
                <a:gd name="T67" fmla="*/ 8 h 29"/>
                <a:gd name="T68" fmla="*/ 7 w 23"/>
                <a:gd name="T69" fmla="*/ 6 h 29"/>
                <a:gd name="T70" fmla="*/ 7 w 23"/>
                <a:gd name="T71" fmla="*/ 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146" name="Line 144"/>
            <p:cNvSpPr>
              <a:spLocks noChangeShapeType="1"/>
            </p:cNvSpPr>
            <p:nvPr/>
          </p:nvSpPr>
          <p:spPr bwMode="auto">
            <a:xfrm>
              <a:off x="2755" y="1816"/>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47" name="Line 145"/>
            <p:cNvSpPr>
              <a:spLocks noChangeShapeType="1"/>
            </p:cNvSpPr>
            <p:nvPr/>
          </p:nvSpPr>
          <p:spPr bwMode="auto">
            <a:xfrm>
              <a:off x="2735" y="1840"/>
              <a:ext cx="40"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48" name="Freeform 146"/>
            <p:cNvSpPr>
              <a:spLocks/>
            </p:cNvSpPr>
            <p:nvPr/>
          </p:nvSpPr>
          <p:spPr bwMode="auto">
            <a:xfrm>
              <a:off x="2103" y="1807"/>
              <a:ext cx="205" cy="215"/>
            </a:xfrm>
            <a:custGeom>
              <a:avLst/>
              <a:gdLst>
                <a:gd name="T0" fmla="*/ 19 w 615"/>
                <a:gd name="T1" fmla="*/ 65 h 643"/>
                <a:gd name="T2" fmla="*/ 0 w 615"/>
                <a:gd name="T3" fmla="*/ 65 h 643"/>
                <a:gd name="T4" fmla="*/ 102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5 h 643"/>
                <a:gd name="T24" fmla="*/ 19 w 615"/>
                <a:gd name="T25" fmla="*/ 215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149" name="Rectangle 147"/>
            <p:cNvSpPr>
              <a:spLocks noChangeArrowheads="1"/>
            </p:cNvSpPr>
            <p:nvPr/>
          </p:nvSpPr>
          <p:spPr bwMode="auto">
            <a:xfrm>
              <a:off x="2122" y="1872"/>
              <a:ext cx="169" cy="14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50" name="Rectangle 148"/>
            <p:cNvSpPr>
              <a:spLocks noChangeArrowheads="1"/>
            </p:cNvSpPr>
            <p:nvPr/>
          </p:nvSpPr>
          <p:spPr bwMode="auto">
            <a:xfrm>
              <a:off x="2149" y="1906"/>
              <a:ext cx="59" cy="10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51" name="Rectangle 149"/>
            <p:cNvSpPr>
              <a:spLocks noChangeArrowheads="1"/>
            </p:cNvSpPr>
            <p:nvPr/>
          </p:nvSpPr>
          <p:spPr bwMode="auto">
            <a:xfrm>
              <a:off x="2234" y="1903"/>
              <a:ext cx="41" cy="51"/>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52" name="Freeform 150"/>
            <p:cNvSpPr>
              <a:spLocks/>
            </p:cNvSpPr>
            <p:nvPr/>
          </p:nvSpPr>
          <p:spPr bwMode="auto">
            <a:xfrm>
              <a:off x="2193" y="1954"/>
              <a:ext cx="7" cy="10"/>
            </a:xfrm>
            <a:custGeom>
              <a:avLst/>
              <a:gdLst>
                <a:gd name="T0" fmla="*/ 7 w 23"/>
                <a:gd name="T1" fmla="*/ 4 h 30"/>
                <a:gd name="T2" fmla="*/ 7 w 23"/>
                <a:gd name="T3" fmla="*/ 4 h 30"/>
                <a:gd name="T4" fmla="*/ 6 w 23"/>
                <a:gd name="T5" fmla="*/ 3 h 30"/>
                <a:gd name="T6" fmla="*/ 6 w 23"/>
                <a:gd name="T7" fmla="*/ 2 h 30"/>
                <a:gd name="T8" fmla="*/ 6 w 23"/>
                <a:gd name="T9" fmla="*/ 1 h 30"/>
                <a:gd name="T10" fmla="*/ 5 w 23"/>
                <a:gd name="T11" fmla="*/ 1 h 30"/>
                <a:gd name="T12" fmla="*/ 5 w 23"/>
                <a:gd name="T13" fmla="*/ 0 h 30"/>
                <a:gd name="T14" fmla="*/ 4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9 h 30"/>
                <a:gd name="T50" fmla="*/ 3 w 23"/>
                <a:gd name="T51" fmla="*/ 10 h 30"/>
                <a:gd name="T52" fmla="*/ 3 w 23"/>
                <a:gd name="T53" fmla="*/ 10 h 30"/>
                <a:gd name="T54" fmla="*/ 4 w 23"/>
                <a:gd name="T55" fmla="*/ 10 h 30"/>
                <a:gd name="T56" fmla="*/ 4 w 23"/>
                <a:gd name="T57" fmla="*/ 10 h 30"/>
                <a:gd name="T58" fmla="*/ 5 w 23"/>
                <a:gd name="T59" fmla="*/ 9 h 30"/>
                <a:gd name="T60" fmla="*/ 5 w 23"/>
                <a:gd name="T61" fmla="*/ 9 h 30"/>
                <a:gd name="T62" fmla="*/ 6 w 23"/>
                <a:gd name="T63" fmla="*/ 8 h 30"/>
                <a:gd name="T64" fmla="*/ 6 w 23"/>
                <a:gd name="T65" fmla="*/ 8 h 30"/>
                <a:gd name="T66" fmla="*/ 6 w 23"/>
                <a:gd name="T67" fmla="*/ 7 h 30"/>
                <a:gd name="T68" fmla="*/ 7 w 23"/>
                <a:gd name="T69" fmla="*/ 6 h 30"/>
                <a:gd name="T70" fmla="*/ 7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6" y="28"/>
                  </a:lnTo>
                  <a:lnTo>
                    <a:pt x="7" y="28"/>
                  </a:lnTo>
                  <a:lnTo>
                    <a:pt x="8" y="30"/>
                  </a:lnTo>
                  <a:lnTo>
                    <a:pt x="9" y="30"/>
                  </a:lnTo>
                  <a:lnTo>
                    <a:pt x="10" y="30"/>
                  </a:lnTo>
                  <a:lnTo>
                    <a:pt x="11" y="30"/>
                  </a:lnTo>
                  <a:lnTo>
                    <a:pt x="12" y="30"/>
                  </a:lnTo>
                  <a:lnTo>
                    <a:pt x="13" y="30"/>
                  </a:lnTo>
                  <a:lnTo>
                    <a:pt x="14" y="30"/>
                  </a:lnTo>
                  <a:lnTo>
                    <a:pt x="15" y="30"/>
                  </a:lnTo>
                  <a:lnTo>
                    <a:pt x="17"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153" name="Line 151"/>
            <p:cNvSpPr>
              <a:spLocks noChangeShapeType="1"/>
            </p:cNvSpPr>
            <p:nvPr/>
          </p:nvSpPr>
          <p:spPr bwMode="auto">
            <a:xfrm>
              <a:off x="2254" y="1903"/>
              <a:ext cx="1" cy="5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54" name="Line 152"/>
            <p:cNvSpPr>
              <a:spLocks noChangeShapeType="1"/>
            </p:cNvSpPr>
            <p:nvPr/>
          </p:nvSpPr>
          <p:spPr bwMode="auto">
            <a:xfrm>
              <a:off x="2234" y="1927"/>
              <a:ext cx="40"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55" name="Freeform 153"/>
            <p:cNvSpPr>
              <a:spLocks/>
            </p:cNvSpPr>
            <p:nvPr/>
          </p:nvSpPr>
          <p:spPr bwMode="auto">
            <a:xfrm>
              <a:off x="2341" y="1608"/>
              <a:ext cx="205" cy="215"/>
            </a:xfrm>
            <a:custGeom>
              <a:avLst/>
              <a:gdLst>
                <a:gd name="T0" fmla="*/ 19 w 615"/>
                <a:gd name="T1" fmla="*/ 65 h 643"/>
                <a:gd name="T2" fmla="*/ 0 w 615"/>
                <a:gd name="T3" fmla="*/ 65 h 643"/>
                <a:gd name="T4" fmla="*/ 103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5 h 643"/>
                <a:gd name="T24" fmla="*/ 19 w 615"/>
                <a:gd name="T25" fmla="*/ 215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156" name="Rectangle 154"/>
            <p:cNvSpPr>
              <a:spLocks noChangeArrowheads="1"/>
            </p:cNvSpPr>
            <p:nvPr/>
          </p:nvSpPr>
          <p:spPr bwMode="auto">
            <a:xfrm>
              <a:off x="2360" y="1673"/>
              <a:ext cx="169" cy="14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57" name="Rectangle 155"/>
            <p:cNvSpPr>
              <a:spLocks noChangeArrowheads="1"/>
            </p:cNvSpPr>
            <p:nvPr/>
          </p:nvSpPr>
          <p:spPr bwMode="auto">
            <a:xfrm>
              <a:off x="2387" y="1707"/>
              <a:ext cx="59" cy="10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58" name="Rectangle 156"/>
            <p:cNvSpPr>
              <a:spLocks noChangeArrowheads="1"/>
            </p:cNvSpPr>
            <p:nvPr/>
          </p:nvSpPr>
          <p:spPr bwMode="auto">
            <a:xfrm>
              <a:off x="2472" y="1704"/>
              <a:ext cx="41" cy="51"/>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59" name="Freeform 157"/>
            <p:cNvSpPr>
              <a:spLocks/>
            </p:cNvSpPr>
            <p:nvPr/>
          </p:nvSpPr>
          <p:spPr bwMode="auto">
            <a:xfrm>
              <a:off x="2431" y="1755"/>
              <a:ext cx="7" cy="10"/>
            </a:xfrm>
            <a:custGeom>
              <a:avLst/>
              <a:gdLst>
                <a:gd name="T0" fmla="*/ 7 w 23"/>
                <a:gd name="T1" fmla="*/ 4 h 30"/>
                <a:gd name="T2" fmla="*/ 7 w 23"/>
                <a:gd name="T3" fmla="*/ 4 h 30"/>
                <a:gd name="T4" fmla="*/ 6 w 23"/>
                <a:gd name="T5" fmla="*/ 3 h 30"/>
                <a:gd name="T6" fmla="*/ 6 w 23"/>
                <a:gd name="T7" fmla="*/ 2 h 30"/>
                <a:gd name="T8" fmla="*/ 6 w 23"/>
                <a:gd name="T9" fmla="*/ 1 h 30"/>
                <a:gd name="T10" fmla="*/ 5 w 23"/>
                <a:gd name="T11" fmla="*/ 1 h 30"/>
                <a:gd name="T12" fmla="*/ 5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2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2 w 23"/>
                <a:gd name="T47" fmla="*/ 9 h 30"/>
                <a:gd name="T48" fmla="*/ 2 w 23"/>
                <a:gd name="T49" fmla="*/ 9 h 30"/>
                <a:gd name="T50" fmla="*/ 3 w 23"/>
                <a:gd name="T51" fmla="*/ 10 h 30"/>
                <a:gd name="T52" fmla="*/ 3 w 23"/>
                <a:gd name="T53" fmla="*/ 10 h 30"/>
                <a:gd name="T54" fmla="*/ 4 w 23"/>
                <a:gd name="T55" fmla="*/ 10 h 30"/>
                <a:gd name="T56" fmla="*/ 5 w 23"/>
                <a:gd name="T57" fmla="*/ 10 h 30"/>
                <a:gd name="T58" fmla="*/ 5 w 23"/>
                <a:gd name="T59" fmla="*/ 9 h 30"/>
                <a:gd name="T60" fmla="*/ 5 w 23"/>
                <a:gd name="T61" fmla="*/ 9 h 30"/>
                <a:gd name="T62" fmla="*/ 6 w 23"/>
                <a:gd name="T63" fmla="*/ 8 h 30"/>
                <a:gd name="T64" fmla="*/ 6 w 23"/>
                <a:gd name="T65" fmla="*/ 8 h 30"/>
                <a:gd name="T66" fmla="*/ 6 w 23"/>
                <a:gd name="T67" fmla="*/ 7 h 30"/>
                <a:gd name="T68" fmla="*/ 7 w 23"/>
                <a:gd name="T69" fmla="*/ 6 h 30"/>
                <a:gd name="T70" fmla="*/ 7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4" y="25"/>
                  </a:lnTo>
                  <a:lnTo>
                    <a:pt x="4" y="26"/>
                  </a:lnTo>
                  <a:lnTo>
                    <a:pt x="5" y="27"/>
                  </a:lnTo>
                  <a:lnTo>
                    <a:pt x="6" y="28"/>
                  </a:lnTo>
                  <a:lnTo>
                    <a:pt x="7" y="28"/>
                  </a:lnTo>
                  <a:lnTo>
                    <a:pt x="8" y="30"/>
                  </a:lnTo>
                  <a:lnTo>
                    <a:pt x="9" y="30"/>
                  </a:lnTo>
                  <a:lnTo>
                    <a:pt x="10" y="30"/>
                  </a:lnTo>
                  <a:lnTo>
                    <a:pt x="11" y="30"/>
                  </a:lnTo>
                  <a:lnTo>
                    <a:pt x="12" y="30"/>
                  </a:lnTo>
                  <a:lnTo>
                    <a:pt x="13"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160" name="Line 158"/>
            <p:cNvSpPr>
              <a:spLocks noChangeShapeType="1"/>
            </p:cNvSpPr>
            <p:nvPr/>
          </p:nvSpPr>
          <p:spPr bwMode="auto">
            <a:xfrm>
              <a:off x="2492" y="1704"/>
              <a:ext cx="1" cy="5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61" name="Line 159"/>
            <p:cNvSpPr>
              <a:spLocks noChangeShapeType="1"/>
            </p:cNvSpPr>
            <p:nvPr/>
          </p:nvSpPr>
          <p:spPr bwMode="auto">
            <a:xfrm>
              <a:off x="2472" y="1728"/>
              <a:ext cx="40"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62" name="Freeform 160"/>
            <p:cNvSpPr>
              <a:spLocks/>
            </p:cNvSpPr>
            <p:nvPr/>
          </p:nvSpPr>
          <p:spPr bwMode="auto">
            <a:xfrm>
              <a:off x="1943" y="1553"/>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4 h 643"/>
                <a:gd name="T14" fmla="*/ 19 w 614"/>
                <a:gd name="T15" fmla="*/ 204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4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163" name="Rectangle 161"/>
            <p:cNvSpPr>
              <a:spLocks noChangeArrowheads="1"/>
            </p:cNvSpPr>
            <p:nvPr/>
          </p:nvSpPr>
          <p:spPr bwMode="auto">
            <a:xfrm>
              <a:off x="1962" y="1618"/>
              <a:ext cx="170"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64" name="Rectangle 162"/>
            <p:cNvSpPr>
              <a:spLocks noChangeArrowheads="1"/>
            </p:cNvSpPr>
            <p:nvPr/>
          </p:nvSpPr>
          <p:spPr bwMode="auto">
            <a:xfrm>
              <a:off x="1989" y="1651"/>
              <a:ext cx="60" cy="10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65" name="Rectangle 163"/>
            <p:cNvSpPr>
              <a:spLocks noChangeArrowheads="1"/>
            </p:cNvSpPr>
            <p:nvPr/>
          </p:nvSpPr>
          <p:spPr bwMode="auto">
            <a:xfrm>
              <a:off x="2075" y="1648"/>
              <a:ext cx="40" cy="51"/>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66" name="Freeform 164"/>
            <p:cNvSpPr>
              <a:spLocks/>
            </p:cNvSpPr>
            <p:nvPr/>
          </p:nvSpPr>
          <p:spPr bwMode="auto">
            <a:xfrm>
              <a:off x="2033" y="1700"/>
              <a:ext cx="8" cy="10"/>
            </a:xfrm>
            <a:custGeom>
              <a:avLst/>
              <a:gdLst>
                <a:gd name="T0" fmla="*/ 8 w 23"/>
                <a:gd name="T1" fmla="*/ 4 h 30"/>
                <a:gd name="T2" fmla="*/ 8 w 23"/>
                <a:gd name="T3" fmla="*/ 4 h 30"/>
                <a:gd name="T4" fmla="*/ 7 w 23"/>
                <a:gd name="T5" fmla="*/ 3 h 30"/>
                <a:gd name="T6" fmla="*/ 7 w 23"/>
                <a:gd name="T7" fmla="*/ 2 h 30"/>
                <a:gd name="T8" fmla="*/ 6 w 23"/>
                <a:gd name="T9" fmla="*/ 1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6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8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0" y="9"/>
                  </a:lnTo>
                  <a:lnTo>
                    <a:pt x="20" y="8"/>
                  </a:lnTo>
                  <a:lnTo>
                    <a:pt x="20" y="7"/>
                  </a:lnTo>
                  <a:lnTo>
                    <a:pt x="19" y="6"/>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6"/>
                  </a:lnTo>
                  <a:lnTo>
                    <a:pt x="18" y="25"/>
                  </a:lnTo>
                  <a:lnTo>
                    <a:pt x="19" y="24"/>
                  </a:lnTo>
                  <a:lnTo>
                    <a:pt x="20" y="24"/>
                  </a:lnTo>
                  <a:lnTo>
                    <a:pt x="20" y="23"/>
                  </a:lnTo>
                  <a:lnTo>
                    <a:pt x="20"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167" name="Line 165"/>
            <p:cNvSpPr>
              <a:spLocks noChangeShapeType="1"/>
            </p:cNvSpPr>
            <p:nvPr/>
          </p:nvSpPr>
          <p:spPr bwMode="auto">
            <a:xfrm>
              <a:off x="2094" y="1649"/>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68" name="Line 166"/>
            <p:cNvSpPr>
              <a:spLocks noChangeShapeType="1"/>
            </p:cNvSpPr>
            <p:nvPr/>
          </p:nvSpPr>
          <p:spPr bwMode="auto">
            <a:xfrm>
              <a:off x="2075" y="1673"/>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69" name="Freeform 167"/>
            <p:cNvSpPr>
              <a:spLocks/>
            </p:cNvSpPr>
            <p:nvPr/>
          </p:nvSpPr>
          <p:spPr bwMode="auto">
            <a:xfrm>
              <a:off x="2047" y="1099"/>
              <a:ext cx="205" cy="214"/>
            </a:xfrm>
            <a:custGeom>
              <a:avLst/>
              <a:gdLst>
                <a:gd name="T0" fmla="*/ 19 w 615"/>
                <a:gd name="T1" fmla="*/ 65 h 643"/>
                <a:gd name="T2" fmla="*/ 0 w 615"/>
                <a:gd name="T3" fmla="*/ 65 h 643"/>
                <a:gd name="T4" fmla="*/ 103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4 h 643"/>
                <a:gd name="T24" fmla="*/ 19 w 615"/>
                <a:gd name="T25" fmla="*/ 214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170" name="Rectangle 168"/>
            <p:cNvSpPr>
              <a:spLocks noChangeArrowheads="1"/>
            </p:cNvSpPr>
            <p:nvPr/>
          </p:nvSpPr>
          <p:spPr bwMode="auto">
            <a:xfrm>
              <a:off x="2066" y="1164"/>
              <a:ext cx="169" cy="14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71" name="Rectangle 169"/>
            <p:cNvSpPr>
              <a:spLocks noChangeArrowheads="1"/>
            </p:cNvSpPr>
            <p:nvPr/>
          </p:nvSpPr>
          <p:spPr bwMode="auto">
            <a:xfrm>
              <a:off x="2093" y="1197"/>
              <a:ext cx="59" cy="106"/>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72" name="Rectangle 170"/>
            <p:cNvSpPr>
              <a:spLocks noChangeArrowheads="1"/>
            </p:cNvSpPr>
            <p:nvPr/>
          </p:nvSpPr>
          <p:spPr bwMode="auto">
            <a:xfrm>
              <a:off x="2178" y="1195"/>
              <a:ext cx="41"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73" name="Freeform 171"/>
            <p:cNvSpPr>
              <a:spLocks/>
            </p:cNvSpPr>
            <p:nvPr/>
          </p:nvSpPr>
          <p:spPr bwMode="auto">
            <a:xfrm>
              <a:off x="2137" y="1246"/>
              <a:ext cx="7" cy="10"/>
            </a:xfrm>
            <a:custGeom>
              <a:avLst/>
              <a:gdLst>
                <a:gd name="T0" fmla="*/ 7 w 23"/>
                <a:gd name="T1" fmla="*/ 4 h 30"/>
                <a:gd name="T2" fmla="*/ 7 w 23"/>
                <a:gd name="T3" fmla="*/ 4 h 30"/>
                <a:gd name="T4" fmla="*/ 6 w 23"/>
                <a:gd name="T5" fmla="*/ 3 h 30"/>
                <a:gd name="T6" fmla="*/ 6 w 23"/>
                <a:gd name="T7" fmla="*/ 2 h 30"/>
                <a:gd name="T8" fmla="*/ 6 w 23"/>
                <a:gd name="T9" fmla="*/ 2 h 30"/>
                <a:gd name="T10" fmla="*/ 5 w 23"/>
                <a:gd name="T11" fmla="*/ 1 h 30"/>
                <a:gd name="T12" fmla="*/ 5 w 23"/>
                <a:gd name="T13" fmla="*/ 0 h 30"/>
                <a:gd name="T14" fmla="*/ 4 w 23"/>
                <a:gd name="T15" fmla="*/ 0 h 30"/>
                <a:gd name="T16" fmla="*/ 4 w 23"/>
                <a:gd name="T17" fmla="*/ 0 h 30"/>
                <a:gd name="T18" fmla="*/ 3 w 23"/>
                <a:gd name="T19" fmla="*/ 0 h 30"/>
                <a:gd name="T20" fmla="*/ 3 w 23"/>
                <a:gd name="T21" fmla="*/ 0 h 30"/>
                <a:gd name="T22" fmla="*/ 2 w 23"/>
                <a:gd name="T23" fmla="*/ 0 h 30"/>
                <a:gd name="T24" fmla="*/ 2 w 23"/>
                <a:gd name="T25" fmla="*/ 1 h 30"/>
                <a:gd name="T26" fmla="*/ 1 w 23"/>
                <a:gd name="T27" fmla="*/ 2 h 30"/>
                <a:gd name="T28" fmla="*/ 0 w 23"/>
                <a:gd name="T29" fmla="*/ 2 h 30"/>
                <a:gd name="T30" fmla="*/ 0 w 23"/>
                <a:gd name="T31" fmla="*/ 3 h 30"/>
                <a:gd name="T32" fmla="*/ 0 w 23"/>
                <a:gd name="T33" fmla="*/ 4 h 30"/>
                <a:gd name="T34" fmla="*/ 0 w 23"/>
                <a:gd name="T35" fmla="*/ 4 h 30"/>
                <a:gd name="T36" fmla="*/ 0 w 23"/>
                <a:gd name="T37" fmla="*/ 6 h 30"/>
                <a:gd name="T38" fmla="*/ 0 w 23"/>
                <a:gd name="T39" fmla="*/ 6 h 30"/>
                <a:gd name="T40" fmla="*/ 0 w 23"/>
                <a:gd name="T41" fmla="*/ 7 h 30"/>
                <a:gd name="T42" fmla="*/ 0 w 23"/>
                <a:gd name="T43" fmla="*/ 8 h 30"/>
                <a:gd name="T44" fmla="*/ 1 w 23"/>
                <a:gd name="T45" fmla="*/ 8 h 30"/>
                <a:gd name="T46" fmla="*/ 2 w 23"/>
                <a:gd name="T47" fmla="*/ 9 h 30"/>
                <a:gd name="T48" fmla="*/ 2 w 23"/>
                <a:gd name="T49" fmla="*/ 10 h 30"/>
                <a:gd name="T50" fmla="*/ 3 w 23"/>
                <a:gd name="T51" fmla="*/ 10 h 30"/>
                <a:gd name="T52" fmla="*/ 3 w 23"/>
                <a:gd name="T53" fmla="*/ 10 h 30"/>
                <a:gd name="T54" fmla="*/ 4 w 23"/>
                <a:gd name="T55" fmla="*/ 10 h 30"/>
                <a:gd name="T56" fmla="*/ 4 w 23"/>
                <a:gd name="T57" fmla="*/ 10 h 30"/>
                <a:gd name="T58" fmla="*/ 5 w 23"/>
                <a:gd name="T59" fmla="*/ 10 h 30"/>
                <a:gd name="T60" fmla="*/ 5 w 23"/>
                <a:gd name="T61" fmla="*/ 9 h 30"/>
                <a:gd name="T62" fmla="*/ 6 w 23"/>
                <a:gd name="T63" fmla="*/ 8 h 30"/>
                <a:gd name="T64" fmla="*/ 6 w 23"/>
                <a:gd name="T65" fmla="*/ 8 h 30"/>
                <a:gd name="T66" fmla="*/ 6 w 23"/>
                <a:gd name="T67" fmla="*/ 7 h 30"/>
                <a:gd name="T68" fmla="*/ 7 w 23"/>
                <a:gd name="T69" fmla="*/ 6 h 30"/>
                <a:gd name="T70" fmla="*/ 7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4"/>
                  </a:lnTo>
                  <a:lnTo>
                    <a:pt x="4"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4" y="25"/>
                  </a:lnTo>
                  <a:lnTo>
                    <a:pt x="4"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174" name="Line 172"/>
            <p:cNvSpPr>
              <a:spLocks noChangeShapeType="1"/>
            </p:cNvSpPr>
            <p:nvPr/>
          </p:nvSpPr>
          <p:spPr bwMode="auto">
            <a:xfrm>
              <a:off x="2198" y="119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75" name="Line 173"/>
            <p:cNvSpPr>
              <a:spLocks noChangeShapeType="1"/>
            </p:cNvSpPr>
            <p:nvPr/>
          </p:nvSpPr>
          <p:spPr bwMode="auto">
            <a:xfrm>
              <a:off x="2178" y="1219"/>
              <a:ext cx="40"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76" name="Freeform 174"/>
            <p:cNvSpPr>
              <a:spLocks/>
            </p:cNvSpPr>
            <p:nvPr/>
          </p:nvSpPr>
          <p:spPr bwMode="auto">
            <a:xfrm>
              <a:off x="2397" y="1027"/>
              <a:ext cx="205" cy="214"/>
            </a:xfrm>
            <a:custGeom>
              <a:avLst/>
              <a:gdLst>
                <a:gd name="T0" fmla="*/ 19 w 615"/>
                <a:gd name="T1" fmla="*/ 65 h 643"/>
                <a:gd name="T2" fmla="*/ 0 w 615"/>
                <a:gd name="T3" fmla="*/ 65 h 643"/>
                <a:gd name="T4" fmla="*/ 102 w 615"/>
                <a:gd name="T5" fmla="*/ 0 h 643"/>
                <a:gd name="T6" fmla="*/ 205 w 615"/>
                <a:gd name="T7" fmla="*/ 65 h 643"/>
                <a:gd name="T8" fmla="*/ 196 w 615"/>
                <a:gd name="T9" fmla="*/ 65 h 643"/>
                <a:gd name="T10" fmla="*/ 186 w 615"/>
                <a:gd name="T11" fmla="*/ 65 h 643"/>
                <a:gd name="T12" fmla="*/ 186 w 615"/>
                <a:gd name="T13" fmla="*/ 204 h 643"/>
                <a:gd name="T14" fmla="*/ 19 w 615"/>
                <a:gd name="T15" fmla="*/ 204 h 643"/>
                <a:gd name="T16" fmla="*/ 19 w 615"/>
                <a:gd name="T17" fmla="*/ 65 h 643"/>
                <a:gd name="T18" fmla="*/ 186 w 615"/>
                <a:gd name="T19" fmla="*/ 65 h 643"/>
                <a:gd name="T20" fmla="*/ 196 w 615"/>
                <a:gd name="T21" fmla="*/ 65 h 643"/>
                <a:gd name="T22" fmla="*/ 196 w 615"/>
                <a:gd name="T23" fmla="*/ 214 h 643"/>
                <a:gd name="T24" fmla="*/ 19 w 615"/>
                <a:gd name="T25" fmla="*/ 214 h 643"/>
                <a:gd name="T26" fmla="*/ 19 w 615"/>
                <a:gd name="T27" fmla="*/ 204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177" name="Rectangle 175"/>
            <p:cNvSpPr>
              <a:spLocks noChangeArrowheads="1"/>
            </p:cNvSpPr>
            <p:nvPr/>
          </p:nvSpPr>
          <p:spPr bwMode="auto">
            <a:xfrm>
              <a:off x="2416" y="1092"/>
              <a:ext cx="169"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78" name="Rectangle 176"/>
            <p:cNvSpPr>
              <a:spLocks noChangeArrowheads="1"/>
            </p:cNvSpPr>
            <p:nvPr/>
          </p:nvSpPr>
          <p:spPr bwMode="auto">
            <a:xfrm>
              <a:off x="2443" y="1125"/>
              <a:ext cx="59" cy="106"/>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79" name="Rectangle 177"/>
            <p:cNvSpPr>
              <a:spLocks noChangeArrowheads="1"/>
            </p:cNvSpPr>
            <p:nvPr/>
          </p:nvSpPr>
          <p:spPr bwMode="auto">
            <a:xfrm>
              <a:off x="2528" y="1123"/>
              <a:ext cx="41"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80" name="Freeform 178"/>
            <p:cNvSpPr>
              <a:spLocks/>
            </p:cNvSpPr>
            <p:nvPr/>
          </p:nvSpPr>
          <p:spPr bwMode="auto">
            <a:xfrm>
              <a:off x="2486" y="1174"/>
              <a:ext cx="8" cy="10"/>
            </a:xfrm>
            <a:custGeom>
              <a:avLst/>
              <a:gdLst>
                <a:gd name="T0" fmla="*/ 8 w 23"/>
                <a:gd name="T1" fmla="*/ 4 h 30"/>
                <a:gd name="T2" fmla="*/ 8 w 23"/>
                <a:gd name="T3" fmla="*/ 4 h 30"/>
                <a:gd name="T4" fmla="*/ 7 w 23"/>
                <a:gd name="T5" fmla="*/ 3 h 30"/>
                <a:gd name="T6" fmla="*/ 7 w 23"/>
                <a:gd name="T7" fmla="*/ 2 h 30"/>
                <a:gd name="T8" fmla="*/ 7 w 23"/>
                <a:gd name="T9" fmla="*/ 1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6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7 w 23"/>
                <a:gd name="T63" fmla="*/ 8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7"/>
                  </a:lnTo>
                  <a:lnTo>
                    <a:pt x="6" y="29"/>
                  </a:lnTo>
                  <a:lnTo>
                    <a:pt x="7" y="29"/>
                  </a:lnTo>
                  <a:lnTo>
                    <a:pt x="8" y="30"/>
                  </a:lnTo>
                  <a:lnTo>
                    <a:pt x="9" y="30"/>
                  </a:lnTo>
                  <a:lnTo>
                    <a:pt x="10" y="30"/>
                  </a:lnTo>
                  <a:lnTo>
                    <a:pt x="11" y="30"/>
                  </a:lnTo>
                  <a:lnTo>
                    <a:pt x="12" y="30"/>
                  </a:lnTo>
                  <a:lnTo>
                    <a:pt x="13" y="30"/>
                  </a:lnTo>
                  <a:lnTo>
                    <a:pt x="14" y="30"/>
                  </a:lnTo>
                  <a:lnTo>
                    <a:pt x="15" y="30"/>
                  </a:lnTo>
                  <a:lnTo>
                    <a:pt x="16" y="29"/>
                  </a:lnTo>
                  <a:lnTo>
                    <a:pt x="18" y="27"/>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181" name="Line 179"/>
            <p:cNvSpPr>
              <a:spLocks noChangeShapeType="1"/>
            </p:cNvSpPr>
            <p:nvPr/>
          </p:nvSpPr>
          <p:spPr bwMode="auto">
            <a:xfrm>
              <a:off x="2548" y="1123"/>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82" name="Line 180"/>
            <p:cNvSpPr>
              <a:spLocks noChangeShapeType="1"/>
            </p:cNvSpPr>
            <p:nvPr/>
          </p:nvSpPr>
          <p:spPr bwMode="auto">
            <a:xfrm>
              <a:off x="2528" y="1147"/>
              <a:ext cx="40"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83" name="Freeform 181"/>
            <p:cNvSpPr>
              <a:spLocks/>
            </p:cNvSpPr>
            <p:nvPr/>
          </p:nvSpPr>
          <p:spPr bwMode="auto">
            <a:xfrm>
              <a:off x="3997" y="1680"/>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4 h 643"/>
                <a:gd name="T14" fmla="*/ 19 w 614"/>
                <a:gd name="T15" fmla="*/ 204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4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184" name="Rectangle 182"/>
            <p:cNvSpPr>
              <a:spLocks noChangeArrowheads="1"/>
            </p:cNvSpPr>
            <p:nvPr/>
          </p:nvSpPr>
          <p:spPr bwMode="auto">
            <a:xfrm>
              <a:off x="4016" y="1745"/>
              <a:ext cx="169"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85" name="Rectangle 183"/>
            <p:cNvSpPr>
              <a:spLocks noChangeArrowheads="1"/>
            </p:cNvSpPr>
            <p:nvPr/>
          </p:nvSpPr>
          <p:spPr bwMode="auto">
            <a:xfrm>
              <a:off x="4043" y="1778"/>
              <a:ext cx="59" cy="106"/>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86" name="Rectangle 184"/>
            <p:cNvSpPr>
              <a:spLocks noChangeArrowheads="1"/>
            </p:cNvSpPr>
            <p:nvPr/>
          </p:nvSpPr>
          <p:spPr bwMode="auto">
            <a:xfrm>
              <a:off x="4128" y="1776"/>
              <a:ext cx="41"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87" name="Freeform 185"/>
            <p:cNvSpPr>
              <a:spLocks/>
            </p:cNvSpPr>
            <p:nvPr/>
          </p:nvSpPr>
          <p:spPr bwMode="auto">
            <a:xfrm>
              <a:off x="4087" y="1827"/>
              <a:ext cx="7" cy="10"/>
            </a:xfrm>
            <a:custGeom>
              <a:avLst/>
              <a:gdLst>
                <a:gd name="T0" fmla="*/ 7 w 23"/>
                <a:gd name="T1" fmla="*/ 4 h 30"/>
                <a:gd name="T2" fmla="*/ 7 w 23"/>
                <a:gd name="T3" fmla="*/ 4 h 30"/>
                <a:gd name="T4" fmla="*/ 6 w 23"/>
                <a:gd name="T5" fmla="*/ 3 h 30"/>
                <a:gd name="T6" fmla="*/ 6 w 23"/>
                <a:gd name="T7" fmla="*/ 2 h 30"/>
                <a:gd name="T8" fmla="*/ 5 w 23"/>
                <a:gd name="T9" fmla="*/ 1 h 30"/>
                <a:gd name="T10" fmla="*/ 5 w 23"/>
                <a:gd name="T11" fmla="*/ 1 h 30"/>
                <a:gd name="T12" fmla="*/ 5 w 23"/>
                <a:gd name="T13" fmla="*/ 0 h 30"/>
                <a:gd name="T14" fmla="*/ 4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4 w 23"/>
                <a:gd name="T57" fmla="*/ 10 h 30"/>
                <a:gd name="T58" fmla="*/ 5 w 23"/>
                <a:gd name="T59" fmla="*/ 10 h 30"/>
                <a:gd name="T60" fmla="*/ 5 w 23"/>
                <a:gd name="T61" fmla="*/ 9 h 30"/>
                <a:gd name="T62" fmla="*/ 5 w 23"/>
                <a:gd name="T63" fmla="*/ 8 h 30"/>
                <a:gd name="T64" fmla="*/ 6 w 23"/>
                <a:gd name="T65" fmla="*/ 8 h 30"/>
                <a:gd name="T66" fmla="*/ 6 w 23"/>
                <a:gd name="T67" fmla="*/ 7 h 30"/>
                <a:gd name="T68" fmla="*/ 7 w 23"/>
                <a:gd name="T69" fmla="*/ 6 h 30"/>
                <a:gd name="T70" fmla="*/ 7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7"/>
                  </a:lnTo>
                  <a:lnTo>
                    <a:pt x="18" y="26"/>
                  </a:lnTo>
                  <a:lnTo>
                    <a:pt x="18"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188" name="Line 186"/>
            <p:cNvSpPr>
              <a:spLocks noChangeShapeType="1"/>
            </p:cNvSpPr>
            <p:nvPr/>
          </p:nvSpPr>
          <p:spPr bwMode="auto">
            <a:xfrm>
              <a:off x="4148" y="1776"/>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89" name="Line 187"/>
            <p:cNvSpPr>
              <a:spLocks noChangeShapeType="1"/>
            </p:cNvSpPr>
            <p:nvPr/>
          </p:nvSpPr>
          <p:spPr bwMode="auto">
            <a:xfrm>
              <a:off x="4128" y="1800"/>
              <a:ext cx="40"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90" name="Freeform 188"/>
            <p:cNvSpPr>
              <a:spLocks/>
            </p:cNvSpPr>
            <p:nvPr/>
          </p:nvSpPr>
          <p:spPr bwMode="auto">
            <a:xfrm>
              <a:off x="3177" y="3757"/>
              <a:ext cx="205" cy="214"/>
            </a:xfrm>
            <a:custGeom>
              <a:avLst/>
              <a:gdLst>
                <a:gd name="T0" fmla="*/ 19 w 615"/>
                <a:gd name="T1" fmla="*/ 65 h 643"/>
                <a:gd name="T2" fmla="*/ 0 w 615"/>
                <a:gd name="T3" fmla="*/ 65 h 643"/>
                <a:gd name="T4" fmla="*/ 103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4 h 643"/>
                <a:gd name="T24" fmla="*/ 19 w 615"/>
                <a:gd name="T25" fmla="*/ 214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191" name="Rectangle 189"/>
            <p:cNvSpPr>
              <a:spLocks noChangeArrowheads="1"/>
            </p:cNvSpPr>
            <p:nvPr/>
          </p:nvSpPr>
          <p:spPr bwMode="auto">
            <a:xfrm>
              <a:off x="3196" y="3822"/>
              <a:ext cx="169" cy="14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92" name="Rectangle 190"/>
            <p:cNvSpPr>
              <a:spLocks noChangeArrowheads="1"/>
            </p:cNvSpPr>
            <p:nvPr/>
          </p:nvSpPr>
          <p:spPr bwMode="auto">
            <a:xfrm>
              <a:off x="3223" y="3855"/>
              <a:ext cx="59" cy="106"/>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93" name="Rectangle 191"/>
            <p:cNvSpPr>
              <a:spLocks noChangeArrowheads="1"/>
            </p:cNvSpPr>
            <p:nvPr/>
          </p:nvSpPr>
          <p:spPr bwMode="auto">
            <a:xfrm>
              <a:off x="3308" y="3853"/>
              <a:ext cx="41"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94" name="Freeform 192"/>
            <p:cNvSpPr>
              <a:spLocks/>
            </p:cNvSpPr>
            <p:nvPr/>
          </p:nvSpPr>
          <p:spPr bwMode="auto">
            <a:xfrm>
              <a:off x="3267" y="3904"/>
              <a:ext cx="7" cy="10"/>
            </a:xfrm>
            <a:custGeom>
              <a:avLst/>
              <a:gdLst>
                <a:gd name="T0" fmla="*/ 7 w 23"/>
                <a:gd name="T1" fmla="*/ 5 h 30"/>
                <a:gd name="T2" fmla="*/ 7 w 23"/>
                <a:gd name="T3" fmla="*/ 4 h 30"/>
                <a:gd name="T4" fmla="*/ 6 w 23"/>
                <a:gd name="T5" fmla="*/ 3 h 30"/>
                <a:gd name="T6" fmla="*/ 6 w 23"/>
                <a:gd name="T7" fmla="*/ 2 h 30"/>
                <a:gd name="T8" fmla="*/ 6 w 23"/>
                <a:gd name="T9" fmla="*/ 2 h 30"/>
                <a:gd name="T10" fmla="*/ 5 w 23"/>
                <a:gd name="T11" fmla="*/ 1 h 30"/>
                <a:gd name="T12" fmla="*/ 5 w 23"/>
                <a:gd name="T13" fmla="*/ 0 h 30"/>
                <a:gd name="T14" fmla="*/ 4 w 23"/>
                <a:gd name="T15" fmla="*/ 0 h 30"/>
                <a:gd name="T16" fmla="*/ 4 w 23"/>
                <a:gd name="T17" fmla="*/ 0 h 30"/>
                <a:gd name="T18" fmla="*/ 3 w 23"/>
                <a:gd name="T19" fmla="*/ 0 h 30"/>
                <a:gd name="T20" fmla="*/ 3 w 23"/>
                <a:gd name="T21" fmla="*/ 0 h 30"/>
                <a:gd name="T22" fmla="*/ 2 w 23"/>
                <a:gd name="T23" fmla="*/ 0 h 30"/>
                <a:gd name="T24" fmla="*/ 2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2 w 23"/>
                <a:gd name="T47" fmla="*/ 9 h 30"/>
                <a:gd name="T48" fmla="*/ 2 w 23"/>
                <a:gd name="T49" fmla="*/ 10 h 30"/>
                <a:gd name="T50" fmla="*/ 3 w 23"/>
                <a:gd name="T51" fmla="*/ 10 h 30"/>
                <a:gd name="T52" fmla="*/ 3 w 23"/>
                <a:gd name="T53" fmla="*/ 10 h 30"/>
                <a:gd name="T54" fmla="*/ 4 w 23"/>
                <a:gd name="T55" fmla="*/ 10 h 30"/>
                <a:gd name="T56" fmla="*/ 4 w 23"/>
                <a:gd name="T57" fmla="*/ 10 h 30"/>
                <a:gd name="T58" fmla="*/ 5 w 23"/>
                <a:gd name="T59" fmla="*/ 10 h 30"/>
                <a:gd name="T60" fmla="*/ 5 w 23"/>
                <a:gd name="T61" fmla="*/ 9 h 30"/>
                <a:gd name="T62" fmla="*/ 6 w 23"/>
                <a:gd name="T63" fmla="*/ 9 h 30"/>
                <a:gd name="T64" fmla="*/ 6 w 23"/>
                <a:gd name="T65" fmla="*/ 8 h 30"/>
                <a:gd name="T66" fmla="*/ 6 w 23"/>
                <a:gd name="T67" fmla="*/ 7 h 30"/>
                <a:gd name="T68" fmla="*/ 7 w 23"/>
                <a:gd name="T69" fmla="*/ 6 h 30"/>
                <a:gd name="T70" fmla="*/ 7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1"/>
                  </a:lnTo>
                  <a:lnTo>
                    <a:pt x="16" y="0"/>
                  </a:lnTo>
                  <a:lnTo>
                    <a:pt x="14" y="0"/>
                  </a:lnTo>
                  <a:lnTo>
                    <a:pt x="13" y="0"/>
                  </a:lnTo>
                  <a:lnTo>
                    <a:pt x="12" y="0"/>
                  </a:lnTo>
                  <a:lnTo>
                    <a:pt x="11" y="0"/>
                  </a:lnTo>
                  <a:lnTo>
                    <a:pt x="10" y="0"/>
                  </a:lnTo>
                  <a:lnTo>
                    <a:pt x="9" y="0"/>
                  </a:lnTo>
                  <a:lnTo>
                    <a:pt x="8" y="0"/>
                  </a:lnTo>
                  <a:lnTo>
                    <a:pt x="7" y="1"/>
                  </a:lnTo>
                  <a:lnTo>
                    <a:pt x="6" y="1"/>
                  </a:lnTo>
                  <a:lnTo>
                    <a:pt x="5"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195" name="Line 193"/>
            <p:cNvSpPr>
              <a:spLocks noChangeShapeType="1"/>
            </p:cNvSpPr>
            <p:nvPr/>
          </p:nvSpPr>
          <p:spPr bwMode="auto">
            <a:xfrm>
              <a:off x="3328" y="3853"/>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96" name="Line 194"/>
            <p:cNvSpPr>
              <a:spLocks noChangeShapeType="1"/>
            </p:cNvSpPr>
            <p:nvPr/>
          </p:nvSpPr>
          <p:spPr bwMode="auto">
            <a:xfrm>
              <a:off x="3308" y="3877"/>
              <a:ext cx="40"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197" name="Freeform 195"/>
            <p:cNvSpPr>
              <a:spLocks/>
            </p:cNvSpPr>
            <p:nvPr/>
          </p:nvSpPr>
          <p:spPr bwMode="auto">
            <a:xfrm>
              <a:off x="4800" y="892"/>
              <a:ext cx="205" cy="214"/>
            </a:xfrm>
            <a:custGeom>
              <a:avLst/>
              <a:gdLst>
                <a:gd name="T0" fmla="*/ 19 w 615"/>
                <a:gd name="T1" fmla="*/ 65 h 643"/>
                <a:gd name="T2" fmla="*/ 0 w 615"/>
                <a:gd name="T3" fmla="*/ 65 h 643"/>
                <a:gd name="T4" fmla="*/ 102 w 615"/>
                <a:gd name="T5" fmla="*/ 0 h 643"/>
                <a:gd name="T6" fmla="*/ 205 w 615"/>
                <a:gd name="T7" fmla="*/ 65 h 643"/>
                <a:gd name="T8" fmla="*/ 196 w 615"/>
                <a:gd name="T9" fmla="*/ 65 h 643"/>
                <a:gd name="T10" fmla="*/ 186 w 615"/>
                <a:gd name="T11" fmla="*/ 65 h 643"/>
                <a:gd name="T12" fmla="*/ 186 w 615"/>
                <a:gd name="T13" fmla="*/ 204 h 643"/>
                <a:gd name="T14" fmla="*/ 19 w 615"/>
                <a:gd name="T15" fmla="*/ 204 h 643"/>
                <a:gd name="T16" fmla="*/ 19 w 615"/>
                <a:gd name="T17" fmla="*/ 65 h 643"/>
                <a:gd name="T18" fmla="*/ 186 w 615"/>
                <a:gd name="T19" fmla="*/ 65 h 643"/>
                <a:gd name="T20" fmla="*/ 196 w 615"/>
                <a:gd name="T21" fmla="*/ 65 h 643"/>
                <a:gd name="T22" fmla="*/ 196 w 615"/>
                <a:gd name="T23" fmla="*/ 214 h 643"/>
                <a:gd name="T24" fmla="*/ 19 w 615"/>
                <a:gd name="T25" fmla="*/ 214 h 643"/>
                <a:gd name="T26" fmla="*/ 19 w 615"/>
                <a:gd name="T27" fmla="*/ 204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198" name="Rectangle 196"/>
            <p:cNvSpPr>
              <a:spLocks noChangeArrowheads="1"/>
            </p:cNvSpPr>
            <p:nvPr/>
          </p:nvSpPr>
          <p:spPr bwMode="auto">
            <a:xfrm>
              <a:off x="4819" y="957"/>
              <a:ext cx="170"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199" name="Rectangle 197"/>
            <p:cNvSpPr>
              <a:spLocks noChangeArrowheads="1"/>
            </p:cNvSpPr>
            <p:nvPr/>
          </p:nvSpPr>
          <p:spPr bwMode="auto">
            <a:xfrm>
              <a:off x="4847" y="990"/>
              <a:ext cx="59" cy="10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00" name="Rectangle 198"/>
            <p:cNvSpPr>
              <a:spLocks noChangeArrowheads="1"/>
            </p:cNvSpPr>
            <p:nvPr/>
          </p:nvSpPr>
          <p:spPr bwMode="auto">
            <a:xfrm>
              <a:off x="4932" y="987"/>
              <a:ext cx="40" cy="51"/>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01" name="Freeform 199"/>
            <p:cNvSpPr>
              <a:spLocks/>
            </p:cNvSpPr>
            <p:nvPr/>
          </p:nvSpPr>
          <p:spPr bwMode="auto">
            <a:xfrm>
              <a:off x="4890" y="1039"/>
              <a:ext cx="8" cy="10"/>
            </a:xfrm>
            <a:custGeom>
              <a:avLst/>
              <a:gdLst>
                <a:gd name="T0" fmla="*/ 8 w 23"/>
                <a:gd name="T1" fmla="*/ 4 h 30"/>
                <a:gd name="T2" fmla="*/ 8 w 23"/>
                <a:gd name="T3" fmla="*/ 4 h 30"/>
                <a:gd name="T4" fmla="*/ 7 w 23"/>
                <a:gd name="T5" fmla="*/ 3 h 30"/>
                <a:gd name="T6" fmla="*/ 7 w 23"/>
                <a:gd name="T7" fmla="*/ 2 h 30"/>
                <a:gd name="T8" fmla="*/ 7 w 23"/>
                <a:gd name="T9" fmla="*/ 1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7 w 23"/>
                <a:gd name="T63" fmla="*/ 8 h 30"/>
                <a:gd name="T64" fmla="*/ 7 w 23"/>
                <a:gd name="T65" fmla="*/ 8 h 30"/>
                <a:gd name="T66" fmla="*/ 7 w 23"/>
                <a:gd name="T67" fmla="*/ 7 h 30"/>
                <a:gd name="T68" fmla="*/ 8 w 23"/>
                <a:gd name="T69" fmla="*/ 6 h 30"/>
                <a:gd name="T70" fmla="*/ 8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202" name="Line 200"/>
            <p:cNvSpPr>
              <a:spLocks noChangeShapeType="1"/>
            </p:cNvSpPr>
            <p:nvPr/>
          </p:nvSpPr>
          <p:spPr bwMode="auto">
            <a:xfrm>
              <a:off x="4951" y="988"/>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03" name="Line 201"/>
            <p:cNvSpPr>
              <a:spLocks noChangeShapeType="1"/>
            </p:cNvSpPr>
            <p:nvPr/>
          </p:nvSpPr>
          <p:spPr bwMode="auto">
            <a:xfrm>
              <a:off x="4932" y="1012"/>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04" name="Freeform 202"/>
            <p:cNvSpPr>
              <a:spLocks/>
            </p:cNvSpPr>
            <p:nvPr/>
          </p:nvSpPr>
          <p:spPr bwMode="auto">
            <a:xfrm>
              <a:off x="4530" y="1154"/>
              <a:ext cx="205" cy="215"/>
            </a:xfrm>
            <a:custGeom>
              <a:avLst/>
              <a:gdLst>
                <a:gd name="T0" fmla="*/ 19 w 615"/>
                <a:gd name="T1" fmla="*/ 65 h 643"/>
                <a:gd name="T2" fmla="*/ 0 w 615"/>
                <a:gd name="T3" fmla="*/ 65 h 643"/>
                <a:gd name="T4" fmla="*/ 103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5 h 643"/>
                <a:gd name="T24" fmla="*/ 19 w 615"/>
                <a:gd name="T25" fmla="*/ 215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205" name="Rectangle 203"/>
            <p:cNvSpPr>
              <a:spLocks noChangeArrowheads="1"/>
            </p:cNvSpPr>
            <p:nvPr/>
          </p:nvSpPr>
          <p:spPr bwMode="auto">
            <a:xfrm>
              <a:off x="4549" y="1219"/>
              <a:ext cx="169" cy="14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grpSp>
      <p:sp>
        <p:nvSpPr>
          <p:cNvPr id="206" name="Rectangle 204"/>
          <p:cNvSpPr>
            <a:spLocks noChangeArrowheads="1"/>
          </p:cNvSpPr>
          <p:nvPr/>
        </p:nvSpPr>
        <p:spPr bwMode="auto">
          <a:xfrm>
            <a:off x="7234238" y="1985963"/>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07" name="Rectangle 205"/>
          <p:cNvSpPr>
            <a:spLocks noChangeArrowheads="1"/>
          </p:cNvSpPr>
          <p:nvPr/>
        </p:nvSpPr>
        <p:spPr bwMode="auto">
          <a:xfrm>
            <a:off x="7369175" y="1981200"/>
            <a:ext cx="65088"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08" name="Freeform 206"/>
          <p:cNvSpPr>
            <a:spLocks/>
          </p:cNvSpPr>
          <p:nvPr/>
        </p:nvSpPr>
        <p:spPr bwMode="auto">
          <a:xfrm>
            <a:off x="7302500" y="2062163"/>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467 h 30"/>
              <a:gd name="T38" fmla="*/ 0 w 23"/>
              <a:gd name="T39" fmla="*/ 10054 h 30"/>
              <a:gd name="T40" fmla="*/ 552 w 23"/>
              <a:gd name="T41" fmla="*/ 11642 h 30"/>
              <a:gd name="T42" fmla="*/ 552 w 23"/>
              <a:gd name="T43" fmla="*/ 12700 h 30"/>
              <a:gd name="T44" fmla="*/ 2209 w 23"/>
              <a:gd name="T45" fmla="*/ 13229 h 30"/>
              <a:gd name="T46" fmla="*/ 2761 w 23"/>
              <a:gd name="T47" fmla="*/ 1428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287 h 30"/>
              <a:gd name="T62" fmla="*/ 10491 w 23"/>
              <a:gd name="T63" fmla="*/ 13229 h 30"/>
              <a:gd name="T64" fmla="*/ 11596 w 23"/>
              <a:gd name="T65" fmla="*/ 12700 h 30"/>
              <a:gd name="T66" fmla="*/ 11596 w 23"/>
              <a:gd name="T67" fmla="*/ 11642 h 30"/>
              <a:gd name="T68" fmla="*/ 12700 w 23"/>
              <a:gd name="T69" fmla="*/ 10054 h 30"/>
              <a:gd name="T70" fmla="*/ 12700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4" y="25"/>
                </a:lnTo>
                <a:lnTo>
                  <a:pt x="4" y="26"/>
                </a:lnTo>
                <a:lnTo>
                  <a:pt x="5" y="27"/>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209" name="Line 207"/>
          <p:cNvSpPr>
            <a:spLocks noChangeShapeType="1"/>
          </p:cNvSpPr>
          <p:nvPr/>
        </p:nvSpPr>
        <p:spPr bwMode="auto">
          <a:xfrm>
            <a:off x="7400925" y="1981200"/>
            <a:ext cx="1588" cy="80963"/>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10" name="Line 208"/>
          <p:cNvSpPr>
            <a:spLocks noChangeShapeType="1"/>
          </p:cNvSpPr>
          <p:nvPr/>
        </p:nvSpPr>
        <p:spPr bwMode="auto">
          <a:xfrm>
            <a:off x="7369175" y="2019300"/>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11" name="Freeform 209"/>
          <p:cNvSpPr>
            <a:spLocks/>
          </p:cNvSpPr>
          <p:nvPr/>
        </p:nvSpPr>
        <p:spPr bwMode="auto">
          <a:xfrm>
            <a:off x="7958138" y="2903538"/>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931 h 643"/>
              <a:gd name="T14" fmla="*/ 29537 w 614"/>
              <a:gd name="T15" fmla="*/ 324931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931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212" name="Rectangle 210"/>
          <p:cNvSpPr>
            <a:spLocks noChangeArrowheads="1"/>
          </p:cNvSpPr>
          <p:nvPr/>
        </p:nvSpPr>
        <p:spPr bwMode="auto">
          <a:xfrm>
            <a:off x="7988300" y="3006725"/>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13" name="Rectangle 211"/>
          <p:cNvSpPr>
            <a:spLocks noChangeArrowheads="1"/>
          </p:cNvSpPr>
          <p:nvPr/>
        </p:nvSpPr>
        <p:spPr bwMode="auto">
          <a:xfrm>
            <a:off x="8031163" y="3059113"/>
            <a:ext cx="93662"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14" name="Rectangle 212"/>
          <p:cNvSpPr>
            <a:spLocks noChangeArrowheads="1"/>
          </p:cNvSpPr>
          <p:nvPr/>
        </p:nvSpPr>
        <p:spPr bwMode="auto">
          <a:xfrm>
            <a:off x="8166100" y="3055938"/>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15" name="Freeform 213"/>
          <p:cNvSpPr>
            <a:spLocks/>
          </p:cNvSpPr>
          <p:nvPr/>
        </p:nvSpPr>
        <p:spPr bwMode="auto">
          <a:xfrm>
            <a:off x="8099425" y="31369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8283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646 h 30"/>
              <a:gd name="T28" fmla="*/ 1104 w 23"/>
              <a:gd name="T29" fmla="*/ 3704 h 30"/>
              <a:gd name="T30" fmla="*/ 1104 w 23"/>
              <a:gd name="T31" fmla="*/ 4763 h 30"/>
              <a:gd name="T32" fmla="*/ 0 w 23"/>
              <a:gd name="T33" fmla="*/ 5821 h 30"/>
              <a:gd name="T34" fmla="*/ 0 w 23"/>
              <a:gd name="T35" fmla="*/ 6879 h 30"/>
              <a:gd name="T36" fmla="*/ 0 w 23"/>
              <a:gd name="T37" fmla="*/ 8996 h 30"/>
              <a:gd name="T38" fmla="*/ 0 w 23"/>
              <a:gd name="T39" fmla="*/ 10054 h 30"/>
              <a:gd name="T40" fmla="*/ 1104 w 23"/>
              <a:gd name="T41" fmla="*/ 11642 h 30"/>
              <a:gd name="T42" fmla="*/ 1104 w 23"/>
              <a:gd name="T43" fmla="*/ 12700 h 30"/>
              <a:gd name="T44" fmla="*/ 2209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817 h 30"/>
              <a:gd name="T62" fmla="*/ 10491 w 23"/>
              <a:gd name="T63" fmla="*/ 13758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4"/>
                </a:lnTo>
                <a:lnTo>
                  <a:pt x="4" y="5"/>
                </a:lnTo>
                <a:lnTo>
                  <a:pt x="3" y="6"/>
                </a:lnTo>
                <a:lnTo>
                  <a:pt x="2" y="7"/>
                </a:lnTo>
                <a:lnTo>
                  <a:pt x="2" y="8"/>
                </a:lnTo>
                <a:lnTo>
                  <a:pt x="2" y="9"/>
                </a:lnTo>
                <a:lnTo>
                  <a:pt x="0" y="10"/>
                </a:lnTo>
                <a:lnTo>
                  <a:pt x="0" y="11"/>
                </a:lnTo>
                <a:lnTo>
                  <a:pt x="0" y="12"/>
                </a:lnTo>
                <a:lnTo>
                  <a:pt x="0" y="13"/>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216" name="Line 214"/>
          <p:cNvSpPr>
            <a:spLocks noChangeShapeType="1"/>
          </p:cNvSpPr>
          <p:nvPr/>
        </p:nvSpPr>
        <p:spPr bwMode="auto">
          <a:xfrm>
            <a:off x="8197850" y="3055938"/>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17" name="Line 215"/>
          <p:cNvSpPr>
            <a:spLocks noChangeShapeType="1"/>
          </p:cNvSpPr>
          <p:nvPr/>
        </p:nvSpPr>
        <p:spPr bwMode="auto">
          <a:xfrm>
            <a:off x="8166100" y="3094038"/>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18" name="Freeform 216"/>
          <p:cNvSpPr>
            <a:spLocks/>
          </p:cNvSpPr>
          <p:nvPr/>
        </p:nvSpPr>
        <p:spPr bwMode="auto">
          <a:xfrm>
            <a:off x="7932738" y="2360613"/>
            <a:ext cx="325437" cy="339725"/>
          </a:xfrm>
          <a:custGeom>
            <a:avLst/>
            <a:gdLst>
              <a:gd name="T0" fmla="*/ 29633 w 615"/>
              <a:gd name="T1" fmla="*/ 103027 h 643"/>
              <a:gd name="T2" fmla="*/ 0 w 615"/>
              <a:gd name="T3" fmla="*/ 103027 h 643"/>
              <a:gd name="T4" fmla="*/ 162983 w 615"/>
              <a:gd name="T5" fmla="*/ 0 h 643"/>
              <a:gd name="T6" fmla="*/ 325437 w 615"/>
              <a:gd name="T7" fmla="*/ 103027 h 643"/>
              <a:gd name="T8" fmla="*/ 310620 w 615"/>
              <a:gd name="T9" fmla="*/ 103027 h 643"/>
              <a:gd name="T10" fmla="*/ 295804 w 615"/>
              <a:gd name="T11" fmla="*/ 103027 h 643"/>
              <a:gd name="T12" fmla="*/ 295804 w 615"/>
              <a:gd name="T13" fmla="*/ 324403 h 643"/>
              <a:gd name="T14" fmla="*/ 29633 w 615"/>
              <a:gd name="T15" fmla="*/ 324403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219" name="Rectangle 217"/>
          <p:cNvSpPr>
            <a:spLocks noChangeArrowheads="1"/>
          </p:cNvSpPr>
          <p:nvPr/>
        </p:nvSpPr>
        <p:spPr bwMode="auto">
          <a:xfrm>
            <a:off x="7962900" y="2463800"/>
            <a:ext cx="268288"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20" name="Rectangle 218"/>
          <p:cNvSpPr>
            <a:spLocks noChangeArrowheads="1"/>
          </p:cNvSpPr>
          <p:nvPr/>
        </p:nvSpPr>
        <p:spPr bwMode="auto">
          <a:xfrm>
            <a:off x="8005763" y="2516188"/>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21" name="Rectangle 219"/>
          <p:cNvSpPr>
            <a:spLocks noChangeArrowheads="1"/>
          </p:cNvSpPr>
          <p:nvPr/>
        </p:nvSpPr>
        <p:spPr bwMode="auto">
          <a:xfrm>
            <a:off x="8140700" y="2511425"/>
            <a:ext cx="65088"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22" name="Freeform 220"/>
          <p:cNvSpPr>
            <a:spLocks/>
          </p:cNvSpPr>
          <p:nvPr/>
        </p:nvSpPr>
        <p:spPr bwMode="auto">
          <a:xfrm>
            <a:off x="8074025" y="2593975"/>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8283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2209 w 23"/>
              <a:gd name="T45" fmla="*/ 13229 h 30"/>
              <a:gd name="T46" fmla="*/ 2761 w 23"/>
              <a:gd name="T47" fmla="*/ 1428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28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7"/>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223" name="Line 221"/>
          <p:cNvSpPr>
            <a:spLocks noChangeShapeType="1"/>
          </p:cNvSpPr>
          <p:nvPr/>
        </p:nvSpPr>
        <p:spPr bwMode="auto">
          <a:xfrm>
            <a:off x="8172450" y="251301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24" name="Line 222"/>
          <p:cNvSpPr>
            <a:spLocks noChangeShapeType="1"/>
          </p:cNvSpPr>
          <p:nvPr/>
        </p:nvSpPr>
        <p:spPr bwMode="auto">
          <a:xfrm>
            <a:off x="8140700" y="2551113"/>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25" name="Freeform 223"/>
          <p:cNvSpPr>
            <a:spLocks/>
          </p:cNvSpPr>
          <p:nvPr/>
        </p:nvSpPr>
        <p:spPr bwMode="auto">
          <a:xfrm>
            <a:off x="7389813" y="2473325"/>
            <a:ext cx="323850" cy="341313"/>
          </a:xfrm>
          <a:custGeom>
            <a:avLst/>
            <a:gdLst>
              <a:gd name="T0" fmla="*/ 29537 w 614"/>
              <a:gd name="T1" fmla="*/ 103509 h 643"/>
              <a:gd name="T2" fmla="*/ 0 w 614"/>
              <a:gd name="T3" fmla="*/ 103509 h 643"/>
              <a:gd name="T4" fmla="*/ 161925 w 614"/>
              <a:gd name="T5" fmla="*/ 0 h 643"/>
              <a:gd name="T6" fmla="*/ 323850 w 614"/>
              <a:gd name="T7" fmla="*/ 103509 h 643"/>
              <a:gd name="T8" fmla="*/ 309609 w 614"/>
              <a:gd name="T9" fmla="*/ 103509 h 643"/>
              <a:gd name="T10" fmla="*/ 294313 w 614"/>
              <a:gd name="T11" fmla="*/ 103509 h 643"/>
              <a:gd name="T12" fmla="*/ 294313 w 614"/>
              <a:gd name="T13" fmla="*/ 326450 h 643"/>
              <a:gd name="T14" fmla="*/ 29537 w 614"/>
              <a:gd name="T15" fmla="*/ 326450 h 643"/>
              <a:gd name="T16" fmla="*/ 29537 w 614"/>
              <a:gd name="T17" fmla="*/ 103509 h 643"/>
              <a:gd name="T18" fmla="*/ 294313 w 614"/>
              <a:gd name="T19" fmla="*/ 103509 h 643"/>
              <a:gd name="T20" fmla="*/ 309609 w 614"/>
              <a:gd name="T21" fmla="*/ 103509 h 643"/>
              <a:gd name="T22" fmla="*/ 309609 w 614"/>
              <a:gd name="T23" fmla="*/ 341313 h 643"/>
              <a:gd name="T24" fmla="*/ 29537 w 614"/>
              <a:gd name="T25" fmla="*/ 341313 h 643"/>
              <a:gd name="T26" fmla="*/ 29537 w 614"/>
              <a:gd name="T27" fmla="*/ 326450 h 643"/>
              <a:gd name="T28" fmla="*/ 29537 w 614"/>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226" name="Rectangle 224"/>
          <p:cNvSpPr>
            <a:spLocks noChangeArrowheads="1"/>
          </p:cNvSpPr>
          <p:nvPr/>
        </p:nvSpPr>
        <p:spPr bwMode="auto">
          <a:xfrm>
            <a:off x="7419975" y="2576513"/>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27" name="Rectangle 225"/>
          <p:cNvSpPr>
            <a:spLocks noChangeArrowheads="1"/>
          </p:cNvSpPr>
          <p:nvPr/>
        </p:nvSpPr>
        <p:spPr bwMode="auto">
          <a:xfrm>
            <a:off x="7462838" y="2630488"/>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28" name="Rectangle 226"/>
          <p:cNvSpPr>
            <a:spLocks noChangeArrowheads="1"/>
          </p:cNvSpPr>
          <p:nvPr/>
        </p:nvSpPr>
        <p:spPr bwMode="auto">
          <a:xfrm>
            <a:off x="7597775" y="2625725"/>
            <a:ext cx="63500"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29" name="Freeform 227"/>
          <p:cNvSpPr>
            <a:spLocks/>
          </p:cNvSpPr>
          <p:nvPr/>
        </p:nvSpPr>
        <p:spPr bwMode="auto">
          <a:xfrm>
            <a:off x="7531100" y="2706688"/>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8283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2209 w 23"/>
              <a:gd name="T45" fmla="*/ 13229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3"/>
                </a:lnTo>
                <a:lnTo>
                  <a:pt x="4" y="5"/>
                </a:lnTo>
                <a:lnTo>
                  <a:pt x="3"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3" y="24"/>
                </a:lnTo>
                <a:lnTo>
                  <a:pt x="4" y="25"/>
                </a:lnTo>
                <a:lnTo>
                  <a:pt x="4" y="26"/>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230" name="Line 228"/>
          <p:cNvSpPr>
            <a:spLocks noChangeShapeType="1"/>
          </p:cNvSpPr>
          <p:nvPr/>
        </p:nvSpPr>
        <p:spPr bwMode="auto">
          <a:xfrm>
            <a:off x="7629525" y="262731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31" name="Line 229"/>
          <p:cNvSpPr>
            <a:spLocks noChangeShapeType="1"/>
          </p:cNvSpPr>
          <p:nvPr/>
        </p:nvSpPr>
        <p:spPr bwMode="auto">
          <a:xfrm>
            <a:off x="7597775" y="2663825"/>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32" name="Freeform 230"/>
          <p:cNvSpPr>
            <a:spLocks/>
          </p:cNvSpPr>
          <p:nvPr/>
        </p:nvSpPr>
        <p:spPr bwMode="auto">
          <a:xfrm>
            <a:off x="6832600" y="2613025"/>
            <a:ext cx="325438" cy="339725"/>
          </a:xfrm>
          <a:custGeom>
            <a:avLst/>
            <a:gdLst>
              <a:gd name="T0" fmla="*/ 29152 w 614"/>
              <a:gd name="T1" fmla="*/ 103555 h 643"/>
              <a:gd name="T2" fmla="*/ 0 w 614"/>
              <a:gd name="T3" fmla="*/ 103555 h 643"/>
              <a:gd name="T4" fmla="*/ 162719 w 614"/>
              <a:gd name="T5" fmla="*/ 0 h 643"/>
              <a:gd name="T6" fmla="*/ 325438 w 614"/>
              <a:gd name="T7" fmla="*/ 103555 h 643"/>
              <a:gd name="T8" fmla="*/ 310597 w 614"/>
              <a:gd name="T9" fmla="*/ 103555 h 643"/>
              <a:gd name="T10" fmla="*/ 295756 w 614"/>
              <a:gd name="T11" fmla="*/ 103555 h 643"/>
              <a:gd name="T12" fmla="*/ 295756 w 614"/>
              <a:gd name="T13" fmla="*/ 324931 h 643"/>
              <a:gd name="T14" fmla="*/ 29152 w 614"/>
              <a:gd name="T15" fmla="*/ 324931 h 643"/>
              <a:gd name="T16" fmla="*/ 29152 w 614"/>
              <a:gd name="T17" fmla="*/ 103555 h 643"/>
              <a:gd name="T18" fmla="*/ 295756 w 614"/>
              <a:gd name="T19" fmla="*/ 103555 h 643"/>
              <a:gd name="T20" fmla="*/ 310597 w 614"/>
              <a:gd name="T21" fmla="*/ 103555 h 643"/>
              <a:gd name="T22" fmla="*/ 310597 w 614"/>
              <a:gd name="T23" fmla="*/ 339725 h 643"/>
              <a:gd name="T24" fmla="*/ 29152 w 614"/>
              <a:gd name="T25" fmla="*/ 339725 h 643"/>
              <a:gd name="T26" fmla="*/ 29152 w 614"/>
              <a:gd name="T27" fmla="*/ 324931 h 643"/>
              <a:gd name="T28" fmla="*/ 2915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6"/>
                </a:moveTo>
                <a:lnTo>
                  <a:pt x="0" y="196"/>
                </a:lnTo>
                <a:lnTo>
                  <a:pt x="307" y="0"/>
                </a:lnTo>
                <a:lnTo>
                  <a:pt x="614" y="196"/>
                </a:lnTo>
                <a:lnTo>
                  <a:pt x="586" y="196"/>
                </a:lnTo>
                <a:lnTo>
                  <a:pt x="558" y="196"/>
                </a:lnTo>
                <a:lnTo>
                  <a:pt x="558" y="615"/>
                </a:lnTo>
                <a:lnTo>
                  <a:pt x="55" y="615"/>
                </a:lnTo>
                <a:lnTo>
                  <a:pt x="55" y="196"/>
                </a:lnTo>
                <a:lnTo>
                  <a:pt x="558" y="196"/>
                </a:lnTo>
                <a:lnTo>
                  <a:pt x="586" y="196"/>
                </a:lnTo>
                <a:lnTo>
                  <a:pt x="586" y="643"/>
                </a:lnTo>
                <a:lnTo>
                  <a:pt x="55" y="643"/>
                </a:lnTo>
                <a:lnTo>
                  <a:pt x="55" y="615"/>
                </a:lnTo>
                <a:lnTo>
                  <a:pt x="55" y="196"/>
                </a:lnTo>
                <a:close/>
              </a:path>
            </a:pathLst>
          </a:custGeom>
          <a:solidFill>
            <a:srgbClr val="008080"/>
          </a:solidFill>
          <a:ln w="0">
            <a:solidFill>
              <a:srgbClr val="000080"/>
            </a:solidFill>
            <a:round/>
            <a:headEnd/>
            <a:tailEnd/>
          </a:ln>
        </p:spPr>
        <p:txBody>
          <a:bodyPr/>
          <a:lstStyle/>
          <a:p>
            <a:endParaRPr lang="ar-IQ"/>
          </a:p>
        </p:txBody>
      </p:sp>
      <p:sp>
        <p:nvSpPr>
          <p:cNvPr id="233" name="Rectangle 231"/>
          <p:cNvSpPr>
            <a:spLocks noChangeArrowheads="1"/>
          </p:cNvSpPr>
          <p:nvPr/>
        </p:nvSpPr>
        <p:spPr bwMode="auto">
          <a:xfrm>
            <a:off x="6862763" y="2716213"/>
            <a:ext cx="268287"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34" name="Rectangle 232"/>
          <p:cNvSpPr>
            <a:spLocks noChangeArrowheads="1"/>
          </p:cNvSpPr>
          <p:nvPr/>
        </p:nvSpPr>
        <p:spPr bwMode="auto">
          <a:xfrm>
            <a:off x="6905625" y="2768600"/>
            <a:ext cx="93663"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35" name="Rectangle 233"/>
          <p:cNvSpPr>
            <a:spLocks noChangeArrowheads="1"/>
          </p:cNvSpPr>
          <p:nvPr/>
        </p:nvSpPr>
        <p:spPr bwMode="auto">
          <a:xfrm>
            <a:off x="7040563" y="2765425"/>
            <a:ext cx="65087"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36" name="Freeform 234"/>
          <p:cNvSpPr>
            <a:spLocks/>
          </p:cNvSpPr>
          <p:nvPr/>
        </p:nvSpPr>
        <p:spPr bwMode="auto">
          <a:xfrm>
            <a:off x="6973888" y="2846388"/>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8283 w 23"/>
              <a:gd name="T15" fmla="*/ 0 h 30"/>
              <a:gd name="T16" fmla="*/ 6626 w 23"/>
              <a:gd name="T17" fmla="*/ 0 h 30"/>
              <a:gd name="T18" fmla="*/ 5522 w 23"/>
              <a:gd name="T19" fmla="*/ 0 h 30"/>
              <a:gd name="T20" fmla="*/ 4970 w 23"/>
              <a:gd name="T21" fmla="*/ 0 h 30"/>
              <a:gd name="T22" fmla="*/ 3865 w 23"/>
              <a:gd name="T23" fmla="*/ 1058 h 30"/>
              <a:gd name="T24" fmla="*/ 2761 w 23"/>
              <a:gd name="T25" fmla="*/ 1588 h 30"/>
              <a:gd name="T26" fmla="*/ 2209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2209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6" y="0"/>
                </a:lnTo>
                <a:lnTo>
                  <a:pt x="15" y="0"/>
                </a:lnTo>
                <a:lnTo>
                  <a:pt x="13" y="0"/>
                </a:lnTo>
                <a:lnTo>
                  <a:pt x="12" y="0"/>
                </a:lnTo>
                <a:lnTo>
                  <a:pt x="11" y="0"/>
                </a:lnTo>
                <a:lnTo>
                  <a:pt x="10" y="0"/>
                </a:lnTo>
                <a:lnTo>
                  <a:pt x="9" y="0"/>
                </a:lnTo>
                <a:lnTo>
                  <a:pt x="8" y="0"/>
                </a:lnTo>
                <a:lnTo>
                  <a:pt x="7" y="2"/>
                </a:lnTo>
                <a:lnTo>
                  <a:pt x="6" y="2"/>
                </a:lnTo>
                <a:lnTo>
                  <a:pt x="5" y="3"/>
                </a:lnTo>
                <a:lnTo>
                  <a:pt x="4" y="4"/>
                </a:lnTo>
                <a:lnTo>
                  <a:pt x="4"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3"/>
                </a:lnTo>
                <a:lnTo>
                  <a:pt x="1" y="25"/>
                </a:lnTo>
                <a:lnTo>
                  <a:pt x="2" y="25"/>
                </a:lnTo>
                <a:lnTo>
                  <a:pt x="4" y="26"/>
                </a:lnTo>
                <a:lnTo>
                  <a:pt x="4" y="27"/>
                </a:lnTo>
                <a:lnTo>
                  <a:pt x="5" y="28"/>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237" name="Line 235"/>
          <p:cNvSpPr>
            <a:spLocks noChangeShapeType="1"/>
          </p:cNvSpPr>
          <p:nvPr/>
        </p:nvSpPr>
        <p:spPr bwMode="auto">
          <a:xfrm>
            <a:off x="7072313" y="2765425"/>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38" name="Line 236"/>
          <p:cNvSpPr>
            <a:spLocks noChangeShapeType="1"/>
          </p:cNvSpPr>
          <p:nvPr/>
        </p:nvSpPr>
        <p:spPr bwMode="auto">
          <a:xfrm>
            <a:off x="7040563" y="2803525"/>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39" name="Freeform 237"/>
          <p:cNvSpPr>
            <a:spLocks/>
          </p:cNvSpPr>
          <p:nvPr/>
        </p:nvSpPr>
        <p:spPr bwMode="auto">
          <a:xfrm>
            <a:off x="5910263" y="2587625"/>
            <a:ext cx="325437" cy="339725"/>
          </a:xfrm>
          <a:custGeom>
            <a:avLst/>
            <a:gdLst>
              <a:gd name="T0" fmla="*/ 29633 w 615"/>
              <a:gd name="T1" fmla="*/ 103027 h 643"/>
              <a:gd name="T2" fmla="*/ 0 w 615"/>
              <a:gd name="T3" fmla="*/ 103027 h 643"/>
              <a:gd name="T4" fmla="*/ 162983 w 615"/>
              <a:gd name="T5" fmla="*/ 0 h 643"/>
              <a:gd name="T6" fmla="*/ 325437 w 615"/>
              <a:gd name="T7" fmla="*/ 103027 h 643"/>
              <a:gd name="T8" fmla="*/ 310620 w 615"/>
              <a:gd name="T9" fmla="*/ 103027 h 643"/>
              <a:gd name="T10" fmla="*/ 295804 w 615"/>
              <a:gd name="T11" fmla="*/ 103027 h 643"/>
              <a:gd name="T12" fmla="*/ 295804 w 615"/>
              <a:gd name="T13" fmla="*/ 324931 h 643"/>
              <a:gd name="T14" fmla="*/ 29633 w 615"/>
              <a:gd name="T15" fmla="*/ 324931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931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240" name="Rectangle 238"/>
          <p:cNvSpPr>
            <a:spLocks noChangeArrowheads="1"/>
          </p:cNvSpPr>
          <p:nvPr/>
        </p:nvSpPr>
        <p:spPr bwMode="auto">
          <a:xfrm>
            <a:off x="5940425" y="2690813"/>
            <a:ext cx="268288"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41" name="Rectangle 239"/>
          <p:cNvSpPr>
            <a:spLocks noChangeArrowheads="1"/>
          </p:cNvSpPr>
          <p:nvPr/>
        </p:nvSpPr>
        <p:spPr bwMode="auto">
          <a:xfrm>
            <a:off x="5983288" y="2743200"/>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42" name="Rectangle 240"/>
          <p:cNvSpPr>
            <a:spLocks noChangeArrowheads="1"/>
          </p:cNvSpPr>
          <p:nvPr/>
        </p:nvSpPr>
        <p:spPr bwMode="auto">
          <a:xfrm>
            <a:off x="6118225" y="2740025"/>
            <a:ext cx="65088"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43" name="Freeform 241"/>
          <p:cNvSpPr>
            <a:spLocks/>
          </p:cNvSpPr>
          <p:nvPr/>
        </p:nvSpPr>
        <p:spPr bwMode="auto">
          <a:xfrm>
            <a:off x="6053138" y="2820988"/>
            <a:ext cx="11112" cy="15875"/>
          </a:xfrm>
          <a:custGeom>
            <a:avLst/>
            <a:gdLst>
              <a:gd name="T0" fmla="*/ 11112 w 23"/>
              <a:gd name="T1" fmla="*/ 6879 h 30"/>
              <a:gd name="T2" fmla="*/ 11112 w 23"/>
              <a:gd name="T3" fmla="*/ 5821 h 30"/>
              <a:gd name="T4" fmla="*/ 10146 w 23"/>
              <a:gd name="T5" fmla="*/ 4763 h 30"/>
              <a:gd name="T6" fmla="*/ 10146 w 23"/>
              <a:gd name="T7" fmla="*/ 3704 h 30"/>
              <a:gd name="T8" fmla="*/ 9179 w 23"/>
              <a:gd name="T9" fmla="*/ 2646 h 30"/>
              <a:gd name="T10" fmla="*/ 8696 w 23"/>
              <a:gd name="T11" fmla="*/ 1058 h 30"/>
              <a:gd name="T12" fmla="*/ 8213 w 23"/>
              <a:gd name="T13" fmla="*/ 529 h 30"/>
              <a:gd name="T14" fmla="*/ 6764 w 23"/>
              <a:gd name="T15" fmla="*/ 0 h 30"/>
              <a:gd name="T16" fmla="*/ 5798 w 23"/>
              <a:gd name="T17" fmla="*/ 0 h 30"/>
              <a:gd name="T18" fmla="*/ 4831 w 23"/>
              <a:gd name="T19" fmla="*/ 0 h 30"/>
              <a:gd name="T20" fmla="*/ 4348 w 23"/>
              <a:gd name="T21" fmla="*/ 0 h 30"/>
              <a:gd name="T22" fmla="*/ 3382 w 23"/>
              <a:gd name="T23" fmla="*/ 529 h 30"/>
              <a:gd name="T24" fmla="*/ 2416 w 23"/>
              <a:gd name="T25" fmla="*/ 1058 h 30"/>
              <a:gd name="T26" fmla="*/ 1449 w 23"/>
              <a:gd name="T27" fmla="*/ 2646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449 w 23"/>
              <a:gd name="T45" fmla="*/ 13229 h 30"/>
              <a:gd name="T46" fmla="*/ 2416 w 23"/>
              <a:gd name="T47" fmla="*/ 14817 h 30"/>
              <a:gd name="T48" fmla="*/ 3382 w 23"/>
              <a:gd name="T49" fmla="*/ 15346 h 30"/>
              <a:gd name="T50" fmla="*/ 4348 w 23"/>
              <a:gd name="T51" fmla="*/ 15875 h 30"/>
              <a:gd name="T52" fmla="*/ 4831 w 23"/>
              <a:gd name="T53" fmla="*/ 15875 h 30"/>
              <a:gd name="T54" fmla="*/ 5798 w 23"/>
              <a:gd name="T55" fmla="*/ 15875 h 30"/>
              <a:gd name="T56" fmla="*/ 6764 w 23"/>
              <a:gd name="T57" fmla="*/ 15875 h 30"/>
              <a:gd name="T58" fmla="*/ 8213 w 23"/>
              <a:gd name="T59" fmla="*/ 15346 h 30"/>
              <a:gd name="T60" fmla="*/ 8696 w 23"/>
              <a:gd name="T61" fmla="*/ 14817 h 30"/>
              <a:gd name="T62" fmla="*/ 9179 w 23"/>
              <a:gd name="T63" fmla="*/ 13229 h 30"/>
              <a:gd name="T64" fmla="*/ 10146 w 23"/>
              <a:gd name="T65" fmla="*/ 12700 h 30"/>
              <a:gd name="T66" fmla="*/ 10146 w 23"/>
              <a:gd name="T67" fmla="*/ 11642 h 30"/>
              <a:gd name="T68" fmla="*/ 11112 w 23"/>
              <a:gd name="T69" fmla="*/ 10054 h 30"/>
              <a:gd name="T70" fmla="*/ 11112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244" name="Line 242"/>
          <p:cNvSpPr>
            <a:spLocks noChangeShapeType="1"/>
          </p:cNvSpPr>
          <p:nvPr/>
        </p:nvSpPr>
        <p:spPr bwMode="auto">
          <a:xfrm>
            <a:off x="6149975" y="2740025"/>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45" name="Line 243"/>
          <p:cNvSpPr>
            <a:spLocks noChangeShapeType="1"/>
          </p:cNvSpPr>
          <p:nvPr/>
        </p:nvSpPr>
        <p:spPr bwMode="auto">
          <a:xfrm>
            <a:off x="6118225" y="2778125"/>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46" name="Freeform 244"/>
          <p:cNvSpPr>
            <a:spLocks/>
          </p:cNvSpPr>
          <p:nvPr/>
        </p:nvSpPr>
        <p:spPr bwMode="auto">
          <a:xfrm>
            <a:off x="5607050" y="3028950"/>
            <a:ext cx="325438" cy="341313"/>
          </a:xfrm>
          <a:custGeom>
            <a:avLst/>
            <a:gdLst>
              <a:gd name="T0" fmla="*/ 29682 w 614"/>
              <a:gd name="T1" fmla="*/ 104039 h 643"/>
              <a:gd name="T2" fmla="*/ 0 w 614"/>
              <a:gd name="T3" fmla="*/ 104039 h 643"/>
              <a:gd name="T4" fmla="*/ 162719 w 614"/>
              <a:gd name="T5" fmla="*/ 0 h 643"/>
              <a:gd name="T6" fmla="*/ 325438 w 614"/>
              <a:gd name="T7" fmla="*/ 104039 h 643"/>
              <a:gd name="T8" fmla="*/ 311127 w 614"/>
              <a:gd name="T9" fmla="*/ 104039 h 643"/>
              <a:gd name="T10" fmla="*/ 295756 w 614"/>
              <a:gd name="T11" fmla="*/ 104039 h 643"/>
              <a:gd name="T12" fmla="*/ 295756 w 614"/>
              <a:gd name="T13" fmla="*/ 326450 h 643"/>
              <a:gd name="T14" fmla="*/ 29682 w 614"/>
              <a:gd name="T15" fmla="*/ 326450 h 643"/>
              <a:gd name="T16" fmla="*/ 29682 w 614"/>
              <a:gd name="T17" fmla="*/ 104039 h 643"/>
              <a:gd name="T18" fmla="*/ 295756 w 614"/>
              <a:gd name="T19" fmla="*/ 104039 h 643"/>
              <a:gd name="T20" fmla="*/ 311127 w 614"/>
              <a:gd name="T21" fmla="*/ 104039 h 643"/>
              <a:gd name="T22" fmla="*/ 311127 w 614"/>
              <a:gd name="T23" fmla="*/ 341313 h 643"/>
              <a:gd name="T24" fmla="*/ 29682 w 614"/>
              <a:gd name="T25" fmla="*/ 341313 h 643"/>
              <a:gd name="T26" fmla="*/ 29682 w 614"/>
              <a:gd name="T27" fmla="*/ 326450 h 643"/>
              <a:gd name="T28" fmla="*/ 29682 w 614"/>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247" name="Rectangle 245"/>
          <p:cNvSpPr>
            <a:spLocks noChangeArrowheads="1"/>
          </p:cNvSpPr>
          <p:nvPr/>
        </p:nvSpPr>
        <p:spPr bwMode="auto">
          <a:xfrm>
            <a:off x="5637213" y="3133725"/>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48" name="Rectangle 246"/>
          <p:cNvSpPr>
            <a:spLocks noChangeArrowheads="1"/>
          </p:cNvSpPr>
          <p:nvPr/>
        </p:nvSpPr>
        <p:spPr bwMode="auto">
          <a:xfrm>
            <a:off x="5680075" y="3186113"/>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49" name="Rectangle 247"/>
          <p:cNvSpPr>
            <a:spLocks noChangeArrowheads="1"/>
          </p:cNvSpPr>
          <p:nvPr/>
        </p:nvSpPr>
        <p:spPr bwMode="auto">
          <a:xfrm>
            <a:off x="5815013" y="3181350"/>
            <a:ext cx="65087"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50" name="Freeform 248"/>
          <p:cNvSpPr>
            <a:spLocks/>
          </p:cNvSpPr>
          <p:nvPr/>
        </p:nvSpPr>
        <p:spPr bwMode="auto">
          <a:xfrm>
            <a:off x="5748338" y="3262313"/>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8283 w 23"/>
              <a:gd name="T15" fmla="*/ 0 h 30"/>
              <a:gd name="T16" fmla="*/ 6626 w 23"/>
              <a:gd name="T17" fmla="*/ 0 h 30"/>
              <a:gd name="T18" fmla="*/ 5522 w 23"/>
              <a:gd name="T19" fmla="*/ 0 h 30"/>
              <a:gd name="T20" fmla="*/ 4970 w 23"/>
              <a:gd name="T21" fmla="*/ 0 h 30"/>
              <a:gd name="T22" fmla="*/ 3865 w 23"/>
              <a:gd name="T23" fmla="*/ 1058 h 30"/>
              <a:gd name="T24" fmla="*/ 2761 w 23"/>
              <a:gd name="T25" fmla="*/ 1588 h 30"/>
              <a:gd name="T26" fmla="*/ 2209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2209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2"/>
                </a:lnTo>
                <a:lnTo>
                  <a:pt x="16" y="0"/>
                </a:lnTo>
                <a:lnTo>
                  <a:pt x="15" y="0"/>
                </a:lnTo>
                <a:lnTo>
                  <a:pt x="14" y="0"/>
                </a:lnTo>
                <a:lnTo>
                  <a:pt x="12" y="0"/>
                </a:lnTo>
                <a:lnTo>
                  <a:pt x="11" y="0"/>
                </a:lnTo>
                <a:lnTo>
                  <a:pt x="10" y="0"/>
                </a:lnTo>
                <a:lnTo>
                  <a:pt x="9" y="0"/>
                </a:lnTo>
                <a:lnTo>
                  <a:pt x="8" y="0"/>
                </a:lnTo>
                <a:lnTo>
                  <a:pt x="7" y="2"/>
                </a:lnTo>
                <a:lnTo>
                  <a:pt x="6" y="2"/>
                </a:lnTo>
                <a:lnTo>
                  <a:pt x="5" y="3"/>
                </a:lnTo>
                <a:lnTo>
                  <a:pt x="4" y="4"/>
                </a:lnTo>
                <a:lnTo>
                  <a:pt x="4" y="5"/>
                </a:lnTo>
                <a:lnTo>
                  <a:pt x="3"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3" y="25"/>
                </a:lnTo>
                <a:lnTo>
                  <a:pt x="4" y="26"/>
                </a:lnTo>
                <a:lnTo>
                  <a:pt x="4" y="27"/>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251" name="Line 249"/>
          <p:cNvSpPr>
            <a:spLocks noChangeShapeType="1"/>
          </p:cNvSpPr>
          <p:nvPr/>
        </p:nvSpPr>
        <p:spPr bwMode="auto">
          <a:xfrm>
            <a:off x="5846763" y="318293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52" name="Line 250"/>
          <p:cNvSpPr>
            <a:spLocks noChangeShapeType="1"/>
          </p:cNvSpPr>
          <p:nvPr/>
        </p:nvSpPr>
        <p:spPr bwMode="auto">
          <a:xfrm>
            <a:off x="5815013" y="3219450"/>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53" name="Freeform 251"/>
          <p:cNvSpPr>
            <a:spLocks/>
          </p:cNvSpPr>
          <p:nvPr/>
        </p:nvSpPr>
        <p:spPr bwMode="auto">
          <a:xfrm>
            <a:off x="6807200" y="4192588"/>
            <a:ext cx="325438" cy="339725"/>
          </a:xfrm>
          <a:custGeom>
            <a:avLst/>
            <a:gdLst>
              <a:gd name="T0" fmla="*/ 29633 w 615"/>
              <a:gd name="T1" fmla="*/ 103555 h 643"/>
              <a:gd name="T2" fmla="*/ 0 w 615"/>
              <a:gd name="T3" fmla="*/ 103555 h 643"/>
              <a:gd name="T4" fmla="*/ 162984 w 615"/>
              <a:gd name="T5" fmla="*/ 0 h 643"/>
              <a:gd name="T6" fmla="*/ 325438 w 615"/>
              <a:gd name="T7" fmla="*/ 103555 h 643"/>
              <a:gd name="T8" fmla="*/ 310621 w 615"/>
              <a:gd name="T9" fmla="*/ 103555 h 643"/>
              <a:gd name="T10" fmla="*/ 295805 w 615"/>
              <a:gd name="T11" fmla="*/ 103555 h 643"/>
              <a:gd name="T12" fmla="*/ 295805 w 615"/>
              <a:gd name="T13" fmla="*/ 324931 h 643"/>
              <a:gd name="T14" fmla="*/ 29633 w 615"/>
              <a:gd name="T15" fmla="*/ 324931 h 643"/>
              <a:gd name="T16" fmla="*/ 29633 w 615"/>
              <a:gd name="T17" fmla="*/ 103555 h 643"/>
              <a:gd name="T18" fmla="*/ 295805 w 615"/>
              <a:gd name="T19" fmla="*/ 103555 h 643"/>
              <a:gd name="T20" fmla="*/ 310621 w 615"/>
              <a:gd name="T21" fmla="*/ 103555 h 643"/>
              <a:gd name="T22" fmla="*/ 310621 w 615"/>
              <a:gd name="T23" fmla="*/ 339725 h 643"/>
              <a:gd name="T24" fmla="*/ 29633 w 615"/>
              <a:gd name="T25" fmla="*/ 339725 h 643"/>
              <a:gd name="T26" fmla="*/ 29633 w 615"/>
              <a:gd name="T27" fmla="*/ 324931 h 643"/>
              <a:gd name="T28" fmla="*/ 29633 w 615"/>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254" name="Rectangle 252"/>
          <p:cNvSpPr>
            <a:spLocks noChangeArrowheads="1"/>
          </p:cNvSpPr>
          <p:nvPr/>
        </p:nvSpPr>
        <p:spPr bwMode="auto">
          <a:xfrm>
            <a:off x="6837363" y="4295775"/>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55" name="Rectangle 253"/>
          <p:cNvSpPr>
            <a:spLocks noChangeArrowheads="1"/>
          </p:cNvSpPr>
          <p:nvPr/>
        </p:nvSpPr>
        <p:spPr bwMode="auto">
          <a:xfrm>
            <a:off x="6880225" y="4348163"/>
            <a:ext cx="93663"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56" name="Rectangle 254"/>
          <p:cNvSpPr>
            <a:spLocks noChangeArrowheads="1"/>
          </p:cNvSpPr>
          <p:nvPr/>
        </p:nvSpPr>
        <p:spPr bwMode="auto">
          <a:xfrm>
            <a:off x="7015163" y="4344988"/>
            <a:ext cx="65087"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57" name="Freeform 255"/>
          <p:cNvSpPr>
            <a:spLocks/>
          </p:cNvSpPr>
          <p:nvPr/>
        </p:nvSpPr>
        <p:spPr bwMode="auto">
          <a:xfrm>
            <a:off x="6950075" y="4425950"/>
            <a:ext cx="11113" cy="15875"/>
          </a:xfrm>
          <a:custGeom>
            <a:avLst/>
            <a:gdLst>
              <a:gd name="T0" fmla="*/ 11113 w 23"/>
              <a:gd name="T1" fmla="*/ 7116 h 29"/>
              <a:gd name="T2" fmla="*/ 11113 w 23"/>
              <a:gd name="T3" fmla="*/ 5474 h 29"/>
              <a:gd name="T4" fmla="*/ 10147 w 23"/>
              <a:gd name="T5" fmla="*/ 4379 h 29"/>
              <a:gd name="T6" fmla="*/ 10147 w 23"/>
              <a:gd name="T7" fmla="*/ 3284 h 29"/>
              <a:gd name="T8" fmla="*/ 9180 w 23"/>
              <a:gd name="T9" fmla="*/ 2190 h 29"/>
              <a:gd name="T10" fmla="*/ 8697 w 23"/>
              <a:gd name="T11" fmla="*/ 1095 h 29"/>
              <a:gd name="T12" fmla="*/ 8214 w 23"/>
              <a:gd name="T13" fmla="*/ 547 h 29"/>
              <a:gd name="T14" fmla="*/ 6764 w 23"/>
              <a:gd name="T15" fmla="*/ 0 h 29"/>
              <a:gd name="T16" fmla="*/ 5798 w 23"/>
              <a:gd name="T17" fmla="*/ 0 h 29"/>
              <a:gd name="T18" fmla="*/ 4832 w 23"/>
              <a:gd name="T19" fmla="*/ 0 h 29"/>
              <a:gd name="T20" fmla="*/ 4349 w 23"/>
              <a:gd name="T21" fmla="*/ 0 h 29"/>
              <a:gd name="T22" fmla="*/ 3382 w 23"/>
              <a:gd name="T23" fmla="*/ 547 h 29"/>
              <a:gd name="T24" fmla="*/ 2416 w 23"/>
              <a:gd name="T25" fmla="*/ 1095 h 29"/>
              <a:gd name="T26" fmla="*/ 1450 w 23"/>
              <a:gd name="T27" fmla="*/ 2190 h 29"/>
              <a:gd name="T28" fmla="*/ 483 w 23"/>
              <a:gd name="T29" fmla="*/ 3284 h 29"/>
              <a:gd name="T30" fmla="*/ 483 w 23"/>
              <a:gd name="T31" fmla="*/ 4379 h 29"/>
              <a:gd name="T32" fmla="*/ 0 w 23"/>
              <a:gd name="T33" fmla="*/ 5474 h 29"/>
              <a:gd name="T34" fmla="*/ 0 w 23"/>
              <a:gd name="T35" fmla="*/ 7116 h 29"/>
              <a:gd name="T36" fmla="*/ 0 w 23"/>
              <a:gd name="T37" fmla="*/ 8759 h 29"/>
              <a:gd name="T38" fmla="*/ 0 w 23"/>
              <a:gd name="T39" fmla="*/ 9853 h 29"/>
              <a:gd name="T40" fmla="*/ 483 w 23"/>
              <a:gd name="T41" fmla="*/ 11496 h 29"/>
              <a:gd name="T42" fmla="*/ 483 w 23"/>
              <a:gd name="T43" fmla="*/ 13138 h 29"/>
              <a:gd name="T44" fmla="*/ 1450 w 23"/>
              <a:gd name="T45" fmla="*/ 13685 h 29"/>
              <a:gd name="T46" fmla="*/ 2416 w 23"/>
              <a:gd name="T47" fmla="*/ 14780 h 29"/>
              <a:gd name="T48" fmla="*/ 3382 w 23"/>
              <a:gd name="T49" fmla="*/ 15328 h 29"/>
              <a:gd name="T50" fmla="*/ 4349 w 23"/>
              <a:gd name="T51" fmla="*/ 15875 h 29"/>
              <a:gd name="T52" fmla="*/ 4832 w 23"/>
              <a:gd name="T53" fmla="*/ 15875 h 29"/>
              <a:gd name="T54" fmla="*/ 5798 w 23"/>
              <a:gd name="T55" fmla="*/ 15875 h 29"/>
              <a:gd name="T56" fmla="*/ 6764 w 23"/>
              <a:gd name="T57" fmla="*/ 15875 h 29"/>
              <a:gd name="T58" fmla="*/ 8214 w 23"/>
              <a:gd name="T59" fmla="*/ 15328 h 29"/>
              <a:gd name="T60" fmla="*/ 8697 w 23"/>
              <a:gd name="T61" fmla="*/ 14780 h 29"/>
              <a:gd name="T62" fmla="*/ 9180 w 23"/>
              <a:gd name="T63" fmla="*/ 13685 h 29"/>
              <a:gd name="T64" fmla="*/ 10147 w 23"/>
              <a:gd name="T65" fmla="*/ 13138 h 29"/>
              <a:gd name="T66" fmla="*/ 10147 w 23"/>
              <a:gd name="T67" fmla="*/ 11496 h 29"/>
              <a:gd name="T68" fmla="*/ 11113 w 23"/>
              <a:gd name="T69" fmla="*/ 9853 h 29"/>
              <a:gd name="T70" fmla="*/ 11113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0"/>
                </a:lnTo>
                <a:lnTo>
                  <a:pt x="22" y="9"/>
                </a:lnTo>
                <a:lnTo>
                  <a:pt x="21" y="8"/>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5"/>
                </a:lnTo>
                <a:lnTo>
                  <a:pt x="1" y="6"/>
                </a:lnTo>
                <a:lnTo>
                  <a:pt x="1" y="7"/>
                </a:lnTo>
                <a:lnTo>
                  <a:pt x="1" y="8"/>
                </a:lnTo>
                <a:lnTo>
                  <a:pt x="0" y="9"/>
                </a:lnTo>
                <a:lnTo>
                  <a:pt x="0" y="10"/>
                </a:lnTo>
                <a:lnTo>
                  <a:pt x="0" y="12"/>
                </a:lnTo>
                <a:lnTo>
                  <a:pt x="0" y="13"/>
                </a:lnTo>
                <a:lnTo>
                  <a:pt x="0" y="14"/>
                </a:lnTo>
                <a:lnTo>
                  <a:pt x="0" y="16"/>
                </a:lnTo>
                <a:lnTo>
                  <a:pt x="0" y="17"/>
                </a:lnTo>
                <a:lnTo>
                  <a:pt x="0" y="18"/>
                </a:lnTo>
                <a:lnTo>
                  <a:pt x="0" y="19"/>
                </a:lnTo>
                <a:lnTo>
                  <a:pt x="1" y="21"/>
                </a:lnTo>
                <a:lnTo>
                  <a:pt x="1" y="23"/>
                </a:lnTo>
                <a:lnTo>
                  <a:pt x="1" y="24"/>
                </a:lnTo>
                <a:lnTo>
                  <a:pt x="2" y="24"/>
                </a:lnTo>
                <a:lnTo>
                  <a:pt x="3" y="25"/>
                </a:lnTo>
                <a:lnTo>
                  <a:pt x="3" y="26"/>
                </a:lnTo>
                <a:lnTo>
                  <a:pt x="5"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1"/>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258" name="Line 256"/>
          <p:cNvSpPr>
            <a:spLocks noChangeShapeType="1"/>
          </p:cNvSpPr>
          <p:nvPr/>
        </p:nvSpPr>
        <p:spPr bwMode="auto">
          <a:xfrm>
            <a:off x="7046913" y="434498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59" name="Line 257"/>
          <p:cNvSpPr>
            <a:spLocks noChangeShapeType="1"/>
          </p:cNvSpPr>
          <p:nvPr/>
        </p:nvSpPr>
        <p:spPr bwMode="auto">
          <a:xfrm>
            <a:off x="7015163" y="4383088"/>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60" name="Freeform 258"/>
          <p:cNvSpPr>
            <a:spLocks/>
          </p:cNvSpPr>
          <p:nvPr/>
        </p:nvSpPr>
        <p:spPr bwMode="auto">
          <a:xfrm>
            <a:off x="6819900" y="4760913"/>
            <a:ext cx="325438" cy="339725"/>
          </a:xfrm>
          <a:custGeom>
            <a:avLst/>
            <a:gdLst>
              <a:gd name="T0" fmla="*/ 29633 w 615"/>
              <a:gd name="T1" fmla="*/ 103027 h 643"/>
              <a:gd name="T2" fmla="*/ 0 w 615"/>
              <a:gd name="T3" fmla="*/ 103027 h 643"/>
              <a:gd name="T4" fmla="*/ 162984 w 615"/>
              <a:gd name="T5" fmla="*/ 0 h 643"/>
              <a:gd name="T6" fmla="*/ 325438 w 615"/>
              <a:gd name="T7" fmla="*/ 103027 h 643"/>
              <a:gd name="T8" fmla="*/ 310621 w 615"/>
              <a:gd name="T9" fmla="*/ 103027 h 643"/>
              <a:gd name="T10" fmla="*/ 295805 w 615"/>
              <a:gd name="T11" fmla="*/ 103027 h 643"/>
              <a:gd name="T12" fmla="*/ 295805 w 615"/>
              <a:gd name="T13" fmla="*/ 324403 h 643"/>
              <a:gd name="T14" fmla="*/ 29633 w 615"/>
              <a:gd name="T15" fmla="*/ 324403 h 643"/>
              <a:gd name="T16" fmla="*/ 29633 w 615"/>
              <a:gd name="T17" fmla="*/ 103027 h 643"/>
              <a:gd name="T18" fmla="*/ 295805 w 615"/>
              <a:gd name="T19" fmla="*/ 103027 h 643"/>
              <a:gd name="T20" fmla="*/ 310621 w 615"/>
              <a:gd name="T21" fmla="*/ 103027 h 643"/>
              <a:gd name="T22" fmla="*/ 310621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261" name="Rectangle 259"/>
          <p:cNvSpPr>
            <a:spLocks noChangeArrowheads="1"/>
          </p:cNvSpPr>
          <p:nvPr/>
        </p:nvSpPr>
        <p:spPr bwMode="auto">
          <a:xfrm>
            <a:off x="6850063" y="4864100"/>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62" name="Rectangle 260"/>
          <p:cNvSpPr>
            <a:spLocks noChangeArrowheads="1"/>
          </p:cNvSpPr>
          <p:nvPr/>
        </p:nvSpPr>
        <p:spPr bwMode="auto">
          <a:xfrm>
            <a:off x="6892925" y="4916488"/>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63" name="Rectangle 261"/>
          <p:cNvSpPr>
            <a:spLocks noChangeArrowheads="1"/>
          </p:cNvSpPr>
          <p:nvPr/>
        </p:nvSpPr>
        <p:spPr bwMode="auto">
          <a:xfrm>
            <a:off x="7027863" y="4911725"/>
            <a:ext cx="65087"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64" name="Freeform 262"/>
          <p:cNvSpPr>
            <a:spLocks/>
          </p:cNvSpPr>
          <p:nvPr/>
        </p:nvSpPr>
        <p:spPr bwMode="auto">
          <a:xfrm>
            <a:off x="6961188" y="4994275"/>
            <a:ext cx="12700" cy="14288"/>
          </a:xfrm>
          <a:custGeom>
            <a:avLst/>
            <a:gdLst>
              <a:gd name="T0" fmla="*/ 12700 w 23"/>
              <a:gd name="T1" fmla="*/ 6405 h 29"/>
              <a:gd name="T2" fmla="*/ 12700 w 23"/>
              <a:gd name="T3" fmla="*/ 5420 h 29"/>
              <a:gd name="T4" fmla="*/ 11596 w 23"/>
              <a:gd name="T5" fmla="*/ 4434 h 29"/>
              <a:gd name="T6" fmla="*/ 11596 w 23"/>
              <a:gd name="T7" fmla="*/ 2956 h 29"/>
              <a:gd name="T8" fmla="*/ 10491 w 23"/>
              <a:gd name="T9" fmla="*/ 1971 h 29"/>
              <a:gd name="T10" fmla="*/ 9939 w 23"/>
              <a:gd name="T11" fmla="*/ 985 h 29"/>
              <a:gd name="T12" fmla="*/ 9387 w 23"/>
              <a:gd name="T13" fmla="*/ 493 h 29"/>
              <a:gd name="T14" fmla="*/ 7730 w 23"/>
              <a:gd name="T15" fmla="*/ 0 h 29"/>
              <a:gd name="T16" fmla="*/ 6626 w 23"/>
              <a:gd name="T17" fmla="*/ 0 h 29"/>
              <a:gd name="T18" fmla="*/ 5522 w 23"/>
              <a:gd name="T19" fmla="*/ 0 h 29"/>
              <a:gd name="T20" fmla="*/ 4970 w 23"/>
              <a:gd name="T21" fmla="*/ 0 h 29"/>
              <a:gd name="T22" fmla="*/ 3865 w 23"/>
              <a:gd name="T23" fmla="*/ 493 h 29"/>
              <a:gd name="T24" fmla="*/ 2761 w 23"/>
              <a:gd name="T25" fmla="*/ 985 h 29"/>
              <a:gd name="T26" fmla="*/ 1657 w 23"/>
              <a:gd name="T27" fmla="*/ 1971 h 29"/>
              <a:gd name="T28" fmla="*/ 552 w 23"/>
              <a:gd name="T29" fmla="*/ 2956 h 29"/>
              <a:gd name="T30" fmla="*/ 552 w 23"/>
              <a:gd name="T31" fmla="*/ 4434 h 29"/>
              <a:gd name="T32" fmla="*/ 0 w 23"/>
              <a:gd name="T33" fmla="*/ 5420 h 29"/>
              <a:gd name="T34" fmla="*/ 0 w 23"/>
              <a:gd name="T35" fmla="*/ 6405 h 29"/>
              <a:gd name="T36" fmla="*/ 0 w 23"/>
              <a:gd name="T37" fmla="*/ 7883 h 29"/>
              <a:gd name="T38" fmla="*/ 0 w 23"/>
              <a:gd name="T39" fmla="*/ 8868 h 29"/>
              <a:gd name="T40" fmla="*/ 552 w 23"/>
              <a:gd name="T41" fmla="*/ 10839 h 29"/>
              <a:gd name="T42" fmla="*/ 552 w 23"/>
              <a:gd name="T43" fmla="*/ 11825 h 29"/>
              <a:gd name="T44" fmla="*/ 1657 w 23"/>
              <a:gd name="T45" fmla="*/ 12317 h 29"/>
              <a:gd name="T46" fmla="*/ 2761 w 23"/>
              <a:gd name="T47" fmla="*/ 13303 h 29"/>
              <a:gd name="T48" fmla="*/ 3865 w 23"/>
              <a:gd name="T49" fmla="*/ 13795 h 29"/>
              <a:gd name="T50" fmla="*/ 4970 w 23"/>
              <a:gd name="T51" fmla="*/ 14288 h 29"/>
              <a:gd name="T52" fmla="*/ 5522 w 23"/>
              <a:gd name="T53" fmla="*/ 14288 h 29"/>
              <a:gd name="T54" fmla="*/ 6626 w 23"/>
              <a:gd name="T55" fmla="*/ 14288 h 29"/>
              <a:gd name="T56" fmla="*/ 7730 w 23"/>
              <a:gd name="T57" fmla="*/ 14288 h 29"/>
              <a:gd name="T58" fmla="*/ 9387 w 23"/>
              <a:gd name="T59" fmla="*/ 13795 h 29"/>
              <a:gd name="T60" fmla="*/ 9939 w 23"/>
              <a:gd name="T61" fmla="*/ 13303 h 29"/>
              <a:gd name="T62" fmla="*/ 10491 w 23"/>
              <a:gd name="T63" fmla="*/ 12317 h 29"/>
              <a:gd name="T64" fmla="*/ 11596 w 23"/>
              <a:gd name="T65" fmla="*/ 11825 h 29"/>
              <a:gd name="T66" fmla="*/ 11596 w 23"/>
              <a:gd name="T67" fmla="*/ 10839 h 29"/>
              <a:gd name="T68" fmla="*/ 12700 w 23"/>
              <a:gd name="T69" fmla="*/ 8868 h 29"/>
              <a:gd name="T70" fmla="*/ 12700 w 23"/>
              <a:gd name="T71" fmla="*/ 7883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2" y="24"/>
                </a:lnTo>
                <a:lnTo>
                  <a:pt x="3" y="25"/>
                </a:lnTo>
                <a:lnTo>
                  <a:pt x="3" y="26"/>
                </a:lnTo>
                <a:lnTo>
                  <a:pt x="5" y="27"/>
                </a:lnTo>
                <a:lnTo>
                  <a:pt x="6" y="28"/>
                </a:lnTo>
                <a:lnTo>
                  <a:pt x="7" y="28"/>
                </a:lnTo>
                <a:lnTo>
                  <a:pt x="8" y="29"/>
                </a:lnTo>
                <a:lnTo>
                  <a:pt x="9" y="29"/>
                </a:lnTo>
                <a:lnTo>
                  <a:pt x="10" y="29"/>
                </a:lnTo>
                <a:lnTo>
                  <a:pt x="11" y="29"/>
                </a:lnTo>
                <a:lnTo>
                  <a:pt x="12" y="29"/>
                </a:lnTo>
                <a:lnTo>
                  <a:pt x="13" y="29"/>
                </a:lnTo>
                <a:lnTo>
                  <a:pt x="14"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265" name="Line 263"/>
          <p:cNvSpPr>
            <a:spLocks noChangeShapeType="1"/>
          </p:cNvSpPr>
          <p:nvPr/>
        </p:nvSpPr>
        <p:spPr bwMode="auto">
          <a:xfrm>
            <a:off x="7059613" y="4913313"/>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66" name="Line 264"/>
          <p:cNvSpPr>
            <a:spLocks noChangeShapeType="1"/>
          </p:cNvSpPr>
          <p:nvPr/>
        </p:nvSpPr>
        <p:spPr bwMode="auto">
          <a:xfrm>
            <a:off x="7027863" y="4951413"/>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67" name="Freeform 265"/>
          <p:cNvSpPr>
            <a:spLocks/>
          </p:cNvSpPr>
          <p:nvPr/>
        </p:nvSpPr>
        <p:spPr bwMode="auto">
          <a:xfrm>
            <a:off x="7527925" y="4799013"/>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931 h 643"/>
              <a:gd name="T14" fmla="*/ 29537 w 614"/>
              <a:gd name="T15" fmla="*/ 324931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931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268" name="Rectangle 266"/>
          <p:cNvSpPr>
            <a:spLocks noChangeArrowheads="1"/>
          </p:cNvSpPr>
          <p:nvPr/>
        </p:nvSpPr>
        <p:spPr bwMode="auto">
          <a:xfrm>
            <a:off x="7558088" y="4902200"/>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69" name="Rectangle 267"/>
          <p:cNvSpPr>
            <a:spLocks noChangeArrowheads="1"/>
          </p:cNvSpPr>
          <p:nvPr/>
        </p:nvSpPr>
        <p:spPr bwMode="auto">
          <a:xfrm>
            <a:off x="7600950" y="4954588"/>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70" name="Rectangle 268"/>
          <p:cNvSpPr>
            <a:spLocks noChangeArrowheads="1"/>
          </p:cNvSpPr>
          <p:nvPr/>
        </p:nvSpPr>
        <p:spPr bwMode="auto">
          <a:xfrm>
            <a:off x="7735888" y="4951413"/>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71" name="Freeform 269"/>
          <p:cNvSpPr>
            <a:spLocks/>
          </p:cNvSpPr>
          <p:nvPr/>
        </p:nvSpPr>
        <p:spPr bwMode="auto">
          <a:xfrm>
            <a:off x="7669213" y="5032375"/>
            <a:ext cx="12700" cy="15875"/>
          </a:xfrm>
          <a:custGeom>
            <a:avLst/>
            <a:gdLst>
              <a:gd name="T0" fmla="*/ 12700 w 24"/>
              <a:gd name="T1" fmla="*/ 6879 h 30"/>
              <a:gd name="T2" fmla="*/ 12700 w 24"/>
              <a:gd name="T3" fmla="*/ 5821 h 30"/>
              <a:gd name="T4" fmla="*/ 11113 w 24"/>
              <a:gd name="T5" fmla="*/ 4763 h 30"/>
              <a:gd name="T6" fmla="*/ 11113 w 24"/>
              <a:gd name="T7" fmla="*/ 3704 h 30"/>
              <a:gd name="T8" fmla="*/ 10054 w 24"/>
              <a:gd name="T9" fmla="*/ 2646 h 30"/>
              <a:gd name="T10" fmla="*/ 9525 w 24"/>
              <a:gd name="T11" fmla="*/ 1058 h 30"/>
              <a:gd name="T12" fmla="*/ 8996 w 24"/>
              <a:gd name="T13" fmla="*/ 529 h 30"/>
              <a:gd name="T14" fmla="*/ 7937 w 24"/>
              <a:gd name="T15" fmla="*/ 0 h 30"/>
              <a:gd name="T16" fmla="*/ 6879 w 24"/>
              <a:gd name="T17" fmla="*/ 0 h 30"/>
              <a:gd name="T18" fmla="*/ 5292 w 24"/>
              <a:gd name="T19" fmla="*/ 0 h 30"/>
              <a:gd name="T20" fmla="*/ 4763 w 24"/>
              <a:gd name="T21" fmla="*/ 0 h 30"/>
              <a:gd name="T22" fmla="*/ 3704 w 24"/>
              <a:gd name="T23" fmla="*/ 529 h 30"/>
              <a:gd name="T24" fmla="*/ 2646 w 24"/>
              <a:gd name="T25" fmla="*/ 1058 h 30"/>
              <a:gd name="T26" fmla="*/ 2117 w 24"/>
              <a:gd name="T27" fmla="*/ 2646 h 30"/>
              <a:gd name="T28" fmla="*/ 1058 w 24"/>
              <a:gd name="T29" fmla="*/ 3704 h 30"/>
              <a:gd name="T30" fmla="*/ 1058 w 24"/>
              <a:gd name="T31" fmla="*/ 4763 h 30"/>
              <a:gd name="T32" fmla="*/ 0 w 24"/>
              <a:gd name="T33" fmla="*/ 5821 h 30"/>
              <a:gd name="T34" fmla="*/ 0 w 24"/>
              <a:gd name="T35" fmla="*/ 6879 h 30"/>
              <a:gd name="T36" fmla="*/ 0 w 24"/>
              <a:gd name="T37" fmla="*/ 8996 h 30"/>
              <a:gd name="T38" fmla="*/ 0 w 24"/>
              <a:gd name="T39" fmla="*/ 10054 h 30"/>
              <a:gd name="T40" fmla="*/ 1058 w 24"/>
              <a:gd name="T41" fmla="*/ 11642 h 30"/>
              <a:gd name="T42" fmla="*/ 1058 w 24"/>
              <a:gd name="T43" fmla="*/ 12700 h 30"/>
              <a:gd name="T44" fmla="*/ 2117 w 24"/>
              <a:gd name="T45" fmla="*/ 13758 h 30"/>
              <a:gd name="T46" fmla="*/ 2646 w 24"/>
              <a:gd name="T47" fmla="*/ 14817 h 30"/>
              <a:gd name="T48" fmla="*/ 3704 w 24"/>
              <a:gd name="T49" fmla="*/ 15346 h 30"/>
              <a:gd name="T50" fmla="*/ 4763 w 24"/>
              <a:gd name="T51" fmla="*/ 15875 h 30"/>
              <a:gd name="T52" fmla="*/ 5292 w 24"/>
              <a:gd name="T53" fmla="*/ 15875 h 30"/>
              <a:gd name="T54" fmla="*/ 6879 w 24"/>
              <a:gd name="T55" fmla="*/ 15875 h 30"/>
              <a:gd name="T56" fmla="*/ 7937 w 24"/>
              <a:gd name="T57" fmla="*/ 15875 h 30"/>
              <a:gd name="T58" fmla="*/ 8996 w 24"/>
              <a:gd name="T59" fmla="*/ 15346 h 30"/>
              <a:gd name="T60" fmla="*/ 9525 w 24"/>
              <a:gd name="T61" fmla="*/ 14817 h 30"/>
              <a:gd name="T62" fmla="*/ 10054 w 24"/>
              <a:gd name="T63" fmla="*/ 13758 h 30"/>
              <a:gd name="T64" fmla="*/ 11113 w 24"/>
              <a:gd name="T65" fmla="*/ 12700 h 30"/>
              <a:gd name="T66" fmla="*/ 11113 w 24"/>
              <a:gd name="T67" fmla="*/ 11642 h 30"/>
              <a:gd name="T68" fmla="*/ 12700 w 24"/>
              <a:gd name="T69" fmla="*/ 10054 h 30"/>
              <a:gd name="T70" fmla="*/ 12700 w 24"/>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5"/>
                </a:moveTo>
                <a:lnTo>
                  <a:pt x="24" y="13"/>
                </a:lnTo>
                <a:lnTo>
                  <a:pt x="24" y="12"/>
                </a:lnTo>
                <a:lnTo>
                  <a:pt x="24"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4"/>
                </a:lnTo>
                <a:lnTo>
                  <a:pt x="4" y="5"/>
                </a:lnTo>
                <a:lnTo>
                  <a:pt x="3" y="6"/>
                </a:lnTo>
                <a:lnTo>
                  <a:pt x="2" y="7"/>
                </a:lnTo>
                <a:lnTo>
                  <a:pt x="2" y="8"/>
                </a:lnTo>
                <a:lnTo>
                  <a:pt x="2" y="9"/>
                </a:lnTo>
                <a:lnTo>
                  <a:pt x="0" y="10"/>
                </a:lnTo>
                <a:lnTo>
                  <a:pt x="0" y="11"/>
                </a:lnTo>
                <a:lnTo>
                  <a:pt x="0" y="12"/>
                </a:lnTo>
                <a:lnTo>
                  <a:pt x="0" y="13"/>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4" y="19"/>
                </a:lnTo>
                <a:lnTo>
                  <a:pt x="24" y="18"/>
                </a:lnTo>
                <a:lnTo>
                  <a:pt x="24" y="17"/>
                </a:lnTo>
                <a:lnTo>
                  <a:pt x="24" y="15"/>
                </a:lnTo>
                <a:close/>
              </a:path>
            </a:pathLst>
          </a:custGeom>
          <a:solidFill>
            <a:srgbClr val="008080"/>
          </a:solidFill>
          <a:ln w="0">
            <a:solidFill>
              <a:srgbClr val="000040"/>
            </a:solidFill>
            <a:round/>
            <a:headEnd/>
            <a:tailEnd/>
          </a:ln>
        </p:spPr>
        <p:txBody>
          <a:bodyPr/>
          <a:lstStyle/>
          <a:p>
            <a:endParaRPr lang="ar-IQ"/>
          </a:p>
        </p:txBody>
      </p:sp>
      <p:sp>
        <p:nvSpPr>
          <p:cNvPr id="272" name="Line 270"/>
          <p:cNvSpPr>
            <a:spLocks noChangeShapeType="1"/>
          </p:cNvSpPr>
          <p:nvPr/>
        </p:nvSpPr>
        <p:spPr bwMode="auto">
          <a:xfrm>
            <a:off x="7767638" y="4951413"/>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73" name="Line 271"/>
          <p:cNvSpPr>
            <a:spLocks noChangeShapeType="1"/>
          </p:cNvSpPr>
          <p:nvPr/>
        </p:nvSpPr>
        <p:spPr bwMode="auto">
          <a:xfrm>
            <a:off x="7735888" y="4989513"/>
            <a:ext cx="61912"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74" name="Freeform 272"/>
          <p:cNvSpPr>
            <a:spLocks/>
          </p:cNvSpPr>
          <p:nvPr/>
        </p:nvSpPr>
        <p:spPr bwMode="auto">
          <a:xfrm>
            <a:off x="7248525" y="4254500"/>
            <a:ext cx="325438" cy="341313"/>
          </a:xfrm>
          <a:custGeom>
            <a:avLst/>
            <a:gdLst>
              <a:gd name="T0" fmla="*/ 29633 w 615"/>
              <a:gd name="T1" fmla="*/ 103509 h 643"/>
              <a:gd name="T2" fmla="*/ 0 w 615"/>
              <a:gd name="T3" fmla="*/ 103509 h 643"/>
              <a:gd name="T4" fmla="*/ 162454 w 615"/>
              <a:gd name="T5" fmla="*/ 0 h 643"/>
              <a:gd name="T6" fmla="*/ 325438 w 615"/>
              <a:gd name="T7" fmla="*/ 103509 h 643"/>
              <a:gd name="T8" fmla="*/ 310621 w 615"/>
              <a:gd name="T9" fmla="*/ 103509 h 643"/>
              <a:gd name="T10" fmla="*/ 295805 w 615"/>
              <a:gd name="T11" fmla="*/ 103509 h 643"/>
              <a:gd name="T12" fmla="*/ 295805 w 615"/>
              <a:gd name="T13" fmla="*/ 325919 h 643"/>
              <a:gd name="T14" fmla="*/ 29633 w 615"/>
              <a:gd name="T15" fmla="*/ 325919 h 643"/>
              <a:gd name="T16" fmla="*/ 29633 w 615"/>
              <a:gd name="T17" fmla="*/ 103509 h 643"/>
              <a:gd name="T18" fmla="*/ 295805 w 615"/>
              <a:gd name="T19" fmla="*/ 103509 h 643"/>
              <a:gd name="T20" fmla="*/ 310621 w 615"/>
              <a:gd name="T21" fmla="*/ 103509 h 643"/>
              <a:gd name="T22" fmla="*/ 310621 w 615"/>
              <a:gd name="T23" fmla="*/ 341313 h 643"/>
              <a:gd name="T24" fmla="*/ 29633 w 615"/>
              <a:gd name="T25" fmla="*/ 341313 h 643"/>
              <a:gd name="T26" fmla="*/ 29633 w 615"/>
              <a:gd name="T27" fmla="*/ 325919 h 643"/>
              <a:gd name="T28" fmla="*/ 29633 w 615"/>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275" name="Rectangle 273"/>
          <p:cNvSpPr>
            <a:spLocks noChangeArrowheads="1"/>
          </p:cNvSpPr>
          <p:nvPr/>
        </p:nvSpPr>
        <p:spPr bwMode="auto">
          <a:xfrm>
            <a:off x="7278688" y="4357688"/>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76" name="Rectangle 274"/>
          <p:cNvSpPr>
            <a:spLocks noChangeArrowheads="1"/>
          </p:cNvSpPr>
          <p:nvPr/>
        </p:nvSpPr>
        <p:spPr bwMode="auto">
          <a:xfrm>
            <a:off x="7321550" y="4411663"/>
            <a:ext cx="95250"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77" name="Rectangle 275"/>
          <p:cNvSpPr>
            <a:spLocks noChangeArrowheads="1"/>
          </p:cNvSpPr>
          <p:nvPr/>
        </p:nvSpPr>
        <p:spPr bwMode="auto">
          <a:xfrm>
            <a:off x="7458075" y="4406900"/>
            <a:ext cx="63500"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78" name="Freeform 276"/>
          <p:cNvSpPr>
            <a:spLocks/>
          </p:cNvSpPr>
          <p:nvPr/>
        </p:nvSpPr>
        <p:spPr bwMode="auto">
          <a:xfrm>
            <a:off x="7391400" y="4487863"/>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209 w 23"/>
              <a:gd name="T25" fmla="*/ 1058 h 30"/>
              <a:gd name="T26" fmla="*/ 1657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28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939 w 23"/>
              <a:gd name="T61" fmla="*/ 1428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7"/>
                </a:lnTo>
                <a:lnTo>
                  <a:pt x="5" y="29"/>
                </a:lnTo>
                <a:lnTo>
                  <a:pt x="7" y="29"/>
                </a:lnTo>
                <a:lnTo>
                  <a:pt x="8" y="30"/>
                </a:lnTo>
                <a:lnTo>
                  <a:pt x="9" y="30"/>
                </a:lnTo>
                <a:lnTo>
                  <a:pt x="10" y="30"/>
                </a:lnTo>
                <a:lnTo>
                  <a:pt x="11" y="30"/>
                </a:lnTo>
                <a:lnTo>
                  <a:pt x="12" y="30"/>
                </a:lnTo>
                <a:lnTo>
                  <a:pt x="13" y="30"/>
                </a:lnTo>
                <a:lnTo>
                  <a:pt x="14" y="30"/>
                </a:lnTo>
                <a:lnTo>
                  <a:pt x="15" y="30"/>
                </a:lnTo>
                <a:lnTo>
                  <a:pt x="16" y="29"/>
                </a:lnTo>
                <a:lnTo>
                  <a:pt x="18" y="27"/>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279" name="Line 277"/>
          <p:cNvSpPr>
            <a:spLocks noChangeShapeType="1"/>
          </p:cNvSpPr>
          <p:nvPr/>
        </p:nvSpPr>
        <p:spPr bwMode="auto">
          <a:xfrm>
            <a:off x="7488238" y="440848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80" name="Line 278"/>
          <p:cNvSpPr>
            <a:spLocks noChangeShapeType="1"/>
          </p:cNvSpPr>
          <p:nvPr/>
        </p:nvSpPr>
        <p:spPr bwMode="auto">
          <a:xfrm>
            <a:off x="7458075" y="4445000"/>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81" name="Freeform 279"/>
          <p:cNvSpPr>
            <a:spLocks/>
          </p:cNvSpPr>
          <p:nvPr/>
        </p:nvSpPr>
        <p:spPr bwMode="auto">
          <a:xfrm>
            <a:off x="7388225" y="3736975"/>
            <a:ext cx="325438" cy="339725"/>
          </a:xfrm>
          <a:custGeom>
            <a:avLst/>
            <a:gdLst>
              <a:gd name="T0" fmla="*/ 29152 w 614"/>
              <a:gd name="T1" fmla="*/ 103027 h 643"/>
              <a:gd name="T2" fmla="*/ 0 w 614"/>
              <a:gd name="T3" fmla="*/ 103027 h 643"/>
              <a:gd name="T4" fmla="*/ 162719 w 614"/>
              <a:gd name="T5" fmla="*/ 0 h 643"/>
              <a:gd name="T6" fmla="*/ 325438 w 614"/>
              <a:gd name="T7" fmla="*/ 103027 h 643"/>
              <a:gd name="T8" fmla="*/ 310597 w 614"/>
              <a:gd name="T9" fmla="*/ 103027 h 643"/>
              <a:gd name="T10" fmla="*/ 295756 w 614"/>
              <a:gd name="T11" fmla="*/ 103027 h 643"/>
              <a:gd name="T12" fmla="*/ 295756 w 614"/>
              <a:gd name="T13" fmla="*/ 324931 h 643"/>
              <a:gd name="T14" fmla="*/ 29152 w 614"/>
              <a:gd name="T15" fmla="*/ 324931 h 643"/>
              <a:gd name="T16" fmla="*/ 29152 w 614"/>
              <a:gd name="T17" fmla="*/ 103027 h 643"/>
              <a:gd name="T18" fmla="*/ 295756 w 614"/>
              <a:gd name="T19" fmla="*/ 103027 h 643"/>
              <a:gd name="T20" fmla="*/ 310597 w 614"/>
              <a:gd name="T21" fmla="*/ 103027 h 643"/>
              <a:gd name="T22" fmla="*/ 310597 w 614"/>
              <a:gd name="T23" fmla="*/ 339725 h 643"/>
              <a:gd name="T24" fmla="*/ 29152 w 614"/>
              <a:gd name="T25" fmla="*/ 339725 h 643"/>
              <a:gd name="T26" fmla="*/ 29152 w 614"/>
              <a:gd name="T27" fmla="*/ 324931 h 643"/>
              <a:gd name="T28" fmla="*/ 29152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5"/>
                </a:lnTo>
                <a:lnTo>
                  <a:pt x="55" y="615"/>
                </a:lnTo>
                <a:lnTo>
                  <a:pt x="55" y="195"/>
                </a:lnTo>
                <a:lnTo>
                  <a:pt x="558" y="195"/>
                </a:lnTo>
                <a:lnTo>
                  <a:pt x="586" y="195"/>
                </a:lnTo>
                <a:lnTo>
                  <a:pt x="586" y="643"/>
                </a:lnTo>
                <a:lnTo>
                  <a:pt x="55" y="643"/>
                </a:lnTo>
                <a:lnTo>
                  <a:pt x="55" y="615"/>
                </a:lnTo>
                <a:lnTo>
                  <a:pt x="55" y="195"/>
                </a:lnTo>
                <a:close/>
              </a:path>
            </a:pathLst>
          </a:custGeom>
          <a:solidFill>
            <a:srgbClr val="008080"/>
          </a:solidFill>
          <a:ln w="0">
            <a:solidFill>
              <a:srgbClr val="000080"/>
            </a:solidFill>
            <a:round/>
            <a:headEnd/>
            <a:tailEnd/>
          </a:ln>
        </p:spPr>
        <p:txBody>
          <a:bodyPr/>
          <a:lstStyle/>
          <a:p>
            <a:endParaRPr lang="ar-IQ"/>
          </a:p>
        </p:txBody>
      </p:sp>
      <p:sp>
        <p:nvSpPr>
          <p:cNvPr id="282" name="Rectangle 280"/>
          <p:cNvSpPr>
            <a:spLocks noChangeArrowheads="1"/>
          </p:cNvSpPr>
          <p:nvPr/>
        </p:nvSpPr>
        <p:spPr bwMode="auto">
          <a:xfrm>
            <a:off x="7418388" y="3840163"/>
            <a:ext cx="268287"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83" name="Rectangle 281"/>
          <p:cNvSpPr>
            <a:spLocks noChangeArrowheads="1"/>
          </p:cNvSpPr>
          <p:nvPr/>
        </p:nvSpPr>
        <p:spPr bwMode="auto">
          <a:xfrm>
            <a:off x="7461250" y="3892550"/>
            <a:ext cx="93663"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84" name="Rectangle 282"/>
          <p:cNvSpPr>
            <a:spLocks noChangeArrowheads="1"/>
          </p:cNvSpPr>
          <p:nvPr/>
        </p:nvSpPr>
        <p:spPr bwMode="auto">
          <a:xfrm>
            <a:off x="7596188" y="3889375"/>
            <a:ext cx="65087"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85" name="Freeform 283"/>
          <p:cNvSpPr>
            <a:spLocks/>
          </p:cNvSpPr>
          <p:nvPr/>
        </p:nvSpPr>
        <p:spPr bwMode="auto">
          <a:xfrm>
            <a:off x="7531100" y="3970338"/>
            <a:ext cx="11113" cy="15875"/>
          </a:xfrm>
          <a:custGeom>
            <a:avLst/>
            <a:gdLst>
              <a:gd name="T0" fmla="*/ 11113 w 23"/>
              <a:gd name="T1" fmla="*/ 6879 h 30"/>
              <a:gd name="T2" fmla="*/ 11113 w 23"/>
              <a:gd name="T3" fmla="*/ 5821 h 30"/>
              <a:gd name="T4" fmla="*/ 10147 w 23"/>
              <a:gd name="T5" fmla="*/ 4763 h 30"/>
              <a:gd name="T6" fmla="*/ 10147 w 23"/>
              <a:gd name="T7" fmla="*/ 3704 h 30"/>
              <a:gd name="T8" fmla="*/ 9180 w 23"/>
              <a:gd name="T9" fmla="*/ 2646 h 30"/>
              <a:gd name="T10" fmla="*/ 8697 w 23"/>
              <a:gd name="T11" fmla="*/ 1058 h 30"/>
              <a:gd name="T12" fmla="*/ 8214 w 23"/>
              <a:gd name="T13" fmla="*/ 529 h 30"/>
              <a:gd name="T14" fmla="*/ 7248 w 23"/>
              <a:gd name="T15" fmla="*/ 0 h 30"/>
              <a:gd name="T16" fmla="*/ 5798 w 23"/>
              <a:gd name="T17" fmla="*/ 0 h 30"/>
              <a:gd name="T18" fmla="*/ 4832 w 23"/>
              <a:gd name="T19" fmla="*/ 0 h 30"/>
              <a:gd name="T20" fmla="*/ 4349 w 23"/>
              <a:gd name="T21" fmla="*/ 0 h 30"/>
              <a:gd name="T22" fmla="*/ 3382 w 23"/>
              <a:gd name="T23" fmla="*/ 529 h 30"/>
              <a:gd name="T24" fmla="*/ 2416 w 23"/>
              <a:gd name="T25" fmla="*/ 1058 h 30"/>
              <a:gd name="T26" fmla="*/ 1933 w 23"/>
              <a:gd name="T27" fmla="*/ 2646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933 w 23"/>
              <a:gd name="T45" fmla="*/ 13229 h 30"/>
              <a:gd name="T46" fmla="*/ 2416 w 23"/>
              <a:gd name="T47" fmla="*/ 14817 h 30"/>
              <a:gd name="T48" fmla="*/ 3382 w 23"/>
              <a:gd name="T49" fmla="*/ 15346 h 30"/>
              <a:gd name="T50" fmla="*/ 4349 w 23"/>
              <a:gd name="T51" fmla="*/ 15875 h 30"/>
              <a:gd name="T52" fmla="*/ 4832 w 23"/>
              <a:gd name="T53" fmla="*/ 15875 h 30"/>
              <a:gd name="T54" fmla="*/ 5798 w 23"/>
              <a:gd name="T55" fmla="*/ 15875 h 30"/>
              <a:gd name="T56" fmla="*/ 7248 w 23"/>
              <a:gd name="T57" fmla="*/ 15875 h 30"/>
              <a:gd name="T58" fmla="*/ 8214 w 23"/>
              <a:gd name="T59" fmla="*/ 15346 h 30"/>
              <a:gd name="T60" fmla="*/ 8697 w 23"/>
              <a:gd name="T61" fmla="*/ 14817 h 30"/>
              <a:gd name="T62" fmla="*/ 9180 w 23"/>
              <a:gd name="T63" fmla="*/ 13229 h 30"/>
              <a:gd name="T64" fmla="*/ 10147 w 23"/>
              <a:gd name="T65" fmla="*/ 12700 h 30"/>
              <a:gd name="T66" fmla="*/ 10147 w 23"/>
              <a:gd name="T67" fmla="*/ 11642 h 30"/>
              <a:gd name="T68" fmla="*/ 11113 w 23"/>
              <a:gd name="T69" fmla="*/ 10054 h 30"/>
              <a:gd name="T70" fmla="*/ 11113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286" name="Line 284"/>
          <p:cNvSpPr>
            <a:spLocks noChangeShapeType="1"/>
          </p:cNvSpPr>
          <p:nvPr/>
        </p:nvSpPr>
        <p:spPr bwMode="auto">
          <a:xfrm>
            <a:off x="7627938" y="3889375"/>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87" name="Line 285"/>
          <p:cNvSpPr>
            <a:spLocks noChangeShapeType="1"/>
          </p:cNvSpPr>
          <p:nvPr/>
        </p:nvSpPr>
        <p:spPr bwMode="auto">
          <a:xfrm>
            <a:off x="7596188" y="3927475"/>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88" name="Freeform 286"/>
          <p:cNvSpPr>
            <a:spLocks/>
          </p:cNvSpPr>
          <p:nvPr/>
        </p:nvSpPr>
        <p:spPr bwMode="auto">
          <a:xfrm>
            <a:off x="7515225" y="3181350"/>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289" name="Rectangle 287"/>
          <p:cNvSpPr>
            <a:spLocks noChangeArrowheads="1"/>
          </p:cNvSpPr>
          <p:nvPr/>
        </p:nvSpPr>
        <p:spPr bwMode="auto">
          <a:xfrm>
            <a:off x="7545388" y="3284538"/>
            <a:ext cx="268287"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90" name="Rectangle 288"/>
          <p:cNvSpPr>
            <a:spLocks noChangeArrowheads="1"/>
          </p:cNvSpPr>
          <p:nvPr/>
        </p:nvSpPr>
        <p:spPr bwMode="auto">
          <a:xfrm>
            <a:off x="7588250" y="3336925"/>
            <a:ext cx="93663"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91" name="Rectangle 289"/>
          <p:cNvSpPr>
            <a:spLocks noChangeArrowheads="1"/>
          </p:cNvSpPr>
          <p:nvPr/>
        </p:nvSpPr>
        <p:spPr bwMode="auto">
          <a:xfrm>
            <a:off x="7723188" y="3333750"/>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92" name="Freeform 290"/>
          <p:cNvSpPr>
            <a:spLocks/>
          </p:cNvSpPr>
          <p:nvPr/>
        </p:nvSpPr>
        <p:spPr bwMode="auto">
          <a:xfrm>
            <a:off x="7656513" y="3414713"/>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10491 w 23"/>
              <a:gd name="T9" fmla="*/ 2190 h 29"/>
              <a:gd name="T10" fmla="*/ 9939 w 23"/>
              <a:gd name="T11" fmla="*/ 1095 h 29"/>
              <a:gd name="T12" fmla="*/ 9387 w 23"/>
              <a:gd name="T13" fmla="*/ 547 h 29"/>
              <a:gd name="T14" fmla="*/ 8283 w 23"/>
              <a:gd name="T15" fmla="*/ 0 h 29"/>
              <a:gd name="T16" fmla="*/ 6626 w 23"/>
              <a:gd name="T17" fmla="*/ 0 h 29"/>
              <a:gd name="T18" fmla="*/ 5522 w 23"/>
              <a:gd name="T19" fmla="*/ 0 h 29"/>
              <a:gd name="T20" fmla="*/ 4970 w 23"/>
              <a:gd name="T21" fmla="*/ 0 h 29"/>
              <a:gd name="T22" fmla="*/ 3865 w 23"/>
              <a:gd name="T23" fmla="*/ 547 h 29"/>
              <a:gd name="T24" fmla="*/ 2761 w 23"/>
              <a:gd name="T25" fmla="*/ 1095 h 29"/>
              <a:gd name="T26" fmla="*/ 2209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10401 h 29"/>
              <a:gd name="T40" fmla="*/ 552 w 23"/>
              <a:gd name="T41" fmla="*/ 12043 h 29"/>
              <a:gd name="T42" fmla="*/ 552 w 23"/>
              <a:gd name="T43" fmla="*/ 13138 h 29"/>
              <a:gd name="T44" fmla="*/ 2209 w 23"/>
              <a:gd name="T45" fmla="*/ 13685 h 29"/>
              <a:gd name="T46" fmla="*/ 2761 w 23"/>
              <a:gd name="T47" fmla="*/ 14780 h 29"/>
              <a:gd name="T48" fmla="*/ 3865 w 23"/>
              <a:gd name="T49" fmla="*/ 15328 h 29"/>
              <a:gd name="T50" fmla="*/ 4970 w 23"/>
              <a:gd name="T51" fmla="*/ 15875 h 29"/>
              <a:gd name="T52" fmla="*/ 5522 w 23"/>
              <a:gd name="T53" fmla="*/ 15875 h 29"/>
              <a:gd name="T54" fmla="*/ 6626 w 23"/>
              <a:gd name="T55" fmla="*/ 15875 h 29"/>
              <a:gd name="T56" fmla="*/ 8283 w 23"/>
              <a:gd name="T57" fmla="*/ 15875 h 29"/>
              <a:gd name="T58" fmla="*/ 9387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10401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4"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293" name="Line 291"/>
          <p:cNvSpPr>
            <a:spLocks noChangeShapeType="1"/>
          </p:cNvSpPr>
          <p:nvPr/>
        </p:nvSpPr>
        <p:spPr bwMode="auto">
          <a:xfrm>
            <a:off x="7754938" y="3333750"/>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94" name="Line 292"/>
          <p:cNvSpPr>
            <a:spLocks noChangeShapeType="1"/>
          </p:cNvSpPr>
          <p:nvPr/>
        </p:nvSpPr>
        <p:spPr bwMode="auto">
          <a:xfrm>
            <a:off x="7723188" y="3371850"/>
            <a:ext cx="61912"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295" name="Freeform 293"/>
          <p:cNvSpPr>
            <a:spLocks/>
          </p:cNvSpPr>
          <p:nvPr/>
        </p:nvSpPr>
        <p:spPr bwMode="auto">
          <a:xfrm>
            <a:off x="6896100" y="3005138"/>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841 w 614"/>
              <a:gd name="T11" fmla="*/ 103027 h 643"/>
              <a:gd name="T12" fmla="*/ 294841 w 614"/>
              <a:gd name="T13" fmla="*/ 324931 h 643"/>
              <a:gd name="T14" fmla="*/ 29537 w 614"/>
              <a:gd name="T15" fmla="*/ 324931 h 643"/>
              <a:gd name="T16" fmla="*/ 29537 w 614"/>
              <a:gd name="T17" fmla="*/ 103027 h 643"/>
              <a:gd name="T18" fmla="*/ 294841 w 614"/>
              <a:gd name="T19" fmla="*/ 103027 h 643"/>
              <a:gd name="T20" fmla="*/ 309609 w 614"/>
              <a:gd name="T21" fmla="*/ 103027 h 643"/>
              <a:gd name="T22" fmla="*/ 309609 w 614"/>
              <a:gd name="T23" fmla="*/ 339725 h 643"/>
              <a:gd name="T24" fmla="*/ 29537 w 614"/>
              <a:gd name="T25" fmla="*/ 339725 h 643"/>
              <a:gd name="T26" fmla="*/ 29537 w 614"/>
              <a:gd name="T27" fmla="*/ 324931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296" name="Rectangle 294"/>
          <p:cNvSpPr>
            <a:spLocks noChangeArrowheads="1"/>
          </p:cNvSpPr>
          <p:nvPr/>
        </p:nvSpPr>
        <p:spPr bwMode="auto">
          <a:xfrm>
            <a:off x="6926263" y="3108325"/>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97" name="Rectangle 295"/>
          <p:cNvSpPr>
            <a:spLocks noChangeArrowheads="1"/>
          </p:cNvSpPr>
          <p:nvPr/>
        </p:nvSpPr>
        <p:spPr bwMode="auto">
          <a:xfrm>
            <a:off x="6969125" y="3160713"/>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98" name="Rectangle 296"/>
          <p:cNvSpPr>
            <a:spLocks noChangeArrowheads="1"/>
          </p:cNvSpPr>
          <p:nvPr/>
        </p:nvSpPr>
        <p:spPr bwMode="auto">
          <a:xfrm>
            <a:off x="7104063" y="3157538"/>
            <a:ext cx="65087"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299" name="Freeform 297"/>
          <p:cNvSpPr>
            <a:spLocks/>
          </p:cNvSpPr>
          <p:nvPr/>
        </p:nvSpPr>
        <p:spPr bwMode="auto">
          <a:xfrm>
            <a:off x="7037388" y="32385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387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313 w 23"/>
              <a:gd name="T23" fmla="*/ 529 h 30"/>
              <a:gd name="T24" fmla="*/ 2209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4"/>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4"/>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4" y="28"/>
                </a:lnTo>
                <a:lnTo>
                  <a:pt x="5" y="29"/>
                </a:lnTo>
                <a:lnTo>
                  <a:pt x="6" y="29"/>
                </a:lnTo>
                <a:lnTo>
                  <a:pt x="8" y="30"/>
                </a:lnTo>
                <a:lnTo>
                  <a:pt x="9" y="30"/>
                </a:lnTo>
                <a:lnTo>
                  <a:pt x="10" y="30"/>
                </a:lnTo>
                <a:lnTo>
                  <a:pt x="11" y="30"/>
                </a:lnTo>
                <a:lnTo>
                  <a:pt x="12" y="30"/>
                </a:lnTo>
                <a:lnTo>
                  <a:pt x="13" y="30"/>
                </a:lnTo>
                <a:lnTo>
                  <a:pt x="14" y="30"/>
                </a:lnTo>
                <a:lnTo>
                  <a:pt x="15" y="30"/>
                </a:lnTo>
                <a:lnTo>
                  <a:pt x="16" y="29"/>
                </a:lnTo>
                <a:lnTo>
                  <a:pt x="17" y="28"/>
                </a:lnTo>
                <a:lnTo>
                  <a:pt x="19" y="27"/>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300" name="Line 298"/>
          <p:cNvSpPr>
            <a:spLocks noChangeShapeType="1"/>
          </p:cNvSpPr>
          <p:nvPr/>
        </p:nvSpPr>
        <p:spPr bwMode="auto">
          <a:xfrm>
            <a:off x="7135813" y="315753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01" name="Line 299"/>
          <p:cNvSpPr>
            <a:spLocks noChangeShapeType="1"/>
          </p:cNvSpPr>
          <p:nvPr/>
        </p:nvSpPr>
        <p:spPr bwMode="auto">
          <a:xfrm>
            <a:off x="7104063" y="3195638"/>
            <a:ext cx="61912"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02" name="Freeform 300"/>
          <p:cNvSpPr>
            <a:spLocks/>
          </p:cNvSpPr>
          <p:nvPr/>
        </p:nvSpPr>
        <p:spPr bwMode="auto">
          <a:xfrm>
            <a:off x="6516688" y="3548063"/>
            <a:ext cx="325437" cy="339725"/>
          </a:xfrm>
          <a:custGeom>
            <a:avLst/>
            <a:gdLst>
              <a:gd name="T0" fmla="*/ 29682 w 614"/>
              <a:gd name="T1" fmla="*/ 103555 h 643"/>
              <a:gd name="T2" fmla="*/ 0 w 614"/>
              <a:gd name="T3" fmla="*/ 103555 h 643"/>
              <a:gd name="T4" fmla="*/ 162719 w 614"/>
              <a:gd name="T5" fmla="*/ 0 h 643"/>
              <a:gd name="T6" fmla="*/ 325437 w 614"/>
              <a:gd name="T7" fmla="*/ 103555 h 643"/>
              <a:gd name="T8" fmla="*/ 311126 w 614"/>
              <a:gd name="T9" fmla="*/ 103555 h 643"/>
              <a:gd name="T10" fmla="*/ 295755 w 614"/>
              <a:gd name="T11" fmla="*/ 103555 h 643"/>
              <a:gd name="T12" fmla="*/ 295755 w 614"/>
              <a:gd name="T13" fmla="*/ 324931 h 643"/>
              <a:gd name="T14" fmla="*/ 29682 w 614"/>
              <a:gd name="T15" fmla="*/ 324931 h 643"/>
              <a:gd name="T16" fmla="*/ 29682 w 614"/>
              <a:gd name="T17" fmla="*/ 103555 h 643"/>
              <a:gd name="T18" fmla="*/ 295755 w 614"/>
              <a:gd name="T19" fmla="*/ 103555 h 643"/>
              <a:gd name="T20" fmla="*/ 311126 w 614"/>
              <a:gd name="T21" fmla="*/ 103555 h 643"/>
              <a:gd name="T22" fmla="*/ 311126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303" name="Rectangle 301"/>
          <p:cNvSpPr>
            <a:spLocks noChangeArrowheads="1"/>
          </p:cNvSpPr>
          <p:nvPr/>
        </p:nvSpPr>
        <p:spPr bwMode="auto">
          <a:xfrm>
            <a:off x="6546850" y="3651250"/>
            <a:ext cx="268288"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04" name="Rectangle 302"/>
          <p:cNvSpPr>
            <a:spLocks noChangeArrowheads="1"/>
          </p:cNvSpPr>
          <p:nvPr/>
        </p:nvSpPr>
        <p:spPr bwMode="auto">
          <a:xfrm>
            <a:off x="6589713" y="3703638"/>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05" name="Rectangle 303"/>
          <p:cNvSpPr>
            <a:spLocks noChangeArrowheads="1"/>
          </p:cNvSpPr>
          <p:nvPr/>
        </p:nvSpPr>
        <p:spPr bwMode="auto">
          <a:xfrm>
            <a:off x="6724650" y="3700463"/>
            <a:ext cx="65088"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06" name="Freeform 304"/>
          <p:cNvSpPr>
            <a:spLocks/>
          </p:cNvSpPr>
          <p:nvPr/>
        </p:nvSpPr>
        <p:spPr bwMode="auto">
          <a:xfrm>
            <a:off x="6657975" y="3781425"/>
            <a:ext cx="12700" cy="15875"/>
          </a:xfrm>
          <a:custGeom>
            <a:avLst/>
            <a:gdLst>
              <a:gd name="T0" fmla="*/ 12700 w 24"/>
              <a:gd name="T1" fmla="*/ 7408 h 30"/>
              <a:gd name="T2" fmla="*/ 12700 w 24"/>
              <a:gd name="T3" fmla="*/ 5821 h 30"/>
              <a:gd name="T4" fmla="*/ 11113 w 24"/>
              <a:gd name="T5" fmla="*/ 4763 h 30"/>
              <a:gd name="T6" fmla="*/ 11113 w 24"/>
              <a:gd name="T7" fmla="*/ 3704 h 30"/>
              <a:gd name="T8" fmla="*/ 10054 w 24"/>
              <a:gd name="T9" fmla="*/ 2646 h 30"/>
              <a:gd name="T10" fmla="*/ 9525 w 24"/>
              <a:gd name="T11" fmla="*/ 1588 h 30"/>
              <a:gd name="T12" fmla="*/ 8996 w 24"/>
              <a:gd name="T13" fmla="*/ 529 h 30"/>
              <a:gd name="T14" fmla="*/ 7937 w 24"/>
              <a:gd name="T15" fmla="*/ 0 h 30"/>
              <a:gd name="T16" fmla="*/ 6879 w 24"/>
              <a:gd name="T17" fmla="*/ 0 h 30"/>
              <a:gd name="T18" fmla="*/ 5292 w 24"/>
              <a:gd name="T19" fmla="*/ 0 h 30"/>
              <a:gd name="T20" fmla="*/ 4763 w 24"/>
              <a:gd name="T21" fmla="*/ 0 h 30"/>
              <a:gd name="T22" fmla="*/ 3704 w 24"/>
              <a:gd name="T23" fmla="*/ 529 h 30"/>
              <a:gd name="T24" fmla="*/ 2646 w 24"/>
              <a:gd name="T25" fmla="*/ 1588 h 30"/>
              <a:gd name="T26" fmla="*/ 2117 w 24"/>
              <a:gd name="T27" fmla="*/ 2646 h 30"/>
              <a:gd name="T28" fmla="*/ 1058 w 24"/>
              <a:gd name="T29" fmla="*/ 3704 h 30"/>
              <a:gd name="T30" fmla="*/ 1058 w 24"/>
              <a:gd name="T31" fmla="*/ 4763 h 30"/>
              <a:gd name="T32" fmla="*/ 0 w 24"/>
              <a:gd name="T33" fmla="*/ 5821 h 30"/>
              <a:gd name="T34" fmla="*/ 0 w 24"/>
              <a:gd name="T35" fmla="*/ 7408 h 30"/>
              <a:gd name="T36" fmla="*/ 0 w 24"/>
              <a:gd name="T37" fmla="*/ 8996 h 30"/>
              <a:gd name="T38" fmla="*/ 0 w 24"/>
              <a:gd name="T39" fmla="*/ 10054 h 30"/>
              <a:gd name="T40" fmla="*/ 1058 w 24"/>
              <a:gd name="T41" fmla="*/ 11642 h 30"/>
              <a:gd name="T42" fmla="*/ 1058 w 24"/>
              <a:gd name="T43" fmla="*/ 12700 h 30"/>
              <a:gd name="T44" fmla="*/ 2117 w 24"/>
              <a:gd name="T45" fmla="*/ 13758 h 30"/>
              <a:gd name="T46" fmla="*/ 2646 w 24"/>
              <a:gd name="T47" fmla="*/ 14817 h 30"/>
              <a:gd name="T48" fmla="*/ 3704 w 24"/>
              <a:gd name="T49" fmla="*/ 15346 h 30"/>
              <a:gd name="T50" fmla="*/ 4763 w 24"/>
              <a:gd name="T51" fmla="*/ 15875 h 30"/>
              <a:gd name="T52" fmla="*/ 5292 w 24"/>
              <a:gd name="T53" fmla="*/ 15875 h 30"/>
              <a:gd name="T54" fmla="*/ 6879 w 24"/>
              <a:gd name="T55" fmla="*/ 15875 h 30"/>
              <a:gd name="T56" fmla="*/ 7937 w 24"/>
              <a:gd name="T57" fmla="*/ 15875 h 30"/>
              <a:gd name="T58" fmla="*/ 8996 w 24"/>
              <a:gd name="T59" fmla="*/ 15346 h 30"/>
              <a:gd name="T60" fmla="*/ 9525 w 24"/>
              <a:gd name="T61" fmla="*/ 14817 h 30"/>
              <a:gd name="T62" fmla="*/ 10054 w 24"/>
              <a:gd name="T63" fmla="*/ 13758 h 30"/>
              <a:gd name="T64" fmla="*/ 11113 w 24"/>
              <a:gd name="T65" fmla="*/ 12700 h 30"/>
              <a:gd name="T66" fmla="*/ 11113 w 24"/>
              <a:gd name="T67" fmla="*/ 11642 h 30"/>
              <a:gd name="T68" fmla="*/ 12700 w 24"/>
              <a:gd name="T69" fmla="*/ 10054 h 30"/>
              <a:gd name="T70" fmla="*/ 12700 w 24"/>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5"/>
                </a:moveTo>
                <a:lnTo>
                  <a:pt x="24" y="14"/>
                </a:lnTo>
                <a:lnTo>
                  <a:pt x="24" y="12"/>
                </a:lnTo>
                <a:lnTo>
                  <a:pt x="24" y="11"/>
                </a:lnTo>
                <a:lnTo>
                  <a:pt x="22" y="10"/>
                </a:lnTo>
                <a:lnTo>
                  <a:pt x="21" y="9"/>
                </a:lnTo>
                <a:lnTo>
                  <a:pt x="21" y="8"/>
                </a:lnTo>
                <a:lnTo>
                  <a:pt x="21" y="7"/>
                </a:lnTo>
                <a:lnTo>
                  <a:pt x="20" y="6"/>
                </a:lnTo>
                <a:lnTo>
                  <a:pt x="19" y="5"/>
                </a:lnTo>
                <a:lnTo>
                  <a:pt x="19" y="4"/>
                </a:lnTo>
                <a:lnTo>
                  <a:pt x="18" y="3"/>
                </a:lnTo>
                <a:lnTo>
                  <a:pt x="17" y="1"/>
                </a:lnTo>
                <a:lnTo>
                  <a:pt x="16" y="0"/>
                </a:lnTo>
                <a:lnTo>
                  <a:pt x="15" y="0"/>
                </a:lnTo>
                <a:lnTo>
                  <a:pt x="14" y="0"/>
                </a:lnTo>
                <a:lnTo>
                  <a:pt x="13" y="0"/>
                </a:lnTo>
                <a:lnTo>
                  <a:pt x="11" y="0"/>
                </a:lnTo>
                <a:lnTo>
                  <a:pt x="10" y="0"/>
                </a:lnTo>
                <a:lnTo>
                  <a:pt x="9" y="0"/>
                </a:lnTo>
                <a:lnTo>
                  <a:pt x="8" y="0"/>
                </a:lnTo>
                <a:lnTo>
                  <a:pt x="7" y="1"/>
                </a:lnTo>
                <a:lnTo>
                  <a:pt x="6" y="1"/>
                </a:lnTo>
                <a:lnTo>
                  <a:pt x="5" y="3"/>
                </a:lnTo>
                <a:lnTo>
                  <a:pt x="4" y="4"/>
                </a:lnTo>
                <a:lnTo>
                  <a:pt x="4" y="5"/>
                </a:lnTo>
                <a:lnTo>
                  <a:pt x="3" y="6"/>
                </a:lnTo>
                <a:lnTo>
                  <a:pt x="2" y="7"/>
                </a:lnTo>
                <a:lnTo>
                  <a:pt x="2" y="8"/>
                </a:lnTo>
                <a:lnTo>
                  <a:pt x="2" y="9"/>
                </a:lnTo>
                <a:lnTo>
                  <a:pt x="0" y="10"/>
                </a:lnTo>
                <a:lnTo>
                  <a:pt x="0" y="11"/>
                </a:lnTo>
                <a:lnTo>
                  <a:pt x="0" y="12"/>
                </a:lnTo>
                <a:lnTo>
                  <a:pt x="0" y="14"/>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4" y="19"/>
                </a:lnTo>
                <a:lnTo>
                  <a:pt x="24" y="18"/>
                </a:lnTo>
                <a:lnTo>
                  <a:pt x="24" y="17"/>
                </a:lnTo>
                <a:lnTo>
                  <a:pt x="24" y="15"/>
                </a:lnTo>
                <a:close/>
              </a:path>
            </a:pathLst>
          </a:custGeom>
          <a:solidFill>
            <a:srgbClr val="008080"/>
          </a:solidFill>
          <a:ln w="0">
            <a:solidFill>
              <a:srgbClr val="000040"/>
            </a:solidFill>
            <a:round/>
            <a:headEnd/>
            <a:tailEnd/>
          </a:ln>
        </p:spPr>
        <p:txBody>
          <a:bodyPr/>
          <a:lstStyle/>
          <a:p>
            <a:endParaRPr lang="ar-IQ"/>
          </a:p>
        </p:txBody>
      </p:sp>
      <p:sp>
        <p:nvSpPr>
          <p:cNvPr id="307" name="Line 305"/>
          <p:cNvSpPr>
            <a:spLocks noChangeShapeType="1"/>
          </p:cNvSpPr>
          <p:nvPr/>
        </p:nvSpPr>
        <p:spPr bwMode="auto">
          <a:xfrm>
            <a:off x="6756400" y="370046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08" name="Line 306"/>
          <p:cNvSpPr>
            <a:spLocks noChangeShapeType="1"/>
          </p:cNvSpPr>
          <p:nvPr/>
        </p:nvSpPr>
        <p:spPr bwMode="auto">
          <a:xfrm>
            <a:off x="6724650" y="3738563"/>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09" name="Freeform 307"/>
          <p:cNvSpPr>
            <a:spLocks/>
          </p:cNvSpPr>
          <p:nvPr/>
        </p:nvSpPr>
        <p:spPr bwMode="auto">
          <a:xfrm>
            <a:off x="5884863" y="3586163"/>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310" name="Rectangle 308"/>
          <p:cNvSpPr>
            <a:spLocks noChangeArrowheads="1"/>
          </p:cNvSpPr>
          <p:nvPr/>
        </p:nvSpPr>
        <p:spPr bwMode="auto">
          <a:xfrm>
            <a:off x="5915025" y="3689350"/>
            <a:ext cx="268288"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11" name="Rectangle 309"/>
          <p:cNvSpPr>
            <a:spLocks noChangeArrowheads="1"/>
          </p:cNvSpPr>
          <p:nvPr/>
        </p:nvSpPr>
        <p:spPr bwMode="auto">
          <a:xfrm>
            <a:off x="5957888" y="3741738"/>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12" name="Rectangle 310"/>
          <p:cNvSpPr>
            <a:spLocks noChangeArrowheads="1"/>
          </p:cNvSpPr>
          <p:nvPr/>
        </p:nvSpPr>
        <p:spPr bwMode="auto">
          <a:xfrm>
            <a:off x="6092825" y="3736975"/>
            <a:ext cx="65088"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13" name="Freeform 311"/>
          <p:cNvSpPr>
            <a:spLocks/>
          </p:cNvSpPr>
          <p:nvPr/>
        </p:nvSpPr>
        <p:spPr bwMode="auto">
          <a:xfrm>
            <a:off x="6026150" y="3819525"/>
            <a:ext cx="12700" cy="14288"/>
          </a:xfrm>
          <a:custGeom>
            <a:avLst/>
            <a:gdLst>
              <a:gd name="T0" fmla="*/ 12700 w 23"/>
              <a:gd name="T1" fmla="*/ 6405 h 29"/>
              <a:gd name="T2" fmla="*/ 12700 w 23"/>
              <a:gd name="T3" fmla="*/ 5420 h 29"/>
              <a:gd name="T4" fmla="*/ 11596 w 23"/>
              <a:gd name="T5" fmla="*/ 3942 h 29"/>
              <a:gd name="T6" fmla="*/ 11596 w 23"/>
              <a:gd name="T7" fmla="*/ 2956 h 29"/>
              <a:gd name="T8" fmla="*/ 9939 w 23"/>
              <a:gd name="T9" fmla="*/ 1971 h 29"/>
              <a:gd name="T10" fmla="*/ 9387 w 23"/>
              <a:gd name="T11" fmla="*/ 985 h 29"/>
              <a:gd name="T12" fmla="*/ 8835 w 23"/>
              <a:gd name="T13" fmla="*/ 493 h 29"/>
              <a:gd name="T14" fmla="*/ 7730 w 23"/>
              <a:gd name="T15" fmla="*/ 0 h 29"/>
              <a:gd name="T16" fmla="*/ 6626 w 23"/>
              <a:gd name="T17" fmla="*/ 0 h 29"/>
              <a:gd name="T18" fmla="*/ 5522 w 23"/>
              <a:gd name="T19" fmla="*/ 0 h 29"/>
              <a:gd name="T20" fmla="*/ 4970 w 23"/>
              <a:gd name="T21" fmla="*/ 0 h 29"/>
              <a:gd name="T22" fmla="*/ 3313 w 23"/>
              <a:gd name="T23" fmla="*/ 493 h 29"/>
              <a:gd name="T24" fmla="*/ 2209 w 23"/>
              <a:gd name="T25" fmla="*/ 985 h 29"/>
              <a:gd name="T26" fmla="*/ 1657 w 23"/>
              <a:gd name="T27" fmla="*/ 1971 h 29"/>
              <a:gd name="T28" fmla="*/ 552 w 23"/>
              <a:gd name="T29" fmla="*/ 2956 h 29"/>
              <a:gd name="T30" fmla="*/ 552 w 23"/>
              <a:gd name="T31" fmla="*/ 3942 h 29"/>
              <a:gd name="T32" fmla="*/ 0 w 23"/>
              <a:gd name="T33" fmla="*/ 5420 h 29"/>
              <a:gd name="T34" fmla="*/ 0 w 23"/>
              <a:gd name="T35" fmla="*/ 6405 h 29"/>
              <a:gd name="T36" fmla="*/ 0 w 23"/>
              <a:gd name="T37" fmla="*/ 7883 h 29"/>
              <a:gd name="T38" fmla="*/ 0 w 23"/>
              <a:gd name="T39" fmla="*/ 8868 h 29"/>
              <a:gd name="T40" fmla="*/ 552 w 23"/>
              <a:gd name="T41" fmla="*/ 10839 h 29"/>
              <a:gd name="T42" fmla="*/ 552 w 23"/>
              <a:gd name="T43" fmla="*/ 11825 h 29"/>
              <a:gd name="T44" fmla="*/ 1657 w 23"/>
              <a:gd name="T45" fmla="*/ 12317 h 29"/>
              <a:gd name="T46" fmla="*/ 2209 w 23"/>
              <a:gd name="T47" fmla="*/ 13303 h 29"/>
              <a:gd name="T48" fmla="*/ 3313 w 23"/>
              <a:gd name="T49" fmla="*/ 13795 h 29"/>
              <a:gd name="T50" fmla="*/ 4970 w 23"/>
              <a:gd name="T51" fmla="*/ 14288 h 29"/>
              <a:gd name="T52" fmla="*/ 5522 w 23"/>
              <a:gd name="T53" fmla="*/ 14288 h 29"/>
              <a:gd name="T54" fmla="*/ 6626 w 23"/>
              <a:gd name="T55" fmla="*/ 14288 h 29"/>
              <a:gd name="T56" fmla="*/ 7730 w 23"/>
              <a:gd name="T57" fmla="*/ 14288 h 29"/>
              <a:gd name="T58" fmla="*/ 8835 w 23"/>
              <a:gd name="T59" fmla="*/ 13795 h 29"/>
              <a:gd name="T60" fmla="*/ 9387 w 23"/>
              <a:gd name="T61" fmla="*/ 13303 h 29"/>
              <a:gd name="T62" fmla="*/ 9939 w 23"/>
              <a:gd name="T63" fmla="*/ 12317 h 29"/>
              <a:gd name="T64" fmla="*/ 11596 w 23"/>
              <a:gd name="T65" fmla="*/ 11825 h 29"/>
              <a:gd name="T66" fmla="*/ 11596 w 23"/>
              <a:gd name="T67" fmla="*/ 10839 h 29"/>
              <a:gd name="T68" fmla="*/ 12700 w 23"/>
              <a:gd name="T69" fmla="*/ 8868 h 29"/>
              <a:gd name="T70" fmla="*/ 12700 w 23"/>
              <a:gd name="T71" fmla="*/ 7883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7"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314" name="Line 312"/>
          <p:cNvSpPr>
            <a:spLocks noChangeShapeType="1"/>
          </p:cNvSpPr>
          <p:nvPr/>
        </p:nvSpPr>
        <p:spPr bwMode="auto">
          <a:xfrm>
            <a:off x="6124575" y="373856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15" name="Line 313"/>
          <p:cNvSpPr>
            <a:spLocks noChangeShapeType="1"/>
          </p:cNvSpPr>
          <p:nvPr/>
        </p:nvSpPr>
        <p:spPr bwMode="auto">
          <a:xfrm>
            <a:off x="6092825" y="3775075"/>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16" name="Freeform 314"/>
          <p:cNvSpPr>
            <a:spLocks/>
          </p:cNvSpPr>
          <p:nvPr/>
        </p:nvSpPr>
        <p:spPr bwMode="auto">
          <a:xfrm>
            <a:off x="5291138" y="3775075"/>
            <a:ext cx="323850" cy="339725"/>
          </a:xfrm>
          <a:custGeom>
            <a:avLst/>
            <a:gdLst>
              <a:gd name="T0" fmla="*/ 29537 w 614"/>
              <a:gd name="T1" fmla="*/ 103555 h 643"/>
              <a:gd name="T2" fmla="*/ 0 w 614"/>
              <a:gd name="T3" fmla="*/ 103555 h 643"/>
              <a:gd name="T4" fmla="*/ 161925 w 614"/>
              <a:gd name="T5" fmla="*/ 0 h 643"/>
              <a:gd name="T6" fmla="*/ 323850 w 614"/>
              <a:gd name="T7" fmla="*/ 103555 h 643"/>
              <a:gd name="T8" fmla="*/ 309609 w 614"/>
              <a:gd name="T9" fmla="*/ 103555 h 643"/>
              <a:gd name="T10" fmla="*/ 294313 w 614"/>
              <a:gd name="T11" fmla="*/ 103555 h 643"/>
              <a:gd name="T12" fmla="*/ 294313 w 614"/>
              <a:gd name="T13" fmla="*/ 324931 h 643"/>
              <a:gd name="T14" fmla="*/ 29537 w 614"/>
              <a:gd name="T15" fmla="*/ 324931 h 643"/>
              <a:gd name="T16" fmla="*/ 29537 w 614"/>
              <a:gd name="T17" fmla="*/ 103555 h 643"/>
              <a:gd name="T18" fmla="*/ 294313 w 614"/>
              <a:gd name="T19" fmla="*/ 103555 h 643"/>
              <a:gd name="T20" fmla="*/ 309609 w 614"/>
              <a:gd name="T21" fmla="*/ 103555 h 643"/>
              <a:gd name="T22" fmla="*/ 309609 w 614"/>
              <a:gd name="T23" fmla="*/ 339725 h 643"/>
              <a:gd name="T24" fmla="*/ 29537 w 614"/>
              <a:gd name="T25" fmla="*/ 339725 h 643"/>
              <a:gd name="T26" fmla="*/ 29537 w 614"/>
              <a:gd name="T27" fmla="*/ 324931 h 643"/>
              <a:gd name="T28" fmla="*/ 29537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317" name="Rectangle 315"/>
          <p:cNvSpPr>
            <a:spLocks noChangeArrowheads="1"/>
          </p:cNvSpPr>
          <p:nvPr/>
        </p:nvSpPr>
        <p:spPr bwMode="auto">
          <a:xfrm>
            <a:off x="5321300" y="3878263"/>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18" name="Rectangle 316"/>
          <p:cNvSpPr>
            <a:spLocks noChangeArrowheads="1"/>
          </p:cNvSpPr>
          <p:nvPr/>
        </p:nvSpPr>
        <p:spPr bwMode="auto">
          <a:xfrm>
            <a:off x="5364163" y="3932238"/>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19" name="Rectangle 317"/>
          <p:cNvSpPr>
            <a:spLocks noChangeArrowheads="1"/>
          </p:cNvSpPr>
          <p:nvPr/>
        </p:nvSpPr>
        <p:spPr bwMode="auto">
          <a:xfrm>
            <a:off x="5499100" y="3927475"/>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20" name="Freeform 318"/>
          <p:cNvSpPr>
            <a:spLocks/>
          </p:cNvSpPr>
          <p:nvPr/>
        </p:nvSpPr>
        <p:spPr bwMode="auto">
          <a:xfrm>
            <a:off x="5432425" y="4008438"/>
            <a:ext cx="12700" cy="15875"/>
          </a:xfrm>
          <a:custGeom>
            <a:avLst/>
            <a:gdLst>
              <a:gd name="T0" fmla="*/ 12700 w 24"/>
              <a:gd name="T1" fmla="*/ 7116 h 29"/>
              <a:gd name="T2" fmla="*/ 12700 w 24"/>
              <a:gd name="T3" fmla="*/ 6022 h 29"/>
              <a:gd name="T4" fmla="*/ 11113 w 24"/>
              <a:gd name="T5" fmla="*/ 4379 h 29"/>
              <a:gd name="T6" fmla="*/ 11113 w 24"/>
              <a:gd name="T7" fmla="*/ 3284 h 29"/>
              <a:gd name="T8" fmla="*/ 10054 w 24"/>
              <a:gd name="T9" fmla="*/ 2190 h 29"/>
              <a:gd name="T10" fmla="*/ 9525 w 24"/>
              <a:gd name="T11" fmla="*/ 1095 h 29"/>
              <a:gd name="T12" fmla="*/ 8996 w 24"/>
              <a:gd name="T13" fmla="*/ 547 h 29"/>
              <a:gd name="T14" fmla="*/ 7937 w 24"/>
              <a:gd name="T15" fmla="*/ 0 h 29"/>
              <a:gd name="T16" fmla="*/ 6879 w 24"/>
              <a:gd name="T17" fmla="*/ 0 h 29"/>
              <a:gd name="T18" fmla="*/ 5292 w 24"/>
              <a:gd name="T19" fmla="*/ 0 h 29"/>
              <a:gd name="T20" fmla="*/ 4763 w 24"/>
              <a:gd name="T21" fmla="*/ 0 h 29"/>
              <a:gd name="T22" fmla="*/ 3704 w 24"/>
              <a:gd name="T23" fmla="*/ 547 h 29"/>
              <a:gd name="T24" fmla="*/ 2646 w 24"/>
              <a:gd name="T25" fmla="*/ 1095 h 29"/>
              <a:gd name="T26" fmla="*/ 2117 w 24"/>
              <a:gd name="T27" fmla="*/ 2190 h 29"/>
              <a:gd name="T28" fmla="*/ 1058 w 24"/>
              <a:gd name="T29" fmla="*/ 3284 h 29"/>
              <a:gd name="T30" fmla="*/ 1058 w 24"/>
              <a:gd name="T31" fmla="*/ 4379 h 29"/>
              <a:gd name="T32" fmla="*/ 0 w 24"/>
              <a:gd name="T33" fmla="*/ 6022 h 29"/>
              <a:gd name="T34" fmla="*/ 0 w 24"/>
              <a:gd name="T35" fmla="*/ 7116 h 29"/>
              <a:gd name="T36" fmla="*/ 0 w 24"/>
              <a:gd name="T37" fmla="*/ 8759 h 29"/>
              <a:gd name="T38" fmla="*/ 0 w 24"/>
              <a:gd name="T39" fmla="*/ 9853 h 29"/>
              <a:gd name="T40" fmla="*/ 1058 w 24"/>
              <a:gd name="T41" fmla="*/ 11496 h 29"/>
              <a:gd name="T42" fmla="*/ 1058 w 24"/>
              <a:gd name="T43" fmla="*/ 13138 h 29"/>
              <a:gd name="T44" fmla="*/ 2117 w 24"/>
              <a:gd name="T45" fmla="*/ 13685 h 29"/>
              <a:gd name="T46" fmla="*/ 2646 w 24"/>
              <a:gd name="T47" fmla="*/ 14780 h 29"/>
              <a:gd name="T48" fmla="*/ 3704 w 24"/>
              <a:gd name="T49" fmla="*/ 15328 h 29"/>
              <a:gd name="T50" fmla="*/ 4763 w 24"/>
              <a:gd name="T51" fmla="*/ 15875 h 29"/>
              <a:gd name="T52" fmla="*/ 5292 w 24"/>
              <a:gd name="T53" fmla="*/ 15875 h 29"/>
              <a:gd name="T54" fmla="*/ 6879 w 24"/>
              <a:gd name="T55" fmla="*/ 15875 h 29"/>
              <a:gd name="T56" fmla="*/ 7937 w 24"/>
              <a:gd name="T57" fmla="*/ 15875 h 29"/>
              <a:gd name="T58" fmla="*/ 8996 w 24"/>
              <a:gd name="T59" fmla="*/ 15328 h 29"/>
              <a:gd name="T60" fmla="*/ 9525 w 24"/>
              <a:gd name="T61" fmla="*/ 14780 h 29"/>
              <a:gd name="T62" fmla="*/ 10054 w 24"/>
              <a:gd name="T63" fmla="*/ 13685 h 29"/>
              <a:gd name="T64" fmla="*/ 11113 w 24"/>
              <a:gd name="T65" fmla="*/ 13138 h 29"/>
              <a:gd name="T66" fmla="*/ 11113 w 24"/>
              <a:gd name="T67" fmla="*/ 11496 h 29"/>
              <a:gd name="T68" fmla="*/ 12700 w 24"/>
              <a:gd name="T69" fmla="*/ 9853 h 29"/>
              <a:gd name="T70" fmla="*/ 12700 w 24"/>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29"/>
              <a:gd name="T110" fmla="*/ 24 w 24"/>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29">
                <a:moveTo>
                  <a:pt x="24" y="14"/>
                </a:moveTo>
                <a:lnTo>
                  <a:pt x="24" y="13"/>
                </a:lnTo>
                <a:lnTo>
                  <a:pt x="24" y="12"/>
                </a:lnTo>
                <a:lnTo>
                  <a:pt x="24" y="11"/>
                </a:lnTo>
                <a:lnTo>
                  <a:pt x="22" y="9"/>
                </a:lnTo>
                <a:lnTo>
                  <a:pt x="21" y="8"/>
                </a:lnTo>
                <a:lnTo>
                  <a:pt x="21" y="7"/>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7"/>
                </a:lnTo>
                <a:lnTo>
                  <a:pt x="2" y="8"/>
                </a:lnTo>
                <a:lnTo>
                  <a:pt x="0" y="9"/>
                </a:lnTo>
                <a:lnTo>
                  <a:pt x="0" y="11"/>
                </a:lnTo>
                <a:lnTo>
                  <a:pt x="0" y="12"/>
                </a:lnTo>
                <a:lnTo>
                  <a:pt x="0" y="13"/>
                </a:lnTo>
                <a:lnTo>
                  <a:pt x="0" y="14"/>
                </a:lnTo>
                <a:lnTo>
                  <a:pt x="0" y="16"/>
                </a:lnTo>
                <a:lnTo>
                  <a:pt x="0" y="17"/>
                </a:lnTo>
                <a:lnTo>
                  <a:pt x="0" y="18"/>
                </a:lnTo>
                <a:lnTo>
                  <a:pt x="0" y="19"/>
                </a:lnTo>
                <a:lnTo>
                  <a:pt x="2" y="21"/>
                </a:lnTo>
                <a:lnTo>
                  <a:pt x="2" y="23"/>
                </a:lnTo>
                <a:lnTo>
                  <a:pt x="2" y="24"/>
                </a:lnTo>
                <a:lnTo>
                  <a:pt x="3" y="24"/>
                </a:lnTo>
                <a:lnTo>
                  <a:pt x="4" y="25"/>
                </a:lnTo>
                <a:lnTo>
                  <a:pt x="4" y="26"/>
                </a:lnTo>
                <a:lnTo>
                  <a:pt x="5" y="27"/>
                </a:lnTo>
                <a:lnTo>
                  <a:pt x="6" y="28"/>
                </a:lnTo>
                <a:lnTo>
                  <a:pt x="7" y="28"/>
                </a:lnTo>
                <a:lnTo>
                  <a:pt x="8" y="29"/>
                </a:lnTo>
                <a:lnTo>
                  <a:pt x="9" y="29"/>
                </a:lnTo>
                <a:lnTo>
                  <a:pt x="10" y="29"/>
                </a:lnTo>
                <a:lnTo>
                  <a:pt x="11" y="29"/>
                </a:lnTo>
                <a:lnTo>
                  <a:pt x="13" y="29"/>
                </a:lnTo>
                <a:lnTo>
                  <a:pt x="14" y="29"/>
                </a:lnTo>
                <a:lnTo>
                  <a:pt x="15" y="29"/>
                </a:lnTo>
                <a:lnTo>
                  <a:pt x="16" y="29"/>
                </a:lnTo>
                <a:lnTo>
                  <a:pt x="17" y="28"/>
                </a:lnTo>
                <a:lnTo>
                  <a:pt x="18" y="27"/>
                </a:lnTo>
                <a:lnTo>
                  <a:pt x="19" y="26"/>
                </a:lnTo>
                <a:lnTo>
                  <a:pt x="19" y="25"/>
                </a:lnTo>
                <a:lnTo>
                  <a:pt x="20" y="24"/>
                </a:lnTo>
                <a:lnTo>
                  <a:pt x="21" y="24"/>
                </a:lnTo>
                <a:lnTo>
                  <a:pt x="21" y="23"/>
                </a:lnTo>
                <a:lnTo>
                  <a:pt x="21" y="21"/>
                </a:lnTo>
                <a:lnTo>
                  <a:pt x="22" y="19"/>
                </a:lnTo>
                <a:lnTo>
                  <a:pt x="24" y="18"/>
                </a:lnTo>
                <a:lnTo>
                  <a:pt x="24" y="17"/>
                </a:lnTo>
                <a:lnTo>
                  <a:pt x="24" y="16"/>
                </a:lnTo>
                <a:lnTo>
                  <a:pt x="24" y="14"/>
                </a:lnTo>
                <a:close/>
              </a:path>
            </a:pathLst>
          </a:custGeom>
          <a:solidFill>
            <a:srgbClr val="008080"/>
          </a:solidFill>
          <a:ln w="0">
            <a:solidFill>
              <a:srgbClr val="000040"/>
            </a:solidFill>
            <a:round/>
            <a:headEnd/>
            <a:tailEnd/>
          </a:ln>
        </p:spPr>
        <p:txBody>
          <a:bodyPr/>
          <a:lstStyle/>
          <a:p>
            <a:endParaRPr lang="ar-IQ"/>
          </a:p>
        </p:txBody>
      </p:sp>
      <p:sp>
        <p:nvSpPr>
          <p:cNvPr id="321" name="Line 319"/>
          <p:cNvSpPr>
            <a:spLocks noChangeShapeType="1"/>
          </p:cNvSpPr>
          <p:nvPr/>
        </p:nvSpPr>
        <p:spPr bwMode="auto">
          <a:xfrm>
            <a:off x="5530850" y="3927475"/>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22" name="Line 320"/>
          <p:cNvSpPr>
            <a:spLocks noChangeShapeType="1"/>
          </p:cNvSpPr>
          <p:nvPr/>
        </p:nvSpPr>
        <p:spPr bwMode="auto">
          <a:xfrm>
            <a:off x="5499100" y="3965575"/>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23" name="Freeform 321"/>
          <p:cNvSpPr>
            <a:spLocks/>
          </p:cNvSpPr>
          <p:nvPr/>
        </p:nvSpPr>
        <p:spPr bwMode="auto">
          <a:xfrm>
            <a:off x="5100638" y="5316538"/>
            <a:ext cx="325437" cy="339725"/>
          </a:xfrm>
          <a:custGeom>
            <a:avLst/>
            <a:gdLst>
              <a:gd name="T0" fmla="*/ 29682 w 614"/>
              <a:gd name="T1" fmla="*/ 103027 h 643"/>
              <a:gd name="T2" fmla="*/ 0 w 614"/>
              <a:gd name="T3" fmla="*/ 103027 h 643"/>
              <a:gd name="T4" fmla="*/ 162719 w 614"/>
              <a:gd name="T5" fmla="*/ 0 h 643"/>
              <a:gd name="T6" fmla="*/ 325437 w 614"/>
              <a:gd name="T7" fmla="*/ 103027 h 643"/>
              <a:gd name="T8" fmla="*/ 311126 w 614"/>
              <a:gd name="T9" fmla="*/ 103027 h 643"/>
              <a:gd name="T10" fmla="*/ 295755 w 614"/>
              <a:gd name="T11" fmla="*/ 103027 h 643"/>
              <a:gd name="T12" fmla="*/ 295755 w 614"/>
              <a:gd name="T13" fmla="*/ 324931 h 643"/>
              <a:gd name="T14" fmla="*/ 29682 w 614"/>
              <a:gd name="T15" fmla="*/ 324931 h 643"/>
              <a:gd name="T16" fmla="*/ 29682 w 614"/>
              <a:gd name="T17" fmla="*/ 103027 h 643"/>
              <a:gd name="T18" fmla="*/ 295755 w 614"/>
              <a:gd name="T19" fmla="*/ 103027 h 643"/>
              <a:gd name="T20" fmla="*/ 311126 w 614"/>
              <a:gd name="T21" fmla="*/ 103027 h 643"/>
              <a:gd name="T22" fmla="*/ 311126 w 614"/>
              <a:gd name="T23" fmla="*/ 339725 h 643"/>
              <a:gd name="T24" fmla="*/ 29682 w 614"/>
              <a:gd name="T25" fmla="*/ 339725 h 643"/>
              <a:gd name="T26" fmla="*/ 29682 w 614"/>
              <a:gd name="T27" fmla="*/ 324931 h 643"/>
              <a:gd name="T28" fmla="*/ 29682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324" name="Rectangle 322"/>
          <p:cNvSpPr>
            <a:spLocks noChangeArrowheads="1"/>
          </p:cNvSpPr>
          <p:nvPr/>
        </p:nvSpPr>
        <p:spPr bwMode="auto">
          <a:xfrm>
            <a:off x="5130800" y="5419725"/>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25" name="Rectangle 323"/>
          <p:cNvSpPr>
            <a:spLocks noChangeArrowheads="1"/>
          </p:cNvSpPr>
          <p:nvPr/>
        </p:nvSpPr>
        <p:spPr bwMode="auto">
          <a:xfrm>
            <a:off x="5173663" y="5472113"/>
            <a:ext cx="95250"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26" name="Rectangle 324"/>
          <p:cNvSpPr>
            <a:spLocks noChangeArrowheads="1"/>
          </p:cNvSpPr>
          <p:nvPr/>
        </p:nvSpPr>
        <p:spPr bwMode="auto">
          <a:xfrm>
            <a:off x="5310188" y="5468938"/>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27" name="Freeform 325"/>
          <p:cNvSpPr>
            <a:spLocks/>
          </p:cNvSpPr>
          <p:nvPr/>
        </p:nvSpPr>
        <p:spPr bwMode="auto">
          <a:xfrm>
            <a:off x="5243513" y="55499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9939 w 23"/>
              <a:gd name="T9" fmla="*/ 2646 h 30"/>
              <a:gd name="T10" fmla="*/ 9387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313 w 23"/>
              <a:gd name="T23" fmla="*/ 529 h 30"/>
              <a:gd name="T24" fmla="*/ 2209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8" y="5"/>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4" y="28"/>
                </a:lnTo>
                <a:lnTo>
                  <a:pt x="5" y="29"/>
                </a:lnTo>
                <a:lnTo>
                  <a:pt x="6" y="29"/>
                </a:lnTo>
                <a:lnTo>
                  <a:pt x="8" y="30"/>
                </a:lnTo>
                <a:lnTo>
                  <a:pt x="9" y="30"/>
                </a:lnTo>
                <a:lnTo>
                  <a:pt x="10" y="30"/>
                </a:lnTo>
                <a:lnTo>
                  <a:pt x="11" y="30"/>
                </a:lnTo>
                <a:lnTo>
                  <a:pt x="12" y="30"/>
                </a:lnTo>
                <a:lnTo>
                  <a:pt x="13" y="30"/>
                </a:lnTo>
                <a:lnTo>
                  <a:pt x="14" y="30"/>
                </a:lnTo>
                <a:lnTo>
                  <a:pt x="15" y="30"/>
                </a:lnTo>
                <a:lnTo>
                  <a:pt x="16" y="29"/>
                </a:lnTo>
                <a:lnTo>
                  <a:pt x="17" y="28"/>
                </a:lnTo>
                <a:lnTo>
                  <a:pt x="18" y="27"/>
                </a:lnTo>
                <a:lnTo>
                  <a:pt x="18"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328" name="Line 326"/>
          <p:cNvSpPr>
            <a:spLocks noChangeShapeType="1"/>
          </p:cNvSpPr>
          <p:nvPr/>
        </p:nvSpPr>
        <p:spPr bwMode="auto">
          <a:xfrm>
            <a:off x="5340350" y="5468938"/>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29" name="Line 327"/>
          <p:cNvSpPr>
            <a:spLocks noChangeShapeType="1"/>
          </p:cNvSpPr>
          <p:nvPr/>
        </p:nvSpPr>
        <p:spPr bwMode="auto">
          <a:xfrm>
            <a:off x="5310188" y="5507038"/>
            <a:ext cx="61912"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30" name="Freeform 328"/>
          <p:cNvSpPr>
            <a:spLocks/>
          </p:cNvSpPr>
          <p:nvPr/>
        </p:nvSpPr>
        <p:spPr bwMode="auto">
          <a:xfrm>
            <a:off x="5380038" y="5897563"/>
            <a:ext cx="323850" cy="341312"/>
          </a:xfrm>
          <a:custGeom>
            <a:avLst/>
            <a:gdLst>
              <a:gd name="T0" fmla="*/ 29009 w 614"/>
              <a:gd name="T1" fmla="*/ 103508 h 643"/>
              <a:gd name="T2" fmla="*/ 0 w 614"/>
              <a:gd name="T3" fmla="*/ 103508 h 643"/>
              <a:gd name="T4" fmla="*/ 161925 w 614"/>
              <a:gd name="T5" fmla="*/ 0 h 643"/>
              <a:gd name="T6" fmla="*/ 323850 w 614"/>
              <a:gd name="T7" fmla="*/ 103508 h 643"/>
              <a:gd name="T8" fmla="*/ 309082 w 614"/>
              <a:gd name="T9" fmla="*/ 103508 h 643"/>
              <a:gd name="T10" fmla="*/ 294313 w 614"/>
              <a:gd name="T11" fmla="*/ 103508 h 643"/>
              <a:gd name="T12" fmla="*/ 294313 w 614"/>
              <a:gd name="T13" fmla="*/ 325918 h 643"/>
              <a:gd name="T14" fmla="*/ 29009 w 614"/>
              <a:gd name="T15" fmla="*/ 325918 h 643"/>
              <a:gd name="T16" fmla="*/ 29009 w 614"/>
              <a:gd name="T17" fmla="*/ 103508 h 643"/>
              <a:gd name="T18" fmla="*/ 294313 w 614"/>
              <a:gd name="T19" fmla="*/ 103508 h 643"/>
              <a:gd name="T20" fmla="*/ 309082 w 614"/>
              <a:gd name="T21" fmla="*/ 103508 h 643"/>
              <a:gd name="T22" fmla="*/ 309082 w 614"/>
              <a:gd name="T23" fmla="*/ 341312 h 643"/>
              <a:gd name="T24" fmla="*/ 29009 w 614"/>
              <a:gd name="T25" fmla="*/ 341312 h 643"/>
              <a:gd name="T26" fmla="*/ 29009 w 614"/>
              <a:gd name="T27" fmla="*/ 325918 h 643"/>
              <a:gd name="T28" fmla="*/ 29009 w 614"/>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4"/>
                </a:lnTo>
                <a:lnTo>
                  <a:pt x="55" y="614"/>
                </a:lnTo>
                <a:lnTo>
                  <a:pt x="55" y="195"/>
                </a:lnTo>
                <a:lnTo>
                  <a:pt x="558" y="195"/>
                </a:lnTo>
                <a:lnTo>
                  <a:pt x="586" y="195"/>
                </a:lnTo>
                <a:lnTo>
                  <a:pt x="586" y="643"/>
                </a:lnTo>
                <a:lnTo>
                  <a:pt x="55" y="643"/>
                </a:lnTo>
                <a:lnTo>
                  <a:pt x="55" y="614"/>
                </a:lnTo>
                <a:lnTo>
                  <a:pt x="55" y="195"/>
                </a:lnTo>
                <a:close/>
              </a:path>
            </a:pathLst>
          </a:custGeom>
          <a:solidFill>
            <a:srgbClr val="008080"/>
          </a:solidFill>
          <a:ln w="0">
            <a:solidFill>
              <a:srgbClr val="000080"/>
            </a:solidFill>
            <a:round/>
            <a:headEnd/>
            <a:tailEnd/>
          </a:ln>
        </p:spPr>
        <p:txBody>
          <a:bodyPr/>
          <a:lstStyle/>
          <a:p>
            <a:endParaRPr lang="ar-IQ"/>
          </a:p>
        </p:txBody>
      </p:sp>
      <p:sp>
        <p:nvSpPr>
          <p:cNvPr id="331" name="Rectangle 329"/>
          <p:cNvSpPr>
            <a:spLocks noChangeArrowheads="1"/>
          </p:cNvSpPr>
          <p:nvPr/>
        </p:nvSpPr>
        <p:spPr bwMode="auto">
          <a:xfrm>
            <a:off x="5410200" y="6000750"/>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32" name="Rectangle 330"/>
          <p:cNvSpPr>
            <a:spLocks noChangeArrowheads="1"/>
          </p:cNvSpPr>
          <p:nvPr/>
        </p:nvSpPr>
        <p:spPr bwMode="auto">
          <a:xfrm>
            <a:off x="5453063" y="6054725"/>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33" name="Rectangle 331"/>
          <p:cNvSpPr>
            <a:spLocks noChangeArrowheads="1"/>
          </p:cNvSpPr>
          <p:nvPr/>
        </p:nvSpPr>
        <p:spPr bwMode="auto">
          <a:xfrm>
            <a:off x="5588000" y="6049963"/>
            <a:ext cx="63500"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34" name="Freeform 332"/>
          <p:cNvSpPr>
            <a:spLocks/>
          </p:cNvSpPr>
          <p:nvPr/>
        </p:nvSpPr>
        <p:spPr bwMode="auto">
          <a:xfrm>
            <a:off x="5521325" y="6130925"/>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10491 w 23"/>
              <a:gd name="T9" fmla="*/ 2190 h 29"/>
              <a:gd name="T10" fmla="*/ 9939 w 23"/>
              <a:gd name="T11" fmla="*/ 1095 h 29"/>
              <a:gd name="T12" fmla="*/ 9387 w 23"/>
              <a:gd name="T13" fmla="*/ 547 h 29"/>
              <a:gd name="T14" fmla="*/ 8283 w 23"/>
              <a:gd name="T15" fmla="*/ 0 h 29"/>
              <a:gd name="T16" fmla="*/ 6626 w 23"/>
              <a:gd name="T17" fmla="*/ 0 h 29"/>
              <a:gd name="T18" fmla="*/ 5522 w 23"/>
              <a:gd name="T19" fmla="*/ 0 h 29"/>
              <a:gd name="T20" fmla="*/ 4970 w 23"/>
              <a:gd name="T21" fmla="*/ 0 h 29"/>
              <a:gd name="T22" fmla="*/ 3865 w 23"/>
              <a:gd name="T23" fmla="*/ 547 h 29"/>
              <a:gd name="T24" fmla="*/ 2761 w 23"/>
              <a:gd name="T25" fmla="*/ 1095 h 29"/>
              <a:gd name="T26" fmla="*/ 2209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2209 w 23"/>
              <a:gd name="T45" fmla="*/ 13685 h 29"/>
              <a:gd name="T46" fmla="*/ 2761 w 23"/>
              <a:gd name="T47" fmla="*/ 14780 h 29"/>
              <a:gd name="T48" fmla="*/ 3865 w 23"/>
              <a:gd name="T49" fmla="*/ 15328 h 29"/>
              <a:gd name="T50" fmla="*/ 4970 w 23"/>
              <a:gd name="T51" fmla="*/ 15875 h 29"/>
              <a:gd name="T52" fmla="*/ 5522 w 23"/>
              <a:gd name="T53" fmla="*/ 15875 h 29"/>
              <a:gd name="T54" fmla="*/ 6626 w 23"/>
              <a:gd name="T55" fmla="*/ 15875 h 29"/>
              <a:gd name="T56" fmla="*/ 8283 w 23"/>
              <a:gd name="T57" fmla="*/ 15875 h 29"/>
              <a:gd name="T58" fmla="*/ 9387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7"/>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3"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335" name="Line 333"/>
          <p:cNvSpPr>
            <a:spLocks noChangeShapeType="1"/>
          </p:cNvSpPr>
          <p:nvPr/>
        </p:nvSpPr>
        <p:spPr bwMode="auto">
          <a:xfrm>
            <a:off x="5619750" y="6049963"/>
            <a:ext cx="1588" cy="80962"/>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36" name="Line 334"/>
          <p:cNvSpPr>
            <a:spLocks noChangeShapeType="1"/>
          </p:cNvSpPr>
          <p:nvPr/>
        </p:nvSpPr>
        <p:spPr bwMode="auto">
          <a:xfrm>
            <a:off x="5588000" y="6088063"/>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37" name="Freeform 335"/>
          <p:cNvSpPr>
            <a:spLocks/>
          </p:cNvSpPr>
          <p:nvPr/>
        </p:nvSpPr>
        <p:spPr bwMode="auto">
          <a:xfrm>
            <a:off x="5859463" y="5872163"/>
            <a:ext cx="325437" cy="339725"/>
          </a:xfrm>
          <a:custGeom>
            <a:avLst/>
            <a:gdLst>
              <a:gd name="T0" fmla="*/ 29682 w 614"/>
              <a:gd name="T1" fmla="*/ 103555 h 643"/>
              <a:gd name="T2" fmla="*/ 0 w 614"/>
              <a:gd name="T3" fmla="*/ 103555 h 643"/>
              <a:gd name="T4" fmla="*/ 162719 w 614"/>
              <a:gd name="T5" fmla="*/ 0 h 643"/>
              <a:gd name="T6" fmla="*/ 325437 w 614"/>
              <a:gd name="T7" fmla="*/ 103555 h 643"/>
              <a:gd name="T8" fmla="*/ 311126 w 614"/>
              <a:gd name="T9" fmla="*/ 103555 h 643"/>
              <a:gd name="T10" fmla="*/ 295755 w 614"/>
              <a:gd name="T11" fmla="*/ 103555 h 643"/>
              <a:gd name="T12" fmla="*/ 295755 w 614"/>
              <a:gd name="T13" fmla="*/ 324931 h 643"/>
              <a:gd name="T14" fmla="*/ 29682 w 614"/>
              <a:gd name="T15" fmla="*/ 324931 h 643"/>
              <a:gd name="T16" fmla="*/ 29682 w 614"/>
              <a:gd name="T17" fmla="*/ 103555 h 643"/>
              <a:gd name="T18" fmla="*/ 295755 w 614"/>
              <a:gd name="T19" fmla="*/ 103555 h 643"/>
              <a:gd name="T20" fmla="*/ 311126 w 614"/>
              <a:gd name="T21" fmla="*/ 103555 h 643"/>
              <a:gd name="T22" fmla="*/ 311126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338" name="Rectangle 336"/>
          <p:cNvSpPr>
            <a:spLocks noChangeArrowheads="1"/>
          </p:cNvSpPr>
          <p:nvPr/>
        </p:nvSpPr>
        <p:spPr bwMode="auto">
          <a:xfrm>
            <a:off x="5889625" y="5975350"/>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39" name="Rectangle 337"/>
          <p:cNvSpPr>
            <a:spLocks noChangeArrowheads="1"/>
          </p:cNvSpPr>
          <p:nvPr/>
        </p:nvSpPr>
        <p:spPr bwMode="auto">
          <a:xfrm>
            <a:off x="5932488" y="6029325"/>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40" name="Rectangle 338"/>
          <p:cNvSpPr>
            <a:spLocks noChangeArrowheads="1"/>
          </p:cNvSpPr>
          <p:nvPr/>
        </p:nvSpPr>
        <p:spPr bwMode="auto">
          <a:xfrm>
            <a:off x="6067425" y="6024563"/>
            <a:ext cx="65088"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41" name="Freeform 339"/>
          <p:cNvSpPr>
            <a:spLocks/>
          </p:cNvSpPr>
          <p:nvPr/>
        </p:nvSpPr>
        <p:spPr bwMode="auto">
          <a:xfrm>
            <a:off x="6002338" y="6105525"/>
            <a:ext cx="11112" cy="15875"/>
          </a:xfrm>
          <a:custGeom>
            <a:avLst/>
            <a:gdLst>
              <a:gd name="T0" fmla="*/ 11112 w 23"/>
              <a:gd name="T1" fmla="*/ 7408 h 30"/>
              <a:gd name="T2" fmla="*/ 11112 w 23"/>
              <a:gd name="T3" fmla="*/ 5821 h 30"/>
              <a:gd name="T4" fmla="*/ 9663 w 23"/>
              <a:gd name="T5" fmla="*/ 4763 h 30"/>
              <a:gd name="T6" fmla="*/ 9663 w 23"/>
              <a:gd name="T7" fmla="*/ 3704 h 30"/>
              <a:gd name="T8" fmla="*/ 8696 w 23"/>
              <a:gd name="T9" fmla="*/ 2646 h 30"/>
              <a:gd name="T10" fmla="*/ 8213 w 23"/>
              <a:gd name="T11" fmla="*/ 1588 h 30"/>
              <a:gd name="T12" fmla="*/ 7730 w 23"/>
              <a:gd name="T13" fmla="*/ 1058 h 30"/>
              <a:gd name="T14" fmla="*/ 6764 w 23"/>
              <a:gd name="T15" fmla="*/ 0 h 30"/>
              <a:gd name="T16" fmla="*/ 5798 w 23"/>
              <a:gd name="T17" fmla="*/ 0 h 30"/>
              <a:gd name="T18" fmla="*/ 4348 w 23"/>
              <a:gd name="T19" fmla="*/ 0 h 30"/>
              <a:gd name="T20" fmla="*/ 3865 w 23"/>
              <a:gd name="T21" fmla="*/ 0 h 30"/>
              <a:gd name="T22" fmla="*/ 2899 w 23"/>
              <a:gd name="T23" fmla="*/ 1058 h 30"/>
              <a:gd name="T24" fmla="*/ 1933 w 23"/>
              <a:gd name="T25" fmla="*/ 1588 h 30"/>
              <a:gd name="T26" fmla="*/ 1449 w 23"/>
              <a:gd name="T27" fmla="*/ 2646 h 30"/>
              <a:gd name="T28" fmla="*/ 483 w 23"/>
              <a:gd name="T29" fmla="*/ 3704 h 30"/>
              <a:gd name="T30" fmla="*/ 483 w 23"/>
              <a:gd name="T31" fmla="*/ 4763 h 30"/>
              <a:gd name="T32" fmla="*/ 0 w 23"/>
              <a:gd name="T33" fmla="*/ 5821 h 30"/>
              <a:gd name="T34" fmla="*/ 0 w 23"/>
              <a:gd name="T35" fmla="*/ 7408 h 30"/>
              <a:gd name="T36" fmla="*/ 0 w 23"/>
              <a:gd name="T37" fmla="*/ 8996 h 30"/>
              <a:gd name="T38" fmla="*/ 0 w 23"/>
              <a:gd name="T39" fmla="*/ 10054 h 30"/>
              <a:gd name="T40" fmla="*/ 483 w 23"/>
              <a:gd name="T41" fmla="*/ 11642 h 30"/>
              <a:gd name="T42" fmla="*/ 483 w 23"/>
              <a:gd name="T43" fmla="*/ 13229 h 30"/>
              <a:gd name="T44" fmla="*/ 1449 w 23"/>
              <a:gd name="T45" fmla="*/ 13758 h 30"/>
              <a:gd name="T46" fmla="*/ 1933 w 23"/>
              <a:gd name="T47" fmla="*/ 14817 h 30"/>
              <a:gd name="T48" fmla="*/ 2899 w 23"/>
              <a:gd name="T49" fmla="*/ 15346 h 30"/>
              <a:gd name="T50" fmla="*/ 3865 w 23"/>
              <a:gd name="T51" fmla="*/ 15875 h 30"/>
              <a:gd name="T52" fmla="*/ 4348 w 23"/>
              <a:gd name="T53" fmla="*/ 15875 h 30"/>
              <a:gd name="T54" fmla="*/ 5798 w 23"/>
              <a:gd name="T55" fmla="*/ 15875 h 30"/>
              <a:gd name="T56" fmla="*/ 6764 w 23"/>
              <a:gd name="T57" fmla="*/ 15875 h 30"/>
              <a:gd name="T58" fmla="*/ 7730 w 23"/>
              <a:gd name="T59" fmla="*/ 15346 h 30"/>
              <a:gd name="T60" fmla="*/ 8213 w 23"/>
              <a:gd name="T61" fmla="*/ 14817 h 30"/>
              <a:gd name="T62" fmla="*/ 8696 w 23"/>
              <a:gd name="T63" fmla="*/ 13758 h 30"/>
              <a:gd name="T64" fmla="*/ 9663 w 23"/>
              <a:gd name="T65" fmla="*/ 13229 h 30"/>
              <a:gd name="T66" fmla="*/ 9663 w 23"/>
              <a:gd name="T67" fmla="*/ 11642 h 30"/>
              <a:gd name="T68" fmla="*/ 11112 w 23"/>
              <a:gd name="T69" fmla="*/ 10054 h 30"/>
              <a:gd name="T70" fmla="*/ 11112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0" y="9"/>
                </a:lnTo>
                <a:lnTo>
                  <a:pt x="20" y="8"/>
                </a:lnTo>
                <a:lnTo>
                  <a:pt x="20" y="7"/>
                </a:lnTo>
                <a:lnTo>
                  <a:pt x="19" y="6"/>
                </a:lnTo>
                <a:lnTo>
                  <a:pt x="18" y="5"/>
                </a:lnTo>
                <a:lnTo>
                  <a:pt x="18" y="4"/>
                </a:lnTo>
                <a:lnTo>
                  <a:pt x="17" y="3"/>
                </a:lnTo>
                <a:lnTo>
                  <a:pt x="16" y="2"/>
                </a:lnTo>
                <a:lnTo>
                  <a:pt x="15" y="0"/>
                </a:lnTo>
                <a:lnTo>
                  <a:pt x="14" y="0"/>
                </a:lnTo>
                <a:lnTo>
                  <a:pt x="13" y="0"/>
                </a:lnTo>
                <a:lnTo>
                  <a:pt x="12" y="0"/>
                </a:lnTo>
                <a:lnTo>
                  <a:pt x="11" y="0"/>
                </a:lnTo>
                <a:lnTo>
                  <a:pt x="9" y="0"/>
                </a:lnTo>
                <a:lnTo>
                  <a:pt x="8"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8" y="30"/>
                </a:lnTo>
                <a:lnTo>
                  <a:pt x="9" y="30"/>
                </a:lnTo>
                <a:lnTo>
                  <a:pt x="11" y="30"/>
                </a:lnTo>
                <a:lnTo>
                  <a:pt x="12" y="30"/>
                </a:lnTo>
                <a:lnTo>
                  <a:pt x="13" y="30"/>
                </a:lnTo>
                <a:lnTo>
                  <a:pt x="14" y="30"/>
                </a:lnTo>
                <a:lnTo>
                  <a:pt x="15" y="30"/>
                </a:lnTo>
                <a:lnTo>
                  <a:pt x="16" y="29"/>
                </a:lnTo>
                <a:lnTo>
                  <a:pt x="17" y="28"/>
                </a:lnTo>
                <a:lnTo>
                  <a:pt x="18" y="27"/>
                </a:lnTo>
                <a:lnTo>
                  <a:pt x="18" y="26"/>
                </a:lnTo>
                <a:lnTo>
                  <a:pt x="19" y="25"/>
                </a:lnTo>
                <a:lnTo>
                  <a:pt x="20" y="25"/>
                </a:lnTo>
                <a:lnTo>
                  <a:pt x="20" y="24"/>
                </a:lnTo>
                <a:lnTo>
                  <a:pt x="20"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342" name="Line 340"/>
          <p:cNvSpPr>
            <a:spLocks noChangeShapeType="1"/>
          </p:cNvSpPr>
          <p:nvPr/>
        </p:nvSpPr>
        <p:spPr bwMode="auto">
          <a:xfrm>
            <a:off x="6099175" y="602456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43" name="Line 341"/>
          <p:cNvSpPr>
            <a:spLocks noChangeShapeType="1"/>
          </p:cNvSpPr>
          <p:nvPr/>
        </p:nvSpPr>
        <p:spPr bwMode="auto">
          <a:xfrm>
            <a:off x="6067425" y="6062663"/>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44" name="Freeform 342"/>
          <p:cNvSpPr>
            <a:spLocks/>
          </p:cNvSpPr>
          <p:nvPr/>
        </p:nvSpPr>
        <p:spPr bwMode="auto">
          <a:xfrm>
            <a:off x="6300788" y="5607050"/>
            <a:ext cx="325437" cy="341313"/>
          </a:xfrm>
          <a:custGeom>
            <a:avLst/>
            <a:gdLst>
              <a:gd name="T0" fmla="*/ 29682 w 614"/>
              <a:gd name="T1" fmla="*/ 103509 h 643"/>
              <a:gd name="T2" fmla="*/ 0 w 614"/>
              <a:gd name="T3" fmla="*/ 103509 h 643"/>
              <a:gd name="T4" fmla="*/ 162719 w 614"/>
              <a:gd name="T5" fmla="*/ 0 h 643"/>
              <a:gd name="T6" fmla="*/ 325437 w 614"/>
              <a:gd name="T7" fmla="*/ 103509 h 643"/>
              <a:gd name="T8" fmla="*/ 311126 w 614"/>
              <a:gd name="T9" fmla="*/ 103509 h 643"/>
              <a:gd name="T10" fmla="*/ 295755 w 614"/>
              <a:gd name="T11" fmla="*/ 103509 h 643"/>
              <a:gd name="T12" fmla="*/ 295755 w 614"/>
              <a:gd name="T13" fmla="*/ 325919 h 643"/>
              <a:gd name="T14" fmla="*/ 29682 w 614"/>
              <a:gd name="T15" fmla="*/ 325919 h 643"/>
              <a:gd name="T16" fmla="*/ 29682 w 614"/>
              <a:gd name="T17" fmla="*/ 103509 h 643"/>
              <a:gd name="T18" fmla="*/ 295755 w 614"/>
              <a:gd name="T19" fmla="*/ 103509 h 643"/>
              <a:gd name="T20" fmla="*/ 311126 w 614"/>
              <a:gd name="T21" fmla="*/ 103509 h 643"/>
              <a:gd name="T22" fmla="*/ 311126 w 614"/>
              <a:gd name="T23" fmla="*/ 341313 h 643"/>
              <a:gd name="T24" fmla="*/ 29682 w 614"/>
              <a:gd name="T25" fmla="*/ 341313 h 643"/>
              <a:gd name="T26" fmla="*/ 29682 w 614"/>
              <a:gd name="T27" fmla="*/ 325919 h 643"/>
              <a:gd name="T28" fmla="*/ 29682 w 614"/>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345" name="Rectangle 343"/>
          <p:cNvSpPr>
            <a:spLocks noChangeArrowheads="1"/>
          </p:cNvSpPr>
          <p:nvPr/>
        </p:nvSpPr>
        <p:spPr bwMode="auto">
          <a:xfrm>
            <a:off x="6330950" y="5710238"/>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46" name="Rectangle 344"/>
          <p:cNvSpPr>
            <a:spLocks noChangeArrowheads="1"/>
          </p:cNvSpPr>
          <p:nvPr/>
        </p:nvSpPr>
        <p:spPr bwMode="auto">
          <a:xfrm>
            <a:off x="6373813" y="5764213"/>
            <a:ext cx="95250"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47" name="Rectangle 345"/>
          <p:cNvSpPr>
            <a:spLocks noChangeArrowheads="1"/>
          </p:cNvSpPr>
          <p:nvPr/>
        </p:nvSpPr>
        <p:spPr bwMode="auto">
          <a:xfrm>
            <a:off x="6510338" y="5759450"/>
            <a:ext cx="63500"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48" name="Freeform 346"/>
          <p:cNvSpPr>
            <a:spLocks/>
          </p:cNvSpPr>
          <p:nvPr/>
        </p:nvSpPr>
        <p:spPr bwMode="auto">
          <a:xfrm>
            <a:off x="6443663" y="5840413"/>
            <a:ext cx="12700" cy="15875"/>
          </a:xfrm>
          <a:custGeom>
            <a:avLst/>
            <a:gdLst>
              <a:gd name="T0" fmla="*/ 12700 w 24"/>
              <a:gd name="T1" fmla="*/ 6879 h 30"/>
              <a:gd name="T2" fmla="*/ 12700 w 24"/>
              <a:gd name="T3" fmla="*/ 5821 h 30"/>
              <a:gd name="T4" fmla="*/ 11113 w 24"/>
              <a:gd name="T5" fmla="*/ 4763 h 30"/>
              <a:gd name="T6" fmla="*/ 11113 w 24"/>
              <a:gd name="T7" fmla="*/ 3704 h 30"/>
              <a:gd name="T8" fmla="*/ 10054 w 24"/>
              <a:gd name="T9" fmla="*/ 2117 h 30"/>
              <a:gd name="T10" fmla="*/ 9525 w 24"/>
              <a:gd name="T11" fmla="*/ 1058 h 30"/>
              <a:gd name="T12" fmla="*/ 8996 w 24"/>
              <a:gd name="T13" fmla="*/ 529 h 30"/>
              <a:gd name="T14" fmla="*/ 7937 w 24"/>
              <a:gd name="T15" fmla="*/ 0 h 30"/>
              <a:gd name="T16" fmla="*/ 6879 w 24"/>
              <a:gd name="T17" fmla="*/ 0 h 30"/>
              <a:gd name="T18" fmla="*/ 5292 w 24"/>
              <a:gd name="T19" fmla="*/ 0 h 30"/>
              <a:gd name="T20" fmla="*/ 4763 w 24"/>
              <a:gd name="T21" fmla="*/ 0 h 30"/>
              <a:gd name="T22" fmla="*/ 3704 w 24"/>
              <a:gd name="T23" fmla="*/ 529 h 30"/>
              <a:gd name="T24" fmla="*/ 2646 w 24"/>
              <a:gd name="T25" fmla="*/ 1058 h 30"/>
              <a:gd name="T26" fmla="*/ 2117 w 24"/>
              <a:gd name="T27" fmla="*/ 2117 h 30"/>
              <a:gd name="T28" fmla="*/ 1058 w 24"/>
              <a:gd name="T29" fmla="*/ 3704 h 30"/>
              <a:gd name="T30" fmla="*/ 1058 w 24"/>
              <a:gd name="T31" fmla="*/ 4763 h 30"/>
              <a:gd name="T32" fmla="*/ 0 w 24"/>
              <a:gd name="T33" fmla="*/ 5821 h 30"/>
              <a:gd name="T34" fmla="*/ 0 w 24"/>
              <a:gd name="T35" fmla="*/ 6879 h 30"/>
              <a:gd name="T36" fmla="*/ 0 w 24"/>
              <a:gd name="T37" fmla="*/ 8467 h 30"/>
              <a:gd name="T38" fmla="*/ 0 w 24"/>
              <a:gd name="T39" fmla="*/ 10054 h 30"/>
              <a:gd name="T40" fmla="*/ 1058 w 24"/>
              <a:gd name="T41" fmla="*/ 11642 h 30"/>
              <a:gd name="T42" fmla="*/ 1058 w 24"/>
              <a:gd name="T43" fmla="*/ 12700 h 30"/>
              <a:gd name="T44" fmla="*/ 2117 w 24"/>
              <a:gd name="T45" fmla="*/ 13229 h 30"/>
              <a:gd name="T46" fmla="*/ 2646 w 24"/>
              <a:gd name="T47" fmla="*/ 14287 h 30"/>
              <a:gd name="T48" fmla="*/ 3704 w 24"/>
              <a:gd name="T49" fmla="*/ 15346 h 30"/>
              <a:gd name="T50" fmla="*/ 4763 w 24"/>
              <a:gd name="T51" fmla="*/ 15875 h 30"/>
              <a:gd name="T52" fmla="*/ 5292 w 24"/>
              <a:gd name="T53" fmla="*/ 15875 h 30"/>
              <a:gd name="T54" fmla="*/ 6879 w 24"/>
              <a:gd name="T55" fmla="*/ 15875 h 30"/>
              <a:gd name="T56" fmla="*/ 7937 w 24"/>
              <a:gd name="T57" fmla="*/ 15875 h 30"/>
              <a:gd name="T58" fmla="*/ 8996 w 24"/>
              <a:gd name="T59" fmla="*/ 15346 h 30"/>
              <a:gd name="T60" fmla="*/ 9525 w 24"/>
              <a:gd name="T61" fmla="*/ 14287 h 30"/>
              <a:gd name="T62" fmla="*/ 10054 w 24"/>
              <a:gd name="T63" fmla="*/ 13229 h 30"/>
              <a:gd name="T64" fmla="*/ 11113 w 24"/>
              <a:gd name="T65" fmla="*/ 12700 h 30"/>
              <a:gd name="T66" fmla="*/ 11113 w 24"/>
              <a:gd name="T67" fmla="*/ 11642 h 30"/>
              <a:gd name="T68" fmla="*/ 12700 w 24"/>
              <a:gd name="T69" fmla="*/ 10054 h 30"/>
              <a:gd name="T70" fmla="*/ 12700 w 24"/>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4"/>
                </a:moveTo>
                <a:lnTo>
                  <a:pt x="24" y="13"/>
                </a:lnTo>
                <a:lnTo>
                  <a:pt x="24" y="12"/>
                </a:lnTo>
                <a:lnTo>
                  <a:pt x="24" y="11"/>
                </a:lnTo>
                <a:lnTo>
                  <a:pt x="22" y="10"/>
                </a:lnTo>
                <a:lnTo>
                  <a:pt x="21" y="9"/>
                </a:lnTo>
                <a:lnTo>
                  <a:pt x="21" y="8"/>
                </a:lnTo>
                <a:lnTo>
                  <a:pt x="21" y="7"/>
                </a:lnTo>
                <a:lnTo>
                  <a:pt x="20" y="6"/>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6"/>
                </a:lnTo>
                <a:lnTo>
                  <a:pt x="2" y="7"/>
                </a:lnTo>
                <a:lnTo>
                  <a:pt x="2" y="8"/>
                </a:lnTo>
                <a:lnTo>
                  <a:pt x="2" y="9"/>
                </a:lnTo>
                <a:lnTo>
                  <a:pt x="0" y="10"/>
                </a:lnTo>
                <a:lnTo>
                  <a:pt x="0" y="11"/>
                </a:lnTo>
                <a:lnTo>
                  <a:pt x="0" y="12"/>
                </a:lnTo>
                <a:lnTo>
                  <a:pt x="0" y="13"/>
                </a:lnTo>
                <a:lnTo>
                  <a:pt x="0" y="14"/>
                </a:lnTo>
                <a:lnTo>
                  <a:pt x="0" y="16"/>
                </a:lnTo>
                <a:lnTo>
                  <a:pt x="0" y="18"/>
                </a:lnTo>
                <a:lnTo>
                  <a:pt x="0" y="19"/>
                </a:lnTo>
                <a:lnTo>
                  <a:pt x="0" y="20"/>
                </a:lnTo>
                <a:lnTo>
                  <a:pt x="2" y="22"/>
                </a:lnTo>
                <a:lnTo>
                  <a:pt x="2" y="23"/>
                </a:lnTo>
                <a:lnTo>
                  <a:pt x="2" y="24"/>
                </a:lnTo>
                <a:lnTo>
                  <a:pt x="3" y="24"/>
                </a:lnTo>
                <a:lnTo>
                  <a:pt x="4" y="25"/>
                </a:lnTo>
                <a:lnTo>
                  <a:pt x="4" y="26"/>
                </a:lnTo>
                <a:lnTo>
                  <a:pt x="5" y="27"/>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7"/>
                </a:lnTo>
                <a:lnTo>
                  <a:pt x="19" y="26"/>
                </a:lnTo>
                <a:lnTo>
                  <a:pt x="19" y="25"/>
                </a:lnTo>
                <a:lnTo>
                  <a:pt x="20" y="24"/>
                </a:lnTo>
                <a:lnTo>
                  <a:pt x="21" y="24"/>
                </a:lnTo>
                <a:lnTo>
                  <a:pt x="21" y="23"/>
                </a:lnTo>
                <a:lnTo>
                  <a:pt x="21" y="22"/>
                </a:lnTo>
                <a:lnTo>
                  <a:pt x="22" y="20"/>
                </a:lnTo>
                <a:lnTo>
                  <a:pt x="24" y="19"/>
                </a:lnTo>
                <a:lnTo>
                  <a:pt x="24" y="18"/>
                </a:lnTo>
                <a:lnTo>
                  <a:pt x="24" y="16"/>
                </a:lnTo>
                <a:lnTo>
                  <a:pt x="24" y="14"/>
                </a:lnTo>
                <a:close/>
              </a:path>
            </a:pathLst>
          </a:custGeom>
          <a:solidFill>
            <a:srgbClr val="008080"/>
          </a:solidFill>
          <a:ln w="0">
            <a:solidFill>
              <a:srgbClr val="000040"/>
            </a:solidFill>
            <a:round/>
            <a:headEnd/>
            <a:tailEnd/>
          </a:ln>
        </p:spPr>
        <p:txBody>
          <a:bodyPr/>
          <a:lstStyle/>
          <a:p>
            <a:endParaRPr lang="ar-IQ"/>
          </a:p>
        </p:txBody>
      </p:sp>
      <p:sp>
        <p:nvSpPr>
          <p:cNvPr id="349" name="Line 347"/>
          <p:cNvSpPr>
            <a:spLocks noChangeShapeType="1"/>
          </p:cNvSpPr>
          <p:nvPr/>
        </p:nvSpPr>
        <p:spPr bwMode="auto">
          <a:xfrm>
            <a:off x="6540500" y="5759450"/>
            <a:ext cx="1588" cy="80963"/>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50" name="Line 348"/>
          <p:cNvSpPr>
            <a:spLocks noChangeShapeType="1"/>
          </p:cNvSpPr>
          <p:nvPr/>
        </p:nvSpPr>
        <p:spPr bwMode="auto">
          <a:xfrm>
            <a:off x="6510338" y="5797550"/>
            <a:ext cx="61912"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51" name="Freeform 349"/>
          <p:cNvSpPr>
            <a:spLocks/>
          </p:cNvSpPr>
          <p:nvPr/>
        </p:nvSpPr>
        <p:spPr bwMode="auto">
          <a:xfrm>
            <a:off x="5605463" y="5480050"/>
            <a:ext cx="325437" cy="341313"/>
          </a:xfrm>
          <a:custGeom>
            <a:avLst/>
            <a:gdLst>
              <a:gd name="T0" fmla="*/ 29633 w 615"/>
              <a:gd name="T1" fmla="*/ 103509 h 643"/>
              <a:gd name="T2" fmla="*/ 0 w 615"/>
              <a:gd name="T3" fmla="*/ 103509 h 643"/>
              <a:gd name="T4" fmla="*/ 162983 w 615"/>
              <a:gd name="T5" fmla="*/ 0 h 643"/>
              <a:gd name="T6" fmla="*/ 325437 w 615"/>
              <a:gd name="T7" fmla="*/ 103509 h 643"/>
              <a:gd name="T8" fmla="*/ 310620 w 615"/>
              <a:gd name="T9" fmla="*/ 103509 h 643"/>
              <a:gd name="T10" fmla="*/ 295804 w 615"/>
              <a:gd name="T11" fmla="*/ 103509 h 643"/>
              <a:gd name="T12" fmla="*/ 295804 w 615"/>
              <a:gd name="T13" fmla="*/ 325919 h 643"/>
              <a:gd name="T14" fmla="*/ 29633 w 615"/>
              <a:gd name="T15" fmla="*/ 325919 h 643"/>
              <a:gd name="T16" fmla="*/ 29633 w 615"/>
              <a:gd name="T17" fmla="*/ 103509 h 643"/>
              <a:gd name="T18" fmla="*/ 295804 w 615"/>
              <a:gd name="T19" fmla="*/ 103509 h 643"/>
              <a:gd name="T20" fmla="*/ 310620 w 615"/>
              <a:gd name="T21" fmla="*/ 103509 h 643"/>
              <a:gd name="T22" fmla="*/ 310620 w 615"/>
              <a:gd name="T23" fmla="*/ 341313 h 643"/>
              <a:gd name="T24" fmla="*/ 29633 w 615"/>
              <a:gd name="T25" fmla="*/ 341313 h 643"/>
              <a:gd name="T26" fmla="*/ 29633 w 615"/>
              <a:gd name="T27" fmla="*/ 325919 h 643"/>
              <a:gd name="T28" fmla="*/ 29633 w 615"/>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352" name="Rectangle 350"/>
          <p:cNvSpPr>
            <a:spLocks noChangeArrowheads="1"/>
          </p:cNvSpPr>
          <p:nvPr/>
        </p:nvSpPr>
        <p:spPr bwMode="auto">
          <a:xfrm>
            <a:off x="5635625" y="5583238"/>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53" name="Rectangle 351"/>
          <p:cNvSpPr>
            <a:spLocks noChangeArrowheads="1"/>
          </p:cNvSpPr>
          <p:nvPr/>
        </p:nvSpPr>
        <p:spPr bwMode="auto">
          <a:xfrm>
            <a:off x="5678488" y="5637213"/>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54" name="Rectangle 352"/>
          <p:cNvSpPr>
            <a:spLocks noChangeArrowheads="1"/>
          </p:cNvSpPr>
          <p:nvPr/>
        </p:nvSpPr>
        <p:spPr bwMode="auto">
          <a:xfrm>
            <a:off x="5813425" y="5632450"/>
            <a:ext cx="65088"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55" name="Freeform 353"/>
          <p:cNvSpPr>
            <a:spLocks/>
          </p:cNvSpPr>
          <p:nvPr/>
        </p:nvSpPr>
        <p:spPr bwMode="auto">
          <a:xfrm>
            <a:off x="5748338" y="5713413"/>
            <a:ext cx="11112" cy="15875"/>
          </a:xfrm>
          <a:custGeom>
            <a:avLst/>
            <a:gdLst>
              <a:gd name="T0" fmla="*/ 11112 w 23"/>
              <a:gd name="T1" fmla="*/ 7116 h 29"/>
              <a:gd name="T2" fmla="*/ 11112 w 23"/>
              <a:gd name="T3" fmla="*/ 6022 h 29"/>
              <a:gd name="T4" fmla="*/ 10146 w 23"/>
              <a:gd name="T5" fmla="*/ 4379 h 29"/>
              <a:gd name="T6" fmla="*/ 10146 w 23"/>
              <a:gd name="T7" fmla="*/ 3284 h 29"/>
              <a:gd name="T8" fmla="*/ 9179 w 23"/>
              <a:gd name="T9" fmla="*/ 2190 h 29"/>
              <a:gd name="T10" fmla="*/ 8696 w 23"/>
              <a:gd name="T11" fmla="*/ 1095 h 29"/>
              <a:gd name="T12" fmla="*/ 8213 w 23"/>
              <a:gd name="T13" fmla="*/ 547 h 29"/>
              <a:gd name="T14" fmla="*/ 6764 w 23"/>
              <a:gd name="T15" fmla="*/ 0 h 29"/>
              <a:gd name="T16" fmla="*/ 5798 w 23"/>
              <a:gd name="T17" fmla="*/ 0 h 29"/>
              <a:gd name="T18" fmla="*/ 4831 w 23"/>
              <a:gd name="T19" fmla="*/ 0 h 29"/>
              <a:gd name="T20" fmla="*/ 4348 w 23"/>
              <a:gd name="T21" fmla="*/ 0 h 29"/>
              <a:gd name="T22" fmla="*/ 3382 w 23"/>
              <a:gd name="T23" fmla="*/ 547 h 29"/>
              <a:gd name="T24" fmla="*/ 2416 w 23"/>
              <a:gd name="T25" fmla="*/ 1095 h 29"/>
              <a:gd name="T26" fmla="*/ 1449 w 23"/>
              <a:gd name="T27" fmla="*/ 2190 h 29"/>
              <a:gd name="T28" fmla="*/ 483 w 23"/>
              <a:gd name="T29" fmla="*/ 3284 h 29"/>
              <a:gd name="T30" fmla="*/ 483 w 23"/>
              <a:gd name="T31" fmla="*/ 4379 h 29"/>
              <a:gd name="T32" fmla="*/ 0 w 23"/>
              <a:gd name="T33" fmla="*/ 6022 h 29"/>
              <a:gd name="T34" fmla="*/ 0 w 23"/>
              <a:gd name="T35" fmla="*/ 7116 h 29"/>
              <a:gd name="T36" fmla="*/ 0 w 23"/>
              <a:gd name="T37" fmla="*/ 8759 h 29"/>
              <a:gd name="T38" fmla="*/ 0 w 23"/>
              <a:gd name="T39" fmla="*/ 9853 h 29"/>
              <a:gd name="T40" fmla="*/ 483 w 23"/>
              <a:gd name="T41" fmla="*/ 12043 h 29"/>
              <a:gd name="T42" fmla="*/ 483 w 23"/>
              <a:gd name="T43" fmla="*/ 13138 h 29"/>
              <a:gd name="T44" fmla="*/ 1449 w 23"/>
              <a:gd name="T45" fmla="*/ 13685 h 29"/>
              <a:gd name="T46" fmla="*/ 2416 w 23"/>
              <a:gd name="T47" fmla="*/ 14780 h 29"/>
              <a:gd name="T48" fmla="*/ 3382 w 23"/>
              <a:gd name="T49" fmla="*/ 15328 h 29"/>
              <a:gd name="T50" fmla="*/ 4348 w 23"/>
              <a:gd name="T51" fmla="*/ 15875 h 29"/>
              <a:gd name="T52" fmla="*/ 4831 w 23"/>
              <a:gd name="T53" fmla="*/ 15875 h 29"/>
              <a:gd name="T54" fmla="*/ 5798 w 23"/>
              <a:gd name="T55" fmla="*/ 15875 h 29"/>
              <a:gd name="T56" fmla="*/ 6764 w 23"/>
              <a:gd name="T57" fmla="*/ 15875 h 29"/>
              <a:gd name="T58" fmla="*/ 8213 w 23"/>
              <a:gd name="T59" fmla="*/ 15328 h 29"/>
              <a:gd name="T60" fmla="*/ 8696 w 23"/>
              <a:gd name="T61" fmla="*/ 14780 h 29"/>
              <a:gd name="T62" fmla="*/ 9179 w 23"/>
              <a:gd name="T63" fmla="*/ 13685 h 29"/>
              <a:gd name="T64" fmla="*/ 10146 w 23"/>
              <a:gd name="T65" fmla="*/ 13138 h 29"/>
              <a:gd name="T66" fmla="*/ 10146 w 23"/>
              <a:gd name="T67" fmla="*/ 12043 h 29"/>
              <a:gd name="T68" fmla="*/ 11112 w 23"/>
              <a:gd name="T69" fmla="*/ 9853 h 29"/>
              <a:gd name="T70" fmla="*/ 11112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5" y="27"/>
                </a:lnTo>
                <a:lnTo>
                  <a:pt x="6" y="28"/>
                </a:lnTo>
                <a:lnTo>
                  <a:pt x="7" y="28"/>
                </a:lnTo>
                <a:lnTo>
                  <a:pt x="8" y="29"/>
                </a:lnTo>
                <a:lnTo>
                  <a:pt x="9" y="29"/>
                </a:lnTo>
                <a:lnTo>
                  <a:pt x="10" y="29"/>
                </a:lnTo>
                <a:lnTo>
                  <a:pt x="11" y="29"/>
                </a:lnTo>
                <a:lnTo>
                  <a:pt x="12" y="29"/>
                </a:lnTo>
                <a:lnTo>
                  <a:pt x="13" y="29"/>
                </a:lnTo>
                <a:lnTo>
                  <a:pt x="14" y="29"/>
                </a:lnTo>
                <a:lnTo>
                  <a:pt x="16"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356" name="Line 354"/>
          <p:cNvSpPr>
            <a:spLocks noChangeShapeType="1"/>
          </p:cNvSpPr>
          <p:nvPr/>
        </p:nvSpPr>
        <p:spPr bwMode="auto">
          <a:xfrm>
            <a:off x="5845175" y="5632450"/>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57" name="Line 355"/>
          <p:cNvSpPr>
            <a:spLocks noChangeShapeType="1"/>
          </p:cNvSpPr>
          <p:nvPr/>
        </p:nvSpPr>
        <p:spPr bwMode="auto">
          <a:xfrm>
            <a:off x="5813425" y="5670550"/>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58" name="Freeform 356"/>
          <p:cNvSpPr>
            <a:spLocks/>
          </p:cNvSpPr>
          <p:nvPr/>
        </p:nvSpPr>
        <p:spPr bwMode="auto">
          <a:xfrm>
            <a:off x="1752600" y="5922963"/>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359" name="Rectangle 357"/>
          <p:cNvSpPr>
            <a:spLocks noChangeArrowheads="1"/>
          </p:cNvSpPr>
          <p:nvPr/>
        </p:nvSpPr>
        <p:spPr bwMode="auto">
          <a:xfrm>
            <a:off x="1782763" y="6026150"/>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60" name="Rectangle 358"/>
          <p:cNvSpPr>
            <a:spLocks noChangeArrowheads="1"/>
          </p:cNvSpPr>
          <p:nvPr/>
        </p:nvSpPr>
        <p:spPr bwMode="auto">
          <a:xfrm>
            <a:off x="1825625" y="6078538"/>
            <a:ext cx="93663"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61" name="Rectangle 359"/>
          <p:cNvSpPr>
            <a:spLocks noChangeArrowheads="1"/>
          </p:cNvSpPr>
          <p:nvPr/>
        </p:nvSpPr>
        <p:spPr bwMode="auto">
          <a:xfrm>
            <a:off x="1960563" y="6075363"/>
            <a:ext cx="65087"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62" name="Freeform 360"/>
          <p:cNvSpPr>
            <a:spLocks/>
          </p:cNvSpPr>
          <p:nvPr/>
        </p:nvSpPr>
        <p:spPr bwMode="auto">
          <a:xfrm>
            <a:off x="1893888" y="6156325"/>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9939 w 23"/>
              <a:gd name="T9" fmla="*/ 2117 h 30"/>
              <a:gd name="T10" fmla="*/ 9387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313 w 23"/>
              <a:gd name="T23" fmla="*/ 529 h 30"/>
              <a:gd name="T24" fmla="*/ 2209 w 23"/>
              <a:gd name="T25" fmla="*/ 1058 h 30"/>
              <a:gd name="T26" fmla="*/ 1657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467 h 30"/>
              <a:gd name="T38" fmla="*/ 0 w 23"/>
              <a:gd name="T39" fmla="*/ 10054 h 30"/>
              <a:gd name="T40" fmla="*/ 552 w 23"/>
              <a:gd name="T41" fmla="*/ 11642 h 30"/>
              <a:gd name="T42" fmla="*/ 552 w 23"/>
              <a:gd name="T43" fmla="*/ 12700 h 30"/>
              <a:gd name="T44" fmla="*/ 1657 w 23"/>
              <a:gd name="T45" fmla="*/ 13229 h 30"/>
              <a:gd name="T46" fmla="*/ 2209 w 23"/>
              <a:gd name="T47" fmla="*/ 14287 h 30"/>
              <a:gd name="T48" fmla="*/ 3313 w 23"/>
              <a:gd name="T49" fmla="*/ 14817 h 30"/>
              <a:gd name="T50" fmla="*/ 4970 w 23"/>
              <a:gd name="T51" fmla="*/ 15875 h 30"/>
              <a:gd name="T52" fmla="*/ 5522 w 23"/>
              <a:gd name="T53" fmla="*/ 15875 h 30"/>
              <a:gd name="T54" fmla="*/ 6626 w 23"/>
              <a:gd name="T55" fmla="*/ 15875 h 30"/>
              <a:gd name="T56" fmla="*/ 7730 w 23"/>
              <a:gd name="T57" fmla="*/ 15875 h 30"/>
              <a:gd name="T58" fmla="*/ 8835 w 23"/>
              <a:gd name="T59" fmla="*/ 14817 h 30"/>
              <a:gd name="T60" fmla="*/ 9387 w 23"/>
              <a:gd name="T61" fmla="*/ 14287 h 30"/>
              <a:gd name="T62" fmla="*/ 9939 w 23"/>
              <a:gd name="T63" fmla="*/ 13229 h 30"/>
              <a:gd name="T64" fmla="*/ 11596 w 23"/>
              <a:gd name="T65" fmla="*/ 12700 h 30"/>
              <a:gd name="T66" fmla="*/ 11596 w 23"/>
              <a:gd name="T67" fmla="*/ 11642 h 30"/>
              <a:gd name="T68" fmla="*/ 12700 w 23"/>
              <a:gd name="T69" fmla="*/ 10054 h 30"/>
              <a:gd name="T70" fmla="*/ 12700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8"/>
                </a:lnTo>
                <a:lnTo>
                  <a:pt x="6" y="28"/>
                </a:lnTo>
                <a:lnTo>
                  <a:pt x="8" y="30"/>
                </a:lnTo>
                <a:lnTo>
                  <a:pt x="9" y="30"/>
                </a:lnTo>
                <a:lnTo>
                  <a:pt x="10" y="30"/>
                </a:lnTo>
                <a:lnTo>
                  <a:pt x="11" y="30"/>
                </a:lnTo>
                <a:lnTo>
                  <a:pt x="12" y="30"/>
                </a:lnTo>
                <a:lnTo>
                  <a:pt x="13" y="30"/>
                </a:lnTo>
                <a:lnTo>
                  <a:pt x="14" y="30"/>
                </a:lnTo>
                <a:lnTo>
                  <a:pt x="15" y="30"/>
                </a:lnTo>
                <a:lnTo>
                  <a:pt x="16" y="28"/>
                </a:lnTo>
                <a:lnTo>
                  <a:pt x="17" y="27"/>
                </a:lnTo>
                <a:lnTo>
                  <a:pt x="18" y="26"/>
                </a:lnTo>
                <a:lnTo>
                  <a:pt x="18"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363" name="Line 361"/>
          <p:cNvSpPr>
            <a:spLocks noChangeShapeType="1"/>
          </p:cNvSpPr>
          <p:nvPr/>
        </p:nvSpPr>
        <p:spPr bwMode="auto">
          <a:xfrm>
            <a:off x="1992313" y="6075363"/>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64" name="Line 362"/>
          <p:cNvSpPr>
            <a:spLocks noChangeShapeType="1"/>
          </p:cNvSpPr>
          <p:nvPr/>
        </p:nvSpPr>
        <p:spPr bwMode="auto">
          <a:xfrm>
            <a:off x="1960563" y="6113463"/>
            <a:ext cx="61912"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65" name="Freeform 363"/>
          <p:cNvSpPr>
            <a:spLocks/>
          </p:cNvSpPr>
          <p:nvPr/>
        </p:nvSpPr>
        <p:spPr bwMode="auto">
          <a:xfrm>
            <a:off x="2081213" y="5329238"/>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931 h 643"/>
              <a:gd name="T14" fmla="*/ 29537 w 614"/>
              <a:gd name="T15" fmla="*/ 324931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931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366" name="Rectangle 364"/>
          <p:cNvSpPr>
            <a:spLocks noChangeArrowheads="1"/>
          </p:cNvSpPr>
          <p:nvPr/>
        </p:nvSpPr>
        <p:spPr bwMode="auto">
          <a:xfrm>
            <a:off x="2111375" y="5432425"/>
            <a:ext cx="268288"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67" name="Rectangle 365"/>
          <p:cNvSpPr>
            <a:spLocks noChangeArrowheads="1"/>
          </p:cNvSpPr>
          <p:nvPr/>
        </p:nvSpPr>
        <p:spPr bwMode="auto">
          <a:xfrm>
            <a:off x="2154238" y="5484813"/>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68" name="Rectangle 366"/>
          <p:cNvSpPr>
            <a:spLocks noChangeArrowheads="1"/>
          </p:cNvSpPr>
          <p:nvPr/>
        </p:nvSpPr>
        <p:spPr bwMode="auto">
          <a:xfrm>
            <a:off x="2289175" y="5481638"/>
            <a:ext cx="65088"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69" name="Freeform 367"/>
          <p:cNvSpPr>
            <a:spLocks/>
          </p:cNvSpPr>
          <p:nvPr/>
        </p:nvSpPr>
        <p:spPr bwMode="auto">
          <a:xfrm>
            <a:off x="2222500" y="55626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9939 w 23"/>
              <a:gd name="T9" fmla="*/ 2646 h 30"/>
              <a:gd name="T10" fmla="*/ 9387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313 w 23"/>
              <a:gd name="T23" fmla="*/ 529 h 30"/>
              <a:gd name="T24" fmla="*/ 2209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8" y="5"/>
                </a:lnTo>
                <a:lnTo>
                  <a:pt x="18" y="4"/>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4"/>
                </a:lnTo>
                <a:lnTo>
                  <a:pt x="3"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3" y="25"/>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5"/>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370" name="Line 368"/>
          <p:cNvSpPr>
            <a:spLocks noChangeShapeType="1"/>
          </p:cNvSpPr>
          <p:nvPr/>
        </p:nvSpPr>
        <p:spPr bwMode="auto">
          <a:xfrm>
            <a:off x="2320925" y="5481638"/>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71" name="Line 369"/>
          <p:cNvSpPr>
            <a:spLocks noChangeShapeType="1"/>
          </p:cNvSpPr>
          <p:nvPr/>
        </p:nvSpPr>
        <p:spPr bwMode="auto">
          <a:xfrm>
            <a:off x="2289175" y="5519738"/>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72" name="Freeform 370"/>
          <p:cNvSpPr>
            <a:spLocks/>
          </p:cNvSpPr>
          <p:nvPr/>
        </p:nvSpPr>
        <p:spPr bwMode="auto">
          <a:xfrm>
            <a:off x="3116263" y="5808663"/>
            <a:ext cx="325437" cy="341312"/>
          </a:xfrm>
          <a:custGeom>
            <a:avLst/>
            <a:gdLst>
              <a:gd name="T0" fmla="*/ 29633 w 615"/>
              <a:gd name="T1" fmla="*/ 103508 h 643"/>
              <a:gd name="T2" fmla="*/ 0 w 615"/>
              <a:gd name="T3" fmla="*/ 103508 h 643"/>
              <a:gd name="T4" fmla="*/ 162454 w 615"/>
              <a:gd name="T5" fmla="*/ 0 h 643"/>
              <a:gd name="T6" fmla="*/ 325437 w 615"/>
              <a:gd name="T7" fmla="*/ 103508 h 643"/>
              <a:gd name="T8" fmla="*/ 310620 w 615"/>
              <a:gd name="T9" fmla="*/ 103508 h 643"/>
              <a:gd name="T10" fmla="*/ 295804 w 615"/>
              <a:gd name="T11" fmla="*/ 103508 h 643"/>
              <a:gd name="T12" fmla="*/ 295804 w 615"/>
              <a:gd name="T13" fmla="*/ 325918 h 643"/>
              <a:gd name="T14" fmla="*/ 29633 w 615"/>
              <a:gd name="T15" fmla="*/ 325918 h 643"/>
              <a:gd name="T16" fmla="*/ 29633 w 615"/>
              <a:gd name="T17" fmla="*/ 103508 h 643"/>
              <a:gd name="T18" fmla="*/ 295804 w 615"/>
              <a:gd name="T19" fmla="*/ 103508 h 643"/>
              <a:gd name="T20" fmla="*/ 310620 w 615"/>
              <a:gd name="T21" fmla="*/ 103508 h 643"/>
              <a:gd name="T22" fmla="*/ 310620 w 615"/>
              <a:gd name="T23" fmla="*/ 341312 h 643"/>
              <a:gd name="T24" fmla="*/ 29633 w 615"/>
              <a:gd name="T25" fmla="*/ 341312 h 643"/>
              <a:gd name="T26" fmla="*/ 29633 w 615"/>
              <a:gd name="T27" fmla="*/ 325918 h 643"/>
              <a:gd name="T28" fmla="*/ 29633 w 615"/>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373" name="Rectangle 371"/>
          <p:cNvSpPr>
            <a:spLocks noChangeArrowheads="1"/>
          </p:cNvSpPr>
          <p:nvPr/>
        </p:nvSpPr>
        <p:spPr bwMode="auto">
          <a:xfrm>
            <a:off x="3146425" y="5911850"/>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74" name="Rectangle 372"/>
          <p:cNvSpPr>
            <a:spLocks noChangeArrowheads="1"/>
          </p:cNvSpPr>
          <p:nvPr/>
        </p:nvSpPr>
        <p:spPr bwMode="auto">
          <a:xfrm>
            <a:off x="3189288" y="5965825"/>
            <a:ext cx="95250"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75" name="Rectangle 373"/>
          <p:cNvSpPr>
            <a:spLocks noChangeArrowheads="1"/>
          </p:cNvSpPr>
          <p:nvPr/>
        </p:nvSpPr>
        <p:spPr bwMode="auto">
          <a:xfrm>
            <a:off x="3325813" y="5961063"/>
            <a:ext cx="63500"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76" name="Freeform 374"/>
          <p:cNvSpPr>
            <a:spLocks/>
          </p:cNvSpPr>
          <p:nvPr/>
        </p:nvSpPr>
        <p:spPr bwMode="auto">
          <a:xfrm>
            <a:off x="3259138" y="6042025"/>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10491 w 23"/>
              <a:gd name="T9" fmla="*/ 2190 h 29"/>
              <a:gd name="T10" fmla="*/ 9939 w 23"/>
              <a:gd name="T11" fmla="*/ 1095 h 29"/>
              <a:gd name="T12" fmla="*/ 8835 w 23"/>
              <a:gd name="T13" fmla="*/ 547 h 29"/>
              <a:gd name="T14" fmla="*/ 7730 w 23"/>
              <a:gd name="T15" fmla="*/ 0 h 29"/>
              <a:gd name="T16" fmla="*/ 6626 w 23"/>
              <a:gd name="T17" fmla="*/ 0 h 29"/>
              <a:gd name="T18" fmla="*/ 5522 w 23"/>
              <a:gd name="T19" fmla="*/ 0 h 29"/>
              <a:gd name="T20" fmla="*/ 4970 w 23"/>
              <a:gd name="T21" fmla="*/ 0 h 29"/>
              <a:gd name="T22" fmla="*/ 3865 w 23"/>
              <a:gd name="T23" fmla="*/ 547 h 29"/>
              <a:gd name="T24" fmla="*/ 2209 w 23"/>
              <a:gd name="T25" fmla="*/ 1095 h 29"/>
              <a:gd name="T26" fmla="*/ 1657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10401 h 29"/>
              <a:gd name="T40" fmla="*/ 552 w 23"/>
              <a:gd name="T41" fmla="*/ 12043 h 29"/>
              <a:gd name="T42" fmla="*/ 552 w 23"/>
              <a:gd name="T43" fmla="*/ 13138 h 29"/>
              <a:gd name="T44" fmla="*/ 1657 w 23"/>
              <a:gd name="T45" fmla="*/ 13685 h 29"/>
              <a:gd name="T46" fmla="*/ 2209 w 23"/>
              <a:gd name="T47" fmla="*/ 14780 h 29"/>
              <a:gd name="T48" fmla="*/ 3865 w 23"/>
              <a:gd name="T49" fmla="*/ 15328 h 29"/>
              <a:gd name="T50" fmla="*/ 4970 w 23"/>
              <a:gd name="T51" fmla="*/ 15875 h 29"/>
              <a:gd name="T52" fmla="*/ 5522 w 23"/>
              <a:gd name="T53" fmla="*/ 15875 h 29"/>
              <a:gd name="T54" fmla="*/ 6626 w 23"/>
              <a:gd name="T55" fmla="*/ 15875 h 29"/>
              <a:gd name="T56" fmla="*/ 7730 w 23"/>
              <a:gd name="T57" fmla="*/ 15875 h 29"/>
              <a:gd name="T58" fmla="*/ 8835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10401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6"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377" name="Line 375"/>
          <p:cNvSpPr>
            <a:spLocks noChangeShapeType="1"/>
          </p:cNvSpPr>
          <p:nvPr/>
        </p:nvSpPr>
        <p:spPr bwMode="auto">
          <a:xfrm>
            <a:off x="3355975" y="5961063"/>
            <a:ext cx="1588" cy="80962"/>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78" name="Line 376"/>
          <p:cNvSpPr>
            <a:spLocks noChangeShapeType="1"/>
          </p:cNvSpPr>
          <p:nvPr/>
        </p:nvSpPr>
        <p:spPr bwMode="auto">
          <a:xfrm>
            <a:off x="3325813" y="5999163"/>
            <a:ext cx="61912"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79" name="Freeform 377"/>
          <p:cNvSpPr>
            <a:spLocks/>
          </p:cNvSpPr>
          <p:nvPr/>
        </p:nvSpPr>
        <p:spPr bwMode="auto">
          <a:xfrm>
            <a:off x="3054350" y="4457700"/>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380" name="Rectangle 378"/>
          <p:cNvSpPr>
            <a:spLocks noChangeArrowheads="1"/>
          </p:cNvSpPr>
          <p:nvPr/>
        </p:nvSpPr>
        <p:spPr bwMode="auto">
          <a:xfrm>
            <a:off x="3084513" y="4560888"/>
            <a:ext cx="268287"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81" name="Rectangle 379"/>
          <p:cNvSpPr>
            <a:spLocks noChangeArrowheads="1"/>
          </p:cNvSpPr>
          <p:nvPr/>
        </p:nvSpPr>
        <p:spPr bwMode="auto">
          <a:xfrm>
            <a:off x="3127375" y="4613275"/>
            <a:ext cx="93663"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82" name="Rectangle 380"/>
          <p:cNvSpPr>
            <a:spLocks noChangeArrowheads="1"/>
          </p:cNvSpPr>
          <p:nvPr/>
        </p:nvSpPr>
        <p:spPr bwMode="auto">
          <a:xfrm>
            <a:off x="3262313" y="4608513"/>
            <a:ext cx="63500"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83" name="Freeform 381"/>
          <p:cNvSpPr>
            <a:spLocks/>
          </p:cNvSpPr>
          <p:nvPr/>
        </p:nvSpPr>
        <p:spPr bwMode="auto">
          <a:xfrm>
            <a:off x="3195638" y="4691063"/>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8283 w 23"/>
              <a:gd name="T15" fmla="*/ 0 h 30"/>
              <a:gd name="T16" fmla="*/ 7178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117 h 30"/>
              <a:gd name="T28" fmla="*/ 1104 w 23"/>
              <a:gd name="T29" fmla="*/ 3704 h 30"/>
              <a:gd name="T30" fmla="*/ 1104 w 23"/>
              <a:gd name="T31" fmla="*/ 4763 h 30"/>
              <a:gd name="T32" fmla="*/ 0 w 23"/>
              <a:gd name="T33" fmla="*/ 5821 h 30"/>
              <a:gd name="T34" fmla="*/ 0 w 23"/>
              <a:gd name="T35" fmla="*/ 6879 h 30"/>
              <a:gd name="T36" fmla="*/ 0 w 23"/>
              <a:gd name="T37" fmla="*/ 8467 h 30"/>
              <a:gd name="T38" fmla="*/ 0 w 23"/>
              <a:gd name="T39" fmla="*/ 10054 h 30"/>
              <a:gd name="T40" fmla="*/ 1104 w 23"/>
              <a:gd name="T41" fmla="*/ 11642 h 30"/>
              <a:gd name="T42" fmla="*/ 1104 w 23"/>
              <a:gd name="T43" fmla="*/ 12700 h 30"/>
              <a:gd name="T44" fmla="*/ 2209 w 23"/>
              <a:gd name="T45" fmla="*/ 13229 h 30"/>
              <a:gd name="T46" fmla="*/ 2761 w 23"/>
              <a:gd name="T47" fmla="*/ 14287 h 30"/>
              <a:gd name="T48" fmla="*/ 3865 w 23"/>
              <a:gd name="T49" fmla="*/ 14817 h 30"/>
              <a:gd name="T50" fmla="*/ 4970 w 23"/>
              <a:gd name="T51" fmla="*/ 15875 h 30"/>
              <a:gd name="T52" fmla="*/ 5522 w 23"/>
              <a:gd name="T53" fmla="*/ 15875 h 30"/>
              <a:gd name="T54" fmla="*/ 7178 w 23"/>
              <a:gd name="T55" fmla="*/ 15875 h 30"/>
              <a:gd name="T56" fmla="*/ 8283 w 23"/>
              <a:gd name="T57" fmla="*/ 15875 h 30"/>
              <a:gd name="T58" fmla="*/ 9387 w 23"/>
              <a:gd name="T59" fmla="*/ 14817 h 30"/>
              <a:gd name="T60" fmla="*/ 9939 w 23"/>
              <a:gd name="T61" fmla="*/ 14287 h 30"/>
              <a:gd name="T62" fmla="*/ 10491 w 23"/>
              <a:gd name="T63" fmla="*/ 13229 h 30"/>
              <a:gd name="T64" fmla="*/ 11596 w 23"/>
              <a:gd name="T65" fmla="*/ 12700 h 30"/>
              <a:gd name="T66" fmla="*/ 11596 w 23"/>
              <a:gd name="T67" fmla="*/ 11642 h 30"/>
              <a:gd name="T68" fmla="*/ 12700 w 23"/>
              <a:gd name="T69" fmla="*/ 10054 h 30"/>
              <a:gd name="T70" fmla="*/ 12700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7"/>
                </a:lnTo>
                <a:lnTo>
                  <a:pt x="2" y="8"/>
                </a:lnTo>
                <a:lnTo>
                  <a:pt x="2" y="9"/>
                </a:lnTo>
                <a:lnTo>
                  <a:pt x="0" y="10"/>
                </a:lnTo>
                <a:lnTo>
                  <a:pt x="0" y="11"/>
                </a:lnTo>
                <a:lnTo>
                  <a:pt x="0" y="12"/>
                </a:lnTo>
                <a:lnTo>
                  <a:pt x="0" y="13"/>
                </a:lnTo>
                <a:lnTo>
                  <a:pt x="0" y="14"/>
                </a:lnTo>
                <a:lnTo>
                  <a:pt x="0" y="16"/>
                </a:lnTo>
                <a:lnTo>
                  <a:pt x="0" y="18"/>
                </a:lnTo>
                <a:lnTo>
                  <a:pt x="0" y="19"/>
                </a:lnTo>
                <a:lnTo>
                  <a:pt x="0" y="20"/>
                </a:lnTo>
                <a:lnTo>
                  <a:pt x="2" y="22"/>
                </a:lnTo>
                <a:lnTo>
                  <a:pt x="2" y="23"/>
                </a:lnTo>
                <a:lnTo>
                  <a:pt x="2" y="24"/>
                </a:lnTo>
                <a:lnTo>
                  <a:pt x="3" y="24"/>
                </a:lnTo>
                <a:lnTo>
                  <a:pt x="4" y="25"/>
                </a:lnTo>
                <a:lnTo>
                  <a:pt x="4" y="26"/>
                </a:lnTo>
                <a:lnTo>
                  <a:pt x="5" y="27"/>
                </a:lnTo>
                <a:lnTo>
                  <a:pt x="6" y="28"/>
                </a:lnTo>
                <a:lnTo>
                  <a:pt x="7" y="28"/>
                </a:lnTo>
                <a:lnTo>
                  <a:pt x="8" y="30"/>
                </a:lnTo>
                <a:lnTo>
                  <a:pt x="9" y="30"/>
                </a:lnTo>
                <a:lnTo>
                  <a:pt x="10" y="30"/>
                </a:lnTo>
                <a:lnTo>
                  <a:pt x="11" y="30"/>
                </a:lnTo>
                <a:lnTo>
                  <a:pt x="13" y="30"/>
                </a:lnTo>
                <a:lnTo>
                  <a:pt x="14"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384" name="Line 382"/>
          <p:cNvSpPr>
            <a:spLocks noChangeShapeType="1"/>
          </p:cNvSpPr>
          <p:nvPr/>
        </p:nvSpPr>
        <p:spPr bwMode="auto">
          <a:xfrm>
            <a:off x="3294063" y="4610100"/>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85" name="Line 383"/>
          <p:cNvSpPr>
            <a:spLocks noChangeShapeType="1"/>
          </p:cNvSpPr>
          <p:nvPr/>
        </p:nvSpPr>
        <p:spPr bwMode="auto">
          <a:xfrm>
            <a:off x="3262313" y="4648200"/>
            <a:ext cx="61912"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86" name="Freeform 384"/>
          <p:cNvSpPr>
            <a:spLocks/>
          </p:cNvSpPr>
          <p:nvPr/>
        </p:nvSpPr>
        <p:spPr bwMode="auto">
          <a:xfrm>
            <a:off x="3167063" y="5038725"/>
            <a:ext cx="325437" cy="339725"/>
          </a:xfrm>
          <a:custGeom>
            <a:avLst/>
            <a:gdLst>
              <a:gd name="T0" fmla="*/ 29682 w 614"/>
              <a:gd name="T1" fmla="*/ 103555 h 643"/>
              <a:gd name="T2" fmla="*/ 0 w 614"/>
              <a:gd name="T3" fmla="*/ 103555 h 643"/>
              <a:gd name="T4" fmla="*/ 162719 w 614"/>
              <a:gd name="T5" fmla="*/ 0 h 643"/>
              <a:gd name="T6" fmla="*/ 325437 w 614"/>
              <a:gd name="T7" fmla="*/ 103555 h 643"/>
              <a:gd name="T8" fmla="*/ 311126 w 614"/>
              <a:gd name="T9" fmla="*/ 103555 h 643"/>
              <a:gd name="T10" fmla="*/ 295755 w 614"/>
              <a:gd name="T11" fmla="*/ 103555 h 643"/>
              <a:gd name="T12" fmla="*/ 295755 w 614"/>
              <a:gd name="T13" fmla="*/ 324931 h 643"/>
              <a:gd name="T14" fmla="*/ 29682 w 614"/>
              <a:gd name="T15" fmla="*/ 324931 h 643"/>
              <a:gd name="T16" fmla="*/ 29682 w 614"/>
              <a:gd name="T17" fmla="*/ 103555 h 643"/>
              <a:gd name="T18" fmla="*/ 295755 w 614"/>
              <a:gd name="T19" fmla="*/ 103555 h 643"/>
              <a:gd name="T20" fmla="*/ 311126 w 614"/>
              <a:gd name="T21" fmla="*/ 103555 h 643"/>
              <a:gd name="T22" fmla="*/ 311126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387" name="Rectangle 385"/>
          <p:cNvSpPr>
            <a:spLocks noChangeArrowheads="1"/>
          </p:cNvSpPr>
          <p:nvPr/>
        </p:nvSpPr>
        <p:spPr bwMode="auto">
          <a:xfrm>
            <a:off x="3197225" y="5141913"/>
            <a:ext cx="269875"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88" name="Rectangle 386"/>
          <p:cNvSpPr>
            <a:spLocks noChangeArrowheads="1"/>
          </p:cNvSpPr>
          <p:nvPr/>
        </p:nvSpPr>
        <p:spPr bwMode="auto">
          <a:xfrm>
            <a:off x="3240088" y="5194300"/>
            <a:ext cx="95250"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89" name="Rectangle 387"/>
          <p:cNvSpPr>
            <a:spLocks noChangeArrowheads="1"/>
          </p:cNvSpPr>
          <p:nvPr/>
        </p:nvSpPr>
        <p:spPr bwMode="auto">
          <a:xfrm>
            <a:off x="3376613" y="5191125"/>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90" name="Freeform 388"/>
          <p:cNvSpPr>
            <a:spLocks/>
          </p:cNvSpPr>
          <p:nvPr/>
        </p:nvSpPr>
        <p:spPr bwMode="auto">
          <a:xfrm>
            <a:off x="3309938" y="5272088"/>
            <a:ext cx="12700" cy="15875"/>
          </a:xfrm>
          <a:custGeom>
            <a:avLst/>
            <a:gdLst>
              <a:gd name="T0" fmla="*/ 12700 w 24"/>
              <a:gd name="T1" fmla="*/ 7116 h 29"/>
              <a:gd name="T2" fmla="*/ 12700 w 24"/>
              <a:gd name="T3" fmla="*/ 5474 h 29"/>
              <a:gd name="T4" fmla="*/ 11113 w 24"/>
              <a:gd name="T5" fmla="*/ 4379 h 29"/>
              <a:gd name="T6" fmla="*/ 11113 w 24"/>
              <a:gd name="T7" fmla="*/ 3284 h 29"/>
              <a:gd name="T8" fmla="*/ 10054 w 24"/>
              <a:gd name="T9" fmla="*/ 2190 h 29"/>
              <a:gd name="T10" fmla="*/ 9525 w 24"/>
              <a:gd name="T11" fmla="*/ 1095 h 29"/>
              <a:gd name="T12" fmla="*/ 8996 w 24"/>
              <a:gd name="T13" fmla="*/ 547 h 29"/>
              <a:gd name="T14" fmla="*/ 7937 w 24"/>
              <a:gd name="T15" fmla="*/ 0 h 29"/>
              <a:gd name="T16" fmla="*/ 6879 w 24"/>
              <a:gd name="T17" fmla="*/ 0 h 29"/>
              <a:gd name="T18" fmla="*/ 5292 w 24"/>
              <a:gd name="T19" fmla="*/ 0 h 29"/>
              <a:gd name="T20" fmla="*/ 4763 w 24"/>
              <a:gd name="T21" fmla="*/ 0 h 29"/>
              <a:gd name="T22" fmla="*/ 3704 w 24"/>
              <a:gd name="T23" fmla="*/ 547 h 29"/>
              <a:gd name="T24" fmla="*/ 2646 w 24"/>
              <a:gd name="T25" fmla="*/ 1095 h 29"/>
              <a:gd name="T26" fmla="*/ 2117 w 24"/>
              <a:gd name="T27" fmla="*/ 2190 h 29"/>
              <a:gd name="T28" fmla="*/ 1058 w 24"/>
              <a:gd name="T29" fmla="*/ 3284 h 29"/>
              <a:gd name="T30" fmla="*/ 1058 w 24"/>
              <a:gd name="T31" fmla="*/ 4379 h 29"/>
              <a:gd name="T32" fmla="*/ 0 w 24"/>
              <a:gd name="T33" fmla="*/ 5474 h 29"/>
              <a:gd name="T34" fmla="*/ 0 w 24"/>
              <a:gd name="T35" fmla="*/ 7116 h 29"/>
              <a:gd name="T36" fmla="*/ 0 w 24"/>
              <a:gd name="T37" fmla="*/ 8759 h 29"/>
              <a:gd name="T38" fmla="*/ 0 w 24"/>
              <a:gd name="T39" fmla="*/ 9853 h 29"/>
              <a:gd name="T40" fmla="*/ 1058 w 24"/>
              <a:gd name="T41" fmla="*/ 11496 h 29"/>
              <a:gd name="T42" fmla="*/ 1058 w 24"/>
              <a:gd name="T43" fmla="*/ 13138 h 29"/>
              <a:gd name="T44" fmla="*/ 2117 w 24"/>
              <a:gd name="T45" fmla="*/ 13685 h 29"/>
              <a:gd name="T46" fmla="*/ 2646 w 24"/>
              <a:gd name="T47" fmla="*/ 14780 h 29"/>
              <a:gd name="T48" fmla="*/ 3704 w 24"/>
              <a:gd name="T49" fmla="*/ 15328 h 29"/>
              <a:gd name="T50" fmla="*/ 4763 w 24"/>
              <a:gd name="T51" fmla="*/ 15875 h 29"/>
              <a:gd name="T52" fmla="*/ 5292 w 24"/>
              <a:gd name="T53" fmla="*/ 15875 h 29"/>
              <a:gd name="T54" fmla="*/ 6879 w 24"/>
              <a:gd name="T55" fmla="*/ 15875 h 29"/>
              <a:gd name="T56" fmla="*/ 7937 w 24"/>
              <a:gd name="T57" fmla="*/ 15875 h 29"/>
              <a:gd name="T58" fmla="*/ 8996 w 24"/>
              <a:gd name="T59" fmla="*/ 15328 h 29"/>
              <a:gd name="T60" fmla="*/ 9525 w 24"/>
              <a:gd name="T61" fmla="*/ 14780 h 29"/>
              <a:gd name="T62" fmla="*/ 10054 w 24"/>
              <a:gd name="T63" fmla="*/ 13685 h 29"/>
              <a:gd name="T64" fmla="*/ 11113 w 24"/>
              <a:gd name="T65" fmla="*/ 13138 h 29"/>
              <a:gd name="T66" fmla="*/ 11113 w 24"/>
              <a:gd name="T67" fmla="*/ 11496 h 29"/>
              <a:gd name="T68" fmla="*/ 12700 w 24"/>
              <a:gd name="T69" fmla="*/ 9853 h 29"/>
              <a:gd name="T70" fmla="*/ 12700 w 24"/>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29"/>
              <a:gd name="T110" fmla="*/ 24 w 24"/>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29">
                <a:moveTo>
                  <a:pt x="24" y="14"/>
                </a:moveTo>
                <a:lnTo>
                  <a:pt x="24" y="13"/>
                </a:lnTo>
                <a:lnTo>
                  <a:pt x="24" y="12"/>
                </a:lnTo>
                <a:lnTo>
                  <a:pt x="24" y="10"/>
                </a:lnTo>
                <a:lnTo>
                  <a:pt x="22" y="9"/>
                </a:lnTo>
                <a:lnTo>
                  <a:pt x="21" y="8"/>
                </a:lnTo>
                <a:lnTo>
                  <a:pt x="21" y="7"/>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7"/>
                </a:lnTo>
                <a:lnTo>
                  <a:pt x="2" y="8"/>
                </a:lnTo>
                <a:lnTo>
                  <a:pt x="0" y="9"/>
                </a:lnTo>
                <a:lnTo>
                  <a:pt x="0" y="10"/>
                </a:lnTo>
                <a:lnTo>
                  <a:pt x="0" y="12"/>
                </a:lnTo>
                <a:lnTo>
                  <a:pt x="0" y="13"/>
                </a:lnTo>
                <a:lnTo>
                  <a:pt x="0" y="14"/>
                </a:lnTo>
                <a:lnTo>
                  <a:pt x="0" y="16"/>
                </a:lnTo>
                <a:lnTo>
                  <a:pt x="0" y="17"/>
                </a:lnTo>
                <a:lnTo>
                  <a:pt x="0" y="18"/>
                </a:lnTo>
                <a:lnTo>
                  <a:pt x="0" y="19"/>
                </a:lnTo>
                <a:lnTo>
                  <a:pt x="2" y="21"/>
                </a:lnTo>
                <a:lnTo>
                  <a:pt x="2" y="23"/>
                </a:lnTo>
                <a:lnTo>
                  <a:pt x="2" y="24"/>
                </a:lnTo>
                <a:lnTo>
                  <a:pt x="3" y="24"/>
                </a:lnTo>
                <a:lnTo>
                  <a:pt x="4" y="25"/>
                </a:lnTo>
                <a:lnTo>
                  <a:pt x="4" y="26"/>
                </a:lnTo>
                <a:lnTo>
                  <a:pt x="5" y="27"/>
                </a:lnTo>
                <a:lnTo>
                  <a:pt x="6" y="28"/>
                </a:lnTo>
                <a:lnTo>
                  <a:pt x="7" y="28"/>
                </a:lnTo>
                <a:lnTo>
                  <a:pt x="8" y="29"/>
                </a:lnTo>
                <a:lnTo>
                  <a:pt x="9" y="29"/>
                </a:lnTo>
                <a:lnTo>
                  <a:pt x="10" y="29"/>
                </a:lnTo>
                <a:lnTo>
                  <a:pt x="11" y="29"/>
                </a:lnTo>
                <a:lnTo>
                  <a:pt x="13" y="29"/>
                </a:lnTo>
                <a:lnTo>
                  <a:pt x="14" y="29"/>
                </a:lnTo>
                <a:lnTo>
                  <a:pt x="15" y="29"/>
                </a:lnTo>
                <a:lnTo>
                  <a:pt x="16" y="29"/>
                </a:lnTo>
                <a:lnTo>
                  <a:pt x="17" y="28"/>
                </a:lnTo>
                <a:lnTo>
                  <a:pt x="18" y="27"/>
                </a:lnTo>
                <a:lnTo>
                  <a:pt x="19" y="26"/>
                </a:lnTo>
                <a:lnTo>
                  <a:pt x="19" y="25"/>
                </a:lnTo>
                <a:lnTo>
                  <a:pt x="20" y="24"/>
                </a:lnTo>
                <a:lnTo>
                  <a:pt x="21" y="24"/>
                </a:lnTo>
                <a:lnTo>
                  <a:pt x="21" y="23"/>
                </a:lnTo>
                <a:lnTo>
                  <a:pt x="21" y="21"/>
                </a:lnTo>
                <a:lnTo>
                  <a:pt x="22" y="19"/>
                </a:lnTo>
                <a:lnTo>
                  <a:pt x="24" y="18"/>
                </a:lnTo>
                <a:lnTo>
                  <a:pt x="24" y="17"/>
                </a:lnTo>
                <a:lnTo>
                  <a:pt x="24" y="16"/>
                </a:lnTo>
                <a:lnTo>
                  <a:pt x="24" y="14"/>
                </a:lnTo>
                <a:close/>
              </a:path>
            </a:pathLst>
          </a:custGeom>
          <a:solidFill>
            <a:srgbClr val="008080"/>
          </a:solidFill>
          <a:ln w="0">
            <a:solidFill>
              <a:srgbClr val="000040"/>
            </a:solidFill>
            <a:round/>
            <a:headEnd/>
            <a:tailEnd/>
          </a:ln>
        </p:spPr>
        <p:txBody>
          <a:bodyPr/>
          <a:lstStyle/>
          <a:p>
            <a:endParaRPr lang="ar-IQ"/>
          </a:p>
        </p:txBody>
      </p:sp>
      <p:sp>
        <p:nvSpPr>
          <p:cNvPr id="391" name="Line 389"/>
          <p:cNvSpPr>
            <a:spLocks noChangeShapeType="1"/>
          </p:cNvSpPr>
          <p:nvPr/>
        </p:nvSpPr>
        <p:spPr bwMode="auto">
          <a:xfrm>
            <a:off x="3406775" y="5191125"/>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92" name="Line 390"/>
          <p:cNvSpPr>
            <a:spLocks noChangeShapeType="1"/>
          </p:cNvSpPr>
          <p:nvPr/>
        </p:nvSpPr>
        <p:spPr bwMode="auto">
          <a:xfrm>
            <a:off x="3376613" y="5229225"/>
            <a:ext cx="61912"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93" name="Freeform 391"/>
          <p:cNvSpPr>
            <a:spLocks/>
          </p:cNvSpPr>
          <p:nvPr/>
        </p:nvSpPr>
        <p:spPr bwMode="auto">
          <a:xfrm>
            <a:off x="3724275" y="5392738"/>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394" name="Rectangle 392"/>
          <p:cNvSpPr>
            <a:spLocks noChangeArrowheads="1"/>
          </p:cNvSpPr>
          <p:nvPr/>
        </p:nvSpPr>
        <p:spPr bwMode="auto">
          <a:xfrm>
            <a:off x="3754438" y="5495925"/>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95" name="Rectangle 393"/>
          <p:cNvSpPr>
            <a:spLocks noChangeArrowheads="1"/>
          </p:cNvSpPr>
          <p:nvPr/>
        </p:nvSpPr>
        <p:spPr bwMode="auto">
          <a:xfrm>
            <a:off x="3797300" y="5548313"/>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96" name="Rectangle 394"/>
          <p:cNvSpPr>
            <a:spLocks noChangeArrowheads="1"/>
          </p:cNvSpPr>
          <p:nvPr/>
        </p:nvSpPr>
        <p:spPr bwMode="auto">
          <a:xfrm>
            <a:off x="3932238" y="5543550"/>
            <a:ext cx="63500"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397" name="Freeform 395"/>
          <p:cNvSpPr>
            <a:spLocks/>
          </p:cNvSpPr>
          <p:nvPr/>
        </p:nvSpPr>
        <p:spPr bwMode="auto">
          <a:xfrm>
            <a:off x="3865563" y="5626100"/>
            <a:ext cx="12700" cy="15875"/>
          </a:xfrm>
          <a:custGeom>
            <a:avLst/>
            <a:gdLst>
              <a:gd name="T0" fmla="*/ 12700 w 24"/>
              <a:gd name="T1" fmla="*/ 6879 h 30"/>
              <a:gd name="T2" fmla="*/ 12700 w 24"/>
              <a:gd name="T3" fmla="*/ 5821 h 30"/>
              <a:gd name="T4" fmla="*/ 11113 w 24"/>
              <a:gd name="T5" fmla="*/ 4763 h 30"/>
              <a:gd name="T6" fmla="*/ 11113 w 24"/>
              <a:gd name="T7" fmla="*/ 3175 h 30"/>
              <a:gd name="T8" fmla="*/ 10054 w 24"/>
              <a:gd name="T9" fmla="*/ 2117 h 30"/>
              <a:gd name="T10" fmla="*/ 9525 w 24"/>
              <a:gd name="T11" fmla="*/ 1058 h 30"/>
              <a:gd name="T12" fmla="*/ 8996 w 24"/>
              <a:gd name="T13" fmla="*/ 529 h 30"/>
              <a:gd name="T14" fmla="*/ 7937 w 24"/>
              <a:gd name="T15" fmla="*/ 0 h 30"/>
              <a:gd name="T16" fmla="*/ 6879 w 24"/>
              <a:gd name="T17" fmla="*/ 0 h 30"/>
              <a:gd name="T18" fmla="*/ 5292 w 24"/>
              <a:gd name="T19" fmla="*/ 0 h 30"/>
              <a:gd name="T20" fmla="*/ 4763 w 24"/>
              <a:gd name="T21" fmla="*/ 0 h 30"/>
              <a:gd name="T22" fmla="*/ 3704 w 24"/>
              <a:gd name="T23" fmla="*/ 529 h 30"/>
              <a:gd name="T24" fmla="*/ 2646 w 24"/>
              <a:gd name="T25" fmla="*/ 1058 h 30"/>
              <a:gd name="T26" fmla="*/ 2117 w 24"/>
              <a:gd name="T27" fmla="*/ 2117 h 30"/>
              <a:gd name="T28" fmla="*/ 1058 w 24"/>
              <a:gd name="T29" fmla="*/ 3175 h 30"/>
              <a:gd name="T30" fmla="*/ 1058 w 24"/>
              <a:gd name="T31" fmla="*/ 4763 h 30"/>
              <a:gd name="T32" fmla="*/ 0 w 24"/>
              <a:gd name="T33" fmla="*/ 5821 h 30"/>
              <a:gd name="T34" fmla="*/ 0 w 24"/>
              <a:gd name="T35" fmla="*/ 6879 h 30"/>
              <a:gd name="T36" fmla="*/ 0 w 24"/>
              <a:gd name="T37" fmla="*/ 8467 h 30"/>
              <a:gd name="T38" fmla="*/ 0 w 24"/>
              <a:gd name="T39" fmla="*/ 10054 h 30"/>
              <a:gd name="T40" fmla="*/ 1058 w 24"/>
              <a:gd name="T41" fmla="*/ 11642 h 30"/>
              <a:gd name="T42" fmla="*/ 1058 w 24"/>
              <a:gd name="T43" fmla="*/ 12700 h 30"/>
              <a:gd name="T44" fmla="*/ 2117 w 24"/>
              <a:gd name="T45" fmla="*/ 13229 h 30"/>
              <a:gd name="T46" fmla="*/ 2646 w 24"/>
              <a:gd name="T47" fmla="*/ 14287 h 30"/>
              <a:gd name="T48" fmla="*/ 3704 w 24"/>
              <a:gd name="T49" fmla="*/ 14817 h 30"/>
              <a:gd name="T50" fmla="*/ 4763 w 24"/>
              <a:gd name="T51" fmla="*/ 15875 h 30"/>
              <a:gd name="T52" fmla="*/ 5292 w 24"/>
              <a:gd name="T53" fmla="*/ 15875 h 30"/>
              <a:gd name="T54" fmla="*/ 6879 w 24"/>
              <a:gd name="T55" fmla="*/ 15875 h 30"/>
              <a:gd name="T56" fmla="*/ 7937 w 24"/>
              <a:gd name="T57" fmla="*/ 15875 h 30"/>
              <a:gd name="T58" fmla="*/ 8996 w 24"/>
              <a:gd name="T59" fmla="*/ 14817 h 30"/>
              <a:gd name="T60" fmla="*/ 9525 w 24"/>
              <a:gd name="T61" fmla="*/ 14287 h 30"/>
              <a:gd name="T62" fmla="*/ 10054 w 24"/>
              <a:gd name="T63" fmla="*/ 13229 h 30"/>
              <a:gd name="T64" fmla="*/ 11113 w 24"/>
              <a:gd name="T65" fmla="*/ 12700 h 30"/>
              <a:gd name="T66" fmla="*/ 11113 w 24"/>
              <a:gd name="T67" fmla="*/ 11642 h 30"/>
              <a:gd name="T68" fmla="*/ 12700 w 24"/>
              <a:gd name="T69" fmla="*/ 10054 h 30"/>
              <a:gd name="T70" fmla="*/ 12700 w 24"/>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4"/>
                </a:moveTo>
                <a:lnTo>
                  <a:pt x="24" y="13"/>
                </a:lnTo>
                <a:lnTo>
                  <a:pt x="24" y="12"/>
                </a:lnTo>
                <a:lnTo>
                  <a:pt x="24" y="11"/>
                </a:lnTo>
                <a:lnTo>
                  <a:pt x="22" y="10"/>
                </a:lnTo>
                <a:lnTo>
                  <a:pt x="21" y="9"/>
                </a:lnTo>
                <a:lnTo>
                  <a:pt x="21" y="8"/>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8"/>
                </a:lnTo>
                <a:lnTo>
                  <a:pt x="2" y="9"/>
                </a:lnTo>
                <a:lnTo>
                  <a:pt x="0" y="10"/>
                </a:lnTo>
                <a:lnTo>
                  <a:pt x="0" y="11"/>
                </a:lnTo>
                <a:lnTo>
                  <a:pt x="0" y="12"/>
                </a:lnTo>
                <a:lnTo>
                  <a:pt x="0" y="13"/>
                </a:lnTo>
                <a:lnTo>
                  <a:pt x="0" y="14"/>
                </a:lnTo>
                <a:lnTo>
                  <a:pt x="0" y="16"/>
                </a:lnTo>
                <a:lnTo>
                  <a:pt x="0" y="17"/>
                </a:lnTo>
                <a:lnTo>
                  <a:pt x="0" y="19"/>
                </a:lnTo>
                <a:lnTo>
                  <a:pt x="0" y="20"/>
                </a:lnTo>
                <a:lnTo>
                  <a:pt x="2" y="22"/>
                </a:lnTo>
                <a:lnTo>
                  <a:pt x="2" y="23"/>
                </a:lnTo>
                <a:lnTo>
                  <a:pt x="2" y="24"/>
                </a:lnTo>
                <a:lnTo>
                  <a:pt x="3" y="24"/>
                </a:lnTo>
                <a:lnTo>
                  <a:pt x="4" y="25"/>
                </a:lnTo>
                <a:lnTo>
                  <a:pt x="4" y="26"/>
                </a:lnTo>
                <a:lnTo>
                  <a:pt x="5" y="27"/>
                </a:lnTo>
                <a:lnTo>
                  <a:pt x="6" y="28"/>
                </a:lnTo>
                <a:lnTo>
                  <a:pt x="7" y="28"/>
                </a:lnTo>
                <a:lnTo>
                  <a:pt x="8" y="30"/>
                </a:lnTo>
                <a:lnTo>
                  <a:pt x="9" y="30"/>
                </a:lnTo>
                <a:lnTo>
                  <a:pt x="10" y="30"/>
                </a:lnTo>
                <a:lnTo>
                  <a:pt x="11" y="30"/>
                </a:lnTo>
                <a:lnTo>
                  <a:pt x="13" y="30"/>
                </a:lnTo>
                <a:lnTo>
                  <a:pt x="14"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4" y="19"/>
                </a:lnTo>
                <a:lnTo>
                  <a:pt x="24" y="17"/>
                </a:lnTo>
                <a:lnTo>
                  <a:pt x="24" y="16"/>
                </a:lnTo>
                <a:lnTo>
                  <a:pt x="24" y="14"/>
                </a:lnTo>
                <a:close/>
              </a:path>
            </a:pathLst>
          </a:custGeom>
          <a:solidFill>
            <a:srgbClr val="008080"/>
          </a:solidFill>
          <a:ln w="0">
            <a:solidFill>
              <a:srgbClr val="000040"/>
            </a:solidFill>
            <a:round/>
            <a:headEnd/>
            <a:tailEnd/>
          </a:ln>
        </p:spPr>
        <p:txBody>
          <a:bodyPr/>
          <a:lstStyle/>
          <a:p>
            <a:endParaRPr lang="ar-IQ"/>
          </a:p>
        </p:txBody>
      </p:sp>
      <p:sp>
        <p:nvSpPr>
          <p:cNvPr id="398" name="Line 396"/>
          <p:cNvSpPr>
            <a:spLocks noChangeShapeType="1"/>
          </p:cNvSpPr>
          <p:nvPr/>
        </p:nvSpPr>
        <p:spPr bwMode="auto">
          <a:xfrm>
            <a:off x="3963988" y="554513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399" name="Line 397"/>
          <p:cNvSpPr>
            <a:spLocks noChangeShapeType="1"/>
          </p:cNvSpPr>
          <p:nvPr/>
        </p:nvSpPr>
        <p:spPr bwMode="auto">
          <a:xfrm>
            <a:off x="3962400" y="5586413"/>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00" name="Freeform 398"/>
          <p:cNvSpPr>
            <a:spLocks/>
          </p:cNvSpPr>
          <p:nvPr/>
        </p:nvSpPr>
        <p:spPr bwMode="auto">
          <a:xfrm>
            <a:off x="4322763" y="5129213"/>
            <a:ext cx="323850" cy="341312"/>
          </a:xfrm>
          <a:custGeom>
            <a:avLst/>
            <a:gdLst>
              <a:gd name="T0" fmla="*/ 29537 w 614"/>
              <a:gd name="T1" fmla="*/ 104039 h 643"/>
              <a:gd name="T2" fmla="*/ 0 w 614"/>
              <a:gd name="T3" fmla="*/ 104039 h 643"/>
              <a:gd name="T4" fmla="*/ 161925 w 614"/>
              <a:gd name="T5" fmla="*/ 0 h 643"/>
              <a:gd name="T6" fmla="*/ 323850 w 614"/>
              <a:gd name="T7" fmla="*/ 104039 h 643"/>
              <a:gd name="T8" fmla="*/ 309609 w 614"/>
              <a:gd name="T9" fmla="*/ 104039 h 643"/>
              <a:gd name="T10" fmla="*/ 294313 w 614"/>
              <a:gd name="T11" fmla="*/ 104039 h 643"/>
              <a:gd name="T12" fmla="*/ 294313 w 614"/>
              <a:gd name="T13" fmla="*/ 326449 h 643"/>
              <a:gd name="T14" fmla="*/ 29537 w 614"/>
              <a:gd name="T15" fmla="*/ 326449 h 643"/>
              <a:gd name="T16" fmla="*/ 29537 w 614"/>
              <a:gd name="T17" fmla="*/ 104039 h 643"/>
              <a:gd name="T18" fmla="*/ 294313 w 614"/>
              <a:gd name="T19" fmla="*/ 104039 h 643"/>
              <a:gd name="T20" fmla="*/ 309609 w 614"/>
              <a:gd name="T21" fmla="*/ 104039 h 643"/>
              <a:gd name="T22" fmla="*/ 309609 w 614"/>
              <a:gd name="T23" fmla="*/ 341312 h 643"/>
              <a:gd name="T24" fmla="*/ 29537 w 614"/>
              <a:gd name="T25" fmla="*/ 341312 h 643"/>
              <a:gd name="T26" fmla="*/ 29537 w 614"/>
              <a:gd name="T27" fmla="*/ 326449 h 643"/>
              <a:gd name="T28" fmla="*/ 29537 w 614"/>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401" name="Rectangle 399"/>
          <p:cNvSpPr>
            <a:spLocks noChangeArrowheads="1"/>
          </p:cNvSpPr>
          <p:nvPr/>
        </p:nvSpPr>
        <p:spPr bwMode="auto">
          <a:xfrm>
            <a:off x="4352925" y="5233988"/>
            <a:ext cx="268288"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02" name="Rectangle 400"/>
          <p:cNvSpPr>
            <a:spLocks noChangeArrowheads="1"/>
          </p:cNvSpPr>
          <p:nvPr/>
        </p:nvSpPr>
        <p:spPr bwMode="auto">
          <a:xfrm>
            <a:off x="4395788" y="5286375"/>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03" name="Rectangle 401"/>
          <p:cNvSpPr>
            <a:spLocks noChangeArrowheads="1"/>
          </p:cNvSpPr>
          <p:nvPr/>
        </p:nvSpPr>
        <p:spPr bwMode="auto">
          <a:xfrm>
            <a:off x="4530725" y="5281613"/>
            <a:ext cx="63500"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04" name="Freeform 402"/>
          <p:cNvSpPr>
            <a:spLocks/>
          </p:cNvSpPr>
          <p:nvPr/>
        </p:nvSpPr>
        <p:spPr bwMode="auto">
          <a:xfrm>
            <a:off x="4464050" y="5362575"/>
            <a:ext cx="12700" cy="15875"/>
          </a:xfrm>
          <a:custGeom>
            <a:avLst/>
            <a:gdLst>
              <a:gd name="T0" fmla="*/ 12700 w 23"/>
              <a:gd name="T1" fmla="*/ 7408 h 30"/>
              <a:gd name="T2" fmla="*/ 12700 w 23"/>
              <a:gd name="T3" fmla="*/ 5821 h 30"/>
              <a:gd name="T4" fmla="*/ 11043 w 23"/>
              <a:gd name="T5" fmla="*/ 4763 h 30"/>
              <a:gd name="T6" fmla="*/ 11043 w 23"/>
              <a:gd name="T7" fmla="*/ 3704 h 30"/>
              <a:gd name="T8" fmla="*/ 9939 w 23"/>
              <a:gd name="T9" fmla="*/ 2646 h 30"/>
              <a:gd name="T10" fmla="*/ 9387 w 23"/>
              <a:gd name="T11" fmla="*/ 1588 h 30"/>
              <a:gd name="T12" fmla="*/ 8835 w 23"/>
              <a:gd name="T13" fmla="*/ 529 h 30"/>
              <a:gd name="T14" fmla="*/ 7730 w 23"/>
              <a:gd name="T15" fmla="*/ 0 h 30"/>
              <a:gd name="T16" fmla="*/ 6626 w 23"/>
              <a:gd name="T17" fmla="*/ 0 h 30"/>
              <a:gd name="T18" fmla="*/ 4970 w 23"/>
              <a:gd name="T19" fmla="*/ 0 h 30"/>
              <a:gd name="T20" fmla="*/ 4417 w 23"/>
              <a:gd name="T21" fmla="*/ 0 h 30"/>
              <a:gd name="T22" fmla="*/ 3313 w 23"/>
              <a:gd name="T23" fmla="*/ 529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2700 h 30"/>
              <a:gd name="T44" fmla="*/ 1657 w 23"/>
              <a:gd name="T45" fmla="*/ 13758 h 30"/>
              <a:gd name="T46" fmla="*/ 2209 w 23"/>
              <a:gd name="T47" fmla="*/ 14817 h 30"/>
              <a:gd name="T48" fmla="*/ 3313 w 23"/>
              <a:gd name="T49" fmla="*/ 15346 h 30"/>
              <a:gd name="T50" fmla="*/ 4417 w 23"/>
              <a:gd name="T51" fmla="*/ 15875 h 30"/>
              <a:gd name="T52" fmla="*/ 4970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043 w 23"/>
              <a:gd name="T65" fmla="*/ 12700 h 30"/>
              <a:gd name="T66" fmla="*/ 11043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1" y="10"/>
                </a:lnTo>
                <a:lnTo>
                  <a:pt x="20" y="9"/>
                </a:lnTo>
                <a:lnTo>
                  <a:pt x="20" y="8"/>
                </a:lnTo>
                <a:lnTo>
                  <a:pt x="20" y="7"/>
                </a:lnTo>
                <a:lnTo>
                  <a:pt x="19" y="6"/>
                </a:lnTo>
                <a:lnTo>
                  <a:pt x="18" y="5"/>
                </a:lnTo>
                <a:lnTo>
                  <a:pt x="18" y="4"/>
                </a:lnTo>
                <a:lnTo>
                  <a:pt x="17" y="3"/>
                </a:lnTo>
                <a:lnTo>
                  <a:pt x="16" y="1"/>
                </a:lnTo>
                <a:lnTo>
                  <a:pt x="15" y="0"/>
                </a:lnTo>
                <a:lnTo>
                  <a:pt x="14" y="0"/>
                </a:lnTo>
                <a:lnTo>
                  <a:pt x="13" y="0"/>
                </a:lnTo>
                <a:lnTo>
                  <a:pt x="12" y="0"/>
                </a:lnTo>
                <a:lnTo>
                  <a:pt x="10" y="0"/>
                </a:lnTo>
                <a:lnTo>
                  <a:pt x="9"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9" y="30"/>
                </a:lnTo>
                <a:lnTo>
                  <a:pt x="10" y="30"/>
                </a:lnTo>
                <a:lnTo>
                  <a:pt x="12" y="30"/>
                </a:lnTo>
                <a:lnTo>
                  <a:pt x="13" y="30"/>
                </a:lnTo>
                <a:lnTo>
                  <a:pt x="14" y="30"/>
                </a:lnTo>
                <a:lnTo>
                  <a:pt x="15" y="30"/>
                </a:lnTo>
                <a:lnTo>
                  <a:pt x="16" y="29"/>
                </a:lnTo>
                <a:lnTo>
                  <a:pt x="17" y="28"/>
                </a:lnTo>
                <a:lnTo>
                  <a:pt x="18" y="27"/>
                </a:lnTo>
                <a:lnTo>
                  <a:pt x="18" y="26"/>
                </a:lnTo>
                <a:lnTo>
                  <a:pt x="19" y="24"/>
                </a:lnTo>
                <a:lnTo>
                  <a:pt x="20" y="24"/>
                </a:lnTo>
                <a:lnTo>
                  <a:pt x="20" y="23"/>
                </a:lnTo>
                <a:lnTo>
                  <a:pt x="20" y="22"/>
                </a:lnTo>
                <a:lnTo>
                  <a:pt x="21"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405" name="Line 403"/>
          <p:cNvSpPr>
            <a:spLocks noChangeShapeType="1"/>
          </p:cNvSpPr>
          <p:nvPr/>
        </p:nvSpPr>
        <p:spPr bwMode="auto">
          <a:xfrm>
            <a:off x="4562475" y="5283200"/>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06" name="Line 404"/>
          <p:cNvSpPr>
            <a:spLocks noChangeShapeType="1"/>
          </p:cNvSpPr>
          <p:nvPr/>
        </p:nvSpPr>
        <p:spPr bwMode="auto">
          <a:xfrm>
            <a:off x="4530725" y="5319713"/>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07" name="Freeform 405"/>
          <p:cNvSpPr>
            <a:spLocks/>
          </p:cNvSpPr>
          <p:nvPr/>
        </p:nvSpPr>
        <p:spPr bwMode="auto">
          <a:xfrm>
            <a:off x="3930650" y="4611688"/>
            <a:ext cx="325438" cy="339725"/>
          </a:xfrm>
          <a:custGeom>
            <a:avLst/>
            <a:gdLst>
              <a:gd name="T0" fmla="*/ 29633 w 615"/>
              <a:gd name="T1" fmla="*/ 103555 h 643"/>
              <a:gd name="T2" fmla="*/ 0 w 615"/>
              <a:gd name="T3" fmla="*/ 103555 h 643"/>
              <a:gd name="T4" fmla="*/ 162454 w 615"/>
              <a:gd name="T5" fmla="*/ 0 h 643"/>
              <a:gd name="T6" fmla="*/ 325438 w 615"/>
              <a:gd name="T7" fmla="*/ 103555 h 643"/>
              <a:gd name="T8" fmla="*/ 310621 w 615"/>
              <a:gd name="T9" fmla="*/ 103555 h 643"/>
              <a:gd name="T10" fmla="*/ 295805 w 615"/>
              <a:gd name="T11" fmla="*/ 103555 h 643"/>
              <a:gd name="T12" fmla="*/ 295805 w 615"/>
              <a:gd name="T13" fmla="*/ 324931 h 643"/>
              <a:gd name="T14" fmla="*/ 29633 w 615"/>
              <a:gd name="T15" fmla="*/ 324931 h 643"/>
              <a:gd name="T16" fmla="*/ 29633 w 615"/>
              <a:gd name="T17" fmla="*/ 103555 h 643"/>
              <a:gd name="T18" fmla="*/ 295805 w 615"/>
              <a:gd name="T19" fmla="*/ 103555 h 643"/>
              <a:gd name="T20" fmla="*/ 310621 w 615"/>
              <a:gd name="T21" fmla="*/ 103555 h 643"/>
              <a:gd name="T22" fmla="*/ 310621 w 615"/>
              <a:gd name="T23" fmla="*/ 339725 h 643"/>
              <a:gd name="T24" fmla="*/ 29633 w 615"/>
              <a:gd name="T25" fmla="*/ 339725 h 643"/>
              <a:gd name="T26" fmla="*/ 29633 w 615"/>
              <a:gd name="T27" fmla="*/ 324931 h 643"/>
              <a:gd name="T28" fmla="*/ 29633 w 615"/>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408" name="Rectangle 406"/>
          <p:cNvSpPr>
            <a:spLocks noChangeArrowheads="1"/>
          </p:cNvSpPr>
          <p:nvPr/>
        </p:nvSpPr>
        <p:spPr bwMode="auto">
          <a:xfrm>
            <a:off x="3960813" y="4714875"/>
            <a:ext cx="268287"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09" name="Rectangle 407"/>
          <p:cNvSpPr>
            <a:spLocks noChangeArrowheads="1"/>
          </p:cNvSpPr>
          <p:nvPr/>
        </p:nvSpPr>
        <p:spPr bwMode="auto">
          <a:xfrm>
            <a:off x="4003675" y="4767263"/>
            <a:ext cx="93663"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10" name="Rectangle 408"/>
          <p:cNvSpPr>
            <a:spLocks noChangeArrowheads="1"/>
          </p:cNvSpPr>
          <p:nvPr/>
        </p:nvSpPr>
        <p:spPr bwMode="auto">
          <a:xfrm>
            <a:off x="4138613" y="4764088"/>
            <a:ext cx="65087"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11" name="Freeform 409"/>
          <p:cNvSpPr>
            <a:spLocks/>
          </p:cNvSpPr>
          <p:nvPr/>
        </p:nvSpPr>
        <p:spPr bwMode="auto">
          <a:xfrm>
            <a:off x="4071938" y="4845050"/>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6" y="1"/>
                </a:lnTo>
                <a:lnTo>
                  <a:pt x="15" y="0"/>
                </a:lnTo>
                <a:lnTo>
                  <a:pt x="14" y="0"/>
                </a:lnTo>
                <a:lnTo>
                  <a:pt x="13" y="0"/>
                </a:lnTo>
                <a:lnTo>
                  <a:pt x="12" y="0"/>
                </a:lnTo>
                <a:lnTo>
                  <a:pt x="11" y="0"/>
                </a:lnTo>
                <a:lnTo>
                  <a:pt x="10" y="0"/>
                </a:lnTo>
                <a:lnTo>
                  <a:pt x="9" y="0"/>
                </a:lnTo>
                <a:lnTo>
                  <a:pt x="8" y="0"/>
                </a:lnTo>
                <a:lnTo>
                  <a:pt x="7"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4" y="28"/>
                </a:lnTo>
                <a:lnTo>
                  <a:pt x="5" y="29"/>
                </a:lnTo>
                <a:lnTo>
                  <a:pt x="7" y="29"/>
                </a:lnTo>
                <a:lnTo>
                  <a:pt x="8" y="30"/>
                </a:lnTo>
                <a:lnTo>
                  <a:pt x="9" y="30"/>
                </a:lnTo>
                <a:lnTo>
                  <a:pt x="10" y="30"/>
                </a:lnTo>
                <a:lnTo>
                  <a:pt x="11" y="30"/>
                </a:lnTo>
                <a:lnTo>
                  <a:pt x="12" y="30"/>
                </a:lnTo>
                <a:lnTo>
                  <a:pt x="13" y="30"/>
                </a:lnTo>
                <a:lnTo>
                  <a:pt x="14" y="30"/>
                </a:lnTo>
                <a:lnTo>
                  <a:pt x="15" y="30"/>
                </a:lnTo>
                <a:lnTo>
                  <a:pt x="16"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412" name="Line 410"/>
          <p:cNvSpPr>
            <a:spLocks noChangeShapeType="1"/>
          </p:cNvSpPr>
          <p:nvPr/>
        </p:nvSpPr>
        <p:spPr bwMode="auto">
          <a:xfrm>
            <a:off x="4170363" y="476408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13" name="Line 411"/>
          <p:cNvSpPr>
            <a:spLocks noChangeShapeType="1"/>
          </p:cNvSpPr>
          <p:nvPr/>
        </p:nvSpPr>
        <p:spPr bwMode="auto">
          <a:xfrm>
            <a:off x="4138613" y="4802188"/>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14" name="Freeform 412"/>
          <p:cNvSpPr>
            <a:spLocks/>
          </p:cNvSpPr>
          <p:nvPr/>
        </p:nvSpPr>
        <p:spPr bwMode="auto">
          <a:xfrm>
            <a:off x="3714750" y="3702050"/>
            <a:ext cx="325438" cy="341313"/>
          </a:xfrm>
          <a:custGeom>
            <a:avLst/>
            <a:gdLst>
              <a:gd name="T0" fmla="*/ 29633 w 615"/>
              <a:gd name="T1" fmla="*/ 103509 h 643"/>
              <a:gd name="T2" fmla="*/ 0 w 615"/>
              <a:gd name="T3" fmla="*/ 103509 h 643"/>
              <a:gd name="T4" fmla="*/ 162454 w 615"/>
              <a:gd name="T5" fmla="*/ 0 h 643"/>
              <a:gd name="T6" fmla="*/ 325438 w 615"/>
              <a:gd name="T7" fmla="*/ 103509 h 643"/>
              <a:gd name="T8" fmla="*/ 310621 w 615"/>
              <a:gd name="T9" fmla="*/ 103509 h 643"/>
              <a:gd name="T10" fmla="*/ 295805 w 615"/>
              <a:gd name="T11" fmla="*/ 103509 h 643"/>
              <a:gd name="T12" fmla="*/ 295805 w 615"/>
              <a:gd name="T13" fmla="*/ 325919 h 643"/>
              <a:gd name="T14" fmla="*/ 29633 w 615"/>
              <a:gd name="T15" fmla="*/ 325919 h 643"/>
              <a:gd name="T16" fmla="*/ 29633 w 615"/>
              <a:gd name="T17" fmla="*/ 103509 h 643"/>
              <a:gd name="T18" fmla="*/ 295805 w 615"/>
              <a:gd name="T19" fmla="*/ 103509 h 643"/>
              <a:gd name="T20" fmla="*/ 310621 w 615"/>
              <a:gd name="T21" fmla="*/ 103509 h 643"/>
              <a:gd name="T22" fmla="*/ 310621 w 615"/>
              <a:gd name="T23" fmla="*/ 341313 h 643"/>
              <a:gd name="T24" fmla="*/ 29633 w 615"/>
              <a:gd name="T25" fmla="*/ 341313 h 643"/>
              <a:gd name="T26" fmla="*/ 29633 w 615"/>
              <a:gd name="T27" fmla="*/ 325919 h 643"/>
              <a:gd name="T28" fmla="*/ 29633 w 615"/>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415" name="Rectangle 413"/>
          <p:cNvSpPr>
            <a:spLocks noChangeArrowheads="1"/>
          </p:cNvSpPr>
          <p:nvPr/>
        </p:nvSpPr>
        <p:spPr bwMode="auto">
          <a:xfrm>
            <a:off x="3744913" y="3805238"/>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16" name="Rectangle 414"/>
          <p:cNvSpPr>
            <a:spLocks noChangeArrowheads="1"/>
          </p:cNvSpPr>
          <p:nvPr/>
        </p:nvSpPr>
        <p:spPr bwMode="auto">
          <a:xfrm>
            <a:off x="3789363" y="3859213"/>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17" name="Rectangle 415"/>
          <p:cNvSpPr>
            <a:spLocks noChangeArrowheads="1"/>
          </p:cNvSpPr>
          <p:nvPr/>
        </p:nvSpPr>
        <p:spPr bwMode="auto">
          <a:xfrm>
            <a:off x="3924300" y="3854450"/>
            <a:ext cx="63500"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18" name="Freeform 416"/>
          <p:cNvSpPr>
            <a:spLocks/>
          </p:cNvSpPr>
          <p:nvPr/>
        </p:nvSpPr>
        <p:spPr bwMode="auto">
          <a:xfrm>
            <a:off x="3857625" y="3935413"/>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10491 w 23"/>
              <a:gd name="T9" fmla="*/ 2190 h 29"/>
              <a:gd name="T10" fmla="*/ 9939 w 23"/>
              <a:gd name="T11" fmla="*/ 1095 h 29"/>
              <a:gd name="T12" fmla="*/ 9387 w 23"/>
              <a:gd name="T13" fmla="*/ 547 h 29"/>
              <a:gd name="T14" fmla="*/ 7730 w 23"/>
              <a:gd name="T15" fmla="*/ 0 h 29"/>
              <a:gd name="T16" fmla="*/ 6626 w 23"/>
              <a:gd name="T17" fmla="*/ 0 h 29"/>
              <a:gd name="T18" fmla="*/ 5522 w 23"/>
              <a:gd name="T19" fmla="*/ 0 h 29"/>
              <a:gd name="T20" fmla="*/ 4970 w 23"/>
              <a:gd name="T21" fmla="*/ 0 h 29"/>
              <a:gd name="T22" fmla="*/ 3865 w 23"/>
              <a:gd name="T23" fmla="*/ 547 h 29"/>
              <a:gd name="T24" fmla="*/ 2209 w 23"/>
              <a:gd name="T25" fmla="*/ 1095 h 29"/>
              <a:gd name="T26" fmla="*/ 1657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1657 w 23"/>
              <a:gd name="T45" fmla="*/ 13685 h 29"/>
              <a:gd name="T46" fmla="*/ 2209 w 23"/>
              <a:gd name="T47" fmla="*/ 14780 h 29"/>
              <a:gd name="T48" fmla="*/ 3865 w 23"/>
              <a:gd name="T49" fmla="*/ 15328 h 29"/>
              <a:gd name="T50" fmla="*/ 4970 w 23"/>
              <a:gd name="T51" fmla="*/ 15875 h 29"/>
              <a:gd name="T52" fmla="*/ 5522 w 23"/>
              <a:gd name="T53" fmla="*/ 15875 h 29"/>
              <a:gd name="T54" fmla="*/ 6626 w 23"/>
              <a:gd name="T55" fmla="*/ 15875 h 29"/>
              <a:gd name="T56" fmla="*/ 7730 w 23"/>
              <a:gd name="T57" fmla="*/ 15875 h 29"/>
              <a:gd name="T58" fmla="*/ 9387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419" name="Line 417"/>
          <p:cNvSpPr>
            <a:spLocks noChangeShapeType="1"/>
          </p:cNvSpPr>
          <p:nvPr/>
        </p:nvSpPr>
        <p:spPr bwMode="auto">
          <a:xfrm>
            <a:off x="3954463" y="3854450"/>
            <a:ext cx="1587" cy="80963"/>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20" name="Line 418"/>
          <p:cNvSpPr>
            <a:spLocks noChangeShapeType="1"/>
          </p:cNvSpPr>
          <p:nvPr/>
        </p:nvSpPr>
        <p:spPr bwMode="auto">
          <a:xfrm>
            <a:off x="3924300" y="3892550"/>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21" name="Freeform 419"/>
          <p:cNvSpPr>
            <a:spLocks/>
          </p:cNvSpPr>
          <p:nvPr/>
        </p:nvSpPr>
        <p:spPr bwMode="auto">
          <a:xfrm>
            <a:off x="5345113" y="2589213"/>
            <a:ext cx="325437" cy="341312"/>
          </a:xfrm>
          <a:custGeom>
            <a:avLst/>
            <a:gdLst>
              <a:gd name="T0" fmla="*/ 29682 w 614"/>
              <a:gd name="T1" fmla="*/ 103508 h 643"/>
              <a:gd name="T2" fmla="*/ 0 w 614"/>
              <a:gd name="T3" fmla="*/ 103508 h 643"/>
              <a:gd name="T4" fmla="*/ 162719 w 614"/>
              <a:gd name="T5" fmla="*/ 0 h 643"/>
              <a:gd name="T6" fmla="*/ 325437 w 614"/>
              <a:gd name="T7" fmla="*/ 103508 h 643"/>
              <a:gd name="T8" fmla="*/ 311126 w 614"/>
              <a:gd name="T9" fmla="*/ 103508 h 643"/>
              <a:gd name="T10" fmla="*/ 295755 w 614"/>
              <a:gd name="T11" fmla="*/ 103508 h 643"/>
              <a:gd name="T12" fmla="*/ 295755 w 614"/>
              <a:gd name="T13" fmla="*/ 325918 h 643"/>
              <a:gd name="T14" fmla="*/ 29682 w 614"/>
              <a:gd name="T15" fmla="*/ 325918 h 643"/>
              <a:gd name="T16" fmla="*/ 29682 w 614"/>
              <a:gd name="T17" fmla="*/ 103508 h 643"/>
              <a:gd name="T18" fmla="*/ 295755 w 614"/>
              <a:gd name="T19" fmla="*/ 103508 h 643"/>
              <a:gd name="T20" fmla="*/ 311126 w 614"/>
              <a:gd name="T21" fmla="*/ 103508 h 643"/>
              <a:gd name="T22" fmla="*/ 311126 w 614"/>
              <a:gd name="T23" fmla="*/ 341312 h 643"/>
              <a:gd name="T24" fmla="*/ 29682 w 614"/>
              <a:gd name="T25" fmla="*/ 341312 h 643"/>
              <a:gd name="T26" fmla="*/ 29682 w 614"/>
              <a:gd name="T27" fmla="*/ 325918 h 643"/>
              <a:gd name="T28" fmla="*/ 29682 w 614"/>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422" name="Rectangle 420"/>
          <p:cNvSpPr>
            <a:spLocks noChangeArrowheads="1"/>
          </p:cNvSpPr>
          <p:nvPr/>
        </p:nvSpPr>
        <p:spPr bwMode="auto">
          <a:xfrm>
            <a:off x="5375275" y="2692400"/>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23" name="Rectangle 421"/>
          <p:cNvSpPr>
            <a:spLocks noChangeArrowheads="1"/>
          </p:cNvSpPr>
          <p:nvPr/>
        </p:nvSpPr>
        <p:spPr bwMode="auto">
          <a:xfrm>
            <a:off x="5418138" y="2746375"/>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24" name="Rectangle 422"/>
          <p:cNvSpPr>
            <a:spLocks noChangeArrowheads="1"/>
          </p:cNvSpPr>
          <p:nvPr/>
        </p:nvSpPr>
        <p:spPr bwMode="auto">
          <a:xfrm>
            <a:off x="5553075" y="2741613"/>
            <a:ext cx="65088"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25" name="Freeform 423"/>
          <p:cNvSpPr>
            <a:spLocks/>
          </p:cNvSpPr>
          <p:nvPr/>
        </p:nvSpPr>
        <p:spPr bwMode="auto">
          <a:xfrm>
            <a:off x="5487988" y="2822575"/>
            <a:ext cx="11112" cy="15875"/>
          </a:xfrm>
          <a:custGeom>
            <a:avLst/>
            <a:gdLst>
              <a:gd name="T0" fmla="*/ 11112 w 23"/>
              <a:gd name="T1" fmla="*/ 6879 h 30"/>
              <a:gd name="T2" fmla="*/ 11112 w 23"/>
              <a:gd name="T3" fmla="*/ 5821 h 30"/>
              <a:gd name="T4" fmla="*/ 9663 w 23"/>
              <a:gd name="T5" fmla="*/ 4763 h 30"/>
              <a:gd name="T6" fmla="*/ 9663 w 23"/>
              <a:gd name="T7" fmla="*/ 3704 h 30"/>
              <a:gd name="T8" fmla="*/ 8696 w 23"/>
              <a:gd name="T9" fmla="*/ 2117 h 30"/>
              <a:gd name="T10" fmla="*/ 8213 w 23"/>
              <a:gd name="T11" fmla="*/ 1058 h 30"/>
              <a:gd name="T12" fmla="*/ 7730 w 23"/>
              <a:gd name="T13" fmla="*/ 529 h 30"/>
              <a:gd name="T14" fmla="*/ 6764 w 23"/>
              <a:gd name="T15" fmla="*/ 0 h 30"/>
              <a:gd name="T16" fmla="*/ 5798 w 23"/>
              <a:gd name="T17" fmla="*/ 0 h 30"/>
              <a:gd name="T18" fmla="*/ 4348 w 23"/>
              <a:gd name="T19" fmla="*/ 0 h 30"/>
              <a:gd name="T20" fmla="*/ 3865 w 23"/>
              <a:gd name="T21" fmla="*/ 0 h 30"/>
              <a:gd name="T22" fmla="*/ 2899 w 23"/>
              <a:gd name="T23" fmla="*/ 529 h 30"/>
              <a:gd name="T24" fmla="*/ 1933 w 23"/>
              <a:gd name="T25" fmla="*/ 1058 h 30"/>
              <a:gd name="T26" fmla="*/ 1449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449 w 23"/>
              <a:gd name="T45" fmla="*/ 13229 h 30"/>
              <a:gd name="T46" fmla="*/ 1933 w 23"/>
              <a:gd name="T47" fmla="*/ 14287 h 30"/>
              <a:gd name="T48" fmla="*/ 2899 w 23"/>
              <a:gd name="T49" fmla="*/ 15346 h 30"/>
              <a:gd name="T50" fmla="*/ 3865 w 23"/>
              <a:gd name="T51" fmla="*/ 15875 h 30"/>
              <a:gd name="T52" fmla="*/ 4348 w 23"/>
              <a:gd name="T53" fmla="*/ 15875 h 30"/>
              <a:gd name="T54" fmla="*/ 5798 w 23"/>
              <a:gd name="T55" fmla="*/ 15875 h 30"/>
              <a:gd name="T56" fmla="*/ 6764 w 23"/>
              <a:gd name="T57" fmla="*/ 15875 h 30"/>
              <a:gd name="T58" fmla="*/ 7730 w 23"/>
              <a:gd name="T59" fmla="*/ 15346 h 30"/>
              <a:gd name="T60" fmla="*/ 8213 w 23"/>
              <a:gd name="T61" fmla="*/ 14287 h 30"/>
              <a:gd name="T62" fmla="*/ 8696 w 23"/>
              <a:gd name="T63" fmla="*/ 13229 h 30"/>
              <a:gd name="T64" fmla="*/ 9663 w 23"/>
              <a:gd name="T65" fmla="*/ 12700 h 30"/>
              <a:gd name="T66" fmla="*/ 9663 w 23"/>
              <a:gd name="T67" fmla="*/ 11642 h 30"/>
              <a:gd name="T68" fmla="*/ 11112 w 23"/>
              <a:gd name="T69" fmla="*/ 10054 h 30"/>
              <a:gd name="T70" fmla="*/ 11112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1" y="10"/>
                </a:lnTo>
                <a:lnTo>
                  <a:pt x="20" y="9"/>
                </a:lnTo>
                <a:lnTo>
                  <a:pt x="20" y="8"/>
                </a:lnTo>
                <a:lnTo>
                  <a:pt x="20" y="7"/>
                </a:lnTo>
                <a:lnTo>
                  <a:pt x="19" y="6"/>
                </a:lnTo>
                <a:lnTo>
                  <a:pt x="18" y="4"/>
                </a:lnTo>
                <a:lnTo>
                  <a:pt x="18" y="3"/>
                </a:lnTo>
                <a:lnTo>
                  <a:pt x="17" y="2"/>
                </a:lnTo>
                <a:lnTo>
                  <a:pt x="16" y="1"/>
                </a:lnTo>
                <a:lnTo>
                  <a:pt x="15" y="0"/>
                </a:lnTo>
                <a:lnTo>
                  <a:pt x="14" y="0"/>
                </a:lnTo>
                <a:lnTo>
                  <a:pt x="13" y="0"/>
                </a:lnTo>
                <a:lnTo>
                  <a:pt x="12" y="0"/>
                </a:lnTo>
                <a:lnTo>
                  <a:pt x="11" y="0"/>
                </a:lnTo>
                <a:lnTo>
                  <a:pt x="9"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8" y="30"/>
                </a:lnTo>
                <a:lnTo>
                  <a:pt x="9" y="30"/>
                </a:lnTo>
                <a:lnTo>
                  <a:pt x="11" y="30"/>
                </a:lnTo>
                <a:lnTo>
                  <a:pt x="12" y="30"/>
                </a:lnTo>
                <a:lnTo>
                  <a:pt x="13" y="30"/>
                </a:lnTo>
                <a:lnTo>
                  <a:pt x="14" y="30"/>
                </a:lnTo>
                <a:lnTo>
                  <a:pt x="15" y="30"/>
                </a:lnTo>
                <a:lnTo>
                  <a:pt x="16" y="29"/>
                </a:lnTo>
                <a:lnTo>
                  <a:pt x="17" y="27"/>
                </a:lnTo>
                <a:lnTo>
                  <a:pt x="18" y="26"/>
                </a:lnTo>
                <a:lnTo>
                  <a:pt x="18" y="25"/>
                </a:lnTo>
                <a:lnTo>
                  <a:pt x="19" y="24"/>
                </a:lnTo>
                <a:lnTo>
                  <a:pt x="20" y="24"/>
                </a:lnTo>
                <a:lnTo>
                  <a:pt x="20" y="23"/>
                </a:lnTo>
                <a:lnTo>
                  <a:pt x="20" y="22"/>
                </a:lnTo>
                <a:lnTo>
                  <a:pt x="21"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426" name="Line 424"/>
          <p:cNvSpPr>
            <a:spLocks noChangeShapeType="1"/>
          </p:cNvSpPr>
          <p:nvPr/>
        </p:nvSpPr>
        <p:spPr bwMode="auto">
          <a:xfrm>
            <a:off x="5584825" y="2743200"/>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27" name="Line 425"/>
          <p:cNvSpPr>
            <a:spLocks noChangeShapeType="1"/>
          </p:cNvSpPr>
          <p:nvPr/>
        </p:nvSpPr>
        <p:spPr bwMode="auto">
          <a:xfrm>
            <a:off x="5553075" y="2779713"/>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28" name="Freeform 426"/>
          <p:cNvSpPr>
            <a:spLocks/>
          </p:cNvSpPr>
          <p:nvPr/>
        </p:nvSpPr>
        <p:spPr bwMode="auto">
          <a:xfrm>
            <a:off x="1731963" y="3449638"/>
            <a:ext cx="325437" cy="339725"/>
          </a:xfrm>
          <a:custGeom>
            <a:avLst/>
            <a:gdLst>
              <a:gd name="T0" fmla="*/ 29682 w 614"/>
              <a:gd name="T1" fmla="*/ 103027 h 643"/>
              <a:gd name="T2" fmla="*/ 0 w 614"/>
              <a:gd name="T3" fmla="*/ 103027 h 643"/>
              <a:gd name="T4" fmla="*/ 162719 w 614"/>
              <a:gd name="T5" fmla="*/ 0 h 643"/>
              <a:gd name="T6" fmla="*/ 325437 w 614"/>
              <a:gd name="T7" fmla="*/ 103027 h 643"/>
              <a:gd name="T8" fmla="*/ 311126 w 614"/>
              <a:gd name="T9" fmla="*/ 103027 h 643"/>
              <a:gd name="T10" fmla="*/ 295755 w 614"/>
              <a:gd name="T11" fmla="*/ 103027 h 643"/>
              <a:gd name="T12" fmla="*/ 295755 w 614"/>
              <a:gd name="T13" fmla="*/ 324931 h 643"/>
              <a:gd name="T14" fmla="*/ 29682 w 614"/>
              <a:gd name="T15" fmla="*/ 324931 h 643"/>
              <a:gd name="T16" fmla="*/ 29682 w 614"/>
              <a:gd name="T17" fmla="*/ 103027 h 643"/>
              <a:gd name="T18" fmla="*/ 295755 w 614"/>
              <a:gd name="T19" fmla="*/ 103027 h 643"/>
              <a:gd name="T20" fmla="*/ 311126 w 614"/>
              <a:gd name="T21" fmla="*/ 103027 h 643"/>
              <a:gd name="T22" fmla="*/ 311126 w 614"/>
              <a:gd name="T23" fmla="*/ 339725 h 643"/>
              <a:gd name="T24" fmla="*/ 29682 w 614"/>
              <a:gd name="T25" fmla="*/ 339725 h 643"/>
              <a:gd name="T26" fmla="*/ 29682 w 614"/>
              <a:gd name="T27" fmla="*/ 324931 h 643"/>
              <a:gd name="T28" fmla="*/ 29682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429" name="Rectangle 427"/>
          <p:cNvSpPr>
            <a:spLocks noChangeArrowheads="1"/>
          </p:cNvSpPr>
          <p:nvPr/>
        </p:nvSpPr>
        <p:spPr bwMode="auto">
          <a:xfrm>
            <a:off x="1762125" y="3552825"/>
            <a:ext cx="268288"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30" name="Rectangle 428"/>
          <p:cNvSpPr>
            <a:spLocks noChangeArrowheads="1"/>
          </p:cNvSpPr>
          <p:nvPr/>
        </p:nvSpPr>
        <p:spPr bwMode="auto">
          <a:xfrm>
            <a:off x="1804988" y="3605213"/>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31" name="Rectangle 429"/>
          <p:cNvSpPr>
            <a:spLocks noChangeArrowheads="1"/>
          </p:cNvSpPr>
          <p:nvPr/>
        </p:nvSpPr>
        <p:spPr bwMode="auto">
          <a:xfrm>
            <a:off x="1939925" y="3602038"/>
            <a:ext cx="65088"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32" name="Freeform 430"/>
          <p:cNvSpPr>
            <a:spLocks/>
          </p:cNvSpPr>
          <p:nvPr/>
        </p:nvSpPr>
        <p:spPr bwMode="auto">
          <a:xfrm>
            <a:off x="1873250" y="36830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8283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2209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817 h 30"/>
              <a:gd name="T62" fmla="*/ 10491 w 23"/>
              <a:gd name="T63" fmla="*/ 13758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4"/>
                </a:lnTo>
                <a:lnTo>
                  <a:pt x="4" y="5"/>
                </a:lnTo>
                <a:lnTo>
                  <a:pt x="3"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3" y="24"/>
                </a:lnTo>
                <a:lnTo>
                  <a:pt x="4" y="26"/>
                </a:lnTo>
                <a:lnTo>
                  <a:pt x="4" y="27"/>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433" name="Line 431"/>
          <p:cNvSpPr>
            <a:spLocks noChangeShapeType="1"/>
          </p:cNvSpPr>
          <p:nvPr/>
        </p:nvSpPr>
        <p:spPr bwMode="auto">
          <a:xfrm>
            <a:off x="1971675" y="3602038"/>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34" name="Line 432"/>
          <p:cNvSpPr>
            <a:spLocks noChangeShapeType="1"/>
          </p:cNvSpPr>
          <p:nvPr/>
        </p:nvSpPr>
        <p:spPr bwMode="auto">
          <a:xfrm>
            <a:off x="1939925" y="3640138"/>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35" name="Freeform 433"/>
          <p:cNvSpPr>
            <a:spLocks/>
          </p:cNvSpPr>
          <p:nvPr/>
        </p:nvSpPr>
        <p:spPr bwMode="auto">
          <a:xfrm>
            <a:off x="2540000" y="3386138"/>
            <a:ext cx="325438" cy="339725"/>
          </a:xfrm>
          <a:custGeom>
            <a:avLst/>
            <a:gdLst>
              <a:gd name="T0" fmla="*/ 29682 w 614"/>
              <a:gd name="T1" fmla="*/ 103395 h 644"/>
              <a:gd name="T2" fmla="*/ 0 w 614"/>
              <a:gd name="T3" fmla="*/ 103395 h 644"/>
              <a:gd name="T4" fmla="*/ 162719 w 614"/>
              <a:gd name="T5" fmla="*/ 0 h 644"/>
              <a:gd name="T6" fmla="*/ 325438 w 614"/>
              <a:gd name="T7" fmla="*/ 103395 h 644"/>
              <a:gd name="T8" fmla="*/ 311127 w 614"/>
              <a:gd name="T9" fmla="*/ 103395 h 644"/>
              <a:gd name="T10" fmla="*/ 295756 w 614"/>
              <a:gd name="T11" fmla="*/ 103395 h 644"/>
              <a:gd name="T12" fmla="*/ 295756 w 614"/>
              <a:gd name="T13" fmla="*/ 324427 h 644"/>
              <a:gd name="T14" fmla="*/ 29682 w 614"/>
              <a:gd name="T15" fmla="*/ 324427 h 644"/>
              <a:gd name="T16" fmla="*/ 29682 w 614"/>
              <a:gd name="T17" fmla="*/ 103395 h 644"/>
              <a:gd name="T18" fmla="*/ 295756 w 614"/>
              <a:gd name="T19" fmla="*/ 103395 h 644"/>
              <a:gd name="T20" fmla="*/ 311127 w 614"/>
              <a:gd name="T21" fmla="*/ 103395 h 644"/>
              <a:gd name="T22" fmla="*/ 311127 w 614"/>
              <a:gd name="T23" fmla="*/ 339725 h 644"/>
              <a:gd name="T24" fmla="*/ 29682 w 614"/>
              <a:gd name="T25" fmla="*/ 339725 h 644"/>
              <a:gd name="T26" fmla="*/ 29682 w 614"/>
              <a:gd name="T27" fmla="*/ 324427 h 644"/>
              <a:gd name="T28" fmla="*/ 29682 w 614"/>
              <a:gd name="T29" fmla="*/ 103395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436" name="Rectangle 434"/>
          <p:cNvSpPr>
            <a:spLocks noChangeArrowheads="1"/>
          </p:cNvSpPr>
          <p:nvPr/>
        </p:nvSpPr>
        <p:spPr bwMode="auto">
          <a:xfrm>
            <a:off x="2570163" y="3489325"/>
            <a:ext cx="269875"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37" name="Rectangle 435"/>
          <p:cNvSpPr>
            <a:spLocks noChangeArrowheads="1"/>
          </p:cNvSpPr>
          <p:nvPr/>
        </p:nvSpPr>
        <p:spPr bwMode="auto">
          <a:xfrm>
            <a:off x="2613025" y="3541713"/>
            <a:ext cx="95250"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38" name="Rectangle 436"/>
          <p:cNvSpPr>
            <a:spLocks noChangeArrowheads="1"/>
          </p:cNvSpPr>
          <p:nvPr/>
        </p:nvSpPr>
        <p:spPr bwMode="auto">
          <a:xfrm>
            <a:off x="2749550" y="3538538"/>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39" name="Freeform 437"/>
          <p:cNvSpPr>
            <a:spLocks/>
          </p:cNvSpPr>
          <p:nvPr/>
        </p:nvSpPr>
        <p:spPr bwMode="auto">
          <a:xfrm>
            <a:off x="2682875" y="3619500"/>
            <a:ext cx="12700" cy="15875"/>
          </a:xfrm>
          <a:custGeom>
            <a:avLst/>
            <a:gdLst>
              <a:gd name="T0" fmla="*/ 12700 w 23"/>
              <a:gd name="T1" fmla="*/ 7116 h 29"/>
              <a:gd name="T2" fmla="*/ 12700 w 23"/>
              <a:gd name="T3" fmla="*/ 6022 h 29"/>
              <a:gd name="T4" fmla="*/ 11043 w 23"/>
              <a:gd name="T5" fmla="*/ 4379 h 29"/>
              <a:gd name="T6" fmla="*/ 11043 w 23"/>
              <a:gd name="T7" fmla="*/ 3284 h 29"/>
              <a:gd name="T8" fmla="*/ 9939 w 23"/>
              <a:gd name="T9" fmla="*/ 2190 h 29"/>
              <a:gd name="T10" fmla="*/ 9387 w 23"/>
              <a:gd name="T11" fmla="*/ 1095 h 29"/>
              <a:gd name="T12" fmla="*/ 8835 w 23"/>
              <a:gd name="T13" fmla="*/ 547 h 29"/>
              <a:gd name="T14" fmla="*/ 7730 w 23"/>
              <a:gd name="T15" fmla="*/ 0 h 29"/>
              <a:gd name="T16" fmla="*/ 6626 w 23"/>
              <a:gd name="T17" fmla="*/ 0 h 29"/>
              <a:gd name="T18" fmla="*/ 4970 w 23"/>
              <a:gd name="T19" fmla="*/ 0 h 29"/>
              <a:gd name="T20" fmla="*/ 4417 w 23"/>
              <a:gd name="T21" fmla="*/ 0 h 29"/>
              <a:gd name="T22" fmla="*/ 3313 w 23"/>
              <a:gd name="T23" fmla="*/ 547 h 29"/>
              <a:gd name="T24" fmla="*/ 2209 w 23"/>
              <a:gd name="T25" fmla="*/ 1095 h 29"/>
              <a:gd name="T26" fmla="*/ 1657 w 23"/>
              <a:gd name="T27" fmla="*/ 2190 h 29"/>
              <a:gd name="T28" fmla="*/ 552 w 23"/>
              <a:gd name="T29" fmla="*/ 3284 h 29"/>
              <a:gd name="T30" fmla="*/ 552 w 23"/>
              <a:gd name="T31" fmla="*/ 4379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1657 w 23"/>
              <a:gd name="T45" fmla="*/ 13685 h 29"/>
              <a:gd name="T46" fmla="*/ 2209 w 23"/>
              <a:gd name="T47" fmla="*/ 14780 h 29"/>
              <a:gd name="T48" fmla="*/ 3313 w 23"/>
              <a:gd name="T49" fmla="*/ 15328 h 29"/>
              <a:gd name="T50" fmla="*/ 4417 w 23"/>
              <a:gd name="T51" fmla="*/ 15875 h 29"/>
              <a:gd name="T52" fmla="*/ 4970 w 23"/>
              <a:gd name="T53" fmla="*/ 15875 h 29"/>
              <a:gd name="T54" fmla="*/ 6626 w 23"/>
              <a:gd name="T55" fmla="*/ 15875 h 29"/>
              <a:gd name="T56" fmla="*/ 7730 w 23"/>
              <a:gd name="T57" fmla="*/ 15875 h 29"/>
              <a:gd name="T58" fmla="*/ 8835 w 23"/>
              <a:gd name="T59" fmla="*/ 15328 h 29"/>
              <a:gd name="T60" fmla="*/ 9387 w 23"/>
              <a:gd name="T61" fmla="*/ 14780 h 29"/>
              <a:gd name="T62" fmla="*/ 9939 w 23"/>
              <a:gd name="T63" fmla="*/ 13685 h 29"/>
              <a:gd name="T64" fmla="*/ 11043 w 23"/>
              <a:gd name="T65" fmla="*/ 13138 h 29"/>
              <a:gd name="T66" fmla="*/ 11043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0" y="8"/>
                </a:lnTo>
                <a:lnTo>
                  <a:pt x="20" y="7"/>
                </a:lnTo>
                <a:lnTo>
                  <a:pt x="20" y="6"/>
                </a:lnTo>
                <a:lnTo>
                  <a:pt x="19" y="5"/>
                </a:lnTo>
                <a:lnTo>
                  <a:pt x="18" y="4"/>
                </a:lnTo>
                <a:lnTo>
                  <a:pt x="18" y="3"/>
                </a:lnTo>
                <a:lnTo>
                  <a:pt x="17" y="2"/>
                </a:lnTo>
                <a:lnTo>
                  <a:pt x="16" y="1"/>
                </a:lnTo>
                <a:lnTo>
                  <a:pt x="15" y="0"/>
                </a:lnTo>
                <a:lnTo>
                  <a:pt x="14" y="0"/>
                </a:lnTo>
                <a:lnTo>
                  <a:pt x="13" y="0"/>
                </a:lnTo>
                <a:lnTo>
                  <a:pt x="12" y="0"/>
                </a:lnTo>
                <a:lnTo>
                  <a:pt x="11" y="0"/>
                </a:lnTo>
                <a:lnTo>
                  <a:pt x="9" y="0"/>
                </a:lnTo>
                <a:lnTo>
                  <a:pt x="8" y="0"/>
                </a:lnTo>
                <a:lnTo>
                  <a:pt x="7"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7" y="29"/>
                </a:lnTo>
                <a:lnTo>
                  <a:pt x="8" y="29"/>
                </a:lnTo>
                <a:lnTo>
                  <a:pt x="9" y="29"/>
                </a:lnTo>
                <a:lnTo>
                  <a:pt x="11" y="29"/>
                </a:lnTo>
                <a:lnTo>
                  <a:pt x="12" y="29"/>
                </a:lnTo>
                <a:lnTo>
                  <a:pt x="13" y="29"/>
                </a:lnTo>
                <a:lnTo>
                  <a:pt x="14" y="29"/>
                </a:lnTo>
                <a:lnTo>
                  <a:pt x="15" y="29"/>
                </a:lnTo>
                <a:lnTo>
                  <a:pt x="16" y="28"/>
                </a:lnTo>
                <a:lnTo>
                  <a:pt x="17" y="27"/>
                </a:lnTo>
                <a:lnTo>
                  <a:pt x="18" y="26"/>
                </a:lnTo>
                <a:lnTo>
                  <a:pt x="18" y="25"/>
                </a:lnTo>
                <a:lnTo>
                  <a:pt x="19" y="24"/>
                </a:lnTo>
                <a:lnTo>
                  <a:pt x="20" y="24"/>
                </a:lnTo>
                <a:lnTo>
                  <a:pt x="20" y="23"/>
                </a:lnTo>
                <a:lnTo>
                  <a:pt x="20"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440" name="Line 438"/>
          <p:cNvSpPr>
            <a:spLocks noChangeShapeType="1"/>
          </p:cNvSpPr>
          <p:nvPr/>
        </p:nvSpPr>
        <p:spPr bwMode="auto">
          <a:xfrm>
            <a:off x="2779713" y="353853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41" name="Line 439"/>
          <p:cNvSpPr>
            <a:spLocks noChangeShapeType="1"/>
          </p:cNvSpPr>
          <p:nvPr/>
        </p:nvSpPr>
        <p:spPr bwMode="auto">
          <a:xfrm>
            <a:off x="2749550" y="3576638"/>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42" name="Freeform 440"/>
          <p:cNvSpPr>
            <a:spLocks/>
          </p:cNvSpPr>
          <p:nvPr/>
        </p:nvSpPr>
        <p:spPr bwMode="auto">
          <a:xfrm>
            <a:off x="2944813" y="3878263"/>
            <a:ext cx="325437" cy="341312"/>
          </a:xfrm>
          <a:custGeom>
            <a:avLst/>
            <a:gdLst>
              <a:gd name="T0" fmla="*/ 29633 w 615"/>
              <a:gd name="T1" fmla="*/ 104039 h 643"/>
              <a:gd name="T2" fmla="*/ 0 w 615"/>
              <a:gd name="T3" fmla="*/ 104039 h 643"/>
              <a:gd name="T4" fmla="*/ 162983 w 615"/>
              <a:gd name="T5" fmla="*/ 0 h 643"/>
              <a:gd name="T6" fmla="*/ 325437 w 615"/>
              <a:gd name="T7" fmla="*/ 104039 h 643"/>
              <a:gd name="T8" fmla="*/ 310620 w 615"/>
              <a:gd name="T9" fmla="*/ 104039 h 643"/>
              <a:gd name="T10" fmla="*/ 295804 w 615"/>
              <a:gd name="T11" fmla="*/ 104039 h 643"/>
              <a:gd name="T12" fmla="*/ 295804 w 615"/>
              <a:gd name="T13" fmla="*/ 326449 h 643"/>
              <a:gd name="T14" fmla="*/ 29633 w 615"/>
              <a:gd name="T15" fmla="*/ 326449 h 643"/>
              <a:gd name="T16" fmla="*/ 29633 w 615"/>
              <a:gd name="T17" fmla="*/ 104039 h 643"/>
              <a:gd name="T18" fmla="*/ 295804 w 615"/>
              <a:gd name="T19" fmla="*/ 104039 h 643"/>
              <a:gd name="T20" fmla="*/ 310620 w 615"/>
              <a:gd name="T21" fmla="*/ 104039 h 643"/>
              <a:gd name="T22" fmla="*/ 310620 w 615"/>
              <a:gd name="T23" fmla="*/ 341312 h 643"/>
              <a:gd name="T24" fmla="*/ 29633 w 615"/>
              <a:gd name="T25" fmla="*/ 341312 h 643"/>
              <a:gd name="T26" fmla="*/ 29633 w 615"/>
              <a:gd name="T27" fmla="*/ 326449 h 643"/>
              <a:gd name="T28" fmla="*/ 29633 w 615"/>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443" name="Rectangle 441"/>
          <p:cNvSpPr>
            <a:spLocks noChangeArrowheads="1"/>
          </p:cNvSpPr>
          <p:nvPr/>
        </p:nvSpPr>
        <p:spPr bwMode="auto">
          <a:xfrm>
            <a:off x="2974975" y="3983038"/>
            <a:ext cx="268288"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44" name="Rectangle 442"/>
          <p:cNvSpPr>
            <a:spLocks noChangeArrowheads="1"/>
          </p:cNvSpPr>
          <p:nvPr/>
        </p:nvSpPr>
        <p:spPr bwMode="auto">
          <a:xfrm>
            <a:off x="3017838" y="4035425"/>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45" name="Rectangle 443"/>
          <p:cNvSpPr>
            <a:spLocks noChangeArrowheads="1"/>
          </p:cNvSpPr>
          <p:nvPr/>
        </p:nvSpPr>
        <p:spPr bwMode="auto">
          <a:xfrm>
            <a:off x="3152775" y="4030663"/>
            <a:ext cx="65088"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46" name="Freeform 444"/>
          <p:cNvSpPr>
            <a:spLocks/>
          </p:cNvSpPr>
          <p:nvPr/>
        </p:nvSpPr>
        <p:spPr bwMode="auto">
          <a:xfrm>
            <a:off x="3086100" y="4111625"/>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7730 w 23"/>
              <a:gd name="T15" fmla="*/ 0 h 30"/>
              <a:gd name="T16" fmla="*/ 6626 w 23"/>
              <a:gd name="T17" fmla="*/ 0 h 30"/>
              <a:gd name="T18" fmla="*/ 5522 w 23"/>
              <a:gd name="T19" fmla="*/ 0 h 30"/>
              <a:gd name="T20" fmla="*/ 4970 w 23"/>
              <a:gd name="T21" fmla="*/ 0 h 30"/>
              <a:gd name="T22" fmla="*/ 3865 w 23"/>
              <a:gd name="T23" fmla="*/ 1058 h 30"/>
              <a:gd name="T24" fmla="*/ 2761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2"/>
                </a:lnTo>
                <a:lnTo>
                  <a:pt x="16" y="0"/>
                </a:lnTo>
                <a:lnTo>
                  <a:pt x="14" y="0"/>
                </a:lnTo>
                <a:lnTo>
                  <a:pt x="13" y="0"/>
                </a:lnTo>
                <a:lnTo>
                  <a:pt x="12" y="0"/>
                </a:lnTo>
                <a:lnTo>
                  <a:pt x="11" y="0"/>
                </a:lnTo>
                <a:lnTo>
                  <a:pt x="10" y="0"/>
                </a:lnTo>
                <a:lnTo>
                  <a:pt x="9" y="0"/>
                </a:lnTo>
                <a:lnTo>
                  <a:pt x="8" y="0"/>
                </a:lnTo>
                <a:lnTo>
                  <a:pt x="7" y="2"/>
                </a:lnTo>
                <a:lnTo>
                  <a:pt x="6" y="2"/>
                </a:lnTo>
                <a:lnTo>
                  <a:pt x="5"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447" name="Line 445"/>
          <p:cNvSpPr>
            <a:spLocks noChangeShapeType="1"/>
          </p:cNvSpPr>
          <p:nvPr/>
        </p:nvSpPr>
        <p:spPr bwMode="auto">
          <a:xfrm>
            <a:off x="3184525" y="4032250"/>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48" name="Line 446"/>
          <p:cNvSpPr>
            <a:spLocks noChangeShapeType="1"/>
          </p:cNvSpPr>
          <p:nvPr/>
        </p:nvSpPr>
        <p:spPr bwMode="auto">
          <a:xfrm>
            <a:off x="3152775" y="4068763"/>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49" name="Freeform 447"/>
          <p:cNvSpPr>
            <a:spLocks/>
          </p:cNvSpPr>
          <p:nvPr/>
        </p:nvSpPr>
        <p:spPr bwMode="auto">
          <a:xfrm>
            <a:off x="2274888" y="3878263"/>
            <a:ext cx="325437" cy="341312"/>
          </a:xfrm>
          <a:custGeom>
            <a:avLst/>
            <a:gdLst>
              <a:gd name="T0" fmla="*/ 29633 w 615"/>
              <a:gd name="T1" fmla="*/ 104039 h 643"/>
              <a:gd name="T2" fmla="*/ 0 w 615"/>
              <a:gd name="T3" fmla="*/ 104039 h 643"/>
              <a:gd name="T4" fmla="*/ 162983 w 615"/>
              <a:gd name="T5" fmla="*/ 0 h 643"/>
              <a:gd name="T6" fmla="*/ 325437 w 615"/>
              <a:gd name="T7" fmla="*/ 104039 h 643"/>
              <a:gd name="T8" fmla="*/ 310620 w 615"/>
              <a:gd name="T9" fmla="*/ 104039 h 643"/>
              <a:gd name="T10" fmla="*/ 295804 w 615"/>
              <a:gd name="T11" fmla="*/ 104039 h 643"/>
              <a:gd name="T12" fmla="*/ 295804 w 615"/>
              <a:gd name="T13" fmla="*/ 326449 h 643"/>
              <a:gd name="T14" fmla="*/ 29633 w 615"/>
              <a:gd name="T15" fmla="*/ 326449 h 643"/>
              <a:gd name="T16" fmla="*/ 29633 w 615"/>
              <a:gd name="T17" fmla="*/ 104039 h 643"/>
              <a:gd name="T18" fmla="*/ 295804 w 615"/>
              <a:gd name="T19" fmla="*/ 104039 h 643"/>
              <a:gd name="T20" fmla="*/ 310620 w 615"/>
              <a:gd name="T21" fmla="*/ 104039 h 643"/>
              <a:gd name="T22" fmla="*/ 310620 w 615"/>
              <a:gd name="T23" fmla="*/ 341312 h 643"/>
              <a:gd name="T24" fmla="*/ 29633 w 615"/>
              <a:gd name="T25" fmla="*/ 341312 h 643"/>
              <a:gd name="T26" fmla="*/ 29633 w 615"/>
              <a:gd name="T27" fmla="*/ 326449 h 643"/>
              <a:gd name="T28" fmla="*/ 29633 w 615"/>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450" name="Rectangle 448"/>
          <p:cNvSpPr>
            <a:spLocks noChangeArrowheads="1"/>
          </p:cNvSpPr>
          <p:nvPr/>
        </p:nvSpPr>
        <p:spPr bwMode="auto">
          <a:xfrm>
            <a:off x="2305050" y="3983038"/>
            <a:ext cx="268288"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51" name="Rectangle 449"/>
          <p:cNvSpPr>
            <a:spLocks noChangeArrowheads="1"/>
          </p:cNvSpPr>
          <p:nvPr/>
        </p:nvSpPr>
        <p:spPr bwMode="auto">
          <a:xfrm>
            <a:off x="2347913" y="4035425"/>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52" name="Rectangle 450"/>
          <p:cNvSpPr>
            <a:spLocks noChangeArrowheads="1"/>
          </p:cNvSpPr>
          <p:nvPr/>
        </p:nvSpPr>
        <p:spPr bwMode="auto">
          <a:xfrm>
            <a:off x="2482850" y="4030663"/>
            <a:ext cx="65088"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53" name="Freeform 451"/>
          <p:cNvSpPr>
            <a:spLocks/>
          </p:cNvSpPr>
          <p:nvPr/>
        </p:nvSpPr>
        <p:spPr bwMode="auto">
          <a:xfrm>
            <a:off x="2416175" y="4111625"/>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7730 w 23"/>
              <a:gd name="T15" fmla="*/ 0 h 30"/>
              <a:gd name="T16" fmla="*/ 6626 w 23"/>
              <a:gd name="T17" fmla="*/ 0 h 30"/>
              <a:gd name="T18" fmla="*/ 5522 w 23"/>
              <a:gd name="T19" fmla="*/ 0 h 30"/>
              <a:gd name="T20" fmla="*/ 4970 w 23"/>
              <a:gd name="T21" fmla="*/ 0 h 30"/>
              <a:gd name="T22" fmla="*/ 3865 w 23"/>
              <a:gd name="T23" fmla="*/ 1058 h 30"/>
              <a:gd name="T24" fmla="*/ 2761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2"/>
                </a:lnTo>
                <a:lnTo>
                  <a:pt x="16" y="0"/>
                </a:lnTo>
                <a:lnTo>
                  <a:pt x="14" y="0"/>
                </a:lnTo>
                <a:lnTo>
                  <a:pt x="13" y="0"/>
                </a:lnTo>
                <a:lnTo>
                  <a:pt x="12" y="0"/>
                </a:lnTo>
                <a:lnTo>
                  <a:pt x="11" y="0"/>
                </a:lnTo>
                <a:lnTo>
                  <a:pt x="10" y="0"/>
                </a:lnTo>
                <a:lnTo>
                  <a:pt x="9" y="0"/>
                </a:lnTo>
                <a:lnTo>
                  <a:pt x="8" y="0"/>
                </a:lnTo>
                <a:lnTo>
                  <a:pt x="7" y="2"/>
                </a:lnTo>
                <a:lnTo>
                  <a:pt x="6" y="2"/>
                </a:lnTo>
                <a:lnTo>
                  <a:pt x="5"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454" name="Line 452"/>
          <p:cNvSpPr>
            <a:spLocks noChangeShapeType="1"/>
          </p:cNvSpPr>
          <p:nvPr/>
        </p:nvSpPr>
        <p:spPr bwMode="auto">
          <a:xfrm>
            <a:off x="2514600" y="4032250"/>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55" name="Line 453"/>
          <p:cNvSpPr>
            <a:spLocks noChangeShapeType="1"/>
          </p:cNvSpPr>
          <p:nvPr/>
        </p:nvSpPr>
        <p:spPr bwMode="auto">
          <a:xfrm>
            <a:off x="2482850" y="4068763"/>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56" name="Freeform 454"/>
          <p:cNvSpPr>
            <a:spLocks/>
          </p:cNvSpPr>
          <p:nvPr/>
        </p:nvSpPr>
        <p:spPr bwMode="auto">
          <a:xfrm>
            <a:off x="1554163" y="4094163"/>
            <a:ext cx="325437" cy="339725"/>
          </a:xfrm>
          <a:custGeom>
            <a:avLst/>
            <a:gdLst>
              <a:gd name="T0" fmla="*/ 29682 w 614"/>
              <a:gd name="T1" fmla="*/ 103555 h 643"/>
              <a:gd name="T2" fmla="*/ 0 w 614"/>
              <a:gd name="T3" fmla="*/ 103555 h 643"/>
              <a:gd name="T4" fmla="*/ 162719 w 614"/>
              <a:gd name="T5" fmla="*/ 0 h 643"/>
              <a:gd name="T6" fmla="*/ 325437 w 614"/>
              <a:gd name="T7" fmla="*/ 103555 h 643"/>
              <a:gd name="T8" fmla="*/ 311126 w 614"/>
              <a:gd name="T9" fmla="*/ 103555 h 643"/>
              <a:gd name="T10" fmla="*/ 295755 w 614"/>
              <a:gd name="T11" fmla="*/ 103555 h 643"/>
              <a:gd name="T12" fmla="*/ 295755 w 614"/>
              <a:gd name="T13" fmla="*/ 324931 h 643"/>
              <a:gd name="T14" fmla="*/ 29682 w 614"/>
              <a:gd name="T15" fmla="*/ 324931 h 643"/>
              <a:gd name="T16" fmla="*/ 29682 w 614"/>
              <a:gd name="T17" fmla="*/ 103555 h 643"/>
              <a:gd name="T18" fmla="*/ 295755 w 614"/>
              <a:gd name="T19" fmla="*/ 103555 h 643"/>
              <a:gd name="T20" fmla="*/ 311126 w 614"/>
              <a:gd name="T21" fmla="*/ 103555 h 643"/>
              <a:gd name="T22" fmla="*/ 311126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457" name="Rectangle 455"/>
          <p:cNvSpPr>
            <a:spLocks noChangeArrowheads="1"/>
          </p:cNvSpPr>
          <p:nvPr/>
        </p:nvSpPr>
        <p:spPr bwMode="auto">
          <a:xfrm>
            <a:off x="1584325" y="4197350"/>
            <a:ext cx="269875"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58" name="Rectangle 456"/>
          <p:cNvSpPr>
            <a:spLocks noChangeArrowheads="1"/>
          </p:cNvSpPr>
          <p:nvPr/>
        </p:nvSpPr>
        <p:spPr bwMode="auto">
          <a:xfrm>
            <a:off x="1627188" y="4249738"/>
            <a:ext cx="95250"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59" name="Rectangle 457"/>
          <p:cNvSpPr>
            <a:spLocks noChangeArrowheads="1"/>
          </p:cNvSpPr>
          <p:nvPr/>
        </p:nvSpPr>
        <p:spPr bwMode="auto">
          <a:xfrm>
            <a:off x="1763713" y="4246563"/>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60" name="Freeform 458"/>
          <p:cNvSpPr>
            <a:spLocks/>
          </p:cNvSpPr>
          <p:nvPr/>
        </p:nvSpPr>
        <p:spPr bwMode="auto">
          <a:xfrm>
            <a:off x="1697038" y="4327525"/>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9939 w 23"/>
              <a:gd name="T9" fmla="*/ 2646 h 30"/>
              <a:gd name="T10" fmla="*/ 9387 w 23"/>
              <a:gd name="T11" fmla="*/ 1588 h 30"/>
              <a:gd name="T12" fmla="*/ 8835 w 23"/>
              <a:gd name="T13" fmla="*/ 1058 h 30"/>
              <a:gd name="T14" fmla="*/ 7730 w 23"/>
              <a:gd name="T15" fmla="*/ 0 h 30"/>
              <a:gd name="T16" fmla="*/ 6626 w 23"/>
              <a:gd name="T17" fmla="*/ 0 h 30"/>
              <a:gd name="T18" fmla="*/ 5522 w 23"/>
              <a:gd name="T19" fmla="*/ 0 h 30"/>
              <a:gd name="T20" fmla="*/ 4970 w 23"/>
              <a:gd name="T21" fmla="*/ 0 h 30"/>
              <a:gd name="T22" fmla="*/ 3313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8" y="5"/>
                </a:lnTo>
                <a:lnTo>
                  <a:pt x="18" y="4"/>
                </a:lnTo>
                <a:lnTo>
                  <a:pt x="17" y="3"/>
                </a:lnTo>
                <a:lnTo>
                  <a:pt x="16" y="2"/>
                </a:lnTo>
                <a:lnTo>
                  <a:pt x="15" y="0"/>
                </a:lnTo>
                <a:lnTo>
                  <a:pt x="14" y="0"/>
                </a:lnTo>
                <a:lnTo>
                  <a:pt x="13" y="0"/>
                </a:lnTo>
                <a:lnTo>
                  <a:pt x="12" y="0"/>
                </a:lnTo>
                <a:lnTo>
                  <a:pt x="11" y="0"/>
                </a:lnTo>
                <a:lnTo>
                  <a:pt x="10" y="0"/>
                </a:lnTo>
                <a:lnTo>
                  <a:pt x="9"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461" name="Line 459"/>
          <p:cNvSpPr>
            <a:spLocks noChangeShapeType="1"/>
          </p:cNvSpPr>
          <p:nvPr/>
        </p:nvSpPr>
        <p:spPr bwMode="auto">
          <a:xfrm>
            <a:off x="1793875" y="424656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62" name="Line 460"/>
          <p:cNvSpPr>
            <a:spLocks noChangeShapeType="1"/>
          </p:cNvSpPr>
          <p:nvPr/>
        </p:nvSpPr>
        <p:spPr bwMode="auto">
          <a:xfrm>
            <a:off x="1763713" y="4284663"/>
            <a:ext cx="61912"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63" name="Freeform 461"/>
          <p:cNvSpPr>
            <a:spLocks/>
          </p:cNvSpPr>
          <p:nvPr/>
        </p:nvSpPr>
        <p:spPr bwMode="auto">
          <a:xfrm>
            <a:off x="2160588" y="4371975"/>
            <a:ext cx="325437" cy="339725"/>
          </a:xfrm>
          <a:custGeom>
            <a:avLst/>
            <a:gdLst>
              <a:gd name="T0" fmla="*/ 29633 w 615"/>
              <a:gd name="T1" fmla="*/ 103027 h 643"/>
              <a:gd name="T2" fmla="*/ 0 w 615"/>
              <a:gd name="T3" fmla="*/ 103027 h 643"/>
              <a:gd name="T4" fmla="*/ 162983 w 615"/>
              <a:gd name="T5" fmla="*/ 0 h 643"/>
              <a:gd name="T6" fmla="*/ 325437 w 615"/>
              <a:gd name="T7" fmla="*/ 103027 h 643"/>
              <a:gd name="T8" fmla="*/ 310620 w 615"/>
              <a:gd name="T9" fmla="*/ 103027 h 643"/>
              <a:gd name="T10" fmla="*/ 295804 w 615"/>
              <a:gd name="T11" fmla="*/ 103027 h 643"/>
              <a:gd name="T12" fmla="*/ 295804 w 615"/>
              <a:gd name="T13" fmla="*/ 324931 h 643"/>
              <a:gd name="T14" fmla="*/ 29633 w 615"/>
              <a:gd name="T15" fmla="*/ 324931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931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464" name="Rectangle 462"/>
          <p:cNvSpPr>
            <a:spLocks noChangeArrowheads="1"/>
          </p:cNvSpPr>
          <p:nvPr/>
        </p:nvSpPr>
        <p:spPr bwMode="auto">
          <a:xfrm>
            <a:off x="2190750" y="4475163"/>
            <a:ext cx="269875"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65" name="Rectangle 463"/>
          <p:cNvSpPr>
            <a:spLocks noChangeArrowheads="1"/>
          </p:cNvSpPr>
          <p:nvPr/>
        </p:nvSpPr>
        <p:spPr bwMode="auto">
          <a:xfrm>
            <a:off x="2235200" y="4527550"/>
            <a:ext cx="93663"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66" name="Rectangle 464"/>
          <p:cNvSpPr>
            <a:spLocks noChangeArrowheads="1"/>
          </p:cNvSpPr>
          <p:nvPr/>
        </p:nvSpPr>
        <p:spPr bwMode="auto">
          <a:xfrm>
            <a:off x="2370138" y="4524375"/>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67" name="Freeform 465"/>
          <p:cNvSpPr>
            <a:spLocks/>
          </p:cNvSpPr>
          <p:nvPr/>
        </p:nvSpPr>
        <p:spPr bwMode="auto">
          <a:xfrm>
            <a:off x="2303463" y="4605338"/>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2209 w 23"/>
              <a:gd name="T45" fmla="*/ 13229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3"/>
                </a:lnTo>
                <a:lnTo>
                  <a:pt x="4"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468" name="Line 466"/>
          <p:cNvSpPr>
            <a:spLocks noChangeShapeType="1"/>
          </p:cNvSpPr>
          <p:nvPr/>
        </p:nvSpPr>
        <p:spPr bwMode="auto">
          <a:xfrm>
            <a:off x="2401888" y="4524375"/>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69" name="Line 467"/>
          <p:cNvSpPr>
            <a:spLocks noChangeShapeType="1"/>
          </p:cNvSpPr>
          <p:nvPr/>
        </p:nvSpPr>
        <p:spPr bwMode="auto">
          <a:xfrm>
            <a:off x="2370138" y="4562475"/>
            <a:ext cx="61912"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70" name="Freeform 468"/>
          <p:cNvSpPr>
            <a:spLocks/>
          </p:cNvSpPr>
          <p:nvPr/>
        </p:nvSpPr>
        <p:spPr bwMode="auto">
          <a:xfrm>
            <a:off x="2413000" y="4838700"/>
            <a:ext cx="325438" cy="341313"/>
          </a:xfrm>
          <a:custGeom>
            <a:avLst/>
            <a:gdLst>
              <a:gd name="T0" fmla="*/ 29682 w 614"/>
              <a:gd name="T1" fmla="*/ 103878 h 644"/>
              <a:gd name="T2" fmla="*/ 0 w 614"/>
              <a:gd name="T3" fmla="*/ 103878 h 644"/>
              <a:gd name="T4" fmla="*/ 162719 w 614"/>
              <a:gd name="T5" fmla="*/ 0 h 644"/>
              <a:gd name="T6" fmla="*/ 325438 w 614"/>
              <a:gd name="T7" fmla="*/ 103878 h 644"/>
              <a:gd name="T8" fmla="*/ 310597 w 614"/>
              <a:gd name="T9" fmla="*/ 103878 h 644"/>
              <a:gd name="T10" fmla="*/ 295756 w 614"/>
              <a:gd name="T11" fmla="*/ 103878 h 644"/>
              <a:gd name="T12" fmla="*/ 295756 w 614"/>
              <a:gd name="T13" fmla="*/ 325943 h 644"/>
              <a:gd name="T14" fmla="*/ 29682 w 614"/>
              <a:gd name="T15" fmla="*/ 325943 h 644"/>
              <a:gd name="T16" fmla="*/ 29682 w 614"/>
              <a:gd name="T17" fmla="*/ 103878 h 644"/>
              <a:gd name="T18" fmla="*/ 295756 w 614"/>
              <a:gd name="T19" fmla="*/ 103878 h 644"/>
              <a:gd name="T20" fmla="*/ 310597 w 614"/>
              <a:gd name="T21" fmla="*/ 103878 h 644"/>
              <a:gd name="T22" fmla="*/ 310597 w 614"/>
              <a:gd name="T23" fmla="*/ 341313 h 644"/>
              <a:gd name="T24" fmla="*/ 29682 w 614"/>
              <a:gd name="T25" fmla="*/ 341313 h 644"/>
              <a:gd name="T26" fmla="*/ 29682 w 614"/>
              <a:gd name="T27" fmla="*/ 325943 h 644"/>
              <a:gd name="T28" fmla="*/ 29682 w 614"/>
              <a:gd name="T29" fmla="*/ 103878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6" y="196"/>
                </a:lnTo>
                <a:lnTo>
                  <a:pt x="558" y="196"/>
                </a:lnTo>
                <a:lnTo>
                  <a:pt x="558" y="615"/>
                </a:lnTo>
                <a:lnTo>
                  <a:pt x="56" y="615"/>
                </a:lnTo>
                <a:lnTo>
                  <a:pt x="56" y="196"/>
                </a:lnTo>
                <a:lnTo>
                  <a:pt x="558" y="196"/>
                </a:lnTo>
                <a:lnTo>
                  <a:pt x="586" y="196"/>
                </a:lnTo>
                <a:lnTo>
                  <a:pt x="586"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471" name="Rectangle 469"/>
          <p:cNvSpPr>
            <a:spLocks noChangeArrowheads="1"/>
          </p:cNvSpPr>
          <p:nvPr/>
        </p:nvSpPr>
        <p:spPr bwMode="auto">
          <a:xfrm>
            <a:off x="2443163" y="4943475"/>
            <a:ext cx="269875"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72" name="Rectangle 470"/>
          <p:cNvSpPr>
            <a:spLocks noChangeArrowheads="1"/>
          </p:cNvSpPr>
          <p:nvPr/>
        </p:nvSpPr>
        <p:spPr bwMode="auto">
          <a:xfrm>
            <a:off x="2486025" y="4995863"/>
            <a:ext cx="95250"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73" name="Rectangle 471"/>
          <p:cNvSpPr>
            <a:spLocks noChangeArrowheads="1"/>
          </p:cNvSpPr>
          <p:nvPr/>
        </p:nvSpPr>
        <p:spPr bwMode="auto">
          <a:xfrm>
            <a:off x="2620963" y="4991100"/>
            <a:ext cx="65087"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74" name="Freeform 472"/>
          <p:cNvSpPr>
            <a:spLocks/>
          </p:cNvSpPr>
          <p:nvPr/>
        </p:nvSpPr>
        <p:spPr bwMode="auto">
          <a:xfrm>
            <a:off x="2555875" y="5073650"/>
            <a:ext cx="11113" cy="14288"/>
          </a:xfrm>
          <a:custGeom>
            <a:avLst/>
            <a:gdLst>
              <a:gd name="T0" fmla="*/ 11113 w 23"/>
              <a:gd name="T1" fmla="*/ 6405 h 29"/>
              <a:gd name="T2" fmla="*/ 11113 w 23"/>
              <a:gd name="T3" fmla="*/ 5420 h 29"/>
              <a:gd name="T4" fmla="*/ 10147 w 23"/>
              <a:gd name="T5" fmla="*/ 3942 h 29"/>
              <a:gd name="T6" fmla="*/ 10147 w 23"/>
              <a:gd name="T7" fmla="*/ 2956 h 29"/>
              <a:gd name="T8" fmla="*/ 9180 w 23"/>
              <a:gd name="T9" fmla="*/ 1971 h 29"/>
              <a:gd name="T10" fmla="*/ 8697 w 23"/>
              <a:gd name="T11" fmla="*/ 985 h 29"/>
              <a:gd name="T12" fmla="*/ 8214 w 23"/>
              <a:gd name="T13" fmla="*/ 493 h 29"/>
              <a:gd name="T14" fmla="*/ 7248 w 23"/>
              <a:gd name="T15" fmla="*/ 0 h 29"/>
              <a:gd name="T16" fmla="*/ 5798 w 23"/>
              <a:gd name="T17" fmla="*/ 0 h 29"/>
              <a:gd name="T18" fmla="*/ 4832 w 23"/>
              <a:gd name="T19" fmla="*/ 0 h 29"/>
              <a:gd name="T20" fmla="*/ 4349 w 23"/>
              <a:gd name="T21" fmla="*/ 0 h 29"/>
              <a:gd name="T22" fmla="*/ 3382 w 23"/>
              <a:gd name="T23" fmla="*/ 493 h 29"/>
              <a:gd name="T24" fmla="*/ 2416 w 23"/>
              <a:gd name="T25" fmla="*/ 985 h 29"/>
              <a:gd name="T26" fmla="*/ 1933 w 23"/>
              <a:gd name="T27" fmla="*/ 1971 h 29"/>
              <a:gd name="T28" fmla="*/ 483 w 23"/>
              <a:gd name="T29" fmla="*/ 2956 h 29"/>
              <a:gd name="T30" fmla="*/ 483 w 23"/>
              <a:gd name="T31" fmla="*/ 3942 h 29"/>
              <a:gd name="T32" fmla="*/ 0 w 23"/>
              <a:gd name="T33" fmla="*/ 5420 h 29"/>
              <a:gd name="T34" fmla="*/ 0 w 23"/>
              <a:gd name="T35" fmla="*/ 6405 h 29"/>
              <a:gd name="T36" fmla="*/ 0 w 23"/>
              <a:gd name="T37" fmla="*/ 7883 h 29"/>
              <a:gd name="T38" fmla="*/ 0 w 23"/>
              <a:gd name="T39" fmla="*/ 8868 h 29"/>
              <a:gd name="T40" fmla="*/ 483 w 23"/>
              <a:gd name="T41" fmla="*/ 10839 h 29"/>
              <a:gd name="T42" fmla="*/ 483 w 23"/>
              <a:gd name="T43" fmla="*/ 11825 h 29"/>
              <a:gd name="T44" fmla="*/ 1933 w 23"/>
              <a:gd name="T45" fmla="*/ 12317 h 29"/>
              <a:gd name="T46" fmla="*/ 2416 w 23"/>
              <a:gd name="T47" fmla="*/ 13303 h 29"/>
              <a:gd name="T48" fmla="*/ 3382 w 23"/>
              <a:gd name="T49" fmla="*/ 13795 h 29"/>
              <a:gd name="T50" fmla="*/ 4349 w 23"/>
              <a:gd name="T51" fmla="*/ 14288 h 29"/>
              <a:gd name="T52" fmla="*/ 4832 w 23"/>
              <a:gd name="T53" fmla="*/ 14288 h 29"/>
              <a:gd name="T54" fmla="*/ 5798 w 23"/>
              <a:gd name="T55" fmla="*/ 14288 h 29"/>
              <a:gd name="T56" fmla="*/ 7248 w 23"/>
              <a:gd name="T57" fmla="*/ 14288 h 29"/>
              <a:gd name="T58" fmla="*/ 8214 w 23"/>
              <a:gd name="T59" fmla="*/ 13795 h 29"/>
              <a:gd name="T60" fmla="*/ 8697 w 23"/>
              <a:gd name="T61" fmla="*/ 13303 h 29"/>
              <a:gd name="T62" fmla="*/ 9180 w 23"/>
              <a:gd name="T63" fmla="*/ 12317 h 29"/>
              <a:gd name="T64" fmla="*/ 10147 w 23"/>
              <a:gd name="T65" fmla="*/ 11825 h 29"/>
              <a:gd name="T66" fmla="*/ 10147 w 23"/>
              <a:gd name="T67" fmla="*/ 10839 h 29"/>
              <a:gd name="T68" fmla="*/ 11113 w 23"/>
              <a:gd name="T69" fmla="*/ 8868 h 29"/>
              <a:gd name="T70" fmla="*/ 11113 w 23"/>
              <a:gd name="T71" fmla="*/ 7883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4" y="29"/>
                </a:lnTo>
                <a:lnTo>
                  <a:pt x="15" y="29"/>
                </a:lnTo>
                <a:lnTo>
                  <a:pt x="16"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475" name="Line 473"/>
          <p:cNvSpPr>
            <a:spLocks noChangeShapeType="1"/>
          </p:cNvSpPr>
          <p:nvPr/>
        </p:nvSpPr>
        <p:spPr bwMode="auto">
          <a:xfrm>
            <a:off x="2652713" y="499268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76" name="Line 474"/>
          <p:cNvSpPr>
            <a:spLocks noChangeShapeType="1"/>
          </p:cNvSpPr>
          <p:nvPr/>
        </p:nvSpPr>
        <p:spPr bwMode="auto">
          <a:xfrm>
            <a:off x="2620963" y="5029200"/>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77" name="Freeform 475"/>
          <p:cNvSpPr>
            <a:spLocks/>
          </p:cNvSpPr>
          <p:nvPr/>
        </p:nvSpPr>
        <p:spPr bwMode="auto">
          <a:xfrm>
            <a:off x="1111250" y="5988050"/>
            <a:ext cx="325438" cy="341313"/>
          </a:xfrm>
          <a:custGeom>
            <a:avLst/>
            <a:gdLst>
              <a:gd name="T0" fmla="*/ 29682 w 614"/>
              <a:gd name="T1" fmla="*/ 104039 h 643"/>
              <a:gd name="T2" fmla="*/ 0 w 614"/>
              <a:gd name="T3" fmla="*/ 104039 h 643"/>
              <a:gd name="T4" fmla="*/ 162719 w 614"/>
              <a:gd name="T5" fmla="*/ 0 h 643"/>
              <a:gd name="T6" fmla="*/ 325438 w 614"/>
              <a:gd name="T7" fmla="*/ 104039 h 643"/>
              <a:gd name="T8" fmla="*/ 311127 w 614"/>
              <a:gd name="T9" fmla="*/ 104039 h 643"/>
              <a:gd name="T10" fmla="*/ 295756 w 614"/>
              <a:gd name="T11" fmla="*/ 104039 h 643"/>
              <a:gd name="T12" fmla="*/ 295756 w 614"/>
              <a:gd name="T13" fmla="*/ 326450 h 643"/>
              <a:gd name="T14" fmla="*/ 29682 w 614"/>
              <a:gd name="T15" fmla="*/ 326450 h 643"/>
              <a:gd name="T16" fmla="*/ 29682 w 614"/>
              <a:gd name="T17" fmla="*/ 104039 h 643"/>
              <a:gd name="T18" fmla="*/ 295756 w 614"/>
              <a:gd name="T19" fmla="*/ 104039 h 643"/>
              <a:gd name="T20" fmla="*/ 311127 w 614"/>
              <a:gd name="T21" fmla="*/ 104039 h 643"/>
              <a:gd name="T22" fmla="*/ 311127 w 614"/>
              <a:gd name="T23" fmla="*/ 341313 h 643"/>
              <a:gd name="T24" fmla="*/ 29682 w 614"/>
              <a:gd name="T25" fmla="*/ 341313 h 643"/>
              <a:gd name="T26" fmla="*/ 29682 w 614"/>
              <a:gd name="T27" fmla="*/ 326450 h 643"/>
              <a:gd name="T28" fmla="*/ 29682 w 614"/>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478" name="Rectangle 476"/>
          <p:cNvSpPr>
            <a:spLocks noChangeArrowheads="1"/>
          </p:cNvSpPr>
          <p:nvPr/>
        </p:nvSpPr>
        <p:spPr bwMode="auto">
          <a:xfrm>
            <a:off x="1141413" y="6092825"/>
            <a:ext cx="269875"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79" name="Rectangle 477"/>
          <p:cNvSpPr>
            <a:spLocks noChangeArrowheads="1"/>
          </p:cNvSpPr>
          <p:nvPr/>
        </p:nvSpPr>
        <p:spPr bwMode="auto">
          <a:xfrm>
            <a:off x="1184275" y="6145213"/>
            <a:ext cx="95250"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80" name="Rectangle 478"/>
          <p:cNvSpPr>
            <a:spLocks noChangeArrowheads="1"/>
          </p:cNvSpPr>
          <p:nvPr/>
        </p:nvSpPr>
        <p:spPr bwMode="auto">
          <a:xfrm>
            <a:off x="1320800" y="6140450"/>
            <a:ext cx="63500"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81" name="Freeform 479"/>
          <p:cNvSpPr>
            <a:spLocks/>
          </p:cNvSpPr>
          <p:nvPr/>
        </p:nvSpPr>
        <p:spPr bwMode="auto">
          <a:xfrm>
            <a:off x="1254125" y="6221413"/>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9939 w 23"/>
              <a:gd name="T9" fmla="*/ 2646 h 30"/>
              <a:gd name="T10" fmla="*/ 9387 w 23"/>
              <a:gd name="T11" fmla="*/ 1588 h 30"/>
              <a:gd name="T12" fmla="*/ 8835 w 23"/>
              <a:gd name="T13" fmla="*/ 1058 h 30"/>
              <a:gd name="T14" fmla="*/ 7730 w 23"/>
              <a:gd name="T15" fmla="*/ 0 h 30"/>
              <a:gd name="T16" fmla="*/ 6626 w 23"/>
              <a:gd name="T17" fmla="*/ 0 h 30"/>
              <a:gd name="T18" fmla="*/ 5522 w 23"/>
              <a:gd name="T19" fmla="*/ 0 h 30"/>
              <a:gd name="T20" fmla="*/ 4417 w 23"/>
              <a:gd name="T21" fmla="*/ 0 h 30"/>
              <a:gd name="T22" fmla="*/ 3313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313 w 23"/>
              <a:gd name="T49" fmla="*/ 15346 h 30"/>
              <a:gd name="T50" fmla="*/ 4417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19" y="6"/>
                </a:lnTo>
                <a:lnTo>
                  <a:pt x="18" y="5"/>
                </a:lnTo>
                <a:lnTo>
                  <a:pt x="18" y="4"/>
                </a:lnTo>
                <a:lnTo>
                  <a:pt x="17" y="3"/>
                </a:lnTo>
                <a:lnTo>
                  <a:pt x="16" y="2"/>
                </a:lnTo>
                <a:lnTo>
                  <a:pt x="15" y="0"/>
                </a:lnTo>
                <a:lnTo>
                  <a:pt x="14" y="0"/>
                </a:lnTo>
                <a:lnTo>
                  <a:pt x="13" y="0"/>
                </a:lnTo>
                <a:lnTo>
                  <a:pt x="12" y="0"/>
                </a:lnTo>
                <a:lnTo>
                  <a:pt x="11" y="0"/>
                </a:lnTo>
                <a:lnTo>
                  <a:pt x="10" y="0"/>
                </a:lnTo>
                <a:lnTo>
                  <a:pt x="8"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482" name="Line 480"/>
          <p:cNvSpPr>
            <a:spLocks noChangeShapeType="1"/>
          </p:cNvSpPr>
          <p:nvPr/>
        </p:nvSpPr>
        <p:spPr bwMode="auto">
          <a:xfrm>
            <a:off x="1350963" y="614203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83" name="Line 481"/>
          <p:cNvSpPr>
            <a:spLocks noChangeShapeType="1"/>
          </p:cNvSpPr>
          <p:nvPr/>
        </p:nvSpPr>
        <p:spPr bwMode="auto">
          <a:xfrm>
            <a:off x="1320800" y="6178550"/>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84" name="Freeform 482"/>
          <p:cNvSpPr>
            <a:spLocks/>
          </p:cNvSpPr>
          <p:nvPr/>
        </p:nvSpPr>
        <p:spPr bwMode="auto">
          <a:xfrm>
            <a:off x="820738" y="4170363"/>
            <a:ext cx="325437" cy="339725"/>
          </a:xfrm>
          <a:custGeom>
            <a:avLst/>
            <a:gdLst>
              <a:gd name="T0" fmla="*/ 29633 w 615"/>
              <a:gd name="T1" fmla="*/ 103027 h 643"/>
              <a:gd name="T2" fmla="*/ 0 w 615"/>
              <a:gd name="T3" fmla="*/ 103027 h 643"/>
              <a:gd name="T4" fmla="*/ 162983 w 615"/>
              <a:gd name="T5" fmla="*/ 0 h 643"/>
              <a:gd name="T6" fmla="*/ 325437 w 615"/>
              <a:gd name="T7" fmla="*/ 103027 h 643"/>
              <a:gd name="T8" fmla="*/ 310620 w 615"/>
              <a:gd name="T9" fmla="*/ 103027 h 643"/>
              <a:gd name="T10" fmla="*/ 295804 w 615"/>
              <a:gd name="T11" fmla="*/ 103027 h 643"/>
              <a:gd name="T12" fmla="*/ 295804 w 615"/>
              <a:gd name="T13" fmla="*/ 324931 h 643"/>
              <a:gd name="T14" fmla="*/ 29633 w 615"/>
              <a:gd name="T15" fmla="*/ 324931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931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485" name="Rectangle 483"/>
          <p:cNvSpPr>
            <a:spLocks noChangeArrowheads="1"/>
          </p:cNvSpPr>
          <p:nvPr/>
        </p:nvSpPr>
        <p:spPr bwMode="auto">
          <a:xfrm>
            <a:off x="850900" y="4273550"/>
            <a:ext cx="269875"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86" name="Rectangle 484"/>
          <p:cNvSpPr>
            <a:spLocks noChangeArrowheads="1"/>
          </p:cNvSpPr>
          <p:nvPr/>
        </p:nvSpPr>
        <p:spPr bwMode="auto">
          <a:xfrm>
            <a:off x="895350" y="4325938"/>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87" name="Rectangle 485"/>
          <p:cNvSpPr>
            <a:spLocks noChangeArrowheads="1"/>
          </p:cNvSpPr>
          <p:nvPr/>
        </p:nvSpPr>
        <p:spPr bwMode="auto">
          <a:xfrm>
            <a:off x="1030288" y="4322763"/>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88" name="Freeform 486"/>
          <p:cNvSpPr>
            <a:spLocks/>
          </p:cNvSpPr>
          <p:nvPr/>
        </p:nvSpPr>
        <p:spPr bwMode="auto">
          <a:xfrm>
            <a:off x="963613" y="4403725"/>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4"/>
                </a:lnTo>
                <a:lnTo>
                  <a:pt x="3"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3" y="25"/>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489" name="Line 487"/>
          <p:cNvSpPr>
            <a:spLocks noChangeShapeType="1"/>
          </p:cNvSpPr>
          <p:nvPr/>
        </p:nvSpPr>
        <p:spPr bwMode="auto">
          <a:xfrm>
            <a:off x="1060450" y="432276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90" name="Line 488"/>
          <p:cNvSpPr>
            <a:spLocks noChangeShapeType="1"/>
          </p:cNvSpPr>
          <p:nvPr/>
        </p:nvSpPr>
        <p:spPr bwMode="auto">
          <a:xfrm>
            <a:off x="1030288" y="4360863"/>
            <a:ext cx="61912"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nvGrpSpPr>
          <p:cNvPr id="491" name="Group 489"/>
          <p:cNvGrpSpPr>
            <a:grpSpLocks/>
          </p:cNvGrpSpPr>
          <p:nvPr/>
        </p:nvGrpSpPr>
        <p:grpSpPr bwMode="auto">
          <a:xfrm>
            <a:off x="417513" y="2728913"/>
            <a:ext cx="325437" cy="339725"/>
            <a:chOff x="263" y="1719"/>
            <a:chExt cx="205" cy="214"/>
          </a:xfrm>
        </p:grpSpPr>
        <p:sp>
          <p:nvSpPr>
            <p:cNvPr id="492" name="Freeform 490"/>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493" name="Rectangle 491"/>
            <p:cNvSpPr>
              <a:spLocks noChangeArrowheads="1"/>
            </p:cNvSpPr>
            <p:nvPr/>
          </p:nvSpPr>
          <p:spPr bwMode="auto">
            <a:xfrm>
              <a:off x="282" y="1784"/>
              <a:ext cx="170"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94" name="Rectangle 492"/>
            <p:cNvSpPr>
              <a:spLocks noChangeArrowheads="1"/>
            </p:cNvSpPr>
            <p:nvPr/>
          </p:nvSpPr>
          <p:spPr bwMode="auto">
            <a:xfrm>
              <a:off x="309" y="1817"/>
              <a:ext cx="60" cy="10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95" name="Rectangle 493"/>
            <p:cNvSpPr>
              <a:spLocks noChangeArrowheads="1"/>
            </p:cNvSpPr>
            <p:nvPr/>
          </p:nvSpPr>
          <p:spPr bwMode="auto">
            <a:xfrm>
              <a:off x="395" y="1815"/>
              <a:ext cx="40"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496" name="Freeform 494"/>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497" name="Line 495"/>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498" name="Line 496"/>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sp>
        <p:nvSpPr>
          <p:cNvPr id="499" name="Freeform 497"/>
          <p:cNvSpPr>
            <a:spLocks/>
          </p:cNvSpPr>
          <p:nvPr/>
        </p:nvSpPr>
        <p:spPr bwMode="auto">
          <a:xfrm>
            <a:off x="1655763" y="4889500"/>
            <a:ext cx="325437" cy="341313"/>
          </a:xfrm>
          <a:custGeom>
            <a:avLst/>
            <a:gdLst>
              <a:gd name="T0" fmla="*/ 29682 w 614"/>
              <a:gd name="T1" fmla="*/ 103509 h 643"/>
              <a:gd name="T2" fmla="*/ 0 w 614"/>
              <a:gd name="T3" fmla="*/ 103509 h 643"/>
              <a:gd name="T4" fmla="*/ 162719 w 614"/>
              <a:gd name="T5" fmla="*/ 0 h 643"/>
              <a:gd name="T6" fmla="*/ 325437 w 614"/>
              <a:gd name="T7" fmla="*/ 103509 h 643"/>
              <a:gd name="T8" fmla="*/ 311126 w 614"/>
              <a:gd name="T9" fmla="*/ 103509 h 643"/>
              <a:gd name="T10" fmla="*/ 295755 w 614"/>
              <a:gd name="T11" fmla="*/ 103509 h 643"/>
              <a:gd name="T12" fmla="*/ 295755 w 614"/>
              <a:gd name="T13" fmla="*/ 325919 h 643"/>
              <a:gd name="T14" fmla="*/ 29682 w 614"/>
              <a:gd name="T15" fmla="*/ 325919 h 643"/>
              <a:gd name="T16" fmla="*/ 29682 w 614"/>
              <a:gd name="T17" fmla="*/ 103509 h 643"/>
              <a:gd name="T18" fmla="*/ 295755 w 614"/>
              <a:gd name="T19" fmla="*/ 103509 h 643"/>
              <a:gd name="T20" fmla="*/ 311126 w 614"/>
              <a:gd name="T21" fmla="*/ 103509 h 643"/>
              <a:gd name="T22" fmla="*/ 311126 w 614"/>
              <a:gd name="T23" fmla="*/ 341313 h 643"/>
              <a:gd name="T24" fmla="*/ 29682 w 614"/>
              <a:gd name="T25" fmla="*/ 341313 h 643"/>
              <a:gd name="T26" fmla="*/ 29682 w 614"/>
              <a:gd name="T27" fmla="*/ 325919 h 643"/>
              <a:gd name="T28" fmla="*/ 29682 w 614"/>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500" name="Rectangle 498"/>
          <p:cNvSpPr>
            <a:spLocks noChangeArrowheads="1"/>
          </p:cNvSpPr>
          <p:nvPr/>
        </p:nvSpPr>
        <p:spPr bwMode="auto">
          <a:xfrm>
            <a:off x="1685925" y="4992688"/>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01" name="Rectangle 499"/>
          <p:cNvSpPr>
            <a:spLocks noChangeArrowheads="1"/>
          </p:cNvSpPr>
          <p:nvPr/>
        </p:nvSpPr>
        <p:spPr bwMode="auto">
          <a:xfrm>
            <a:off x="1728788" y="5046663"/>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02" name="Rectangle 500"/>
          <p:cNvSpPr>
            <a:spLocks noChangeArrowheads="1"/>
          </p:cNvSpPr>
          <p:nvPr/>
        </p:nvSpPr>
        <p:spPr bwMode="auto">
          <a:xfrm>
            <a:off x="1863725" y="5041900"/>
            <a:ext cx="65088"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03" name="Freeform 501"/>
          <p:cNvSpPr>
            <a:spLocks/>
          </p:cNvSpPr>
          <p:nvPr/>
        </p:nvSpPr>
        <p:spPr bwMode="auto">
          <a:xfrm>
            <a:off x="1798638" y="5122863"/>
            <a:ext cx="11112" cy="15875"/>
          </a:xfrm>
          <a:custGeom>
            <a:avLst/>
            <a:gdLst>
              <a:gd name="T0" fmla="*/ 11112 w 23"/>
              <a:gd name="T1" fmla="*/ 6879 h 30"/>
              <a:gd name="T2" fmla="*/ 11112 w 23"/>
              <a:gd name="T3" fmla="*/ 5821 h 30"/>
              <a:gd name="T4" fmla="*/ 10146 w 23"/>
              <a:gd name="T5" fmla="*/ 4763 h 30"/>
              <a:gd name="T6" fmla="*/ 10146 w 23"/>
              <a:gd name="T7" fmla="*/ 3704 h 30"/>
              <a:gd name="T8" fmla="*/ 8696 w 23"/>
              <a:gd name="T9" fmla="*/ 2117 h 30"/>
              <a:gd name="T10" fmla="*/ 8213 w 23"/>
              <a:gd name="T11" fmla="*/ 1058 h 30"/>
              <a:gd name="T12" fmla="*/ 7730 w 23"/>
              <a:gd name="T13" fmla="*/ 529 h 30"/>
              <a:gd name="T14" fmla="*/ 6764 w 23"/>
              <a:gd name="T15" fmla="*/ 0 h 30"/>
              <a:gd name="T16" fmla="*/ 5798 w 23"/>
              <a:gd name="T17" fmla="*/ 0 h 30"/>
              <a:gd name="T18" fmla="*/ 4831 w 23"/>
              <a:gd name="T19" fmla="*/ 0 h 30"/>
              <a:gd name="T20" fmla="*/ 3865 w 23"/>
              <a:gd name="T21" fmla="*/ 0 h 30"/>
              <a:gd name="T22" fmla="*/ 2899 w 23"/>
              <a:gd name="T23" fmla="*/ 529 h 30"/>
              <a:gd name="T24" fmla="*/ 1933 w 23"/>
              <a:gd name="T25" fmla="*/ 1058 h 30"/>
              <a:gd name="T26" fmla="*/ 1449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449 w 23"/>
              <a:gd name="T45" fmla="*/ 13229 h 30"/>
              <a:gd name="T46" fmla="*/ 1933 w 23"/>
              <a:gd name="T47" fmla="*/ 14817 h 30"/>
              <a:gd name="T48" fmla="*/ 2899 w 23"/>
              <a:gd name="T49" fmla="*/ 15346 h 30"/>
              <a:gd name="T50" fmla="*/ 3865 w 23"/>
              <a:gd name="T51" fmla="*/ 15875 h 30"/>
              <a:gd name="T52" fmla="*/ 4831 w 23"/>
              <a:gd name="T53" fmla="*/ 15875 h 30"/>
              <a:gd name="T54" fmla="*/ 5798 w 23"/>
              <a:gd name="T55" fmla="*/ 15875 h 30"/>
              <a:gd name="T56" fmla="*/ 6764 w 23"/>
              <a:gd name="T57" fmla="*/ 15875 h 30"/>
              <a:gd name="T58" fmla="*/ 7730 w 23"/>
              <a:gd name="T59" fmla="*/ 15346 h 30"/>
              <a:gd name="T60" fmla="*/ 8213 w 23"/>
              <a:gd name="T61" fmla="*/ 14817 h 30"/>
              <a:gd name="T62" fmla="*/ 8696 w 23"/>
              <a:gd name="T63" fmla="*/ 13229 h 30"/>
              <a:gd name="T64" fmla="*/ 10146 w 23"/>
              <a:gd name="T65" fmla="*/ 12700 h 30"/>
              <a:gd name="T66" fmla="*/ 10146 w 23"/>
              <a:gd name="T67" fmla="*/ 11642 h 30"/>
              <a:gd name="T68" fmla="*/ 11112 w 23"/>
              <a:gd name="T69" fmla="*/ 10054 h 30"/>
              <a:gd name="T70" fmla="*/ 11112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6"/>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6"/>
                </a:lnTo>
                <a:lnTo>
                  <a:pt x="18" y="25"/>
                </a:lnTo>
                <a:lnTo>
                  <a:pt x="19"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504" name="Line 502"/>
          <p:cNvSpPr>
            <a:spLocks noChangeShapeType="1"/>
          </p:cNvSpPr>
          <p:nvPr/>
        </p:nvSpPr>
        <p:spPr bwMode="auto">
          <a:xfrm>
            <a:off x="1895475" y="5043488"/>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05" name="Line 503"/>
          <p:cNvSpPr>
            <a:spLocks noChangeShapeType="1"/>
          </p:cNvSpPr>
          <p:nvPr/>
        </p:nvSpPr>
        <p:spPr bwMode="auto">
          <a:xfrm>
            <a:off x="1863725" y="5080000"/>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06" name="Freeform 504"/>
          <p:cNvSpPr>
            <a:spLocks/>
          </p:cNvSpPr>
          <p:nvPr/>
        </p:nvSpPr>
        <p:spPr bwMode="auto">
          <a:xfrm>
            <a:off x="1920875" y="1350963"/>
            <a:ext cx="325438" cy="341312"/>
          </a:xfrm>
          <a:custGeom>
            <a:avLst/>
            <a:gdLst>
              <a:gd name="T0" fmla="*/ 29633 w 615"/>
              <a:gd name="T1" fmla="*/ 103508 h 643"/>
              <a:gd name="T2" fmla="*/ 0 w 615"/>
              <a:gd name="T3" fmla="*/ 103508 h 643"/>
              <a:gd name="T4" fmla="*/ 162984 w 615"/>
              <a:gd name="T5" fmla="*/ 0 h 643"/>
              <a:gd name="T6" fmla="*/ 325438 w 615"/>
              <a:gd name="T7" fmla="*/ 103508 h 643"/>
              <a:gd name="T8" fmla="*/ 310621 w 615"/>
              <a:gd name="T9" fmla="*/ 103508 h 643"/>
              <a:gd name="T10" fmla="*/ 295805 w 615"/>
              <a:gd name="T11" fmla="*/ 103508 h 643"/>
              <a:gd name="T12" fmla="*/ 295805 w 615"/>
              <a:gd name="T13" fmla="*/ 326449 h 643"/>
              <a:gd name="T14" fmla="*/ 29633 w 615"/>
              <a:gd name="T15" fmla="*/ 326449 h 643"/>
              <a:gd name="T16" fmla="*/ 29633 w 615"/>
              <a:gd name="T17" fmla="*/ 103508 h 643"/>
              <a:gd name="T18" fmla="*/ 295805 w 615"/>
              <a:gd name="T19" fmla="*/ 103508 h 643"/>
              <a:gd name="T20" fmla="*/ 310621 w 615"/>
              <a:gd name="T21" fmla="*/ 103508 h 643"/>
              <a:gd name="T22" fmla="*/ 310621 w 615"/>
              <a:gd name="T23" fmla="*/ 341312 h 643"/>
              <a:gd name="T24" fmla="*/ 29633 w 615"/>
              <a:gd name="T25" fmla="*/ 341312 h 643"/>
              <a:gd name="T26" fmla="*/ 29633 w 615"/>
              <a:gd name="T27" fmla="*/ 326449 h 643"/>
              <a:gd name="T28" fmla="*/ 29633 w 615"/>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507" name="Rectangle 505"/>
          <p:cNvSpPr>
            <a:spLocks noChangeArrowheads="1"/>
          </p:cNvSpPr>
          <p:nvPr/>
        </p:nvSpPr>
        <p:spPr bwMode="auto">
          <a:xfrm>
            <a:off x="1951038" y="1454150"/>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08" name="Rectangle 506"/>
          <p:cNvSpPr>
            <a:spLocks noChangeArrowheads="1"/>
          </p:cNvSpPr>
          <p:nvPr/>
        </p:nvSpPr>
        <p:spPr bwMode="auto">
          <a:xfrm>
            <a:off x="1995488" y="1508125"/>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09" name="Rectangle 507"/>
          <p:cNvSpPr>
            <a:spLocks noChangeArrowheads="1"/>
          </p:cNvSpPr>
          <p:nvPr/>
        </p:nvSpPr>
        <p:spPr bwMode="auto">
          <a:xfrm>
            <a:off x="2130425" y="1503363"/>
            <a:ext cx="63500"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10" name="Freeform 508"/>
          <p:cNvSpPr>
            <a:spLocks/>
          </p:cNvSpPr>
          <p:nvPr/>
        </p:nvSpPr>
        <p:spPr bwMode="auto">
          <a:xfrm>
            <a:off x="2063750" y="1584325"/>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5" y="2"/>
                </a:lnTo>
                <a:lnTo>
                  <a:pt x="3" y="4"/>
                </a:lnTo>
                <a:lnTo>
                  <a:pt x="3"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511" name="Line 509"/>
          <p:cNvSpPr>
            <a:spLocks noChangeShapeType="1"/>
          </p:cNvSpPr>
          <p:nvPr/>
        </p:nvSpPr>
        <p:spPr bwMode="auto">
          <a:xfrm>
            <a:off x="2160588" y="1504950"/>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12" name="Line 510"/>
          <p:cNvSpPr>
            <a:spLocks noChangeShapeType="1"/>
          </p:cNvSpPr>
          <p:nvPr/>
        </p:nvSpPr>
        <p:spPr bwMode="auto">
          <a:xfrm>
            <a:off x="2130425" y="1541463"/>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13" name="Freeform 511"/>
          <p:cNvSpPr>
            <a:spLocks/>
          </p:cNvSpPr>
          <p:nvPr/>
        </p:nvSpPr>
        <p:spPr bwMode="auto">
          <a:xfrm>
            <a:off x="2414588" y="1781175"/>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931 h 643"/>
              <a:gd name="T14" fmla="*/ 29537 w 614"/>
              <a:gd name="T15" fmla="*/ 324931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931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514" name="Rectangle 512"/>
          <p:cNvSpPr>
            <a:spLocks noChangeArrowheads="1"/>
          </p:cNvSpPr>
          <p:nvPr/>
        </p:nvSpPr>
        <p:spPr bwMode="auto">
          <a:xfrm>
            <a:off x="2444750" y="1884363"/>
            <a:ext cx="268288"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15" name="Rectangle 513"/>
          <p:cNvSpPr>
            <a:spLocks noChangeArrowheads="1"/>
          </p:cNvSpPr>
          <p:nvPr/>
        </p:nvSpPr>
        <p:spPr bwMode="auto">
          <a:xfrm>
            <a:off x="2487613" y="1936750"/>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16" name="Rectangle 514"/>
          <p:cNvSpPr>
            <a:spLocks noChangeArrowheads="1"/>
          </p:cNvSpPr>
          <p:nvPr/>
        </p:nvSpPr>
        <p:spPr bwMode="auto">
          <a:xfrm>
            <a:off x="2622550" y="1933575"/>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17" name="Freeform 515"/>
          <p:cNvSpPr>
            <a:spLocks/>
          </p:cNvSpPr>
          <p:nvPr/>
        </p:nvSpPr>
        <p:spPr bwMode="auto">
          <a:xfrm>
            <a:off x="2555875" y="2014538"/>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8283 w 23"/>
              <a:gd name="T15" fmla="*/ 0 h 30"/>
              <a:gd name="T16" fmla="*/ 7178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646 h 30"/>
              <a:gd name="T28" fmla="*/ 1104 w 23"/>
              <a:gd name="T29" fmla="*/ 3704 h 30"/>
              <a:gd name="T30" fmla="*/ 1104 w 23"/>
              <a:gd name="T31" fmla="*/ 4763 h 30"/>
              <a:gd name="T32" fmla="*/ 0 w 23"/>
              <a:gd name="T33" fmla="*/ 5821 h 30"/>
              <a:gd name="T34" fmla="*/ 0 w 23"/>
              <a:gd name="T35" fmla="*/ 6879 h 30"/>
              <a:gd name="T36" fmla="*/ 0 w 23"/>
              <a:gd name="T37" fmla="*/ 8996 h 30"/>
              <a:gd name="T38" fmla="*/ 0 w 23"/>
              <a:gd name="T39" fmla="*/ 10054 h 30"/>
              <a:gd name="T40" fmla="*/ 1104 w 23"/>
              <a:gd name="T41" fmla="*/ 11642 h 30"/>
              <a:gd name="T42" fmla="*/ 1104 w 23"/>
              <a:gd name="T43" fmla="*/ 12700 h 30"/>
              <a:gd name="T44" fmla="*/ 2209 w 23"/>
              <a:gd name="T45" fmla="*/ 13758 h 30"/>
              <a:gd name="T46" fmla="*/ 2761 w 23"/>
              <a:gd name="T47" fmla="*/ 14817 h 30"/>
              <a:gd name="T48" fmla="*/ 3865 w 23"/>
              <a:gd name="T49" fmla="*/ 15346 h 30"/>
              <a:gd name="T50" fmla="*/ 4970 w 23"/>
              <a:gd name="T51" fmla="*/ 15875 h 30"/>
              <a:gd name="T52" fmla="*/ 5522 w 23"/>
              <a:gd name="T53" fmla="*/ 15875 h 30"/>
              <a:gd name="T54" fmla="*/ 7178 w 23"/>
              <a:gd name="T55" fmla="*/ 15875 h 30"/>
              <a:gd name="T56" fmla="*/ 8283 w 23"/>
              <a:gd name="T57" fmla="*/ 15875 h 30"/>
              <a:gd name="T58" fmla="*/ 9387 w 23"/>
              <a:gd name="T59" fmla="*/ 15346 h 30"/>
              <a:gd name="T60" fmla="*/ 9939 w 23"/>
              <a:gd name="T61" fmla="*/ 14817 h 30"/>
              <a:gd name="T62" fmla="*/ 10491 w 23"/>
              <a:gd name="T63" fmla="*/ 13758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4"/>
                </a:lnTo>
                <a:lnTo>
                  <a:pt x="4" y="5"/>
                </a:lnTo>
                <a:lnTo>
                  <a:pt x="3" y="6"/>
                </a:lnTo>
                <a:lnTo>
                  <a:pt x="2" y="7"/>
                </a:lnTo>
                <a:lnTo>
                  <a:pt x="2" y="8"/>
                </a:lnTo>
                <a:lnTo>
                  <a:pt x="2" y="9"/>
                </a:lnTo>
                <a:lnTo>
                  <a:pt x="0" y="10"/>
                </a:lnTo>
                <a:lnTo>
                  <a:pt x="0" y="11"/>
                </a:lnTo>
                <a:lnTo>
                  <a:pt x="0" y="12"/>
                </a:lnTo>
                <a:lnTo>
                  <a:pt x="0" y="13"/>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518" name="Line 516"/>
          <p:cNvSpPr>
            <a:spLocks noChangeShapeType="1"/>
          </p:cNvSpPr>
          <p:nvPr/>
        </p:nvSpPr>
        <p:spPr bwMode="auto">
          <a:xfrm>
            <a:off x="2654300" y="1933575"/>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19" name="Line 517"/>
          <p:cNvSpPr>
            <a:spLocks noChangeShapeType="1"/>
          </p:cNvSpPr>
          <p:nvPr/>
        </p:nvSpPr>
        <p:spPr bwMode="auto">
          <a:xfrm>
            <a:off x="2622550" y="1971675"/>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20" name="Freeform 518"/>
          <p:cNvSpPr>
            <a:spLocks/>
          </p:cNvSpPr>
          <p:nvPr/>
        </p:nvSpPr>
        <p:spPr bwMode="auto">
          <a:xfrm>
            <a:off x="2438400" y="2311400"/>
            <a:ext cx="325438" cy="341313"/>
          </a:xfrm>
          <a:custGeom>
            <a:avLst/>
            <a:gdLst>
              <a:gd name="T0" fmla="*/ 29682 w 614"/>
              <a:gd name="T1" fmla="*/ 104039 h 643"/>
              <a:gd name="T2" fmla="*/ 0 w 614"/>
              <a:gd name="T3" fmla="*/ 104039 h 643"/>
              <a:gd name="T4" fmla="*/ 162719 w 614"/>
              <a:gd name="T5" fmla="*/ 0 h 643"/>
              <a:gd name="T6" fmla="*/ 325438 w 614"/>
              <a:gd name="T7" fmla="*/ 104039 h 643"/>
              <a:gd name="T8" fmla="*/ 311127 w 614"/>
              <a:gd name="T9" fmla="*/ 104039 h 643"/>
              <a:gd name="T10" fmla="*/ 295756 w 614"/>
              <a:gd name="T11" fmla="*/ 104039 h 643"/>
              <a:gd name="T12" fmla="*/ 295756 w 614"/>
              <a:gd name="T13" fmla="*/ 326450 h 643"/>
              <a:gd name="T14" fmla="*/ 29682 w 614"/>
              <a:gd name="T15" fmla="*/ 326450 h 643"/>
              <a:gd name="T16" fmla="*/ 29682 w 614"/>
              <a:gd name="T17" fmla="*/ 104039 h 643"/>
              <a:gd name="T18" fmla="*/ 295756 w 614"/>
              <a:gd name="T19" fmla="*/ 104039 h 643"/>
              <a:gd name="T20" fmla="*/ 311127 w 614"/>
              <a:gd name="T21" fmla="*/ 104039 h 643"/>
              <a:gd name="T22" fmla="*/ 311127 w 614"/>
              <a:gd name="T23" fmla="*/ 341313 h 643"/>
              <a:gd name="T24" fmla="*/ 29682 w 614"/>
              <a:gd name="T25" fmla="*/ 341313 h 643"/>
              <a:gd name="T26" fmla="*/ 29682 w 614"/>
              <a:gd name="T27" fmla="*/ 326450 h 643"/>
              <a:gd name="T28" fmla="*/ 29682 w 614"/>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521" name="Rectangle 519"/>
          <p:cNvSpPr>
            <a:spLocks noChangeArrowheads="1"/>
          </p:cNvSpPr>
          <p:nvPr/>
        </p:nvSpPr>
        <p:spPr bwMode="auto">
          <a:xfrm>
            <a:off x="2468563" y="2416175"/>
            <a:ext cx="269875"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22" name="Rectangle 520"/>
          <p:cNvSpPr>
            <a:spLocks noChangeArrowheads="1"/>
          </p:cNvSpPr>
          <p:nvPr/>
        </p:nvSpPr>
        <p:spPr bwMode="auto">
          <a:xfrm>
            <a:off x="2511425" y="2468563"/>
            <a:ext cx="95250"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23" name="Rectangle 521"/>
          <p:cNvSpPr>
            <a:spLocks noChangeArrowheads="1"/>
          </p:cNvSpPr>
          <p:nvPr/>
        </p:nvSpPr>
        <p:spPr bwMode="auto">
          <a:xfrm>
            <a:off x="2647950" y="2463800"/>
            <a:ext cx="63500"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24" name="Freeform 522"/>
          <p:cNvSpPr>
            <a:spLocks/>
          </p:cNvSpPr>
          <p:nvPr/>
        </p:nvSpPr>
        <p:spPr bwMode="auto">
          <a:xfrm>
            <a:off x="2581275" y="2544763"/>
            <a:ext cx="12700" cy="15875"/>
          </a:xfrm>
          <a:custGeom>
            <a:avLst/>
            <a:gdLst>
              <a:gd name="T0" fmla="*/ 12700 w 23"/>
              <a:gd name="T1" fmla="*/ 7408 h 30"/>
              <a:gd name="T2" fmla="*/ 12700 w 23"/>
              <a:gd name="T3" fmla="*/ 5821 h 30"/>
              <a:gd name="T4" fmla="*/ 11043 w 23"/>
              <a:gd name="T5" fmla="*/ 4763 h 30"/>
              <a:gd name="T6" fmla="*/ 11043 w 23"/>
              <a:gd name="T7" fmla="*/ 3704 h 30"/>
              <a:gd name="T8" fmla="*/ 9939 w 23"/>
              <a:gd name="T9" fmla="*/ 2646 h 30"/>
              <a:gd name="T10" fmla="*/ 9387 w 23"/>
              <a:gd name="T11" fmla="*/ 1588 h 30"/>
              <a:gd name="T12" fmla="*/ 8835 w 23"/>
              <a:gd name="T13" fmla="*/ 1058 h 30"/>
              <a:gd name="T14" fmla="*/ 7730 w 23"/>
              <a:gd name="T15" fmla="*/ 0 h 30"/>
              <a:gd name="T16" fmla="*/ 6626 w 23"/>
              <a:gd name="T17" fmla="*/ 0 h 30"/>
              <a:gd name="T18" fmla="*/ 4970 w 23"/>
              <a:gd name="T19" fmla="*/ 0 h 30"/>
              <a:gd name="T20" fmla="*/ 4417 w 23"/>
              <a:gd name="T21" fmla="*/ 0 h 30"/>
              <a:gd name="T22" fmla="*/ 3313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313 w 23"/>
              <a:gd name="T49" fmla="*/ 15346 h 30"/>
              <a:gd name="T50" fmla="*/ 4417 w 23"/>
              <a:gd name="T51" fmla="*/ 15875 h 30"/>
              <a:gd name="T52" fmla="*/ 4970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043 w 23"/>
              <a:gd name="T65" fmla="*/ 13229 h 30"/>
              <a:gd name="T66" fmla="*/ 11043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0" y="9"/>
                </a:lnTo>
                <a:lnTo>
                  <a:pt x="20" y="8"/>
                </a:lnTo>
                <a:lnTo>
                  <a:pt x="20" y="7"/>
                </a:lnTo>
                <a:lnTo>
                  <a:pt x="19" y="6"/>
                </a:lnTo>
                <a:lnTo>
                  <a:pt x="18" y="5"/>
                </a:lnTo>
                <a:lnTo>
                  <a:pt x="18" y="4"/>
                </a:lnTo>
                <a:lnTo>
                  <a:pt x="17" y="3"/>
                </a:lnTo>
                <a:lnTo>
                  <a:pt x="16" y="2"/>
                </a:lnTo>
                <a:lnTo>
                  <a:pt x="15" y="0"/>
                </a:lnTo>
                <a:lnTo>
                  <a:pt x="14" y="0"/>
                </a:lnTo>
                <a:lnTo>
                  <a:pt x="13" y="0"/>
                </a:lnTo>
                <a:lnTo>
                  <a:pt x="12" y="0"/>
                </a:lnTo>
                <a:lnTo>
                  <a:pt x="11" y="0"/>
                </a:lnTo>
                <a:lnTo>
                  <a:pt x="9" y="0"/>
                </a:lnTo>
                <a:lnTo>
                  <a:pt x="8"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8" y="30"/>
                </a:lnTo>
                <a:lnTo>
                  <a:pt x="9" y="30"/>
                </a:lnTo>
                <a:lnTo>
                  <a:pt x="11" y="30"/>
                </a:lnTo>
                <a:lnTo>
                  <a:pt x="12" y="30"/>
                </a:lnTo>
                <a:lnTo>
                  <a:pt x="13" y="30"/>
                </a:lnTo>
                <a:lnTo>
                  <a:pt x="14" y="30"/>
                </a:lnTo>
                <a:lnTo>
                  <a:pt x="15" y="30"/>
                </a:lnTo>
                <a:lnTo>
                  <a:pt x="16" y="29"/>
                </a:lnTo>
                <a:lnTo>
                  <a:pt x="17" y="28"/>
                </a:lnTo>
                <a:lnTo>
                  <a:pt x="18" y="27"/>
                </a:lnTo>
                <a:lnTo>
                  <a:pt x="18" y="26"/>
                </a:lnTo>
                <a:lnTo>
                  <a:pt x="19" y="25"/>
                </a:lnTo>
                <a:lnTo>
                  <a:pt x="20" y="25"/>
                </a:lnTo>
                <a:lnTo>
                  <a:pt x="20" y="24"/>
                </a:lnTo>
                <a:lnTo>
                  <a:pt x="20"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525" name="Line 523"/>
          <p:cNvSpPr>
            <a:spLocks noChangeShapeType="1"/>
          </p:cNvSpPr>
          <p:nvPr/>
        </p:nvSpPr>
        <p:spPr bwMode="auto">
          <a:xfrm>
            <a:off x="2678113" y="246538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26" name="Line 524"/>
          <p:cNvSpPr>
            <a:spLocks noChangeShapeType="1"/>
          </p:cNvSpPr>
          <p:nvPr/>
        </p:nvSpPr>
        <p:spPr bwMode="auto">
          <a:xfrm>
            <a:off x="2647950" y="2501900"/>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27" name="Freeform 525"/>
          <p:cNvSpPr>
            <a:spLocks/>
          </p:cNvSpPr>
          <p:nvPr/>
        </p:nvSpPr>
        <p:spPr bwMode="auto">
          <a:xfrm>
            <a:off x="2160588" y="3221038"/>
            <a:ext cx="325437" cy="341312"/>
          </a:xfrm>
          <a:custGeom>
            <a:avLst/>
            <a:gdLst>
              <a:gd name="T0" fmla="*/ 29633 w 615"/>
              <a:gd name="T1" fmla="*/ 103508 h 643"/>
              <a:gd name="T2" fmla="*/ 0 w 615"/>
              <a:gd name="T3" fmla="*/ 103508 h 643"/>
              <a:gd name="T4" fmla="*/ 162983 w 615"/>
              <a:gd name="T5" fmla="*/ 0 h 643"/>
              <a:gd name="T6" fmla="*/ 325437 w 615"/>
              <a:gd name="T7" fmla="*/ 103508 h 643"/>
              <a:gd name="T8" fmla="*/ 310620 w 615"/>
              <a:gd name="T9" fmla="*/ 103508 h 643"/>
              <a:gd name="T10" fmla="*/ 295804 w 615"/>
              <a:gd name="T11" fmla="*/ 103508 h 643"/>
              <a:gd name="T12" fmla="*/ 295804 w 615"/>
              <a:gd name="T13" fmla="*/ 325918 h 643"/>
              <a:gd name="T14" fmla="*/ 29633 w 615"/>
              <a:gd name="T15" fmla="*/ 325918 h 643"/>
              <a:gd name="T16" fmla="*/ 29633 w 615"/>
              <a:gd name="T17" fmla="*/ 103508 h 643"/>
              <a:gd name="T18" fmla="*/ 295804 w 615"/>
              <a:gd name="T19" fmla="*/ 103508 h 643"/>
              <a:gd name="T20" fmla="*/ 310620 w 615"/>
              <a:gd name="T21" fmla="*/ 103508 h 643"/>
              <a:gd name="T22" fmla="*/ 310620 w 615"/>
              <a:gd name="T23" fmla="*/ 341312 h 643"/>
              <a:gd name="T24" fmla="*/ 29633 w 615"/>
              <a:gd name="T25" fmla="*/ 341312 h 643"/>
              <a:gd name="T26" fmla="*/ 29633 w 615"/>
              <a:gd name="T27" fmla="*/ 325918 h 643"/>
              <a:gd name="T28" fmla="*/ 29633 w 615"/>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528" name="Rectangle 526"/>
          <p:cNvSpPr>
            <a:spLocks noChangeArrowheads="1"/>
          </p:cNvSpPr>
          <p:nvPr/>
        </p:nvSpPr>
        <p:spPr bwMode="auto">
          <a:xfrm>
            <a:off x="2190750" y="3324225"/>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29" name="Rectangle 527"/>
          <p:cNvSpPr>
            <a:spLocks noChangeArrowheads="1"/>
          </p:cNvSpPr>
          <p:nvPr/>
        </p:nvSpPr>
        <p:spPr bwMode="auto">
          <a:xfrm>
            <a:off x="2235200" y="3378200"/>
            <a:ext cx="93663"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30" name="Rectangle 528"/>
          <p:cNvSpPr>
            <a:spLocks noChangeArrowheads="1"/>
          </p:cNvSpPr>
          <p:nvPr/>
        </p:nvSpPr>
        <p:spPr bwMode="auto">
          <a:xfrm>
            <a:off x="2370138" y="3373438"/>
            <a:ext cx="63500"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31" name="Freeform 529"/>
          <p:cNvSpPr>
            <a:spLocks/>
          </p:cNvSpPr>
          <p:nvPr/>
        </p:nvSpPr>
        <p:spPr bwMode="auto">
          <a:xfrm>
            <a:off x="2303463" y="34544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2209 w 23"/>
              <a:gd name="T45" fmla="*/ 13229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3"/>
                </a:lnTo>
                <a:lnTo>
                  <a:pt x="4"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532" name="Line 530"/>
          <p:cNvSpPr>
            <a:spLocks noChangeShapeType="1"/>
          </p:cNvSpPr>
          <p:nvPr/>
        </p:nvSpPr>
        <p:spPr bwMode="auto">
          <a:xfrm>
            <a:off x="2401888" y="3375025"/>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33" name="Line 531"/>
          <p:cNvSpPr>
            <a:spLocks noChangeShapeType="1"/>
          </p:cNvSpPr>
          <p:nvPr/>
        </p:nvSpPr>
        <p:spPr bwMode="auto">
          <a:xfrm>
            <a:off x="2370138" y="3411538"/>
            <a:ext cx="61912"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34" name="Freeform 532"/>
          <p:cNvSpPr>
            <a:spLocks/>
          </p:cNvSpPr>
          <p:nvPr/>
        </p:nvSpPr>
        <p:spPr bwMode="auto">
          <a:xfrm>
            <a:off x="468313" y="1630363"/>
            <a:ext cx="325437" cy="339725"/>
          </a:xfrm>
          <a:custGeom>
            <a:avLst/>
            <a:gdLst>
              <a:gd name="T0" fmla="*/ 29633 w 615"/>
              <a:gd name="T1" fmla="*/ 103027 h 643"/>
              <a:gd name="T2" fmla="*/ 0 w 615"/>
              <a:gd name="T3" fmla="*/ 103027 h 643"/>
              <a:gd name="T4" fmla="*/ 162454 w 615"/>
              <a:gd name="T5" fmla="*/ 0 h 643"/>
              <a:gd name="T6" fmla="*/ 325437 w 615"/>
              <a:gd name="T7" fmla="*/ 103027 h 643"/>
              <a:gd name="T8" fmla="*/ 310620 w 615"/>
              <a:gd name="T9" fmla="*/ 103027 h 643"/>
              <a:gd name="T10" fmla="*/ 295804 w 615"/>
              <a:gd name="T11" fmla="*/ 103027 h 643"/>
              <a:gd name="T12" fmla="*/ 295804 w 615"/>
              <a:gd name="T13" fmla="*/ 324403 h 643"/>
              <a:gd name="T14" fmla="*/ 29633 w 615"/>
              <a:gd name="T15" fmla="*/ 324403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535" name="Rectangle 533"/>
          <p:cNvSpPr>
            <a:spLocks noChangeArrowheads="1"/>
          </p:cNvSpPr>
          <p:nvPr/>
        </p:nvSpPr>
        <p:spPr bwMode="auto">
          <a:xfrm>
            <a:off x="498475" y="1733550"/>
            <a:ext cx="268288"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36" name="Rectangle 534"/>
          <p:cNvSpPr>
            <a:spLocks noChangeArrowheads="1"/>
          </p:cNvSpPr>
          <p:nvPr/>
        </p:nvSpPr>
        <p:spPr bwMode="auto">
          <a:xfrm>
            <a:off x="541338" y="1785938"/>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37" name="Rectangle 535"/>
          <p:cNvSpPr>
            <a:spLocks noChangeArrowheads="1"/>
          </p:cNvSpPr>
          <p:nvPr/>
        </p:nvSpPr>
        <p:spPr bwMode="auto">
          <a:xfrm>
            <a:off x="676275" y="1781175"/>
            <a:ext cx="65088"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38" name="Freeform 536"/>
          <p:cNvSpPr>
            <a:spLocks/>
          </p:cNvSpPr>
          <p:nvPr/>
        </p:nvSpPr>
        <p:spPr bwMode="auto">
          <a:xfrm>
            <a:off x="609600" y="1863725"/>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209 w 23"/>
              <a:gd name="T25" fmla="*/ 1058 h 30"/>
              <a:gd name="T26" fmla="*/ 1657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467 h 30"/>
              <a:gd name="T38" fmla="*/ 0 w 23"/>
              <a:gd name="T39" fmla="*/ 10054 h 30"/>
              <a:gd name="T40" fmla="*/ 552 w 23"/>
              <a:gd name="T41" fmla="*/ 11642 h 30"/>
              <a:gd name="T42" fmla="*/ 552 w 23"/>
              <a:gd name="T43" fmla="*/ 12700 h 30"/>
              <a:gd name="T44" fmla="*/ 1657 w 23"/>
              <a:gd name="T45" fmla="*/ 13229 h 30"/>
              <a:gd name="T46" fmla="*/ 2209 w 23"/>
              <a:gd name="T47" fmla="*/ 14287 h 30"/>
              <a:gd name="T48" fmla="*/ 3865 w 23"/>
              <a:gd name="T49" fmla="*/ 14817 h 30"/>
              <a:gd name="T50" fmla="*/ 4970 w 23"/>
              <a:gd name="T51" fmla="*/ 15875 h 30"/>
              <a:gd name="T52" fmla="*/ 5522 w 23"/>
              <a:gd name="T53" fmla="*/ 15875 h 30"/>
              <a:gd name="T54" fmla="*/ 6626 w 23"/>
              <a:gd name="T55" fmla="*/ 15875 h 30"/>
              <a:gd name="T56" fmla="*/ 7730 w 23"/>
              <a:gd name="T57" fmla="*/ 15875 h 30"/>
              <a:gd name="T58" fmla="*/ 9387 w 23"/>
              <a:gd name="T59" fmla="*/ 14817 h 30"/>
              <a:gd name="T60" fmla="*/ 9939 w 23"/>
              <a:gd name="T61" fmla="*/ 14287 h 30"/>
              <a:gd name="T62" fmla="*/ 10491 w 23"/>
              <a:gd name="T63" fmla="*/ 13229 h 30"/>
              <a:gd name="T64" fmla="*/ 11596 w 23"/>
              <a:gd name="T65" fmla="*/ 12700 h 30"/>
              <a:gd name="T66" fmla="*/ 11596 w 23"/>
              <a:gd name="T67" fmla="*/ 11642 h 30"/>
              <a:gd name="T68" fmla="*/ 12700 w 23"/>
              <a:gd name="T69" fmla="*/ 10054 h 30"/>
              <a:gd name="T70" fmla="*/ 12700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6" y="28"/>
                </a:lnTo>
                <a:lnTo>
                  <a:pt x="7" y="28"/>
                </a:lnTo>
                <a:lnTo>
                  <a:pt x="8" y="30"/>
                </a:lnTo>
                <a:lnTo>
                  <a:pt x="9" y="30"/>
                </a:lnTo>
                <a:lnTo>
                  <a:pt x="10" y="30"/>
                </a:lnTo>
                <a:lnTo>
                  <a:pt x="11" y="30"/>
                </a:lnTo>
                <a:lnTo>
                  <a:pt x="12" y="30"/>
                </a:lnTo>
                <a:lnTo>
                  <a:pt x="13" y="30"/>
                </a:lnTo>
                <a:lnTo>
                  <a:pt x="14" y="30"/>
                </a:lnTo>
                <a:lnTo>
                  <a:pt x="15" y="30"/>
                </a:lnTo>
                <a:lnTo>
                  <a:pt x="17" y="28"/>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539" name="Line 537"/>
          <p:cNvSpPr>
            <a:spLocks noChangeShapeType="1"/>
          </p:cNvSpPr>
          <p:nvPr/>
        </p:nvSpPr>
        <p:spPr bwMode="auto">
          <a:xfrm>
            <a:off x="708025" y="178276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40" name="Line 538"/>
          <p:cNvSpPr>
            <a:spLocks noChangeShapeType="1"/>
          </p:cNvSpPr>
          <p:nvPr/>
        </p:nvSpPr>
        <p:spPr bwMode="auto">
          <a:xfrm>
            <a:off x="676275" y="1820863"/>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41" name="Freeform 539"/>
          <p:cNvSpPr>
            <a:spLocks/>
          </p:cNvSpPr>
          <p:nvPr/>
        </p:nvSpPr>
        <p:spPr bwMode="auto">
          <a:xfrm>
            <a:off x="1225550" y="3297238"/>
            <a:ext cx="325438" cy="341312"/>
          </a:xfrm>
          <a:custGeom>
            <a:avLst/>
            <a:gdLst>
              <a:gd name="T0" fmla="*/ 29682 w 614"/>
              <a:gd name="T1" fmla="*/ 103508 h 643"/>
              <a:gd name="T2" fmla="*/ 0 w 614"/>
              <a:gd name="T3" fmla="*/ 103508 h 643"/>
              <a:gd name="T4" fmla="*/ 162719 w 614"/>
              <a:gd name="T5" fmla="*/ 0 h 643"/>
              <a:gd name="T6" fmla="*/ 325438 w 614"/>
              <a:gd name="T7" fmla="*/ 103508 h 643"/>
              <a:gd name="T8" fmla="*/ 311127 w 614"/>
              <a:gd name="T9" fmla="*/ 103508 h 643"/>
              <a:gd name="T10" fmla="*/ 295756 w 614"/>
              <a:gd name="T11" fmla="*/ 103508 h 643"/>
              <a:gd name="T12" fmla="*/ 295756 w 614"/>
              <a:gd name="T13" fmla="*/ 325918 h 643"/>
              <a:gd name="T14" fmla="*/ 29682 w 614"/>
              <a:gd name="T15" fmla="*/ 325918 h 643"/>
              <a:gd name="T16" fmla="*/ 29682 w 614"/>
              <a:gd name="T17" fmla="*/ 103508 h 643"/>
              <a:gd name="T18" fmla="*/ 295756 w 614"/>
              <a:gd name="T19" fmla="*/ 103508 h 643"/>
              <a:gd name="T20" fmla="*/ 311127 w 614"/>
              <a:gd name="T21" fmla="*/ 103508 h 643"/>
              <a:gd name="T22" fmla="*/ 311127 w 614"/>
              <a:gd name="T23" fmla="*/ 341312 h 643"/>
              <a:gd name="T24" fmla="*/ 29682 w 614"/>
              <a:gd name="T25" fmla="*/ 341312 h 643"/>
              <a:gd name="T26" fmla="*/ 29682 w 614"/>
              <a:gd name="T27" fmla="*/ 325918 h 643"/>
              <a:gd name="T28" fmla="*/ 29682 w 614"/>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542" name="Rectangle 540"/>
          <p:cNvSpPr>
            <a:spLocks noChangeArrowheads="1"/>
          </p:cNvSpPr>
          <p:nvPr/>
        </p:nvSpPr>
        <p:spPr bwMode="auto">
          <a:xfrm>
            <a:off x="1255713" y="3400425"/>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43" name="Rectangle 541"/>
          <p:cNvSpPr>
            <a:spLocks noChangeArrowheads="1"/>
          </p:cNvSpPr>
          <p:nvPr/>
        </p:nvSpPr>
        <p:spPr bwMode="auto">
          <a:xfrm>
            <a:off x="1298575" y="3454400"/>
            <a:ext cx="95250"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44" name="Rectangle 542"/>
          <p:cNvSpPr>
            <a:spLocks noChangeArrowheads="1"/>
          </p:cNvSpPr>
          <p:nvPr/>
        </p:nvSpPr>
        <p:spPr bwMode="auto">
          <a:xfrm>
            <a:off x="1435100" y="3449638"/>
            <a:ext cx="63500"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45" name="Freeform 543"/>
          <p:cNvSpPr>
            <a:spLocks/>
          </p:cNvSpPr>
          <p:nvPr/>
        </p:nvSpPr>
        <p:spPr bwMode="auto">
          <a:xfrm>
            <a:off x="1368425" y="3530600"/>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9939 w 23"/>
              <a:gd name="T9" fmla="*/ 2190 h 29"/>
              <a:gd name="T10" fmla="*/ 9387 w 23"/>
              <a:gd name="T11" fmla="*/ 1095 h 29"/>
              <a:gd name="T12" fmla="*/ 8835 w 23"/>
              <a:gd name="T13" fmla="*/ 547 h 29"/>
              <a:gd name="T14" fmla="*/ 7730 w 23"/>
              <a:gd name="T15" fmla="*/ 0 h 29"/>
              <a:gd name="T16" fmla="*/ 6626 w 23"/>
              <a:gd name="T17" fmla="*/ 0 h 29"/>
              <a:gd name="T18" fmla="*/ 5522 w 23"/>
              <a:gd name="T19" fmla="*/ 0 h 29"/>
              <a:gd name="T20" fmla="*/ 4970 w 23"/>
              <a:gd name="T21" fmla="*/ 0 h 29"/>
              <a:gd name="T22" fmla="*/ 3313 w 23"/>
              <a:gd name="T23" fmla="*/ 547 h 29"/>
              <a:gd name="T24" fmla="*/ 2209 w 23"/>
              <a:gd name="T25" fmla="*/ 1095 h 29"/>
              <a:gd name="T26" fmla="*/ 1657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10401 h 29"/>
              <a:gd name="T40" fmla="*/ 552 w 23"/>
              <a:gd name="T41" fmla="*/ 12043 h 29"/>
              <a:gd name="T42" fmla="*/ 552 w 23"/>
              <a:gd name="T43" fmla="*/ 13138 h 29"/>
              <a:gd name="T44" fmla="*/ 1657 w 23"/>
              <a:gd name="T45" fmla="*/ 13685 h 29"/>
              <a:gd name="T46" fmla="*/ 2209 w 23"/>
              <a:gd name="T47" fmla="*/ 14780 h 29"/>
              <a:gd name="T48" fmla="*/ 3313 w 23"/>
              <a:gd name="T49" fmla="*/ 15328 h 29"/>
              <a:gd name="T50" fmla="*/ 4970 w 23"/>
              <a:gd name="T51" fmla="*/ 15875 h 29"/>
              <a:gd name="T52" fmla="*/ 5522 w 23"/>
              <a:gd name="T53" fmla="*/ 15875 h 29"/>
              <a:gd name="T54" fmla="*/ 6626 w 23"/>
              <a:gd name="T55" fmla="*/ 15875 h 29"/>
              <a:gd name="T56" fmla="*/ 7730 w 23"/>
              <a:gd name="T57" fmla="*/ 15875 h 29"/>
              <a:gd name="T58" fmla="*/ 8835 w 23"/>
              <a:gd name="T59" fmla="*/ 15328 h 29"/>
              <a:gd name="T60" fmla="*/ 9387 w 23"/>
              <a:gd name="T61" fmla="*/ 14780 h 29"/>
              <a:gd name="T62" fmla="*/ 9939 w 23"/>
              <a:gd name="T63" fmla="*/ 13685 h 29"/>
              <a:gd name="T64" fmla="*/ 11596 w 23"/>
              <a:gd name="T65" fmla="*/ 13138 h 29"/>
              <a:gd name="T66" fmla="*/ 11596 w 23"/>
              <a:gd name="T67" fmla="*/ 12043 h 29"/>
              <a:gd name="T68" fmla="*/ 12700 w 23"/>
              <a:gd name="T69" fmla="*/ 10401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546" name="Line 544"/>
          <p:cNvSpPr>
            <a:spLocks noChangeShapeType="1"/>
          </p:cNvSpPr>
          <p:nvPr/>
        </p:nvSpPr>
        <p:spPr bwMode="auto">
          <a:xfrm>
            <a:off x="1465263" y="3449638"/>
            <a:ext cx="1587" cy="80962"/>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47" name="Line 545"/>
          <p:cNvSpPr>
            <a:spLocks noChangeShapeType="1"/>
          </p:cNvSpPr>
          <p:nvPr/>
        </p:nvSpPr>
        <p:spPr bwMode="auto">
          <a:xfrm>
            <a:off x="1435100" y="3487738"/>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48" name="Freeform 546"/>
          <p:cNvSpPr>
            <a:spLocks/>
          </p:cNvSpPr>
          <p:nvPr/>
        </p:nvSpPr>
        <p:spPr bwMode="auto">
          <a:xfrm>
            <a:off x="6924675" y="3676650"/>
            <a:ext cx="325438" cy="339725"/>
          </a:xfrm>
          <a:custGeom>
            <a:avLst/>
            <a:gdLst>
              <a:gd name="T0" fmla="*/ 29682 w 614"/>
              <a:gd name="T1" fmla="*/ 103555 h 643"/>
              <a:gd name="T2" fmla="*/ 0 w 614"/>
              <a:gd name="T3" fmla="*/ 103555 h 643"/>
              <a:gd name="T4" fmla="*/ 162719 w 614"/>
              <a:gd name="T5" fmla="*/ 0 h 643"/>
              <a:gd name="T6" fmla="*/ 325438 w 614"/>
              <a:gd name="T7" fmla="*/ 103555 h 643"/>
              <a:gd name="T8" fmla="*/ 311127 w 614"/>
              <a:gd name="T9" fmla="*/ 103555 h 643"/>
              <a:gd name="T10" fmla="*/ 295756 w 614"/>
              <a:gd name="T11" fmla="*/ 103555 h 643"/>
              <a:gd name="T12" fmla="*/ 295756 w 614"/>
              <a:gd name="T13" fmla="*/ 324931 h 643"/>
              <a:gd name="T14" fmla="*/ 29682 w 614"/>
              <a:gd name="T15" fmla="*/ 324931 h 643"/>
              <a:gd name="T16" fmla="*/ 29682 w 614"/>
              <a:gd name="T17" fmla="*/ 103555 h 643"/>
              <a:gd name="T18" fmla="*/ 295756 w 614"/>
              <a:gd name="T19" fmla="*/ 103555 h 643"/>
              <a:gd name="T20" fmla="*/ 311127 w 614"/>
              <a:gd name="T21" fmla="*/ 103555 h 643"/>
              <a:gd name="T22" fmla="*/ 311127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549" name="Rectangle 547"/>
          <p:cNvSpPr>
            <a:spLocks noChangeArrowheads="1"/>
          </p:cNvSpPr>
          <p:nvPr/>
        </p:nvSpPr>
        <p:spPr bwMode="auto">
          <a:xfrm>
            <a:off x="6954838" y="3779838"/>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50" name="Rectangle 548"/>
          <p:cNvSpPr>
            <a:spLocks noChangeArrowheads="1"/>
          </p:cNvSpPr>
          <p:nvPr/>
        </p:nvSpPr>
        <p:spPr bwMode="auto">
          <a:xfrm>
            <a:off x="6997700" y="3833813"/>
            <a:ext cx="95250"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51" name="Rectangle 549"/>
          <p:cNvSpPr>
            <a:spLocks noChangeArrowheads="1"/>
          </p:cNvSpPr>
          <p:nvPr/>
        </p:nvSpPr>
        <p:spPr bwMode="auto">
          <a:xfrm>
            <a:off x="7134225" y="3829050"/>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52" name="Freeform 550"/>
          <p:cNvSpPr>
            <a:spLocks/>
          </p:cNvSpPr>
          <p:nvPr/>
        </p:nvSpPr>
        <p:spPr bwMode="auto">
          <a:xfrm>
            <a:off x="7067550" y="3910013"/>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9939 w 23"/>
              <a:gd name="T9" fmla="*/ 2646 h 30"/>
              <a:gd name="T10" fmla="*/ 9387 w 23"/>
              <a:gd name="T11" fmla="*/ 1588 h 30"/>
              <a:gd name="T12" fmla="*/ 8835 w 23"/>
              <a:gd name="T13" fmla="*/ 1058 h 30"/>
              <a:gd name="T14" fmla="*/ 7730 w 23"/>
              <a:gd name="T15" fmla="*/ 0 h 30"/>
              <a:gd name="T16" fmla="*/ 6626 w 23"/>
              <a:gd name="T17" fmla="*/ 0 h 30"/>
              <a:gd name="T18" fmla="*/ 5522 w 23"/>
              <a:gd name="T19" fmla="*/ 0 h 30"/>
              <a:gd name="T20" fmla="*/ 4970 w 23"/>
              <a:gd name="T21" fmla="*/ 0 h 30"/>
              <a:gd name="T22" fmla="*/ 3313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8" y="5"/>
                </a:lnTo>
                <a:lnTo>
                  <a:pt x="18" y="4"/>
                </a:lnTo>
                <a:lnTo>
                  <a:pt x="17" y="3"/>
                </a:lnTo>
                <a:lnTo>
                  <a:pt x="16" y="2"/>
                </a:lnTo>
                <a:lnTo>
                  <a:pt x="15" y="0"/>
                </a:lnTo>
                <a:lnTo>
                  <a:pt x="14" y="0"/>
                </a:lnTo>
                <a:lnTo>
                  <a:pt x="13" y="0"/>
                </a:lnTo>
                <a:lnTo>
                  <a:pt x="12" y="0"/>
                </a:lnTo>
                <a:lnTo>
                  <a:pt x="11" y="0"/>
                </a:lnTo>
                <a:lnTo>
                  <a:pt x="10" y="0"/>
                </a:lnTo>
                <a:lnTo>
                  <a:pt x="9"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553" name="Line 551"/>
          <p:cNvSpPr>
            <a:spLocks noChangeShapeType="1"/>
          </p:cNvSpPr>
          <p:nvPr/>
        </p:nvSpPr>
        <p:spPr bwMode="auto">
          <a:xfrm>
            <a:off x="7164388" y="3829050"/>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54" name="Line 552"/>
          <p:cNvSpPr>
            <a:spLocks noChangeShapeType="1"/>
          </p:cNvSpPr>
          <p:nvPr/>
        </p:nvSpPr>
        <p:spPr bwMode="auto">
          <a:xfrm>
            <a:off x="7134225" y="3867150"/>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55" name="Freeform 553"/>
          <p:cNvSpPr>
            <a:spLocks/>
          </p:cNvSpPr>
          <p:nvPr/>
        </p:nvSpPr>
        <p:spPr bwMode="auto">
          <a:xfrm>
            <a:off x="3829050" y="5938838"/>
            <a:ext cx="325438" cy="339725"/>
          </a:xfrm>
          <a:custGeom>
            <a:avLst/>
            <a:gdLst>
              <a:gd name="T0" fmla="*/ 29633 w 615"/>
              <a:gd name="T1" fmla="*/ 103027 h 643"/>
              <a:gd name="T2" fmla="*/ 0 w 615"/>
              <a:gd name="T3" fmla="*/ 103027 h 643"/>
              <a:gd name="T4" fmla="*/ 162454 w 615"/>
              <a:gd name="T5" fmla="*/ 0 h 643"/>
              <a:gd name="T6" fmla="*/ 325438 w 615"/>
              <a:gd name="T7" fmla="*/ 103027 h 643"/>
              <a:gd name="T8" fmla="*/ 310621 w 615"/>
              <a:gd name="T9" fmla="*/ 103027 h 643"/>
              <a:gd name="T10" fmla="*/ 295805 w 615"/>
              <a:gd name="T11" fmla="*/ 103027 h 643"/>
              <a:gd name="T12" fmla="*/ 295805 w 615"/>
              <a:gd name="T13" fmla="*/ 324403 h 643"/>
              <a:gd name="T14" fmla="*/ 29633 w 615"/>
              <a:gd name="T15" fmla="*/ 324403 h 643"/>
              <a:gd name="T16" fmla="*/ 29633 w 615"/>
              <a:gd name="T17" fmla="*/ 103027 h 643"/>
              <a:gd name="T18" fmla="*/ 295805 w 615"/>
              <a:gd name="T19" fmla="*/ 103027 h 643"/>
              <a:gd name="T20" fmla="*/ 310621 w 615"/>
              <a:gd name="T21" fmla="*/ 103027 h 643"/>
              <a:gd name="T22" fmla="*/ 310621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556" name="Rectangle 554"/>
          <p:cNvSpPr>
            <a:spLocks noChangeArrowheads="1"/>
          </p:cNvSpPr>
          <p:nvPr/>
        </p:nvSpPr>
        <p:spPr bwMode="auto">
          <a:xfrm>
            <a:off x="3859213" y="6042025"/>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57" name="Rectangle 555"/>
          <p:cNvSpPr>
            <a:spLocks noChangeArrowheads="1"/>
          </p:cNvSpPr>
          <p:nvPr/>
        </p:nvSpPr>
        <p:spPr bwMode="auto">
          <a:xfrm>
            <a:off x="3902075" y="6094413"/>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58" name="Rectangle 556"/>
          <p:cNvSpPr>
            <a:spLocks noChangeArrowheads="1"/>
          </p:cNvSpPr>
          <p:nvPr/>
        </p:nvSpPr>
        <p:spPr bwMode="auto">
          <a:xfrm>
            <a:off x="4037013" y="6089650"/>
            <a:ext cx="65087"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59" name="Freeform 557"/>
          <p:cNvSpPr>
            <a:spLocks/>
          </p:cNvSpPr>
          <p:nvPr/>
        </p:nvSpPr>
        <p:spPr bwMode="auto">
          <a:xfrm>
            <a:off x="3971925" y="6172200"/>
            <a:ext cx="11113" cy="15875"/>
          </a:xfrm>
          <a:custGeom>
            <a:avLst/>
            <a:gdLst>
              <a:gd name="T0" fmla="*/ 11113 w 23"/>
              <a:gd name="T1" fmla="*/ 6879 h 30"/>
              <a:gd name="T2" fmla="*/ 11113 w 23"/>
              <a:gd name="T3" fmla="*/ 5821 h 30"/>
              <a:gd name="T4" fmla="*/ 10147 w 23"/>
              <a:gd name="T5" fmla="*/ 4763 h 30"/>
              <a:gd name="T6" fmla="*/ 10147 w 23"/>
              <a:gd name="T7" fmla="*/ 3704 h 30"/>
              <a:gd name="T8" fmla="*/ 9180 w 23"/>
              <a:gd name="T9" fmla="*/ 2117 h 30"/>
              <a:gd name="T10" fmla="*/ 8697 w 23"/>
              <a:gd name="T11" fmla="*/ 1058 h 30"/>
              <a:gd name="T12" fmla="*/ 8214 w 23"/>
              <a:gd name="T13" fmla="*/ 529 h 30"/>
              <a:gd name="T14" fmla="*/ 6764 w 23"/>
              <a:gd name="T15" fmla="*/ 0 h 30"/>
              <a:gd name="T16" fmla="*/ 5798 w 23"/>
              <a:gd name="T17" fmla="*/ 0 h 30"/>
              <a:gd name="T18" fmla="*/ 4832 w 23"/>
              <a:gd name="T19" fmla="*/ 0 h 30"/>
              <a:gd name="T20" fmla="*/ 4349 w 23"/>
              <a:gd name="T21" fmla="*/ 0 h 30"/>
              <a:gd name="T22" fmla="*/ 3382 w 23"/>
              <a:gd name="T23" fmla="*/ 529 h 30"/>
              <a:gd name="T24" fmla="*/ 1933 w 23"/>
              <a:gd name="T25" fmla="*/ 1058 h 30"/>
              <a:gd name="T26" fmla="*/ 1450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467 h 30"/>
              <a:gd name="T38" fmla="*/ 0 w 23"/>
              <a:gd name="T39" fmla="*/ 10054 h 30"/>
              <a:gd name="T40" fmla="*/ 483 w 23"/>
              <a:gd name="T41" fmla="*/ 11642 h 30"/>
              <a:gd name="T42" fmla="*/ 483 w 23"/>
              <a:gd name="T43" fmla="*/ 12700 h 30"/>
              <a:gd name="T44" fmla="*/ 1450 w 23"/>
              <a:gd name="T45" fmla="*/ 13229 h 30"/>
              <a:gd name="T46" fmla="*/ 1933 w 23"/>
              <a:gd name="T47" fmla="*/ 14287 h 30"/>
              <a:gd name="T48" fmla="*/ 3382 w 23"/>
              <a:gd name="T49" fmla="*/ 15346 h 30"/>
              <a:gd name="T50" fmla="*/ 4349 w 23"/>
              <a:gd name="T51" fmla="*/ 15875 h 30"/>
              <a:gd name="T52" fmla="*/ 4832 w 23"/>
              <a:gd name="T53" fmla="*/ 15875 h 30"/>
              <a:gd name="T54" fmla="*/ 5798 w 23"/>
              <a:gd name="T55" fmla="*/ 15875 h 30"/>
              <a:gd name="T56" fmla="*/ 6764 w 23"/>
              <a:gd name="T57" fmla="*/ 15875 h 30"/>
              <a:gd name="T58" fmla="*/ 8214 w 23"/>
              <a:gd name="T59" fmla="*/ 15346 h 30"/>
              <a:gd name="T60" fmla="*/ 8697 w 23"/>
              <a:gd name="T61" fmla="*/ 14287 h 30"/>
              <a:gd name="T62" fmla="*/ 9180 w 23"/>
              <a:gd name="T63" fmla="*/ 13229 h 30"/>
              <a:gd name="T64" fmla="*/ 10147 w 23"/>
              <a:gd name="T65" fmla="*/ 12700 h 30"/>
              <a:gd name="T66" fmla="*/ 10147 w 23"/>
              <a:gd name="T67" fmla="*/ 11642 h 30"/>
              <a:gd name="T68" fmla="*/ 11113 w 23"/>
              <a:gd name="T69" fmla="*/ 10054 h 30"/>
              <a:gd name="T70" fmla="*/ 11113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560" name="Line 558"/>
          <p:cNvSpPr>
            <a:spLocks noChangeShapeType="1"/>
          </p:cNvSpPr>
          <p:nvPr/>
        </p:nvSpPr>
        <p:spPr bwMode="auto">
          <a:xfrm>
            <a:off x="4068763" y="609123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61" name="Line 559"/>
          <p:cNvSpPr>
            <a:spLocks noChangeShapeType="1"/>
          </p:cNvSpPr>
          <p:nvPr/>
        </p:nvSpPr>
        <p:spPr bwMode="auto">
          <a:xfrm>
            <a:off x="4037013" y="6129338"/>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62" name="Freeform 560"/>
          <p:cNvSpPr>
            <a:spLocks/>
          </p:cNvSpPr>
          <p:nvPr/>
        </p:nvSpPr>
        <p:spPr bwMode="auto">
          <a:xfrm>
            <a:off x="4448175" y="4598988"/>
            <a:ext cx="325438" cy="339725"/>
          </a:xfrm>
          <a:custGeom>
            <a:avLst/>
            <a:gdLst>
              <a:gd name="T0" fmla="*/ 29682 w 614"/>
              <a:gd name="T1" fmla="*/ 103027 h 643"/>
              <a:gd name="T2" fmla="*/ 0 w 614"/>
              <a:gd name="T3" fmla="*/ 103027 h 643"/>
              <a:gd name="T4" fmla="*/ 162719 w 614"/>
              <a:gd name="T5" fmla="*/ 0 h 643"/>
              <a:gd name="T6" fmla="*/ 325438 w 614"/>
              <a:gd name="T7" fmla="*/ 103027 h 643"/>
              <a:gd name="T8" fmla="*/ 311127 w 614"/>
              <a:gd name="T9" fmla="*/ 103027 h 643"/>
              <a:gd name="T10" fmla="*/ 295756 w 614"/>
              <a:gd name="T11" fmla="*/ 103027 h 643"/>
              <a:gd name="T12" fmla="*/ 295756 w 614"/>
              <a:gd name="T13" fmla="*/ 324931 h 643"/>
              <a:gd name="T14" fmla="*/ 29682 w 614"/>
              <a:gd name="T15" fmla="*/ 324931 h 643"/>
              <a:gd name="T16" fmla="*/ 29682 w 614"/>
              <a:gd name="T17" fmla="*/ 103027 h 643"/>
              <a:gd name="T18" fmla="*/ 295756 w 614"/>
              <a:gd name="T19" fmla="*/ 103027 h 643"/>
              <a:gd name="T20" fmla="*/ 311127 w 614"/>
              <a:gd name="T21" fmla="*/ 103027 h 643"/>
              <a:gd name="T22" fmla="*/ 311127 w 614"/>
              <a:gd name="T23" fmla="*/ 339725 h 643"/>
              <a:gd name="T24" fmla="*/ 29682 w 614"/>
              <a:gd name="T25" fmla="*/ 339725 h 643"/>
              <a:gd name="T26" fmla="*/ 29682 w 614"/>
              <a:gd name="T27" fmla="*/ 324931 h 643"/>
              <a:gd name="T28" fmla="*/ 29682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563" name="Rectangle 561"/>
          <p:cNvSpPr>
            <a:spLocks noChangeArrowheads="1"/>
          </p:cNvSpPr>
          <p:nvPr/>
        </p:nvSpPr>
        <p:spPr bwMode="auto">
          <a:xfrm>
            <a:off x="4478338" y="4702175"/>
            <a:ext cx="269875"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64" name="Rectangle 562"/>
          <p:cNvSpPr>
            <a:spLocks noChangeArrowheads="1"/>
          </p:cNvSpPr>
          <p:nvPr/>
        </p:nvSpPr>
        <p:spPr bwMode="auto">
          <a:xfrm>
            <a:off x="4521200" y="4754563"/>
            <a:ext cx="95250"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65" name="Rectangle 563"/>
          <p:cNvSpPr>
            <a:spLocks noChangeArrowheads="1"/>
          </p:cNvSpPr>
          <p:nvPr/>
        </p:nvSpPr>
        <p:spPr bwMode="auto">
          <a:xfrm>
            <a:off x="4657725" y="4751388"/>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66" name="Freeform 564"/>
          <p:cNvSpPr>
            <a:spLocks/>
          </p:cNvSpPr>
          <p:nvPr/>
        </p:nvSpPr>
        <p:spPr bwMode="auto">
          <a:xfrm>
            <a:off x="4591050" y="483235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9939 w 23"/>
              <a:gd name="T9" fmla="*/ 2646 h 30"/>
              <a:gd name="T10" fmla="*/ 9387 w 23"/>
              <a:gd name="T11" fmla="*/ 1058 h 30"/>
              <a:gd name="T12" fmla="*/ 8835 w 23"/>
              <a:gd name="T13" fmla="*/ 529 h 30"/>
              <a:gd name="T14" fmla="*/ 7730 w 23"/>
              <a:gd name="T15" fmla="*/ 0 h 30"/>
              <a:gd name="T16" fmla="*/ 6626 w 23"/>
              <a:gd name="T17" fmla="*/ 0 h 30"/>
              <a:gd name="T18" fmla="*/ 5522 w 23"/>
              <a:gd name="T19" fmla="*/ 0 h 30"/>
              <a:gd name="T20" fmla="*/ 4417 w 23"/>
              <a:gd name="T21" fmla="*/ 0 h 30"/>
              <a:gd name="T22" fmla="*/ 3313 w 23"/>
              <a:gd name="T23" fmla="*/ 529 h 30"/>
              <a:gd name="T24" fmla="*/ 2209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313 w 23"/>
              <a:gd name="T49" fmla="*/ 15346 h 30"/>
              <a:gd name="T50" fmla="*/ 4417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6"/>
                </a:lnTo>
                <a:lnTo>
                  <a:pt x="18" y="5"/>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6"/>
                </a:lnTo>
                <a:lnTo>
                  <a:pt x="18" y="25"/>
                </a:lnTo>
                <a:lnTo>
                  <a:pt x="19"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567" name="Line 565"/>
          <p:cNvSpPr>
            <a:spLocks noChangeShapeType="1"/>
          </p:cNvSpPr>
          <p:nvPr/>
        </p:nvSpPr>
        <p:spPr bwMode="auto">
          <a:xfrm>
            <a:off x="4687888" y="475138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68" name="Line 566"/>
          <p:cNvSpPr>
            <a:spLocks noChangeShapeType="1"/>
          </p:cNvSpPr>
          <p:nvPr/>
        </p:nvSpPr>
        <p:spPr bwMode="auto">
          <a:xfrm>
            <a:off x="4657725" y="4789488"/>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69" name="Freeform 567"/>
          <p:cNvSpPr>
            <a:spLocks/>
          </p:cNvSpPr>
          <p:nvPr/>
        </p:nvSpPr>
        <p:spPr bwMode="auto">
          <a:xfrm>
            <a:off x="3665538" y="4219575"/>
            <a:ext cx="325437" cy="339725"/>
          </a:xfrm>
          <a:custGeom>
            <a:avLst/>
            <a:gdLst>
              <a:gd name="T0" fmla="*/ 29682 w 614"/>
              <a:gd name="T1" fmla="*/ 103555 h 643"/>
              <a:gd name="T2" fmla="*/ 0 w 614"/>
              <a:gd name="T3" fmla="*/ 103555 h 643"/>
              <a:gd name="T4" fmla="*/ 162719 w 614"/>
              <a:gd name="T5" fmla="*/ 0 h 643"/>
              <a:gd name="T6" fmla="*/ 325437 w 614"/>
              <a:gd name="T7" fmla="*/ 103555 h 643"/>
              <a:gd name="T8" fmla="*/ 311126 w 614"/>
              <a:gd name="T9" fmla="*/ 103555 h 643"/>
              <a:gd name="T10" fmla="*/ 295755 w 614"/>
              <a:gd name="T11" fmla="*/ 103555 h 643"/>
              <a:gd name="T12" fmla="*/ 295755 w 614"/>
              <a:gd name="T13" fmla="*/ 324931 h 643"/>
              <a:gd name="T14" fmla="*/ 29682 w 614"/>
              <a:gd name="T15" fmla="*/ 324931 h 643"/>
              <a:gd name="T16" fmla="*/ 29682 w 614"/>
              <a:gd name="T17" fmla="*/ 103555 h 643"/>
              <a:gd name="T18" fmla="*/ 295755 w 614"/>
              <a:gd name="T19" fmla="*/ 103555 h 643"/>
              <a:gd name="T20" fmla="*/ 311126 w 614"/>
              <a:gd name="T21" fmla="*/ 103555 h 643"/>
              <a:gd name="T22" fmla="*/ 311126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570" name="Rectangle 568"/>
          <p:cNvSpPr>
            <a:spLocks noChangeArrowheads="1"/>
          </p:cNvSpPr>
          <p:nvPr/>
        </p:nvSpPr>
        <p:spPr bwMode="auto">
          <a:xfrm>
            <a:off x="3695700" y="4322763"/>
            <a:ext cx="268288"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71" name="Rectangle 569"/>
          <p:cNvSpPr>
            <a:spLocks noChangeArrowheads="1"/>
          </p:cNvSpPr>
          <p:nvPr/>
        </p:nvSpPr>
        <p:spPr bwMode="auto">
          <a:xfrm>
            <a:off x="3738563" y="4375150"/>
            <a:ext cx="93662"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72" name="Rectangle 570"/>
          <p:cNvSpPr>
            <a:spLocks noChangeArrowheads="1"/>
          </p:cNvSpPr>
          <p:nvPr/>
        </p:nvSpPr>
        <p:spPr bwMode="auto">
          <a:xfrm>
            <a:off x="3873500" y="4371975"/>
            <a:ext cx="65088"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73" name="Freeform 571"/>
          <p:cNvSpPr>
            <a:spLocks/>
          </p:cNvSpPr>
          <p:nvPr/>
        </p:nvSpPr>
        <p:spPr bwMode="auto">
          <a:xfrm>
            <a:off x="3808413" y="4452938"/>
            <a:ext cx="11112" cy="15875"/>
          </a:xfrm>
          <a:custGeom>
            <a:avLst/>
            <a:gdLst>
              <a:gd name="T0" fmla="*/ 11112 w 23"/>
              <a:gd name="T1" fmla="*/ 7116 h 29"/>
              <a:gd name="T2" fmla="*/ 11112 w 23"/>
              <a:gd name="T3" fmla="*/ 5474 h 29"/>
              <a:gd name="T4" fmla="*/ 10146 w 23"/>
              <a:gd name="T5" fmla="*/ 4379 h 29"/>
              <a:gd name="T6" fmla="*/ 10146 w 23"/>
              <a:gd name="T7" fmla="*/ 3284 h 29"/>
              <a:gd name="T8" fmla="*/ 8696 w 23"/>
              <a:gd name="T9" fmla="*/ 2190 h 29"/>
              <a:gd name="T10" fmla="*/ 8213 w 23"/>
              <a:gd name="T11" fmla="*/ 1095 h 29"/>
              <a:gd name="T12" fmla="*/ 7730 w 23"/>
              <a:gd name="T13" fmla="*/ 547 h 29"/>
              <a:gd name="T14" fmla="*/ 6764 w 23"/>
              <a:gd name="T15" fmla="*/ 0 h 29"/>
              <a:gd name="T16" fmla="*/ 5798 w 23"/>
              <a:gd name="T17" fmla="*/ 0 h 29"/>
              <a:gd name="T18" fmla="*/ 4831 w 23"/>
              <a:gd name="T19" fmla="*/ 0 h 29"/>
              <a:gd name="T20" fmla="*/ 4348 w 23"/>
              <a:gd name="T21" fmla="*/ 0 h 29"/>
              <a:gd name="T22" fmla="*/ 2899 w 23"/>
              <a:gd name="T23" fmla="*/ 547 h 29"/>
              <a:gd name="T24" fmla="*/ 1933 w 23"/>
              <a:gd name="T25" fmla="*/ 1095 h 29"/>
              <a:gd name="T26" fmla="*/ 1449 w 23"/>
              <a:gd name="T27" fmla="*/ 2190 h 29"/>
              <a:gd name="T28" fmla="*/ 483 w 23"/>
              <a:gd name="T29" fmla="*/ 3284 h 29"/>
              <a:gd name="T30" fmla="*/ 483 w 23"/>
              <a:gd name="T31" fmla="*/ 4379 h 29"/>
              <a:gd name="T32" fmla="*/ 0 w 23"/>
              <a:gd name="T33" fmla="*/ 5474 h 29"/>
              <a:gd name="T34" fmla="*/ 0 w 23"/>
              <a:gd name="T35" fmla="*/ 7116 h 29"/>
              <a:gd name="T36" fmla="*/ 0 w 23"/>
              <a:gd name="T37" fmla="*/ 8759 h 29"/>
              <a:gd name="T38" fmla="*/ 0 w 23"/>
              <a:gd name="T39" fmla="*/ 9853 h 29"/>
              <a:gd name="T40" fmla="*/ 483 w 23"/>
              <a:gd name="T41" fmla="*/ 11496 h 29"/>
              <a:gd name="T42" fmla="*/ 483 w 23"/>
              <a:gd name="T43" fmla="*/ 13138 h 29"/>
              <a:gd name="T44" fmla="*/ 1449 w 23"/>
              <a:gd name="T45" fmla="*/ 13685 h 29"/>
              <a:gd name="T46" fmla="*/ 1933 w 23"/>
              <a:gd name="T47" fmla="*/ 14780 h 29"/>
              <a:gd name="T48" fmla="*/ 2899 w 23"/>
              <a:gd name="T49" fmla="*/ 15328 h 29"/>
              <a:gd name="T50" fmla="*/ 4348 w 23"/>
              <a:gd name="T51" fmla="*/ 15875 h 29"/>
              <a:gd name="T52" fmla="*/ 4831 w 23"/>
              <a:gd name="T53" fmla="*/ 15875 h 29"/>
              <a:gd name="T54" fmla="*/ 5798 w 23"/>
              <a:gd name="T55" fmla="*/ 15875 h 29"/>
              <a:gd name="T56" fmla="*/ 6764 w 23"/>
              <a:gd name="T57" fmla="*/ 15875 h 29"/>
              <a:gd name="T58" fmla="*/ 7730 w 23"/>
              <a:gd name="T59" fmla="*/ 15328 h 29"/>
              <a:gd name="T60" fmla="*/ 8213 w 23"/>
              <a:gd name="T61" fmla="*/ 14780 h 29"/>
              <a:gd name="T62" fmla="*/ 8696 w 23"/>
              <a:gd name="T63" fmla="*/ 13685 h 29"/>
              <a:gd name="T64" fmla="*/ 10146 w 23"/>
              <a:gd name="T65" fmla="*/ 13138 h 29"/>
              <a:gd name="T66" fmla="*/ 10146 w 23"/>
              <a:gd name="T67" fmla="*/ 11496 h 29"/>
              <a:gd name="T68" fmla="*/ 11112 w 23"/>
              <a:gd name="T69" fmla="*/ 9853 h 29"/>
              <a:gd name="T70" fmla="*/ 11112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0"/>
                </a:lnTo>
                <a:lnTo>
                  <a:pt x="22" y="9"/>
                </a:lnTo>
                <a:lnTo>
                  <a:pt x="21" y="8"/>
                </a:lnTo>
                <a:lnTo>
                  <a:pt x="21" y="7"/>
                </a:lnTo>
                <a:lnTo>
                  <a:pt x="21" y="6"/>
                </a:lnTo>
                <a:lnTo>
                  <a:pt x="19" y="5"/>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5"/>
                </a:lnTo>
                <a:lnTo>
                  <a:pt x="1" y="6"/>
                </a:lnTo>
                <a:lnTo>
                  <a:pt x="1" y="7"/>
                </a:lnTo>
                <a:lnTo>
                  <a:pt x="1" y="8"/>
                </a:lnTo>
                <a:lnTo>
                  <a:pt x="0" y="9"/>
                </a:lnTo>
                <a:lnTo>
                  <a:pt x="0" y="10"/>
                </a:lnTo>
                <a:lnTo>
                  <a:pt x="0" y="12"/>
                </a:lnTo>
                <a:lnTo>
                  <a:pt x="0" y="13"/>
                </a:lnTo>
                <a:lnTo>
                  <a:pt x="0" y="14"/>
                </a:lnTo>
                <a:lnTo>
                  <a:pt x="0" y="16"/>
                </a:lnTo>
                <a:lnTo>
                  <a:pt x="0" y="17"/>
                </a:lnTo>
                <a:lnTo>
                  <a:pt x="0" y="18"/>
                </a:lnTo>
                <a:lnTo>
                  <a:pt x="0" y="19"/>
                </a:lnTo>
                <a:lnTo>
                  <a:pt x="1" y="21"/>
                </a:lnTo>
                <a:lnTo>
                  <a:pt x="1" y="23"/>
                </a:lnTo>
                <a:lnTo>
                  <a:pt x="1" y="24"/>
                </a:lnTo>
                <a:lnTo>
                  <a:pt x="2" y="24"/>
                </a:lnTo>
                <a:lnTo>
                  <a:pt x="3" y="25"/>
                </a:lnTo>
                <a:lnTo>
                  <a:pt x="3" y="26"/>
                </a:lnTo>
                <a:lnTo>
                  <a:pt x="4" y="27"/>
                </a:lnTo>
                <a:lnTo>
                  <a:pt x="5" y="28"/>
                </a:lnTo>
                <a:lnTo>
                  <a:pt x="6" y="28"/>
                </a:lnTo>
                <a:lnTo>
                  <a:pt x="7"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19" y="24"/>
                </a:lnTo>
                <a:lnTo>
                  <a:pt x="21" y="24"/>
                </a:lnTo>
                <a:lnTo>
                  <a:pt x="21" y="23"/>
                </a:lnTo>
                <a:lnTo>
                  <a:pt x="21" y="21"/>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574" name="Line 572"/>
          <p:cNvSpPr>
            <a:spLocks noChangeShapeType="1"/>
          </p:cNvSpPr>
          <p:nvPr/>
        </p:nvSpPr>
        <p:spPr bwMode="auto">
          <a:xfrm>
            <a:off x="3905250" y="4371975"/>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75" name="Line 573"/>
          <p:cNvSpPr>
            <a:spLocks noChangeShapeType="1"/>
          </p:cNvSpPr>
          <p:nvPr/>
        </p:nvSpPr>
        <p:spPr bwMode="auto">
          <a:xfrm>
            <a:off x="3873500" y="4410075"/>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76" name="Freeform 574"/>
          <p:cNvSpPr>
            <a:spLocks/>
          </p:cNvSpPr>
          <p:nvPr/>
        </p:nvSpPr>
        <p:spPr bwMode="auto">
          <a:xfrm>
            <a:off x="1327150" y="4535488"/>
            <a:ext cx="325438" cy="339725"/>
          </a:xfrm>
          <a:custGeom>
            <a:avLst/>
            <a:gdLst>
              <a:gd name="T0" fmla="*/ 29682 w 614"/>
              <a:gd name="T1" fmla="*/ 103555 h 643"/>
              <a:gd name="T2" fmla="*/ 0 w 614"/>
              <a:gd name="T3" fmla="*/ 103555 h 643"/>
              <a:gd name="T4" fmla="*/ 162719 w 614"/>
              <a:gd name="T5" fmla="*/ 0 h 643"/>
              <a:gd name="T6" fmla="*/ 325438 w 614"/>
              <a:gd name="T7" fmla="*/ 103555 h 643"/>
              <a:gd name="T8" fmla="*/ 311127 w 614"/>
              <a:gd name="T9" fmla="*/ 103555 h 643"/>
              <a:gd name="T10" fmla="*/ 295756 w 614"/>
              <a:gd name="T11" fmla="*/ 103555 h 643"/>
              <a:gd name="T12" fmla="*/ 295756 w 614"/>
              <a:gd name="T13" fmla="*/ 324931 h 643"/>
              <a:gd name="T14" fmla="*/ 29682 w 614"/>
              <a:gd name="T15" fmla="*/ 324931 h 643"/>
              <a:gd name="T16" fmla="*/ 29682 w 614"/>
              <a:gd name="T17" fmla="*/ 103555 h 643"/>
              <a:gd name="T18" fmla="*/ 295756 w 614"/>
              <a:gd name="T19" fmla="*/ 103555 h 643"/>
              <a:gd name="T20" fmla="*/ 311127 w 614"/>
              <a:gd name="T21" fmla="*/ 103555 h 643"/>
              <a:gd name="T22" fmla="*/ 311127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577" name="Rectangle 575"/>
          <p:cNvSpPr>
            <a:spLocks noChangeArrowheads="1"/>
          </p:cNvSpPr>
          <p:nvPr/>
        </p:nvSpPr>
        <p:spPr bwMode="auto">
          <a:xfrm>
            <a:off x="1357313" y="4638675"/>
            <a:ext cx="269875"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78" name="Rectangle 576"/>
          <p:cNvSpPr>
            <a:spLocks noChangeArrowheads="1"/>
          </p:cNvSpPr>
          <p:nvPr/>
        </p:nvSpPr>
        <p:spPr bwMode="auto">
          <a:xfrm>
            <a:off x="1400175" y="4691063"/>
            <a:ext cx="95250"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79" name="Rectangle 577"/>
          <p:cNvSpPr>
            <a:spLocks noChangeArrowheads="1"/>
          </p:cNvSpPr>
          <p:nvPr/>
        </p:nvSpPr>
        <p:spPr bwMode="auto">
          <a:xfrm>
            <a:off x="1536700" y="4687888"/>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80" name="Freeform 578"/>
          <p:cNvSpPr>
            <a:spLocks/>
          </p:cNvSpPr>
          <p:nvPr/>
        </p:nvSpPr>
        <p:spPr bwMode="auto">
          <a:xfrm>
            <a:off x="1470025" y="4768850"/>
            <a:ext cx="12700" cy="15875"/>
          </a:xfrm>
          <a:custGeom>
            <a:avLst/>
            <a:gdLst>
              <a:gd name="T0" fmla="*/ 12700 w 23"/>
              <a:gd name="T1" fmla="*/ 7116 h 29"/>
              <a:gd name="T2" fmla="*/ 12700 w 23"/>
              <a:gd name="T3" fmla="*/ 6022 h 29"/>
              <a:gd name="T4" fmla="*/ 11596 w 23"/>
              <a:gd name="T5" fmla="*/ 4379 h 29"/>
              <a:gd name="T6" fmla="*/ 11596 w 23"/>
              <a:gd name="T7" fmla="*/ 3284 h 29"/>
              <a:gd name="T8" fmla="*/ 9939 w 23"/>
              <a:gd name="T9" fmla="*/ 2190 h 29"/>
              <a:gd name="T10" fmla="*/ 9387 w 23"/>
              <a:gd name="T11" fmla="*/ 1095 h 29"/>
              <a:gd name="T12" fmla="*/ 8835 w 23"/>
              <a:gd name="T13" fmla="*/ 547 h 29"/>
              <a:gd name="T14" fmla="*/ 7730 w 23"/>
              <a:gd name="T15" fmla="*/ 0 h 29"/>
              <a:gd name="T16" fmla="*/ 6626 w 23"/>
              <a:gd name="T17" fmla="*/ 0 h 29"/>
              <a:gd name="T18" fmla="*/ 5522 w 23"/>
              <a:gd name="T19" fmla="*/ 0 h 29"/>
              <a:gd name="T20" fmla="*/ 4970 w 23"/>
              <a:gd name="T21" fmla="*/ 0 h 29"/>
              <a:gd name="T22" fmla="*/ 3313 w 23"/>
              <a:gd name="T23" fmla="*/ 547 h 29"/>
              <a:gd name="T24" fmla="*/ 2209 w 23"/>
              <a:gd name="T25" fmla="*/ 1095 h 29"/>
              <a:gd name="T26" fmla="*/ 1657 w 23"/>
              <a:gd name="T27" fmla="*/ 2190 h 29"/>
              <a:gd name="T28" fmla="*/ 552 w 23"/>
              <a:gd name="T29" fmla="*/ 3284 h 29"/>
              <a:gd name="T30" fmla="*/ 552 w 23"/>
              <a:gd name="T31" fmla="*/ 4379 h 29"/>
              <a:gd name="T32" fmla="*/ 0 w 23"/>
              <a:gd name="T33" fmla="*/ 6022 h 29"/>
              <a:gd name="T34" fmla="*/ 0 w 23"/>
              <a:gd name="T35" fmla="*/ 7116 h 29"/>
              <a:gd name="T36" fmla="*/ 0 w 23"/>
              <a:gd name="T37" fmla="*/ 8759 h 29"/>
              <a:gd name="T38" fmla="*/ 0 w 23"/>
              <a:gd name="T39" fmla="*/ 9853 h 29"/>
              <a:gd name="T40" fmla="*/ 552 w 23"/>
              <a:gd name="T41" fmla="*/ 11496 h 29"/>
              <a:gd name="T42" fmla="*/ 552 w 23"/>
              <a:gd name="T43" fmla="*/ 13138 h 29"/>
              <a:gd name="T44" fmla="*/ 1657 w 23"/>
              <a:gd name="T45" fmla="*/ 13685 h 29"/>
              <a:gd name="T46" fmla="*/ 2209 w 23"/>
              <a:gd name="T47" fmla="*/ 14780 h 29"/>
              <a:gd name="T48" fmla="*/ 3313 w 23"/>
              <a:gd name="T49" fmla="*/ 15328 h 29"/>
              <a:gd name="T50" fmla="*/ 4970 w 23"/>
              <a:gd name="T51" fmla="*/ 15875 h 29"/>
              <a:gd name="T52" fmla="*/ 5522 w 23"/>
              <a:gd name="T53" fmla="*/ 15875 h 29"/>
              <a:gd name="T54" fmla="*/ 6626 w 23"/>
              <a:gd name="T55" fmla="*/ 15875 h 29"/>
              <a:gd name="T56" fmla="*/ 7730 w 23"/>
              <a:gd name="T57" fmla="*/ 15875 h 29"/>
              <a:gd name="T58" fmla="*/ 8835 w 23"/>
              <a:gd name="T59" fmla="*/ 15328 h 29"/>
              <a:gd name="T60" fmla="*/ 9387 w 23"/>
              <a:gd name="T61" fmla="*/ 14780 h 29"/>
              <a:gd name="T62" fmla="*/ 9939 w 23"/>
              <a:gd name="T63" fmla="*/ 13685 h 29"/>
              <a:gd name="T64" fmla="*/ 11596 w 23"/>
              <a:gd name="T65" fmla="*/ 13138 h 29"/>
              <a:gd name="T66" fmla="*/ 11596 w 23"/>
              <a:gd name="T67" fmla="*/ 11496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1"/>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1"/>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581" name="Line 579"/>
          <p:cNvSpPr>
            <a:spLocks noChangeShapeType="1"/>
          </p:cNvSpPr>
          <p:nvPr/>
        </p:nvSpPr>
        <p:spPr bwMode="auto">
          <a:xfrm>
            <a:off x="1566863" y="468788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82" name="Line 580"/>
          <p:cNvSpPr>
            <a:spLocks noChangeShapeType="1"/>
          </p:cNvSpPr>
          <p:nvPr/>
        </p:nvSpPr>
        <p:spPr bwMode="auto">
          <a:xfrm>
            <a:off x="1536700" y="4725988"/>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83" name="Freeform 581"/>
          <p:cNvSpPr>
            <a:spLocks/>
          </p:cNvSpPr>
          <p:nvPr/>
        </p:nvSpPr>
        <p:spPr bwMode="auto">
          <a:xfrm>
            <a:off x="1189038" y="3751263"/>
            <a:ext cx="323850" cy="341312"/>
          </a:xfrm>
          <a:custGeom>
            <a:avLst/>
            <a:gdLst>
              <a:gd name="T0" fmla="*/ 29537 w 614"/>
              <a:gd name="T1" fmla="*/ 103508 h 643"/>
              <a:gd name="T2" fmla="*/ 0 w 614"/>
              <a:gd name="T3" fmla="*/ 103508 h 643"/>
              <a:gd name="T4" fmla="*/ 161925 w 614"/>
              <a:gd name="T5" fmla="*/ 0 h 643"/>
              <a:gd name="T6" fmla="*/ 323850 w 614"/>
              <a:gd name="T7" fmla="*/ 103508 h 643"/>
              <a:gd name="T8" fmla="*/ 309609 w 614"/>
              <a:gd name="T9" fmla="*/ 103508 h 643"/>
              <a:gd name="T10" fmla="*/ 294313 w 614"/>
              <a:gd name="T11" fmla="*/ 103508 h 643"/>
              <a:gd name="T12" fmla="*/ 294313 w 614"/>
              <a:gd name="T13" fmla="*/ 325918 h 643"/>
              <a:gd name="T14" fmla="*/ 29537 w 614"/>
              <a:gd name="T15" fmla="*/ 325918 h 643"/>
              <a:gd name="T16" fmla="*/ 29537 w 614"/>
              <a:gd name="T17" fmla="*/ 103508 h 643"/>
              <a:gd name="T18" fmla="*/ 294313 w 614"/>
              <a:gd name="T19" fmla="*/ 103508 h 643"/>
              <a:gd name="T20" fmla="*/ 309609 w 614"/>
              <a:gd name="T21" fmla="*/ 103508 h 643"/>
              <a:gd name="T22" fmla="*/ 309609 w 614"/>
              <a:gd name="T23" fmla="*/ 341312 h 643"/>
              <a:gd name="T24" fmla="*/ 29537 w 614"/>
              <a:gd name="T25" fmla="*/ 341312 h 643"/>
              <a:gd name="T26" fmla="*/ 29537 w 614"/>
              <a:gd name="T27" fmla="*/ 325918 h 643"/>
              <a:gd name="T28" fmla="*/ 29537 w 614"/>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584" name="Rectangle 582"/>
          <p:cNvSpPr>
            <a:spLocks noChangeArrowheads="1"/>
          </p:cNvSpPr>
          <p:nvPr/>
        </p:nvSpPr>
        <p:spPr bwMode="auto">
          <a:xfrm>
            <a:off x="1219200" y="3854450"/>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85" name="Rectangle 583"/>
          <p:cNvSpPr>
            <a:spLocks noChangeArrowheads="1"/>
          </p:cNvSpPr>
          <p:nvPr/>
        </p:nvSpPr>
        <p:spPr bwMode="auto">
          <a:xfrm>
            <a:off x="1262063" y="3908425"/>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86" name="Rectangle 584"/>
          <p:cNvSpPr>
            <a:spLocks noChangeArrowheads="1"/>
          </p:cNvSpPr>
          <p:nvPr/>
        </p:nvSpPr>
        <p:spPr bwMode="auto">
          <a:xfrm>
            <a:off x="1397000" y="3903663"/>
            <a:ext cx="63500"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87" name="Freeform 585"/>
          <p:cNvSpPr>
            <a:spLocks/>
          </p:cNvSpPr>
          <p:nvPr/>
        </p:nvSpPr>
        <p:spPr bwMode="auto">
          <a:xfrm>
            <a:off x="1330325" y="3984625"/>
            <a:ext cx="12700" cy="15875"/>
          </a:xfrm>
          <a:custGeom>
            <a:avLst/>
            <a:gdLst>
              <a:gd name="T0" fmla="*/ 12700 w 23"/>
              <a:gd name="T1" fmla="*/ 6879 h 30"/>
              <a:gd name="T2" fmla="*/ 12700 w 23"/>
              <a:gd name="T3" fmla="*/ 5821 h 30"/>
              <a:gd name="T4" fmla="*/ 11043 w 23"/>
              <a:gd name="T5" fmla="*/ 4763 h 30"/>
              <a:gd name="T6" fmla="*/ 11043 w 23"/>
              <a:gd name="T7" fmla="*/ 3704 h 30"/>
              <a:gd name="T8" fmla="*/ 9939 w 23"/>
              <a:gd name="T9" fmla="*/ 2117 h 30"/>
              <a:gd name="T10" fmla="*/ 9387 w 23"/>
              <a:gd name="T11" fmla="*/ 1058 h 30"/>
              <a:gd name="T12" fmla="*/ 8835 w 23"/>
              <a:gd name="T13" fmla="*/ 529 h 30"/>
              <a:gd name="T14" fmla="*/ 7730 w 23"/>
              <a:gd name="T15" fmla="*/ 0 h 30"/>
              <a:gd name="T16" fmla="*/ 6626 w 23"/>
              <a:gd name="T17" fmla="*/ 0 h 30"/>
              <a:gd name="T18" fmla="*/ 4970 w 23"/>
              <a:gd name="T19" fmla="*/ 0 h 30"/>
              <a:gd name="T20" fmla="*/ 4417 w 23"/>
              <a:gd name="T21" fmla="*/ 0 h 30"/>
              <a:gd name="T22" fmla="*/ 3313 w 23"/>
              <a:gd name="T23" fmla="*/ 529 h 30"/>
              <a:gd name="T24" fmla="*/ 2209 w 23"/>
              <a:gd name="T25" fmla="*/ 1058 h 30"/>
              <a:gd name="T26" fmla="*/ 1657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313 w 23"/>
              <a:gd name="T49" fmla="*/ 15346 h 30"/>
              <a:gd name="T50" fmla="*/ 4417 w 23"/>
              <a:gd name="T51" fmla="*/ 15875 h 30"/>
              <a:gd name="T52" fmla="*/ 4970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229 h 30"/>
              <a:gd name="T64" fmla="*/ 11043 w 23"/>
              <a:gd name="T65" fmla="*/ 12700 h 30"/>
              <a:gd name="T66" fmla="*/ 11043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1" y="10"/>
                </a:lnTo>
                <a:lnTo>
                  <a:pt x="20" y="9"/>
                </a:lnTo>
                <a:lnTo>
                  <a:pt x="20" y="8"/>
                </a:lnTo>
                <a:lnTo>
                  <a:pt x="20" y="7"/>
                </a:lnTo>
                <a:lnTo>
                  <a:pt x="19" y="6"/>
                </a:lnTo>
                <a:lnTo>
                  <a:pt x="18" y="4"/>
                </a:lnTo>
                <a:lnTo>
                  <a:pt x="18" y="3"/>
                </a:lnTo>
                <a:lnTo>
                  <a:pt x="17" y="2"/>
                </a:lnTo>
                <a:lnTo>
                  <a:pt x="16" y="1"/>
                </a:lnTo>
                <a:lnTo>
                  <a:pt x="15" y="0"/>
                </a:lnTo>
                <a:lnTo>
                  <a:pt x="14" y="0"/>
                </a:lnTo>
                <a:lnTo>
                  <a:pt x="13" y="0"/>
                </a:lnTo>
                <a:lnTo>
                  <a:pt x="12" y="0"/>
                </a:lnTo>
                <a:lnTo>
                  <a:pt x="10" y="0"/>
                </a:lnTo>
                <a:lnTo>
                  <a:pt x="9"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9" y="30"/>
                </a:lnTo>
                <a:lnTo>
                  <a:pt x="10" y="30"/>
                </a:lnTo>
                <a:lnTo>
                  <a:pt x="12" y="30"/>
                </a:lnTo>
                <a:lnTo>
                  <a:pt x="13" y="30"/>
                </a:lnTo>
                <a:lnTo>
                  <a:pt x="14" y="30"/>
                </a:lnTo>
                <a:lnTo>
                  <a:pt x="15" y="30"/>
                </a:lnTo>
                <a:lnTo>
                  <a:pt x="16" y="29"/>
                </a:lnTo>
                <a:lnTo>
                  <a:pt x="17" y="28"/>
                </a:lnTo>
                <a:lnTo>
                  <a:pt x="18" y="26"/>
                </a:lnTo>
                <a:lnTo>
                  <a:pt x="18" y="25"/>
                </a:lnTo>
                <a:lnTo>
                  <a:pt x="19" y="24"/>
                </a:lnTo>
                <a:lnTo>
                  <a:pt x="20" y="24"/>
                </a:lnTo>
                <a:lnTo>
                  <a:pt x="20" y="23"/>
                </a:lnTo>
                <a:lnTo>
                  <a:pt x="20" y="22"/>
                </a:lnTo>
                <a:lnTo>
                  <a:pt x="21"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588" name="Line 586"/>
          <p:cNvSpPr>
            <a:spLocks noChangeShapeType="1"/>
          </p:cNvSpPr>
          <p:nvPr/>
        </p:nvSpPr>
        <p:spPr bwMode="auto">
          <a:xfrm>
            <a:off x="1428750" y="3905250"/>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89" name="Line 587"/>
          <p:cNvSpPr>
            <a:spLocks noChangeShapeType="1"/>
          </p:cNvSpPr>
          <p:nvPr/>
        </p:nvSpPr>
        <p:spPr bwMode="auto">
          <a:xfrm>
            <a:off x="1397000" y="3941763"/>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90" name="Freeform 588"/>
          <p:cNvSpPr>
            <a:spLocks/>
          </p:cNvSpPr>
          <p:nvPr/>
        </p:nvSpPr>
        <p:spPr bwMode="auto">
          <a:xfrm>
            <a:off x="2932113" y="3448050"/>
            <a:ext cx="325437" cy="341313"/>
          </a:xfrm>
          <a:custGeom>
            <a:avLst/>
            <a:gdLst>
              <a:gd name="T0" fmla="*/ 29633 w 615"/>
              <a:gd name="T1" fmla="*/ 103509 h 643"/>
              <a:gd name="T2" fmla="*/ 0 w 615"/>
              <a:gd name="T3" fmla="*/ 103509 h 643"/>
              <a:gd name="T4" fmla="*/ 162454 w 615"/>
              <a:gd name="T5" fmla="*/ 0 h 643"/>
              <a:gd name="T6" fmla="*/ 325437 w 615"/>
              <a:gd name="T7" fmla="*/ 103509 h 643"/>
              <a:gd name="T8" fmla="*/ 310620 w 615"/>
              <a:gd name="T9" fmla="*/ 103509 h 643"/>
              <a:gd name="T10" fmla="*/ 295804 w 615"/>
              <a:gd name="T11" fmla="*/ 103509 h 643"/>
              <a:gd name="T12" fmla="*/ 295804 w 615"/>
              <a:gd name="T13" fmla="*/ 326450 h 643"/>
              <a:gd name="T14" fmla="*/ 29633 w 615"/>
              <a:gd name="T15" fmla="*/ 326450 h 643"/>
              <a:gd name="T16" fmla="*/ 29633 w 615"/>
              <a:gd name="T17" fmla="*/ 103509 h 643"/>
              <a:gd name="T18" fmla="*/ 295804 w 615"/>
              <a:gd name="T19" fmla="*/ 103509 h 643"/>
              <a:gd name="T20" fmla="*/ 310620 w 615"/>
              <a:gd name="T21" fmla="*/ 103509 h 643"/>
              <a:gd name="T22" fmla="*/ 310620 w 615"/>
              <a:gd name="T23" fmla="*/ 341313 h 643"/>
              <a:gd name="T24" fmla="*/ 29633 w 615"/>
              <a:gd name="T25" fmla="*/ 341313 h 643"/>
              <a:gd name="T26" fmla="*/ 29633 w 615"/>
              <a:gd name="T27" fmla="*/ 326450 h 643"/>
              <a:gd name="T28" fmla="*/ 29633 w 615"/>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591" name="Rectangle 589"/>
          <p:cNvSpPr>
            <a:spLocks noChangeArrowheads="1"/>
          </p:cNvSpPr>
          <p:nvPr/>
        </p:nvSpPr>
        <p:spPr bwMode="auto">
          <a:xfrm>
            <a:off x="2962275" y="3551238"/>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92" name="Rectangle 590"/>
          <p:cNvSpPr>
            <a:spLocks noChangeArrowheads="1"/>
          </p:cNvSpPr>
          <p:nvPr/>
        </p:nvSpPr>
        <p:spPr bwMode="auto">
          <a:xfrm>
            <a:off x="3005138" y="3605213"/>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93" name="Rectangle 591"/>
          <p:cNvSpPr>
            <a:spLocks noChangeArrowheads="1"/>
          </p:cNvSpPr>
          <p:nvPr/>
        </p:nvSpPr>
        <p:spPr bwMode="auto">
          <a:xfrm>
            <a:off x="3140075" y="3600450"/>
            <a:ext cx="65088"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94" name="Freeform 592"/>
          <p:cNvSpPr>
            <a:spLocks/>
          </p:cNvSpPr>
          <p:nvPr/>
        </p:nvSpPr>
        <p:spPr bwMode="auto">
          <a:xfrm>
            <a:off x="3073400" y="3681413"/>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209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4" y="28"/>
                </a:lnTo>
                <a:lnTo>
                  <a:pt x="6" y="29"/>
                </a:lnTo>
                <a:lnTo>
                  <a:pt x="7" y="29"/>
                </a:lnTo>
                <a:lnTo>
                  <a:pt x="8" y="30"/>
                </a:lnTo>
                <a:lnTo>
                  <a:pt x="9" y="30"/>
                </a:lnTo>
                <a:lnTo>
                  <a:pt x="10" y="30"/>
                </a:lnTo>
                <a:lnTo>
                  <a:pt x="11" y="30"/>
                </a:lnTo>
                <a:lnTo>
                  <a:pt x="12" y="30"/>
                </a:lnTo>
                <a:lnTo>
                  <a:pt x="13" y="30"/>
                </a:lnTo>
                <a:lnTo>
                  <a:pt x="14" y="30"/>
                </a:lnTo>
                <a:lnTo>
                  <a:pt x="15" y="30"/>
                </a:lnTo>
                <a:lnTo>
                  <a:pt x="16"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595" name="Line 593"/>
          <p:cNvSpPr>
            <a:spLocks noChangeShapeType="1"/>
          </p:cNvSpPr>
          <p:nvPr/>
        </p:nvSpPr>
        <p:spPr bwMode="auto">
          <a:xfrm>
            <a:off x="3171825" y="3602038"/>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96" name="Line 594"/>
          <p:cNvSpPr>
            <a:spLocks noChangeShapeType="1"/>
          </p:cNvSpPr>
          <p:nvPr/>
        </p:nvSpPr>
        <p:spPr bwMode="auto">
          <a:xfrm>
            <a:off x="3140075" y="3638550"/>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597" name="Freeform 595"/>
          <p:cNvSpPr>
            <a:spLocks/>
          </p:cNvSpPr>
          <p:nvPr/>
        </p:nvSpPr>
        <p:spPr bwMode="auto">
          <a:xfrm>
            <a:off x="2274888" y="2754313"/>
            <a:ext cx="325437" cy="339725"/>
          </a:xfrm>
          <a:custGeom>
            <a:avLst/>
            <a:gdLst>
              <a:gd name="T0" fmla="*/ 29633 w 615"/>
              <a:gd name="T1" fmla="*/ 103395 h 644"/>
              <a:gd name="T2" fmla="*/ 0 w 615"/>
              <a:gd name="T3" fmla="*/ 103395 h 644"/>
              <a:gd name="T4" fmla="*/ 162983 w 615"/>
              <a:gd name="T5" fmla="*/ 0 h 644"/>
              <a:gd name="T6" fmla="*/ 325437 w 615"/>
              <a:gd name="T7" fmla="*/ 103395 h 644"/>
              <a:gd name="T8" fmla="*/ 310620 w 615"/>
              <a:gd name="T9" fmla="*/ 103395 h 644"/>
              <a:gd name="T10" fmla="*/ 295804 w 615"/>
              <a:gd name="T11" fmla="*/ 103395 h 644"/>
              <a:gd name="T12" fmla="*/ 295804 w 615"/>
              <a:gd name="T13" fmla="*/ 324427 h 644"/>
              <a:gd name="T14" fmla="*/ 29633 w 615"/>
              <a:gd name="T15" fmla="*/ 324427 h 644"/>
              <a:gd name="T16" fmla="*/ 29633 w 615"/>
              <a:gd name="T17" fmla="*/ 103395 h 644"/>
              <a:gd name="T18" fmla="*/ 295804 w 615"/>
              <a:gd name="T19" fmla="*/ 103395 h 644"/>
              <a:gd name="T20" fmla="*/ 310620 w 615"/>
              <a:gd name="T21" fmla="*/ 103395 h 644"/>
              <a:gd name="T22" fmla="*/ 310620 w 615"/>
              <a:gd name="T23" fmla="*/ 339725 h 644"/>
              <a:gd name="T24" fmla="*/ 29633 w 615"/>
              <a:gd name="T25" fmla="*/ 339725 h 644"/>
              <a:gd name="T26" fmla="*/ 29633 w 615"/>
              <a:gd name="T27" fmla="*/ 324427 h 644"/>
              <a:gd name="T28" fmla="*/ 29633 w 615"/>
              <a:gd name="T29" fmla="*/ 103395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4"/>
              <a:gd name="T47" fmla="*/ 615 w 615"/>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4">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598" name="Rectangle 596"/>
          <p:cNvSpPr>
            <a:spLocks noChangeArrowheads="1"/>
          </p:cNvSpPr>
          <p:nvPr/>
        </p:nvSpPr>
        <p:spPr bwMode="auto">
          <a:xfrm>
            <a:off x="2305050" y="2857500"/>
            <a:ext cx="268288"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599" name="Rectangle 597"/>
          <p:cNvSpPr>
            <a:spLocks noChangeArrowheads="1"/>
          </p:cNvSpPr>
          <p:nvPr/>
        </p:nvSpPr>
        <p:spPr bwMode="auto">
          <a:xfrm>
            <a:off x="2347913" y="2909888"/>
            <a:ext cx="93662"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00" name="Rectangle 598"/>
          <p:cNvSpPr>
            <a:spLocks noChangeArrowheads="1"/>
          </p:cNvSpPr>
          <p:nvPr/>
        </p:nvSpPr>
        <p:spPr bwMode="auto">
          <a:xfrm>
            <a:off x="2482850" y="2906713"/>
            <a:ext cx="65088"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01" name="Freeform 599"/>
          <p:cNvSpPr>
            <a:spLocks/>
          </p:cNvSpPr>
          <p:nvPr/>
        </p:nvSpPr>
        <p:spPr bwMode="auto">
          <a:xfrm>
            <a:off x="2417763" y="2987675"/>
            <a:ext cx="11112" cy="15875"/>
          </a:xfrm>
          <a:custGeom>
            <a:avLst/>
            <a:gdLst>
              <a:gd name="T0" fmla="*/ 11112 w 23"/>
              <a:gd name="T1" fmla="*/ 7116 h 29"/>
              <a:gd name="T2" fmla="*/ 11112 w 23"/>
              <a:gd name="T3" fmla="*/ 6022 h 29"/>
              <a:gd name="T4" fmla="*/ 10146 w 23"/>
              <a:gd name="T5" fmla="*/ 4379 h 29"/>
              <a:gd name="T6" fmla="*/ 10146 w 23"/>
              <a:gd name="T7" fmla="*/ 3284 h 29"/>
              <a:gd name="T8" fmla="*/ 9179 w 23"/>
              <a:gd name="T9" fmla="*/ 2190 h 29"/>
              <a:gd name="T10" fmla="*/ 8696 w 23"/>
              <a:gd name="T11" fmla="*/ 1095 h 29"/>
              <a:gd name="T12" fmla="*/ 8213 w 23"/>
              <a:gd name="T13" fmla="*/ 547 h 29"/>
              <a:gd name="T14" fmla="*/ 7247 w 23"/>
              <a:gd name="T15" fmla="*/ 0 h 29"/>
              <a:gd name="T16" fmla="*/ 5798 w 23"/>
              <a:gd name="T17" fmla="*/ 0 h 29"/>
              <a:gd name="T18" fmla="*/ 4831 w 23"/>
              <a:gd name="T19" fmla="*/ 0 h 29"/>
              <a:gd name="T20" fmla="*/ 4348 w 23"/>
              <a:gd name="T21" fmla="*/ 0 h 29"/>
              <a:gd name="T22" fmla="*/ 3382 w 23"/>
              <a:gd name="T23" fmla="*/ 547 h 29"/>
              <a:gd name="T24" fmla="*/ 2416 w 23"/>
              <a:gd name="T25" fmla="*/ 1095 h 29"/>
              <a:gd name="T26" fmla="*/ 1933 w 23"/>
              <a:gd name="T27" fmla="*/ 2190 h 29"/>
              <a:gd name="T28" fmla="*/ 483 w 23"/>
              <a:gd name="T29" fmla="*/ 3284 h 29"/>
              <a:gd name="T30" fmla="*/ 483 w 23"/>
              <a:gd name="T31" fmla="*/ 4379 h 29"/>
              <a:gd name="T32" fmla="*/ 0 w 23"/>
              <a:gd name="T33" fmla="*/ 6022 h 29"/>
              <a:gd name="T34" fmla="*/ 0 w 23"/>
              <a:gd name="T35" fmla="*/ 7116 h 29"/>
              <a:gd name="T36" fmla="*/ 0 w 23"/>
              <a:gd name="T37" fmla="*/ 8759 h 29"/>
              <a:gd name="T38" fmla="*/ 0 w 23"/>
              <a:gd name="T39" fmla="*/ 9853 h 29"/>
              <a:gd name="T40" fmla="*/ 483 w 23"/>
              <a:gd name="T41" fmla="*/ 12043 h 29"/>
              <a:gd name="T42" fmla="*/ 483 w 23"/>
              <a:gd name="T43" fmla="*/ 13138 h 29"/>
              <a:gd name="T44" fmla="*/ 1933 w 23"/>
              <a:gd name="T45" fmla="*/ 13685 h 29"/>
              <a:gd name="T46" fmla="*/ 2416 w 23"/>
              <a:gd name="T47" fmla="*/ 14780 h 29"/>
              <a:gd name="T48" fmla="*/ 3382 w 23"/>
              <a:gd name="T49" fmla="*/ 15328 h 29"/>
              <a:gd name="T50" fmla="*/ 4348 w 23"/>
              <a:gd name="T51" fmla="*/ 15875 h 29"/>
              <a:gd name="T52" fmla="*/ 4831 w 23"/>
              <a:gd name="T53" fmla="*/ 15875 h 29"/>
              <a:gd name="T54" fmla="*/ 5798 w 23"/>
              <a:gd name="T55" fmla="*/ 15875 h 29"/>
              <a:gd name="T56" fmla="*/ 7247 w 23"/>
              <a:gd name="T57" fmla="*/ 15875 h 29"/>
              <a:gd name="T58" fmla="*/ 8213 w 23"/>
              <a:gd name="T59" fmla="*/ 15328 h 29"/>
              <a:gd name="T60" fmla="*/ 8696 w 23"/>
              <a:gd name="T61" fmla="*/ 14780 h 29"/>
              <a:gd name="T62" fmla="*/ 9179 w 23"/>
              <a:gd name="T63" fmla="*/ 13685 h 29"/>
              <a:gd name="T64" fmla="*/ 10146 w 23"/>
              <a:gd name="T65" fmla="*/ 13138 h 29"/>
              <a:gd name="T66" fmla="*/ 10146 w 23"/>
              <a:gd name="T67" fmla="*/ 12043 h 29"/>
              <a:gd name="T68" fmla="*/ 11112 w 23"/>
              <a:gd name="T69" fmla="*/ 9853 h 29"/>
              <a:gd name="T70" fmla="*/ 11112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4" y="25"/>
                </a:lnTo>
                <a:lnTo>
                  <a:pt x="4" y="26"/>
                </a:lnTo>
                <a:lnTo>
                  <a:pt x="5" y="27"/>
                </a:lnTo>
                <a:lnTo>
                  <a:pt x="6" y="28"/>
                </a:lnTo>
                <a:lnTo>
                  <a:pt x="7" y="28"/>
                </a:lnTo>
                <a:lnTo>
                  <a:pt x="8" y="29"/>
                </a:lnTo>
                <a:lnTo>
                  <a:pt x="9" y="29"/>
                </a:lnTo>
                <a:lnTo>
                  <a:pt x="10" y="29"/>
                </a:lnTo>
                <a:lnTo>
                  <a:pt x="11" y="29"/>
                </a:lnTo>
                <a:lnTo>
                  <a:pt x="12" y="29"/>
                </a:lnTo>
                <a:lnTo>
                  <a:pt x="13" y="29"/>
                </a:lnTo>
                <a:lnTo>
                  <a:pt x="15" y="29"/>
                </a:lnTo>
                <a:lnTo>
                  <a:pt x="16"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602" name="Line 600"/>
          <p:cNvSpPr>
            <a:spLocks noChangeShapeType="1"/>
          </p:cNvSpPr>
          <p:nvPr/>
        </p:nvSpPr>
        <p:spPr bwMode="auto">
          <a:xfrm>
            <a:off x="2514600" y="290671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03" name="Line 601"/>
          <p:cNvSpPr>
            <a:spLocks noChangeShapeType="1"/>
          </p:cNvSpPr>
          <p:nvPr/>
        </p:nvSpPr>
        <p:spPr bwMode="auto">
          <a:xfrm>
            <a:off x="2482850" y="2944813"/>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04" name="Freeform 602"/>
          <p:cNvSpPr>
            <a:spLocks/>
          </p:cNvSpPr>
          <p:nvPr/>
        </p:nvSpPr>
        <p:spPr bwMode="auto">
          <a:xfrm>
            <a:off x="557213" y="3170238"/>
            <a:ext cx="323850" cy="341312"/>
          </a:xfrm>
          <a:custGeom>
            <a:avLst/>
            <a:gdLst>
              <a:gd name="T0" fmla="*/ 29537 w 614"/>
              <a:gd name="T1" fmla="*/ 103878 h 644"/>
              <a:gd name="T2" fmla="*/ 0 w 614"/>
              <a:gd name="T3" fmla="*/ 103878 h 644"/>
              <a:gd name="T4" fmla="*/ 161925 w 614"/>
              <a:gd name="T5" fmla="*/ 0 h 644"/>
              <a:gd name="T6" fmla="*/ 323850 w 614"/>
              <a:gd name="T7" fmla="*/ 103878 h 644"/>
              <a:gd name="T8" fmla="*/ 309609 w 614"/>
              <a:gd name="T9" fmla="*/ 103878 h 644"/>
              <a:gd name="T10" fmla="*/ 294841 w 614"/>
              <a:gd name="T11" fmla="*/ 103878 h 644"/>
              <a:gd name="T12" fmla="*/ 294841 w 614"/>
              <a:gd name="T13" fmla="*/ 325942 h 644"/>
              <a:gd name="T14" fmla="*/ 29537 w 614"/>
              <a:gd name="T15" fmla="*/ 325942 h 644"/>
              <a:gd name="T16" fmla="*/ 29537 w 614"/>
              <a:gd name="T17" fmla="*/ 103878 h 644"/>
              <a:gd name="T18" fmla="*/ 294841 w 614"/>
              <a:gd name="T19" fmla="*/ 103878 h 644"/>
              <a:gd name="T20" fmla="*/ 309609 w 614"/>
              <a:gd name="T21" fmla="*/ 103878 h 644"/>
              <a:gd name="T22" fmla="*/ 309609 w 614"/>
              <a:gd name="T23" fmla="*/ 341312 h 644"/>
              <a:gd name="T24" fmla="*/ 29537 w 614"/>
              <a:gd name="T25" fmla="*/ 341312 h 644"/>
              <a:gd name="T26" fmla="*/ 29537 w 614"/>
              <a:gd name="T27" fmla="*/ 325942 h 644"/>
              <a:gd name="T28" fmla="*/ 29537 w 614"/>
              <a:gd name="T29" fmla="*/ 103878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605" name="Rectangle 603"/>
          <p:cNvSpPr>
            <a:spLocks noChangeArrowheads="1"/>
          </p:cNvSpPr>
          <p:nvPr/>
        </p:nvSpPr>
        <p:spPr bwMode="auto">
          <a:xfrm>
            <a:off x="587375" y="3275013"/>
            <a:ext cx="268288"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06" name="Rectangle 604"/>
          <p:cNvSpPr>
            <a:spLocks noChangeArrowheads="1"/>
          </p:cNvSpPr>
          <p:nvPr/>
        </p:nvSpPr>
        <p:spPr bwMode="auto">
          <a:xfrm>
            <a:off x="630238" y="3327400"/>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07" name="Rectangle 605"/>
          <p:cNvSpPr>
            <a:spLocks noChangeArrowheads="1"/>
          </p:cNvSpPr>
          <p:nvPr/>
        </p:nvSpPr>
        <p:spPr bwMode="auto">
          <a:xfrm>
            <a:off x="765175" y="3322638"/>
            <a:ext cx="65088"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08" name="Freeform 606"/>
          <p:cNvSpPr>
            <a:spLocks/>
          </p:cNvSpPr>
          <p:nvPr/>
        </p:nvSpPr>
        <p:spPr bwMode="auto">
          <a:xfrm>
            <a:off x="698500" y="3405188"/>
            <a:ext cx="12700" cy="14287"/>
          </a:xfrm>
          <a:custGeom>
            <a:avLst/>
            <a:gdLst>
              <a:gd name="T0" fmla="*/ 12700 w 23"/>
              <a:gd name="T1" fmla="*/ 6405 h 29"/>
              <a:gd name="T2" fmla="*/ 12700 w 23"/>
              <a:gd name="T3" fmla="*/ 5419 h 29"/>
              <a:gd name="T4" fmla="*/ 11596 w 23"/>
              <a:gd name="T5" fmla="*/ 3941 h 29"/>
              <a:gd name="T6" fmla="*/ 11596 w 23"/>
              <a:gd name="T7" fmla="*/ 2956 h 29"/>
              <a:gd name="T8" fmla="*/ 10491 w 23"/>
              <a:gd name="T9" fmla="*/ 1971 h 29"/>
              <a:gd name="T10" fmla="*/ 9387 w 23"/>
              <a:gd name="T11" fmla="*/ 985 h 29"/>
              <a:gd name="T12" fmla="*/ 8835 w 23"/>
              <a:gd name="T13" fmla="*/ 493 h 29"/>
              <a:gd name="T14" fmla="*/ 7730 w 23"/>
              <a:gd name="T15" fmla="*/ 0 h 29"/>
              <a:gd name="T16" fmla="*/ 6626 w 23"/>
              <a:gd name="T17" fmla="*/ 0 h 29"/>
              <a:gd name="T18" fmla="*/ 5522 w 23"/>
              <a:gd name="T19" fmla="*/ 0 h 29"/>
              <a:gd name="T20" fmla="*/ 4970 w 23"/>
              <a:gd name="T21" fmla="*/ 0 h 29"/>
              <a:gd name="T22" fmla="*/ 3313 w 23"/>
              <a:gd name="T23" fmla="*/ 493 h 29"/>
              <a:gd name="T24" fmla="*/ 2209 w 23"/>
              <a:gd name="T25" fmla="*/ 985 h 29"/>
              <a:gd name="T26" fmla="*/ 1657 w 23"/>
              <a:gd name="T27" fmla="*/ 1971 h 29"/>
              <a:gd name="T28" fmla="*/ 552 w 23"/>
              <a:gd name="T29" fmla="*/ 2956 h 29"/>
              <a:gd name="T30" fmla="*/ 552 w 23"/>
              <a:gd name="T31" fmla="*/ 3941 h 29"/>
              <a:gd name="T32" fmla="*/ 0 w 23"/>
              <a:gd name="T33" fmla="*/ 5419 h 29"/>
              <a:gd name="T34" fmla="*/ 0 w 23"/>
              <a:gd name="T35" fmla="*/ 6405 h 29"/>
              <a:gd name="T36" fmla="*/ 0 w 23"/>
              <a:gd name="T37" fmla="*/ 7882 h 29"/>
              <a:gd name="T38" fmla="*/ 0 w 23"/>
              <a:gd name="T39" fmla="*/ 8868 h 29"/>
              <a:gd name="T40" fmla="*/ 552 w 23"/>
              <a:gd name="T41" fmla="*/ 10838 h 29"/>
              <a:gd name="T42" fmla="*/ 552 w 23"/>
              <a:gd name="T43" fmla="*/ 11824 h 29"/>
              <a:gd name="T44" fmla="*/ 1657 w 23"/>
              <a:gd name="T45" fmla="*/ 12316 h 29"/>
              <a:gd name="T46" fmla="*/ 2209 w 23"/>
              <a:gd name="T47" fmla="*/ 13302 h 29"/>
              <a:gd name="T48" fmla="*/ 3313 w 23"/>
              <a:gd name="T49" fmla="*/ 13794 h 29"/>
              <a:gd name="T50" fmla="*/ 4970 w 23"/>
              <a:gd name="T51" fmla="*/ 14287 h 29"/>
              <a:gd name="T52" fmla="*/ 5522 w 23"/>
              <a:gd name="T53" fmla="*/ 14287 h 29"/>
              <a:gd name="T54" fmla="*/ 6626 w 23"/>
              <a:gd name="T55" fmla="*/ 14287 h 29"/>
              <a:gd name="T56" fmla="*/ 7730 w 23"/>
              <a:gd name="T57" fmla="*/ 14287 h 29"/>
              <a:gd name="T58" fmla="*/ 8835 w 23"/>
              <a:gd name="T59" fmla="*/ 13794 h 29"/>
              <a:gd name="T60" fmla="*/ 9387 w 23"/>
              <a:gd name="T61" fmla="*/ 13302 h 29"/>
              <a:gd name="T62" fmla="*/ 10491 w 23"/>
              <a:gd name="T63" fmla="*/ 12316 h 29"/>
              <a:gd name="T64" fmla="*/ 11596 w 23"/>
              <a:gd name="T65" fmla="*/ 11824 h 29"/>
              <a:gd name="T66" fmla="*/ 11596 w 23"/>
              <a:gd name="T67" fmla="*/ 10838 h 29"/>
              <a:gd name="T68" fmla="*/ 12700 w 23"/>
              <a:gd name="T69" fmla="*/ 8868 h 29"/>
              <a:gd name="T70" fmla="*/ 12700 w 23"/>
              <a:gd name="T71" fmla="*/ 7882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609" name="Line 607"/>
          <p:cNvSpPr>
            <a:spLocks noChangeShapeType="1"/>
          </p:cNvSpPr>
          <p:nvPr/>
        </p:nvSpPr>
        <p:spPr bwMode="auto">
          <a:xfrm>
            <a:off x="796925" y="3324225"/>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10" name="Line 608"/>
          <p:cNvSpPr>
            <a:spLocks noChangeShapeType="1"/>
          </p:cNvSpPr>
          <p:nvPr/>
        </p:nvSpPr>
        <p:spPr bwMode="auto">
          <a:xfrm>
            <a:off x="765175" y="3360738"/>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11" name="Freeform 609"/>
          <p:cNvSpPr>
            <a:spLocks/>
          </p:cNvSpPr>
          <p:nvPr/>
        </p:nvSpPr>
        <p:spPr bwMode="auto">
          <a:xfrm>
            <a:off x="5294313" y="3068638"/>
            <a:ext cx="325437" cy="341312"/>
          </a:xfrm>
          <a:custGeom>
            <a:avLst/>
            <a:gdLst>
              <a:gd name="T0" fmla="*/ 29633 w 615"/>
              <a:gd name="T1" fmla="*/ 104039 h 643"/>
              <a:gd name="T2" fmla="*/ 0 w 615"/>
              <a:gd name="T3" fmla="*/ 104039 h 643"/>
              <a:gd name="T4" fmla="*/ 162983 w 615"/>
              <a:gd name="T5" fmla="*/ 0 h 643"/>
              <a:gd name="T6" fmla="*/ 325437 w 615"/>
              <a:gd name="T7" fmla="*/ 104039 h 643"/>
              <a:gd name="T8" fmla="*/ 310620 w 615"/>
              <a:gd name="T9" fmla="*/ 104039 h 643"/>
              <a:gd name="T10" fmla="*/ 295804 w 615"/>
              <a:gd name="T11" fmla="*/ 104039 h 643"/>
              <a:gd name="T12" fmla="*/ 295804 w 615"/>
              <a:gd name="T13" fmla="*/ 326449 h 643"/>
              <a:gd name="T14" fmla="*/ 29633 w 615"/>
              <a:gd name="T15" fmla="*/ 326449 h 643"/>
              <a:gd name="T16" fmla="*/ 29633 w 615"/>
              <a:gd name="T17" fmla="*/ 104039 h 643"/>
              <a:gd name="T18" fmla="*/ 295804 w 615"/>
              <a:gd name="T19" fmla="*/ 104039 h 643"/>
              <a:gd name="T20" fmla="*/ 310620 w 615"/>
              <a:gd name="T21" fmla="*/ 104039 h 643"/>
              <a:gd name="T22" fmla="*/ 310620 w 615"/>
              <a:gd name="T23" fmla="*/ 341312 h 643"/>
              <a:gd name="T24" fmla="*/ 29633 w 615"/>
              <a:gd name="T25" fmla="*/ 341312 h 643"/>
              <a:gd name="T26" fmla="*/ 29633 w 615"/>
              <a:gd name="T27" fmla="*/ 326449 h 643"/>
              <a:gd name="T28" fmla="*/ 29633 w 615"/>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612" name="Rectangle 610"/>
          <p:cNvSpPr>
            <a:spLocks noChangeArrowheads="1"/>
          </p:cNvSpPr>
          <p:nvPr/>
        </p:nvSpPr>
        <p:spPr bwMode="auto">
          <a:xfrm>
            <a:off x="5324475" y="3173413"/>
            <a:ext cx="268288"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13" name="Rectangle 611"/>
          <p:cNvSpPr>
            <a:spLocks noChangeArrowheads="1"/>
          </p:cNvSpPr>
          <p:nvPr/>
        </p:nvSpPr>
        <p:spPr bwMode="auto">
          <a:xfrm>
            <a:off x="5367338" y="3225800"/>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14" name="Rectangle 612"/>
          <p:cNvSpPr>
            <a:spLocks noChangeArrowheads="1"/>
          </p:cNvSpPr>
          <p:nvPr/>
        </p:nvSpPr>
        <p:spPr bwMode="auto">
          <a:xfrm>
            <a:off x="5502275" y="3221038"/>
            <a:ext cx="65088"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15" name="Freeform 613"/>
          <p:cNvSpPr>
            <a:spLocks/>
          </p:cNvSpPr>
          <p:nvPr/>
        </p:nvSpPr>
        <p:spPr bwMode="auto">
          <a:xfrm>
            <a:off x="5437188" y="3303588"/>
            <a:ext cx="11112" cy="14287"/>
          </a:xfrm>
          <a:custGeom>
            <a:avLst/>
            <a:gdLst>
              <a:gd name="T0" fmla="*/ 11112 w 23"/>
              <a:gd name="T1" fmla="*/ 6405 h 29"/>
              <a:gd name="T2" fmla="*/ 11112 w 23"/>
              <a:gd name="T3" fmla="*/ 5419 h 29"/>
              <a:gd name="T4" fmla="*/ 10146 w 23"/>
              <a:gd name="T5" fmla="*/ 3941 h 29"/>
              <a:gd name="T6" fmla="*/ 10146 w 23"/>
              <a:gd name="T7" fmla="*/ 2956 h 29"/>
              <a:gd name="T8" fmla="*/ 9179 w 23"/>
              <a:gd name="T9" fmla="*/ 1971 h 29"/>
              <a:gd name="T10" fmla="*/ 8696 w 23"/>
              <a:gd name="T11" fmla="*/ 985 h 29"/>
              <a:gd name="T12" fmla="*/ 8213 w 23"/>
              <a:gd name="T13" fmla="*/ 493 h 29"/>
              <a:gd name="T14" fmla="*/ 6764 w 23"/>
              <a:gd name="T15" fmla="*/ 0 h 29"/>
              <a:gd name="T16" fmla="*/ 5798 w 23"/>
              <a:gd name="T17" fmla="*/ 0 h 29"/>
              <a:gd name="T18" fmla="*/ 4831 w 23"/>
              <a:gd name="T19" fmla="*/ 0 h 29"/>
              <a:gd name="T20" fmla="*/ 4348 w 23"/>
              <a:gd name="T21" fmla="*/ 0 h 29"/>
              <a:gd name="T22" fmla="*/ 3382 w 23"/>
              <a:gd name="T23" fmla="*/ 493 h 29"/>
              <a:gd name="T24" fmla="*/ 1933 w 23"/>
              <a:gd name="T25" fmla="*/ 985 h 29"/>
              <a:gd name="T26" fmla="*/ 1449 w 23"/>
              <a:gd name="T27" fmla="*/ 1971 h 29"/>
              <a:gd name="T28" fmla="*/ 483 w 23"/>
              <a:gd name="T29" fmla="*/ 2956 h 29"/>
              <a:gd name="T30" fmla="*/ 483 w 23"/>
              <a:gd name="T31" fmla="*/ 3941 h 29"/>
              <a:gd name="T32" fmla="*/ 0 w 23"/>
              <a:gd name="T33" fmla="*/ 5419 h 29"/>
              <a:gd name="T34" fmla="*/ 0 w 23"/>
              <a:gd name="T35" fmla="*/ 6405 h 29"/>
              <a:gd name="T36" fmla="*/ 0 w 23"/>
              <a:gd name="T37" fmla="*/ 7882 h 29"/>
              <a:gd name="T38" fmla="*/ 0 w 23"/>
              <a:gd name="T39" fmla="*/ 8868 h 29"/>
              <a:gd name="T40" fmla="*/ 483 w 23"/>
              <a:gd name="T41" fmla="*/ 10838 h 29"/>
              <a:gd name="T42" fmla="*/ 483 w 23"/>
              <a:gd name="T43" fmla="*/ 11824 h 29"/>
              <a:gd name="T44" fmla="*/ 1449 w 23"/>
              <a:gd name="T45" fmla="*/ 12316 h 29"/>
              <a:gd name="T46" fmla="*/ 1933 w 23"/>
              <a:gd name="T47" fmla="*/ 13302 h 29"/>
              <a:gd name="T48" fmla="*/ 3382 w 23"/>
              <a:gd name="T49" fmla="*/ 13794 h 29"/>
              <a:gd name="T50" fmla="*/ 4348 w 23"/>
              <a:gd name="T51" fmla="*/ 14287 h 29"/>
              <a:gd name="T52" fmla="*/ 4831 w 23"/>
              <a:gd name="T53" fmla="*/ 14287 h 29"/>
              <a:gd name="T54" fmla="*/ 5798 w 23"/>
              <a:gd name="T55" fmla="*/ 14287 h 29"/>
              <a:gd name="T56" fmla="*/ 6764 w 23"/>
              <a:gd name="T57" fmla="*/ 14287 h 29"/>
              <a:gd name="T58" fmla="*/ 8213 w 23"/>
              <a:gd name="T59" fmla="*/ 13794 h 29"/>
              <a:gd name="T60" fmla="*/ 8696 w 23"/>
              <a:gd name="T61" fmla="*/ 13302 h 29"/>
              <a:gd name="T62" fmla="*/ 9179 w 23"/>
              <a:gd name="T63" fmla="*/ 12316 h 29"/>
              <a:gd name="T64" fmla="*/ 10146 w 23"/>
              <a:gd name="T65" fmla="*/ 11824 h 29"/>
              <a:gd name="T66" fmla="*/ 10146 w 23"/>
              <a:gd name="T67" fmla="*/ 10838 h 29"/>
              <a:gd name="T68" fmla="*/ 11112 w 23"/>
              <a:gd name="T69" fmla="*/ 8868 h 29"/>
              <a:gd name="T70" fmla="*/ 11112 w 23"/>
              <a:gd name="T71" fmla="*/ 7882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616" name="Line 614"/>
          <p:cNvSpPr>
            <a:spLocks noChangeShapeType="1"/>
          </p:cNvSpPr>
          <p:nvPr/>
        </p:nvSpPr>
        <p:spPr bwMode="auto">
          <a:xfrm>
            <a:off x="5534025" y="3222625"/>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17" name="Line 615"/>
          <p:cNvSpPr>
            <a:spLocks noChangeShapeType="1"/>
          </p:cNvSpPr>
          <p:nvPr/>
        </p:nvSpPr>
        <p:spPr bwMode="auto">
          <a:xfrm>
            <a:off x="5502275" y="3259138"/>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18" name="Freeform 616"/>
          <p:cNvSpPr>
            <a:spLocks/>
          </p:cNvSpPr>
          <p:nvPr/>
        </p:nvSpPr>
        <p:spPr bwMode="auto">
          <a:xfrm>
            <a:off x="4814888" y="5003800"/>
            <a:ext cx="325437" cy="339725"/>
          </a:xfrm>
          <a:custGeom>
            <a:avLst/>
            <a:gdLst>
              <a:gd name="T0" fmla="*/ 29633 w 615"/>
              <a:gd name="T1" fmla="*/ 103027 h 643"/>
              <a:gd name="T2" fmla="*/ 0 w 615"/>
              <a:gd name="T3" fmla="*/ 103027 h 643"/>
              <a:gd name="T4" fmla="*/ 162454 w 615"/>
              <a:gd name="T5" fmla="*/ 0 h 643"/>
              <a:gd name="T6" fmla="*/ 325437 w 615"/>
              <a:gd name="T7" fmla="*/ 103027 h 643"/>
              <a:gd name="T8" fmla="*/ 310620 w 615"/>
              <a:gd name="T9" fmla="*/ 103027 h 643"/>
              <a:gd name="T10" fmla="*/ 295804 w 615"/>
              <a:gd name="T11" fmla="*/ 103027 h 643"/>
              <a:gd name="T12" fmla="*/ 295804 w 615"/>
              <a:gd name="T13" fmla="*/ 324403 h 643"/>
              <a:gd name="T14" fmla="*/ 29633 w 615"/>
              <a:gd name="T15" fmla="*/ 324403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619" name="Rectangle 617"/>
          <p:cNvSpPr>
            <a:spLocks noChangeArrowheads="1"/>
          </p:cNvSpPr>
          <p:nvPr/>
        </p:nvSpPr>
        <p:spPr bwMode="auto">
          <a:xfrm>
            <a:off x="4845050" y="5106988"/>
            <a:ext cx="268288"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20" name="Rectangle 618"/>
          <p:cNvSpPr>
            <a:spLocks noChangeArrowheads="1"/>
          </p:cNvSpPr>
          <p:nvPr/>
        </p:nvSpPr>
        <p:spPr bwMode="auto">
          <a:xfrm>
            <a:off x="4887913" y="5159375"/>
            <a:ext cx="93662" cy="166688"/>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21" name="Rectangle 619"/>
          <p:cNvSpPr>
            <a:spLocks noChangeArrowheads="1"/>
          </p:cNvSpPr>
          <p:nvPr/>
        </p:nvSpPr>
        <p:spPr bwMode="auto">
          <a:xfrm>
            <a:off x="5022850" y="5154613"/>
            <a:ext cx="65088" cy="80962"/>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22" name="Freeform 620"/>
          <p:cNvSpPr>
            <a:spLocks/>
          </p:cNvSpPr>
          <p:nvPr/>
        </p:nvSpPr>
        <p:spPr bwMode="auto">
          <a:xfrm>
            <a:off x="4957763" y="5237163"/>
            <a:ext cx="11112" cy="15875"/>
          </a:xfrm>
          <a:custGeom>
            <a:avLst/>
            <a:gdLst>
              <a:gd name="T0" fmla="*/ 11112 w 23"/>
              <a:gd name="T1" fmla="*/ 6879 h 30"/>
              <a:gd name="T2" fmla="*/ 11112 w 23"/>
              <a:gd name="T3" fmla="*/ 5821 h 30"/>
              <a:gd name="T4" fmla="*/ 10146 w 23"/>
              <a:gd name="T5" fmla="*/ 4763 h 30"/>
              <a:gd name="T6" fmla="*/ 10146 w 23"/>
              <a:gd name="T7" fmla="*/ 3704 h 30"/>
              <a:gd name="T8" fmla="*/ 9179 w 23"/>
              <a:gd name="T9" fmla="*/ 2117 h 30"/>
              <a:gd name="T10" fmla="*/ 8213 w 23"/>
              <a:gd name="T11" fmla="*/ 1058 h 30"/>
              <a:gd name="T12" fmla="*/ 7730 w 23"/>
              <a:gd name="T13" fmla="*/ 529 h 30"/>
              <a:gd name="T14" fmla="*/ 6764 w 23"/>
              <a:gd name="T15" fmla="*/ 0 h 30"/>
              <a:gd name="T16" fmla="*/ 5798 w 23"/>
              <a:gd name="T17" fmla="*/ 0 h 30"/>
              <a:gd name="T18" fmla="*/ 4831 w 23"/>
              <a:gd name="T19" fmla="*/ 0 h 30"/>
              <a:gd name="T20" fmla="*/ 4348 w 23"/>
              <a:gd name="T21" fmla="*/ 0 h 30"/>
              <a:gd name="T22" fmla="*/ 3382 w 23"/>
              <a:gd name="T23" fmla="*/ 529 h 30"/>
              <a:gd name="T24" fmla="*/ 1933 w 23"/>
              <a:gd name="T25" fmla="*/ 1058 h 30"/>
              <a:gd name="T26" fmla="*/ 1449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449 w 23"/>
              <a:gd name="T45" fmla="*/ 13229 h 30"/>
              <a:gd name="T46" fmla="*/ 1933 w 23"/>
              <a:gd name="T47" fmla="*/ 14817 h 30"/>
              <a:gd name="T48" fmla="*/ 3382 w 23"/>
              <a:gd name="T49" fmla="*/ 15346 h 30"/>
              <a:gd name="T50" fmla="*/ 4348 w 23"/>
              <a:gd name="T51" fmla="*/ 15875 h 30"/>
              <a:gd name="T52" fmla="*/ 4831 w 23"/>
              <a:gd name="T53" fmla="*/ 15875 h 30"/>
              <a:gd name="T54" fmla="*/ 5798 w 23"/>
              <a:gd name="T55" fmla="*/ 15875 h 30"/>
              <a:gd name="T56" fmla="*/ 6764 w 23"/>
              <a:gd name="T57" fmla="*/ 15875 h 30"/>
              <a:gd name="T58" fmla="*/ 7730 w 23"/>
              <a:gd name="T59" fmla="*/ 15346 h 30"/>
              <a:gd name="T60" fmla="*/ 8213 w 23"/>
              <a:gd name="T61" fmla="*/ 14817 h 30"/>
              <a:gd name="T62" fmla="*/ 9179 w 23"/>
              <a:gd name="T63" fmla="*/ 13229 h 30"/>
              <a:gd name="T64" fmla="*/ 10146 w 23"/>
              <a:gd name="T65" fmla="*/ 12700 h 30"/>
              <a:gd name="T66" fmla="*/ 10146 w 23"/>
              <a:gd name="T67" fmla="*/ 11642 h 30"/>
              <a:gd name="T68" fmla="*/ 11112 w 23"/>
              <a:gd name="T69" fmla="*/ 10054 h 30"/>
              <a:gd name="T70" fmla="*/ 11112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7" y="2"/>
                </a:lnTo>
                <a:lnTo>
                  <a:pt x="16" y="1"/>
                </a:lnTo>
                <a:lnTo>
                  <a:pt x="15" y="0"/>
                </a:lnTo>
                <a:lnTo>
                  <a:pt x="14" y="0"/>
                </a:lnTo>
                <a:lnTo>
                  <a:pt x="13" y="0"/>
                </a:lnTo>
                <a:lnTo>
                  <a:pt x="12" y="0"/>
                </a:lnTo>
                <a:lnTo>
                  <a:pt x="11" y="0"/>
                </a:lnTo>
                <a:lnTo>
                  <a:pt x="10" y="0"/>
                </a:lnTo>
                <a:lnTo>
                  <a:pt x="9" y="0"/>
                </a:lnTo>
                <a:lnTo>
                  <a:pt x="8" y="0"/>
                </a:lnTo>
                <a:lnTo>
                  <a:pt x="7"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7" y="29"/>
                </a:lnTo>
                <a:lnTo>
                  <a:pt x="8" y="30"/>
                </a:lnTo>
                <a:lnTo>
                  <a:pt x="9" y="30"/>
                </a:lnTo>
                <a:lnTo>
                  <a:pt x="10" y="30"/>
                </a:lnTo>
                <a:lnTo>
                  <a:pt x="11" y="30"/>
                </a:lnTo>
                <a:lnTo>
                  <a:pt x="12" y="30"/>
                </a:lnTo>
                <a:lnTo>
                  <a:pt x="13" y="30"/>
                </a:lnTo>
                <a:lnTo>
                  <a:pt x="14" y="30"/>
                </a:lnTo>
                <a:lnTo>
                  <a:pt x="15" y="30"/>
                </a:lnTo>
                <a:lnTo>
                  <a:pt x="16" y="29"/>
                </a:lnTo>
                <a:lnTo>
                  <a:pt x="17"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623" name="Line 621"/>
          <p:cNvSpPr>
            <a:spLocks noChangeShapeType="1"/>
          </p:cNvSpPr>
          <p:nvPr/>
        </p:nvSpPr>
        <p:spPr bwMode="auto">
          <a:xfrm>
            <a:off x="5054600" y="5156200"/>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24" name="Line 622"/>
          <p:cNvSpPr>
            <a:spLocks noChangeShapeType="1"/>
          </p:cNvSpPr>
          <p:nvPr/>
        </p:nvSpPr>
        <p:spPr bwMode="auto">
          <a:xfrm>
            <a:off x="5022850" y="5194300"/>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25" name="Freeform 623"/>
          <p:cNvSpPr>
            <a:spLocks/>
          </p:cNvSpPr>
          <p:nvPr/>
        </p:nvSpPr>
        <p:spPr bwMode="auto">
          <a:xfrm>
            <a:off x="4851400" y="4206875"/>
            <a:ext cx="325438" cy="339725"/>
          </a:xfrm>
          <a:custGeom>
            <a:avLst/>
            <a:gdLst>
              <a:gd name="T0" fmla="*/ 29633 w 615"/>
              <a:gd name="T1" fmla="*/ 103555 h 643"/>
              <a:gd name="T2" fmla="*/ 0 w 615"/>
              <a:gd name="T3" fmla="*/ 103555 h 643"/>
              <a:gd name="T4" fmla="*/ 162984 w 615"/>
              <a:gd name="T5" fmla="*/ 0 h 643"/>
              <a:gd name="T6" fmla="*/ 325438 w 615"/>
              <a:gd name="T7" fmla="*/ 103555 h 643"/>
              <a:gd name="T8" fmla="*/ 310621 w 615"/>
              <a:gd name="T9" fmla="*/ 103555 h 643"/>
              <a:gd name="T10" fmla="*/ 295805 w 615"/>
              <a:gd name="T11" fmla="*/ 103555 h 643"/>
              <a:gd name="T12" fmla="*/ 295805 w 615"/>
              <a:gd name="T13" fmla="*/ 324931 h 643"/>
              <a:gd name="T14" fmla="*/ 29633 w 615"/>
              <a:gd name="T15" fmla="*/ 324931 h 643"/>
              <a:gd name="T16" fmla="*/ 29633 w 615"/>
              <a:gd name="T17" fmla="*/ 103555 h 643"/>
              <a:gd name="T18" fmla="*/ 295805 w 615"/>
              <a:gd name="T19" fmla="*/ 103555 h 643"/>
              <a:gd name="T20" fmla="*/ 310621 w 615"/>
              <a:gd name="T21" fmla="*/ 103555 h 643"/>
              <a:gd name="T22" fmla="*/ 310621 w 615"/>
              <a:gd name="T23" fmla="*/ 339725 h 643"/>
              <a:gd name="T24" fmla="*/ 29633 w 615"/>
              <a:gd name="T25" fmla="*/ 339725 h 643"/>
              <a:gd name="T26" fmla="*/ 29633 w 615"/>
              <a:gd name="T27" fmla="*/ 324931 h 643"/>
              <a:gd name="T28" fmla="*/ 29633 w 615"/>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626" name="Rectangle 624"/>
          <p:cNvSpPr>
            <a:spLocks noChangeArrowheads="1"/>
          </p:cNvSpPr>
          <p:nvPr/>
        </p:nvSpPr>
        <p:spPr bwMode="auto">
          <a:xfrm>
            <a:off x="4881563" y="4310063"/>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27" name="Rectangle 625"/>
          <p:cNvSpPr>
            <a:spLocks noChangeArrowheads="1"/>
          </p:cNvSpPr>
          <p:nvPr/>
        </p:nvSpPr>
        <p:spPr bwMode="auto">
          <a:xfrm>
            <a:off x="4926013" y="4364038"/>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28" name="Rectangle 626"/>
          <p:cNvSpPr>
            <a:spLocks noChangeArrowheads="1"/>
          </p:cNvSpPr>
          <p:nvPr/>
        </p:nvSpPr>
        <p:spPr bwMode="auto">
          <a:xfrm>
            <a:off x="5060950" y="4359275"/>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29" name="Freeform 627"/>
          <p:cNvSpPr>
            <a:spLocks/>
          </p:cNvSpPr>
          <p:nvPr/>
        </p:nvSpPr>
        <p:spPr bwMode="auto">
          <a:xfrm>
            <a:off x="4994275" y="4440238"/>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7730 w 23"/>
              <a:gd name="T15" fmla="*/ 0 h 30"/>
              <a:gd name="T16" fmla="*/ 6626 w 23"/>
              <a:gd name="T17" fmla="*/ 0 h 30"/>
              <a:gd name="T18" fmla="*/ 5522 w 23"/>
              <a:gd name="T19" fmla="*/ 0 h 30"/>
              <a:gd name="T20" fmla="*/ 4970 w 23"/>
              <a:gd name="T21" fmla="*/ 0 h 30"/>
              <a:gd name="T22" fmla="*/ 3865 w 23"/>
              <a:gd name="T23" fmla="*/ 1058 h 30"/>
              <a:gd name="T24" fmla="*/ 2761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5" y="0"/>
                </a:lnTo>
                <a:lnTo>
                  <a:pt x="14" y="0"/>
                </a:lnTo>
                <a:lnTo>
                  <a:pt x="13" y="0"/>
                </a:lnTo>
                <a:lnTo>
                  <a:pt x="12" y="0"/>
                </a:lnTo>
                <a:lnTo>
                  <a:pt x="11" y="0"/>
                </a:lnTo>
                <a:lnTo>
                  <a:pt x="10" y="0"/>
                </a:lnTo>
                <a:lnTo>
                  <a:pt x="9" y="0"/>
                </a:lnTo>
                <a:lnTo>
                  <a:pt x="8" y="0"/>
                </a:lnTo>
                <a:lnTo>
                  <a:pt x="7" y="2"/>
                </a:lnTo>
                <a:lnTo>
                  <a:pt x="6" y="2"/>
                </a:lnTo>
                <a:lnTo>
                  <a:pt x="5"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630" name="Line 628"/>
          <p:cNvSpPr>
            <a:spLocks noChangeShapeType="1"/>
          </p:cNvSpPr>
          <p:nvPr/>
        </p:nvSpPr>
        <p:spPr bwMode="auto">
          <a:xfrm>
            <a:off x="5091113" y="4359275"/>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31" name="Line 629"/>
          <p:cNvSpPr>
            <a:spLocks noChangeShapeType="1"/>
          </p:cNvSpPr>
          <p:nvPr/>
        </p:nvSpPr>
        <p:spPr bwMode="auto">
          <a:xfrm>
            <a:off x="5060950" y="4397375"/>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32" name="Freeform 630"/>
          <p:cNvSpPr>
            <a:spLocks/>
          </p:cNvSpPr>
          <p:nvPr/>
        </p:nvSpPr>
        <p:spPr bwMode="auto">
          <a:xfrm>
            <a:off x="4043363" y="4117975"/>
            <a:ext cx="325437" cy="339725"/>
          </a:xfrm>
          <a:custGeom>
            <a:avLst/>
            <a:gdLst>
              <a:gd name="T0" fmla="*/ 29633 w 615"/>
              <a:gd name="T1" fmla="*/ 103555 h 643"/>
              <a:gd name="T2" fmla="*/ 0 w 615"/>
              <a:gd name="T3" fmla="*/ 103555 h 643"/>
              <a:gd name="T4" fmla="*/ 162454 w 615"/>
              <a:gd name="T5" fmla="*/ 0 h 643"/>
              <a:gd name="T6" fmla="*/ 325437 w 615"/>
              <a:gd name="T7" fmla="*/ 103555 h 643"/>
              <a:gd name="T8" fmla="*/ 310620 w 615"/>
              <a:gd name="T9" fmla="*/ 103555 h 643"/>
              <a:gd name="T10" fmla="*/ 295804 w 615"/>
              <a:gd name="T11" fmla="*/ 103555 h 643"/>
              <a:gd name="T12" fmla="*/ 295804 w 615"/>
              <a:gd name="T13" fmla="*/ 324931 h 643"/>
              <a:gd name="T14" fmla="*/ 29633 w 615"/>
              <a:gd name="T15" fmla="*/ 324931 h 643"/>
              <a:gd name="T16" fmla="*/ 29633 w 615"/>
              <a:gd name="T17" fmla="*/ 103555 h 643"/>
              <a:gd name="T18" fmla="*/ 295804 w 615"/>
              <a:gd name="T19" fmla="*/ 103555 h 643"/>
              <a:gd name="T20" fmla="*/ 310620 w 615"/>
              <a:gd name="T21" fmla="*/ 103555 h 643"/>
              <a:gd name="T22" fmla="*/ 310620 w 615"/>
              <a:gd name="T23" fmla="*/ 339725 h 643"/>
              <a:gd name="T24" fmla="*/ 29633 w 615"/>
              <a:gd name="T25" fmla="*/ 339725 h 643"/>
              <a:gd name="T26" fmla="*/ 29633 w 615"/>
              <a:gd name="T27" fmla="*/ 324931 h 643"/>
              <a:gd name="T28" fmla="*/ 29633 w 615"/>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633" name="Rectangle 631"/>
          <p:cNvSpPr>
            <a:spLocks noChangeArrowheads="1"/>
          </p:cNvSpPr>
          <p:nvPr/>
        </p:nvSpPr>
        <p:spPr bwMode="auto">
          <a:xfrm>
            <a:off x="4073525" y="4221163"/>
            <a:ext cx="269875"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34" name="Rectangle 632"/>
          <p:cNvSpPr>
            <a:spLocks noChangeArrowheads="1"/>
          </p:cNvSpPr>
          <p:nvPr/>
        </p:nvSpPr>
        <p:spPr bwMode="auto">
          <a:xfrm>
            <a:off x="4116388" y="4275138"/>
            <a:ext cx="95250"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35" name="Rectangle 633"/>
          <p:cNvSpPr>
            <a:spLocks noChangeArrowheads="1"/>
          </p:cNvSpPr>
          <p:nvPr/>
        </p:nvSpPr>
        <p:spPr bwMode="auto">
          <a:xfrm>
            <a:off x="4252913" y="4270375"/>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36" name="Freeform 634"/>
          <p:cNvSpPr>
            <a:spLocks/>
          </p:cNvSpPr>
          <p:nvPr/>
        </p:nvSpPr>
        <p:spPr bwMode="auto">
          <a:xfrm>
            <a:off x="4186238" y="4351338"/>
            <a:ext cx="12700" cy="15875"/>
          </a:xfrm>
          <a:custGeom>
            <a:avLst/>
            <a:gdLst>
              <a:gd name="T0" fmla="*/ 12700 w 23"/>
              <a:gd name="T1" fmla="*/ 7116 h 29"/>
              <a:gd name="T2" fmla="*/ 12700 w 23"/>
              <a:gd name="T3" fmla="*/ 6022 h 29"/>
              <a:gd name="T4" fmla="*/ 11596 w 23"/>
              <a:gd name="T5" fmla="*/ 4379 h 29"/>
              <a:gd name="T6" fmla="*/ 11596 w 23"/>
              <a:gd name="T7" fmla="*/ 3284 h 29"/>
              <a:gd name="T8" fmla="*/ 10491 w 23"/>
              <a:gd name="T9" fmla="*/ 2190 h 29"/>
              <a:gd name="T10" fmla="*/ 9939 w 23"/>
              <a:gd name="T11" fmla="*/ 1095 h 29"/>
              <a:gd name="T12" fmla="*/ 8835 w 23"/>
              <a:gd name="T13" fmla="*/ 547 h 29"/>
              <a:gd name="T14" fmla="*/ 7730 w 23"/>
              <a:gd name="T15" fmla="*/ 0 h 29"/>
              <a:gd name="T16" fmla="*/ 6626 w 23"/>
              <a:gd name="T17" fmla="*/ 0 h 29"/>
              <a:gd name="T18" fmla="*/ 5522 w 23"/>
              <a:gd name="T19" fmla="*/ 0 h 29"/>
              <a:gd name="T20" fmla="*/ 4970 w 23"/>
              <a:gd name="T21" fmla="*/ 0 h 29"/>
              <a:gd name="T22" fmla="*/ 3865 w 23"/>
              <a:gd name="T23" fmla="*/ 547 h 29"/>
              <a:gd name="T24" fmla="*/ 2209 w 23"/>
              <a:gd name="T25" fmla="*/ 1095 h 29"/>
              <a:gd name="T26" fmla="*/ 1657 w 23"/>
              <a:gd name="T27" fmla="*/ 2190 h 29"/>
              <a:gd name="T28" fmla="*/ 552 w 23"/>
              <a:gd name="T29" fmla="*/ 3284 h 29"/>
              <a:gd name="T30" fmla="*/ 552 w 23"/>
              <a:gd name="T31" fmla="*/ 4379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1657 w 23"/>
              <a:gd name="T45" fmla="*/ 13685 h 29"/>
              <a:gd name="T46" fmla="*/ 2209 w 23"/>
              <a:gd name="T47" fmla="*/ 14780 h 29"/>
              <a:gd name="T48" fmla="*/ 3865 w 23"/>
              <a:gd name="T49" fmla="*/ 15328 h 29"/>
              <a:gd name="T50" fmla="*/ 4970 w 23"/>
              <a:gd name="T51" fmla="*/ 15875 h 29"/>
              <a:gd name="T52" fmla="*/ 5522 w 23"/>
              <a:gd name="T53" fmla="*/ 15875 h 29"/>
              <a:gd name="T54" fmla="*/ 6626 w 23"/>
              <a:gd name="T55" fmla="*/ 15875 h 29"/>
              <a:gd name="T56" fmla="*/ 7730 w 23"/>
              <a:gd name="T57" fmla="*/ 15875 h 29"/>
              <a:gd name="T58" fmla="*/ 8835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6"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637" name="Line 635"/>
          <p:cNvSpPr>
            <a:spLocks noChangeShapeType="1"/>
          </p:cNvSpPr>
          <p:nvPr/>
        </p:nvSpPr>
        <p:spPr bwMode="auto">
          <a:xfrm>
            <a:off x="4283075" y="4270375"/>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38" name="Line 636"/>
          <p:cNvSpPr>
            <a:spLocks noChangeShapeType="1"/>
          </p:cNvSpPr>
          <p:nvPr/>
        </p:nvSpPr>
        <p:spPr bwMode="auto">
          <a:xfrm>
            <a:off x="4252913" y="4308475"/>
            <a:ext cx="61912"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39" name="Freeform 637"/>
          <p:cNvSpPr>
            <a:spLocks/>
          </p:cNvSpPr>
          <p:nvPr/>
        </p:nvSpPr>
        <p:spPr bwMode="auto">
          <a:xfrm>
            <a:off x="2705100" y="5988050"/>
            <a:ext cx="325438" cy="341313"/>
          </a:xfrm>
          <a:custGeom>
            <a:avLst/>
            <a:gdLst>
              <a:gd name="T0" fmla="*/ 29633 w 615"/>
              <a:gd name="T1" fmla="*/ 104039 h 643"/>
              <a:gd name="T2" fmla="*/ 0 w 615"/>
              <a:gd name="T3" fmla="*/ 104039 h 643"/>
              <a:gd name="T4" fmla="*/ 162454 w 615"/>
              <a:gd name="T5" fmla="*/ 0 h 643"/>
              <a:gd name="T6" fmla="*/ 325438 w 615"/>
              <a:gd name="T7" fmla="*/ 104039 h 643"/>
              <a:gd name="T8" fmla="*/ 310621 w 615"/>
              <a:gd name="T9" fmla="*/ 104039 h 643"/>
              <a:gd name="T10" fmla="*/ 295805 w 615"/>
              <a:gd name="T11" fmla="*/ 104039 h 643"/>
              <a:gd name="T12" fmla="*/ 295805 w 615"/>
              <a:gd name="T13" fmla="*/ 326450 h 643"/>
              <a:gd name="T14" fmla="*/ 29633 w 615"/>
              <a:gd name="T15" fmla="*/ 326450 h 643"/>
              <a:gd name="T16" fmla="*/ 29633 w 615"/>
              <a:gd name="T17" fmla="*/ 104039 h 643"/>
              <a:gd name="T18" fmla="*/ 295805 w 615"/>
              <a:gd name="T19" fmla="*/ 104039 h 643"/>
              <a:gd name="T20" fmla="*/ 310621 w 615"/>
              <a:gd name="T21" fmla="*/ 104039 h 643"/>
              <a:gd name="T22" fmla="*/ 310621 w 615"/>
              <a:gd name="T23" fmla="*/ 341313 h 643"/>
              <a:gd name="T24" fmla="*/ 29633 w 615"/>
              <a:gd name="T25" fmla="*/ 341313 h 643"/>
              <a:gd name="T26" fmla="*/ 29633 w 615"/>
              <a:gd name="T27" fmla="*/ 326450 h 643"/>
              <a:gd name="T28" fmla="*/ 29633 w 615"/>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640" name="Rectangle 638"/>
          <p:cNvSpPr>
            <a:spLocks noChangeArrowheads="1"/>
          </p:cNvSpPr>
          <p:nvPr/>
        </p:nvSpPr>
        <p:spPr bwMode="auto">
          <a:xfrm>
            <a:off x="2735263" y="6092825"/>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41" name="Rectangle 639"/>
          <p:cNvSpPr>
            <a:spLocks noChangeArrowheads="1"/>
          </p:cNvSpPr>
          <p:nvPr/>
        </p:nvSpPr>
        <p:spPr bwMode="auto">
          <a:xfrm>
            <a:off x="2778125" y="6145213"/>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42" name="Rectangle 640"/>
          <p:cNvSpPr>
            <a:spLocks noChangeArrowheads="1"/>
          </p:cNvSpPr>
          <p:nvPr/>
        </p:nvSpPr>
        <p:spPr bwMode="auto">
          <a:xfrm>
            <a:off x="2913063" y="6140450"/>
            <a:ext cx="65087"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43" name="Freeform 641"/>
          <p:cNvSpPr>
            <a:spLocks/>
          </p:cNvSpPr>
          <p:nvPr/>
        </p:nvSpPr>
        <p:spPr bwMode="auto">
          <a:xfrm>
            <a:off x="2846388" y="6221413"/>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7730 w 23"/>
              <a:gd name="T15" fmla="*/ 0 h 30"/>
              <a:gd name="T16" fmla="*/ 6626 w 23"/>
              <a:gd name="T17" fmla="*/ 0 h 30"/>
              <a:gd name="T18" fmla="*/ 5522 w 23"/>
              <a:gd name="T19" fmla="*/ 0 h 30"/>
              <a:gd name="T20" fmla="*/ 4970 w 23"/>
              <a:gd name="T21" fmla="*/ 0 h 30"/>
              <a:gd name="T22" fmla="*/ 3865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5" y="0"/>
                </a:lnTo>
                <a:lnTo>
                  <a:pt x="14" y="0"/>
                </a:lnTo>
                <a:lnTo>
                  <a:pt x="13" y="0"/>
                </a:lnTo>
                <a:lnTo>
                  <a:pt x="12" y="0"/>
                </a:lnTo>
                <a:lnTo>
                  <a:pt x="11" y="0"/>
                </a:lnTo>
                <a:lnTo>
                  <a:pt x="10" y="0"/>
                </a:lnTo>
                <a:lnTo>
                  <a:pt x="9" y="0"/>
                </a:lnTo>
                <a:lnTo>
                  <a:pt x="8" y="0"/>
                </a:lnTo>
                <a:lnTo>
                  <a:pt x="7" y="2"/>
                </a:lnTo>
                <a:lnTo>
                  <a:pt x="6"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644" name="Line 642"/>
          <p:cNvSpPr>
            <a:spLocks noChangeShapeType="1"/>
          </p:cNvSpPr>
          <p:nvPr/>
        </p:nvSpPr>
        <p:spPr bwMode="auto">
          <a:xfrm>
            <a:off x="2944813" y="614203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45" name="Line 643"/>
          <p:cNvSpPr>
            <a:spLocks noChangeShapeType="1"/>
          </p:cNvSpPr>
          <p:nvPr/>
        </p:nvSpPr>
        <p:spPr bwMode="auto">
          <a:xfrm>
            <a:off x="2913063" y="6178550"/>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46" name="Freeform 644"/>
          <p:cNvSpPr>
            <a:spLocks/>
          </p:cNvSpPr>
          <p:nvPr/>
        </p:nvSpPr>
        <p:spPr bwMode="auto">
          <a:xfrm>
            <a:off x="2855913" y="5394325"/>
            <a:ext cx="325437" cy="341313"/>
          </a:xfrm>
          <a:custGeom>
            <a:avLst/>
            <a:gdLst>
              <a:gd name="T0" fmla="*/ 29152 w 614"/>
              <a:gd name="T1" fmla="*/ 103509 h 643"/>
              <a:gd name="T2" fmla="*/ 0 w 614"/>
              <a:gd name="T3" fmla="*/ 103509 h 643"/>
              <a:gd name="T4" fmla="*/ 162719 w 614"/>
              <a:gd name="T5" fmla="*/ 0 h 643"/>
              <a:gd name="T6" fmla="*/ 325437 w 614"/>
              <a:gd name="T7" fmla="*/ 103509 h 643"/>
              <a:gd name="T8" fmla="*/ 310596 w 614"/>
              <a:gd name="T9" fmla="*/ 103509 h 643"/>
              <a:gd name="T10" fmla="*/ 295755 w 614"/>
              <a:gd name="T11" fmla="*/ 103509 h 643"/>
              <a:gd name="T12" fmla="*/ 295755 w 614"/>
              <a:gd name="T13" fmla="*/ 325919 h 643"/>
              <a:gd name="T14" fmla="*/ 29152 w 614"/>
              <a:gd name="T15" fmla="*/ 325919 h 643"/>
              <a:gd name="T16" fmla="*/ 29152 w 614"/>
              <a:gd name="T17" fmla="*/ 103509 h 643"/>
              <a:gd name="T18" fmla="*/ 295755 w 614"/>
              <a:gd name="T19" fmla="*/ 103509 h 643"/>
              <a:gd name="T20" fmla="*/ 310596 w 614"/>
              <a:gd name="T21" fmla="*/ 103509 h 643"/>
              <a:gd name="T22" fmla="*/ 310596 w 614"/>
              <a:gd name="T23" fmla="*/ 341313 h 643"/>
              <a:gd name="T24" fmla="*/ 29152 w 614"/>
              <a:gd name="T25" fmla="*/ 341313 h 643"/>
              <a:gd name="T26" fmla="*/ 29152 w 614"/>
              <a:gd name="T27" fmla="*/ 325919 h 643"/>
              <a:gd name="T28" fmla="*/ 29152 w 614"/>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4"/>
                </a:lnTo>
                <a:lnTo>
                  <a:pt x="55" y="614"/>
                </a:lnTo>
                <a:lnTo>
                  <a:pt x="55" y="195"/>
                </a:lnTo>
                <a:lnTo>
                  <a:pt x="558" y="195"/>
                </a:lnTo>
                <a:lnTo>
                  <a:pt x="586" y="195"/>
                </a:lnTo>
                <a:lnTo>
                  <a:pt x="586" y="643"/>
                </a:lnTo>
                <a:lnTo>
                  <a:pt x="55" y="643"/>
                </a:lnTo>
                <a:lnTo>
                  <a:pt x="55" y="614"/>
                </a:lnTo>
                <a:lnTo>
                  <a:pt x="55" y="195"/>
                </a:lnTo>
                <a:close/>
              </a:path>
            </a:pathLst>
          </a:custGeom>
          <a:solidFill>
            <a:srgbClr val="008080"/>
          </a:solidFill>
          <a:ln w="0">
            <a:solidFill>
              <a:srgbClr val="000080"/>
            </a:solidFill>
            <a:round/>
            <a:headEnd/>
            <a:tailEnd/>
          </a:ln>
        </p:spPr>
        <p:txBody>
          <a:bodyPr/>
          <a:lstStyle/>
          <a:p>
            <a:endParaRPr lang="ar-IQ"/>
          </a:p>
        </p:txBody>
      </p:sp>
      <p:sp>
        <p:nvSpPr>
          <p:cNvPr id="647" name="Rectangle 645"/>
          <p:cNvSpPr>
            <a:spLocks noChangeArrowheads="1"/>
          </p:cNvSpPr>
          <p:nvPr/>
        </p:nvSpPr>
        <p:spPr bwMode="auto">
          <a:xfrm>
            <a:off x="2886075" y="5497513"/>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48" name="Rectangle 646"/>
          <p:cNvSpPr>
            <a:spLocks noChangeArrowheads="1"/>
          </p:cNvSpPr>
          <p:nvPr/>
        </p:nvSpPr>
        <p:spPr bwMode="auto">
          <a:xfrm>
            <a:off x="2928938" y="5551488"/>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49" name="Rectangle 647"/>
          <p:cNvSpPr>
            <a:spLocks noChangeArrowheads="1"/>
          </p:cNvSpPr>
          <p:nvPr/>
        </p:nvSpPr>
        <p:spPr bwMode="auto">
          <a:xfrm>
            <a:off x="3063875" y="5546725"/>
            <a:ext cx="65088"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50" name="Freeform 648"/>
          <p:cNvSpPr>
            <a:spLocks/>
          </p:cNvSpPr>
          <p:nvPr/>
        </p:nvSpPr>
        <p:spPr bwMode="auto">
          <a:xfrm>
            <a:off x="2997200" y="5627688"/>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10491 w 23"/>
              <a:gd name="T9" fmla="*/ 2190 h 29"/>
              <a:gd name="T10" fmla="*/ 9939 w 23"/>
              <a:gd name="T11" fmla="*/ 1095 h 29"/>
              <a:gd name="T12" fmla="*/ 9387 w 23"/>
              <a:gd name="T13" fmla="*/ 547 h 29"/>
              <a:gd name="T14" fmla="*/ 8283 w 23"/>
              <a:gd name="T15" fmla="*/ 0 h 29"/>
              <a:gd name="T16" fmla="*/ 6626 w 23"/>
              <a:gd name="T17" fmla="*/ 0 h 29"/>
              <a:gd name="T18" fmla="*/ 5522 w 23"/>
              <a:gd name="T19" fmla="*/ 0 h 29"/>
              <a:gd name="T20" fmla="*/ 4970 w 23"/>
              <a:gd name="T21" fmla="*/ 0 h 29"/>
              <a:gd name="T22" fmla="*/ 3865 w 23"/>
              <a:gd name="T23" fmla="*/ 547 h 29"/>
              <a:gd name="T24" fmla="*/ 2761 w 23"/>
              <a:gd name="T25" fmla="*/ 1095 h 29"/>
              <a:gd name="T26" fmla="*/ 2209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2209 w 23"/>
              <a:gd name="T45" fmla="*/ 13685 h 29"/>
              <a:gd name="T46" fmla="*/ 2761 w 23"/>
              <a:gd name="T47" fmla="*/ 14780 h 29"/>
              <a:gd name="T48" fmla="*/ 3865 w 23"/>
              <a:gd name="T49" fmla="*/ 15328 h 29"/>
              <a:gd name="T50" fmla="*/ 4970 w 23"/>
              <a:gd name="T51" fmla="*/ 15875 h 29"/>
              <a:gd name="T52" fmla="*/ 5522 w 23"/>
              <a:gd name="T53" fmla="*/ 15875 h 29"/>
              <a:gd name="T54" fmla="*/ 6626 w 23"/>
              <a:gd name="T55" fmla="*/ 15875 h 29"/>
              <a:gd name="T56" fmla="*/ 8283 w 23"/>
              <a:gd name="T57" fmla="*/ 15875 h 29"/>
              <a:gd name="T58" fmla="*/ 9387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7"/>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3"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651" name="Line 649"/>
          <p:cNvSpPr>
            <a:spLocks noChangeShapeType="1"/>
          </p:cNvSpPr>
          <p:nvPr/>
        </p:nvSpPr>
        <p:spPr bwMode="auto">
          <a:xfrm>
            <a:off x="3095625" y="5546725"/>
            <a:ext cx="1588" cy="80963"/>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52" name="Line 650"/>
          <p:cNvSpPr>
            <a:spLocks noChangeShapeType="1"/>
          </p:cNvSpPr>
          <p:nvPr/>
        </p:nvSpPr>
        <p:spPr bwMode="auto">
          <a:xfrm>
            <a:off x="3063875" y="5584825"/>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53" name="Freeform 651"/>
          <p:cNvSpPr>
            <a:spLocks/>
          </p:cNvSpPr>
          <p:nvPr/>
        </p:nvSpPr>
        <p:spPr bwMode="auto">
          <a:xfrm>
            <a:off x="2578100" y="4232275"/>
            <a:ext cx="325438" cy="339725"/>
          </a:xfrm>
          <a:custGeom>
            <a:avLst/>
            <a:gdLst>
              <a:gd name="T0" fmla="*/ 29682 w 614"/>
              <a:gd name="T1" fmla="*/ 103395 h 644"/>
              <a:gd name="T2" fmla="*/ 0 w 614"/>
              <a:gd name="T3" fmla="*/ 103395 h 644"/>
              <a:gd name="T4" fmla="*/ 162719 w 614"/>
              <a:gd name="T5" fmla="*/ 0 h 644"/>
              <a:gd name="T6" fmla="*/ 325438 w 614"/>
              <a:gd name="T7" fmla="*/ 103395 h 644"/>
              <a:gd name="T8" fmla="*/ 311127 w 614"/>
              <a:gd name="T9" fmla="*/ 103395 h 644"/>
              <a:gd name="T10" fmla="*/ 296286 w 614"/>
              <a:gd name="T11" fmla="*/ 103395 h 644"/>
              <a:gd name="T12" fmla="*/ 296286 w 614"/>
              <a:gd name="T13" fmla="*/ 324427 h 644"/>
              <a:gd name="T14" fmla="*/ 29682 w 614"/>
              <a:gd name="T15" fmla="*/ 324427 h 644"/>
              <a:gd name="T16" fmla="*/ 29682 w 614"/>
              <a:gd name="T17" fmla="*/ 103395 h 644"/>
              <a:gd name="T18" fmla="*/ 296286 w 614"/>
              <a:gd name="T19" fmla="*/ 103395 h 644"/>
              <a:gd name="T20" fmla="*/ 311127 w 614"/>
              <a:gd name="T21" fmla="*/ 103395 h 644"/>
              <a:gd name="T22" fmla="*/ 311127 w 614"/>
              <a:gd name="T23" fmla="*/ 339725 h 644"/>
              <a:gd name="T24" fmla="*/ 29682 w 614"/>
              <a:gd name="T25" fmla="*/ 339725 h 644"/>
              <a:gd name="T26" fmla="*/ 29682 w 614"/>
              <a:gd name="T27" fmla="*/ 324427 h 644"/>
              <a:gd name="T28" fmla="*/ 29682 w 614"/>
              <a:gd name="T29" fmla="*/ 103395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654" name="Rectangle 652"/>
          <p:cNvSpPr>
            <a:spLocks noChangeArrowheads="1"/>
          </p:cNvSpPr>
          <p:nvPr/>
        </p:nvSpPr>
        <p:spPr bwMode="auto">
          <a:xfrm>
            <a:off x="2608263" y="4335463"/>
            <a:ext cx="268287" cy="220662"/>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55" name="Rectangle 653"/>
          <p:cNvSpPr>
            <a:spLocks noChangeArrowheads="1"/>
          </p:cNvSpPr>
          <p:nvPr/>
        </p:nvSpPr>
        <p:spPr bwMode="auto">
          <a:xfrm>
            <a:off x="2651125" y="4387850"/>
            <a:ext cx="93663"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56" name="Rectangle 654"/>
          <p:cNvSpPr>
            <a:spLocks noChangeArrowheads="1"/>
          </p:cNvSpPr>
          <p:nvPr/>
        </p:nvSpPr>
        <p:spPr bwMode="auto">
          <a:xfrm>
            <a:off x="2786063" y="4384675"/>
            <a:ext cx="65087"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57" name="Freeform 655"/>
          <p:cNvSpPr>
            <a:spLocks/>
          </p:cNvSpPr>
          <p:nvPr/>
        </p:nvSpPr>
        <p:spPr bwMode="auto">
          <a:xfrm>
            <a:off x="2720975" y="4465638"/>
            <a:ext cx="11113" cy="15875"/>
          </a:xfrm>
          <a:custGeom>
            <a:avLst/>
            <a:gdLst>
              <a:gd name="T0" fmla="*/ 11113 w 23"/>
              <a:gd name="T1" fmla="*/ 7116 h 29"/>
              <a:gd name="T2" fmla="*/ 11113 w 23"/>
              <a:gd name="T3" fmla="*/ 6022 h 29"/>
              <a:gd name="T4" fmla="*/ 10147 w 23"/>
              <a:gd name="T5" fmla="*/ 4379 h 29"/>
              <a:gd name="T6" fmla="*/ 10147 w 23"/>
              <a:gd name="T7" fmla="*/ 3284 h 29"/>
              <a:gd name="T8" fmla="*/ 9180 w 23"/>
              <a:gd name="T9" fmla="*/ 2190 h 29"/>
              <a:gd name="T10" fmla="*/ 8214 w 23"/>
              <a:gd name="T11" fmla="*/ 1095 h 29"/>
              <a:gd name="T12" fmla="*/ 7731 w 23"/>
              <a:gd name="T13" fmla="*/ 547 h 29"/>
              <a:gd name="T14" fmla="*/ 6764 w 23"/>
              <a:gd name="T15" fmla="*/ 0 h 29"/>
              <a:gd name="T16" fmla="*/ 5798 w 23"/>
              <a:gd name="T17" fmla="*/ 0 h 29"/>
              <a:gd name="T18" fmla="*/ 4832 w 23"/>
              <a:gd name="T19" fmla="*/ 0 h 29"/>
              <a:gd name="T20" fmla="*/ 4349 w 23"/>
              <a:gd name="T21" fmla="*/ 0 h 29"/>
              <a:gd name="T22" fmla="*/ 2899 w 23"/>
              <a:gd name="T23" fmla="*/ 547 h 29"/>
              <a:gd name="T24" fmla="*/ 1933 w 23"/>
              <a:gd name="T25" fmla="*/ 1095 h 29"/>
              <a:gd name="T26" fmla="*/ 1450 w 23"/>
              <a:gd name="T27" fmla="*/ 2190 h 29"/>
              <a:gd name="T28" fmla="*/ 483 w 23"/>
              <a:gd name="T29" fmla="*/ 3284 h 29"/>
              <a:gd name="T30" fmla="*/ 483 w 23"/>
              <a:gd name="T31" fmla="*/ 4379 h 29"/>
              <a:gd name="T32" fmla="*/ 0 w 23"/>
              <a:gd name="T33" fmla="*/ 6022 h 29"/>
              <a:gd name="T34" fmla="*/ 0 w 23"/>
              <a:gd name="T35" fmla="*/ 7116 h 29"/>
              <a:gd name="T36" fmla="*/ 0 w 23"/>
              <a:gd name="T37" fmla="*/ 8759 h 29"/>
              <a:gd name="T38" fmla="*/ 0 w 23"/>
              <a:gd name="T39" fmla="*/ 9853 h 29"/>
              <a:gd name="T40" fmla="*/ 483 w 23"/>
              <a:gd name="T41" fmla="*/ 12043 h 29"/>
              <a:gd name="T42" fmla="*/ 483 w 23"/>
              <a:gd name="T43" fmla="*/ 13138 h 29"/>
              <a:gd name="T44" fmla="*/ 1450 w 23"/>
              <a:gd name="T45" fmla="*/ 13685 h 29"/>
              <a:gd name="T46" fmla="*/ 1933 w 23"/>
              <a:gd name="T47" fmla="*/ 14780 h 29"/>
              <a:gd name="T48" fmla="*/ 2899 w 23"/>
              <a:gd name="T49" fmla="*/ 15328 h 29"/>
              <a:gd name="T50" fmla="*/ 4349 w 23"/>
              <a:gd name="T51" fmla="*/ 15875 h 29"/>
              <a:gd name="T52" fmla="*/ 4832 w 23"/>
              <a:gd name="T53" fmla="*/ 15875 h 29"/>
              <a:gd name="T54" fmla="*/ 5798 w 23"/>
              <a:gd name="T55" fmla="*/ 15875 h 29"/>
              <a:gd name="T56" fmla="*/ 6764 w 23"/>
              <a:gd name="T57" fmla="*/ 15875 h 29"/>
              <a:gd name="T58" fmla="*/ 7731 w 23"/>
              <a:gd name="T59" fmla="*/ 15328 h 29"/>
              <a:gd name="T60" fmla="*/ 8214 w 23"/>
              <a:gd name="T61" fmla="*/ 14780 h 29"/>
              <a:gd name="T62" fmla="*/ 9180 w 23"/>
              <a:gd name="T63" fmla="*/ 13685 h 29"/>
              <a:gd name="T64" fmla="*/ 10147 w 23"/>
              <a:gd name="T65" fmla="*/ 13138 h 29"/>
              <a:gd name="T66" fmla="*/ 10147 w 23"/>
              <a:gd name="T67" fmla="*/ 12043 h 29"/>
              <a:gd name="T68" fmla="*/ 11113 w 23"/>
              <a:gd name="T69" fmla="*/ 9853 h 29"/>
              <a:gd name="T70" fmla="*/ 11113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658" name="Line 656"/>
          <p:cNvSpPr>
            <a:spLocks noChangeShapeType="1"/>
          </p:cNvSpPr>
          <p:nvPr/>
        </p:nvSpPr>
        <p:spPr bwMode="auto">
          <a:xfrm>
            <a:off x="2817813" y="4384675"/>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59" name="Line 657"/>
          <p:cNvSpPr>
            <a:spLocks noChangeShapeType="1"/>
          </p:cNvSpPr>
          <p:nvPr/>
        </p:nvSpPr>
        <p:spPr bwMode="auto">
          <a:xfrm>
            <a:off x="2786063" y="4422775"/>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60" name="Freeform 658"/>
          <p:cNvSpPr>
            <a:spLocks/>
          </p:cNvSpPr>
          <p:nvPr/>
        </p:nvSpPr>
        <p:spPr bwMode="auto">
          <a:xfrm>
            <a:off x="1477963" y="5356225"/>
            <a:ext cx="325437" cy="341313"/>
          </a:xfrm>
          <a:custGeom>
            <a:avLst/>
            <a:gdLst>
              <a:gd name="T0" fmla="*/ 29633 w 615"/>
              <a:gd name="T1" fmla="*/ 104039 h 643"/>
              <a:gd name="T2" fmla="*/ 0 w 615"/>
              <a:gd name="T3" fmla="*/ 104039 h 643"/>
              <a:gd name="T4" fmla="*/ 162454 w 615"/>
              <a:gd name="T5" fmla="*/ 0 h 643"/>
              <a:gd name="T6" fmla="*/ 325437 w 615"/>
              <a:gd name="T7" fmla="*/ 104039 h 643"/>
              <a:gd name="T8" fmla="*/ 310620 w 615"/>
              <a:gd name="T9" fmla="*/ 104039 h 643"/>
              <a:gd name="T10" fmla="*/ 295804 w 615"/>
              <a:gd name="T11" fmla="*/ 104039 h 643"/>
              <a:gd name="T12" fmla="*/ 295804 w 615"/>
              <a:gd name="T13" fmla="*/ 326450 h 643"/>
              <a:gd name="T14" fmla="*/ 29633 w 615"/>
              <a:gd name="T15" fmla="*/ 326450 h 643"/>
              <a:gd name="T16" fmla="*/ 29633 w 615"/>
              <a:gd name="T17" fmla="*/ 104039 h 643"/>
              <a:gd name="T18" fmla="*/ 295804 w 615"/>
              <a:gd name="T19" fmla="*/ 104039 h 643"/>
              <a:gd name="T20" fmla="*/ 310620 w 615"/>
              <a:gd name="T21" fmla="*/ 104039 h 643"/>
              <a:gd name="T22" fmla="*/ 310620 w 615"/>
              <a:gd name="T23" fmla="*/ 341313 h 643"/>
              <a:gd name="T24" fmla="*/ 29633 w 615"/>
              <a:gd name="T25" fmla="*/ 341313 h 643"/>
              <a:gd name="T26" fmla="*/ 29633 w 615"/>
              <a:gd name="T27" fmla="*/ 326450 h 643"/>
              <a:gd name="T28" fmla="*/ 29633 w 615"/>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661" name="Rectangle 659"/>
          <p:cNvSpPr>
            <a:spLocks noChangeArrowheads="1"/>
          </p:cNvSpPr>
          <p:nvPr/>
        </p:nvSpPr>
        <p:spPr bwMode="auto">
          <a:xfrm>
            <a:off x="1508125" y="5461000"/>
            <a:ext cx="269875"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62" name="Rectangle 660"/>
          <p:cNvSpPr>
            <a:spLocks noChangeArrowheads="1"/>
          </p:cNvSpPr>
          <p:nvPr/>
        </p:nvSpPr>
        <p:spPr bwMode="auto">
          <a:xfrm>
            <a:off x="1552575" y="5513388"/>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63" name="Rectangle 661"/>
          <p:cNvSpPr>
            <a:spLocks noChangeArrowheads="1"/>
          </p:cNvSpPr>
          <p:nvPr/>
        </p:nvSpPr>
        <p:spPr bwMode="auto">
          <a:xfrm>
            <a:off x="1687513" y="5508625"/>
            <a:ext cx="63500"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64" name="Freeform 662"/>
          <p:cNvSpPr>
            <a:spLocks/>
          </p:cNvSpPr>
          <p:nvPr/>
        </p:nvSpPr>
        <p:spPr bwMode="auto">
          <a:xfrm>
            <a:off x="1620838" y="5589588"/>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7730 w 23"/>
              <a:gd name="T15" fmla="*/ 0 h 30"/>
              <a:gd name="T16" fmla="*/ 6626 w 23"/>
              <a:gd name="T17" fmla="*/ 0 h 30"/>
              <a:gd name="T18" fmla="*/ 5522 w 23"/>
              <a:gd name="T19" fmla="*/ 0 h 30"/>
              <a:gd name="T20" fmla="*/ 4970 w 23"/>
              <a:gd name="T21" fmla="*/ 0 h 30"/>
              <a:gd name="T22" fmla="*/ 3865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5" y="0"/>
                </a:lnTo>
                <a:lnTo>
                  <a:pt x="14" y="0"/>
                </a:lnTo>
                <a:lnTo>
                  <a:pt x="13" y="0"/>
                </a:lnTo>
                <a:lnTo>
                  <a:pt x="12" y="0"/>
                </a:lnTo>
                <a:lnTo>
                  <a:pt x="11" y="0"/>
                </a:lnTo>
                <a:lnTo>
                  <a:pt x="10" y="0"/>
                </a:lnTo>
                <a:lnTo>
                  <a:pt x="9" y="0"/>
                </a:lnTo>
                <a:lnTo>
                  <a:pt x="8" y="0"/>
                </a:lnTo>
                <a:lnTo>
                  <a:pt x="7" y="2"/>
                </a:lnTo>
                <a:lnTo>
                  <a:pt x="6"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4"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665" name="Line 663"/>
          <p:cNvSpPr>
            <a:spLocks noChangeShapeType="1"/>
          </p:cNvSpPr>
          <p:nvPr/>
        </p:nvSpPr>
        <p:spPr bwMode="auto">
          <a:xfrm>
            <a:off x="1717675" y="551021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66" name="Line 664"/>
          <p:cNvSpPr>
            <a:spLocks noChangeShapeType="1"/>
          </p:cNvSpPr>
          <p:nvPr/>
        </p:nvSpPr>
        <p:spPr bwMode="auto">
          <a:xfrm>
            <a:off x="1687513" y="5546725"/>
            <a:ext cx="61912"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67" name="Freeform 665"/>
          <p:cNvSpPr>
            <a:spLocks/>
          </p:cNvSpPr>
          <p:nvPr/>
        </p:nvSpPr>
        <p:spPr bwMode="auto">
          <a:xfrm>
            <a:off x="4864100" y="1539875"/>
            <a:ext cx="325438" cy="341313"/>
          </a:xfrm>
          <a:custGeom>
            <a:avLst/>
            <a:gdLst>
              <a:gd name="T0" fmla="*/ 29633 w 615"/>
              <a:gd name="T1" fmla="*/ 103509 h 643"/>
              <a:gd name="T2" fmla="*/ 0 w 615"/>
              <a:gd name="T3" fmla="*/ 103509 h 643"/>
              <a:gd name="T4" fmla="*/ 162984 w 615"/>
              <a:gd name="T5" fmla="*/ 0 h 643"/>
              <a:gd name="T6" fmla="*/ 325438 w 615"/>
              <a:gd name="T7" fmla="*/ 103509 h 643"/>
              <a:gd name="T8" fmla="*/ 310621 w 615"/>
              <a:gd name="T9" fmla="*/ 103509 h 643"/>
              <a:gd name="T10" fmla="*/ 295805 w 615"/>
              <a:gd name="T11" fmla="*/ 103509 h 643"/>
              <a:gd name="T12" fmla="*/ 295805 w 615"/>
              <a:gd name="T13" fmla="*/ 325919 h 643"/>
              <a:gd name="T14" fmla="*/ 29633 w 615"/>
              <a:gd name="T15" fmla="*/ 325919 h 643"/>
              <a:gd name="T16" fmla="*/ 29633 w 615"/>
              <a:gd name="T17" fmla="*/ 103509 h 643"/>
              <a:gd name="T18" fmla="*/ 295805 w 615"/>
              <a:gd name="T19" fmla="*/ 103509 h 643"/>
              <a:gd name="T20" fmla="*/ 310621 w 615"/>
              <a:gd name="T21" fmla="*/ 103509 h 643"/>
              <a:gd name="T22" fmla="*/ 310621 w 615"/>
              <a:gd name="T23" fmla="*/ 341313 h 643"/>
              <a:gd name="T24" fmla="*/ 29633 w 615"/>
              <a:gd name="T25" fmla="*/ 341313 h 643"/>
              <a:gd name="T26" fmla="*/ 29633 w 615"/>
              <a:gd name="T27" fmla="*/ 325919 h 643"/>
              <a:gd name="T28" fmla="*/ 29633 w 615"/>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668" name="Rectangle 666"/>
          <p:cNvSpPr>
            <a:spLocks noChangeArrowheads="1"/>
          </p:cNvSpPr>
          <p:nvPr/>
        </p:nvSpPr>
        <p:spPr bwMode="auto">
          <a:xfrm>
            <a:off x="4895850" y="1643063"/>
            <a:ext cx="268288"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69" name="Rectangle 667"/>
          <p:cNvSpPr>
            <a:spLocks noChangeArrowheads="1"/>
          </p:cNvSpPr>
          <p:nvPr/>
        </p:nvSpPr>
        <p:spPr bwMode="auto">
          <a:xfrm>
            <a:off x="4938713" y="1697038"/>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70" name="Rectangle 668"/>
          <p:cNvSpPr>
            <a:spLocks noChangeArrowheads="1"/>
          </p:cNvSpPr>
          <p:nvPr/>
        </p:nvSpPr>
        <p:spPr bwMode="auto">
          <a:xfrm>
            <a:off x="5073650" y="1692275"/>
            <a:ext cx="63500"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71" name="Freeform 669"/>
          <p:cNvSpPr>
            <a:spLocks/>
          </p:cNvSpPr>
          <p:nvPr/>
        </p:nvSpPr>
        <p:spPr bwMode="auto">
          <a:xfrm>
            <a:off x="5006975" y="1773238"/>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8283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467 h 30"/>
              <a:gd name="T38" fmla="*/ 0 w 23"/>
              <a:gd name="T39" fmla="*/ 10054 h 30"/>
              <a:gd name="T40" fmla="*/ 552 w 23"/>
              <a:gd name="T41" fmla="*/ 11642 h 30"/>
              <a:gd name="T42" fmla="*/ 552 w 23"/>
              <a:gd name="T43" fmla="*/ 12700 h 30"/>
              <a:gd name="T44" fmla="*/ 2209 w 23"/>
              <a:gd name="T45" fmla="*/ 13229 h 30"/>
              <a:gd name="T46" fmla="*/ 2761 w 23"/>
              <a:gd name="T47" fmla="*/ 14287 h 30"/>
              <a:gd name="T48" fmla="*/ 3865 w 23"/>
              <a:gd name="T49" fmla="*/ 14817 h 30"/>
              <a:gd name="T50" fmla="*/ 4970 w 23"/>
              <a:gd name="T51" fmla="*/ 15875 h 30"/>
              <a:gd name="T52" fmla="*/ 5522 w 23"/>
              <a:gd name="T53" fmla="*/ 15875 h 30"/>
              <a:gd name="T54" fmla="*/ 6626 w 23"/>
              <a:gd name="T55" fmla="*/ 15875 h 30"/>
              <a:gd name="T56" fmla="*/ 8283 w 23"/>
              <a:gd name="T57" fmla="*/ 15875 h 30"/>
              <a:gd name="T58" fmla="*/ 9387 w 23"/>
              <a:gd name="T59" fmla="*/ 14817 h 30"/>
              <a:gd name="T60" fmla="*/ 9939 w 23"/>
              <a:gd name="T61" fmla="*/ 14287 h 30"/>
              <a:gd name="T62" fmla="*/ 10491 w 23"/>
              <a:gd name="T63" fmla="*/ 13229 h 30"/>
              <a:gd name="T64" fmla="*/ 11596 w 23"/>
              <a:gd name="T65" fmla="*/ 12700 h 30"/>
              <a:gd name="T66" fmla="*/ 11596 w 23"/>
              <a:gd name="T67" fmla="*/ 11642 h 30"/>
              <a:gd name="T68" fmla="*/ 12700 w 23"/>
              <a:gd name="T69" fmla="*/ 10054 h 30"/>
              <a:gd name="T70" fmla="*/ 12700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4" y="25"/>
                </a:lnTo>
                <a:lnTo>
                  <a:pt x="4" y="26"/>
                </a:lnTo>
                <a:lnTo>
                  <a:pt x="5" y="27"/>
                </a:lnTo>
                <a:lnTo>
                  <a:pt x="6" y="28"/>
                </a:lnTo>
                <a:lnTo>
                  <a:pt x="7" y="28"/>
                </a:lnTo>
                <a:lnTo>
                  <a:pt x="8" y="30"/>
                </a:lnTo>
                <a:lnTo>
                  <a:pt x="9" y="30"/>
                </a:lnTo>
                <a:lnTo>
                  <a:pt x="10" y="30"/>
                </a:lnTo>
                <a:lnTo>
                  <a:pt x="11" y="30"/>
                </a:lnTo>
                <a:lnTo>
                  <a:pt x="12" y="30"/>
                </a:lnTo>
                <a:lnTo>
                  <a:pt x="13"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672" name="Line 670"/>
          <p:cNvSpPr>
            <a:spLocks noChangeShapeType="1"/>
          </p:cNvSpPr>
          <p:nvPr/>
        </p:nvSpPr>
        <p:spPr bwMode="auto">
          <a:xfrm>
            <a:off x="5105400" y="1692275"/>
            <a:ext cx="1588" cy="80963"/>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73" name="Line 671"/>
          <p:cNvSpPr>
            <a:spLocks noChangeShapeType="1"/>
          </p:cNvSpPr>
          <p:nvPr/>
        </p:nvSpPr>
        <p:spPr bwMode="auto">
          <a:xfrm>
            <a:off x="5073650" y="1730375"/>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74" name="Freeform 672"/>
          <p:cNvSpPr>
            <a:spLocks/>
          </p:cNvSpPr>
          <p:nvPr/>
        </p:nvSpPr>
        <p:spPr bwMode="auto">
          <a:xfrm>
            <a:off x="8277225" y="1577975"/>
            <a:ext cx="323850" cy="341313"/>
          </a:xfrm>
          <a:custGeom>
            <a:avLst/>
            <a:gdLst>
              <a:gd name="T0" fmla="*/ 29537 w 614"/>
              <a:gd name="T1" fmla="*/ 104039 h 643"/>
              <a:gd name="T2" fmla="*/ 0 w 614"/>
              <a:gd name="T3" fmla="*/ 104039 h 643"/>
              <a:gd name="T4" fmla="*/ 161925 w 614"/>
              <a:gd name="T5" fmla="*/ 0 h 643"/>
              <a:gd name="T6" fmla="*/ 323850 w 614"/>
              <a:gd name="T7" fmla="*/ 104039 h 643"/>
              <a:gd name="T8" fmla="*/ 309609 w 614"/>
              <a:gd name="T9" fmla="*/ 104039 h 643"/>
              <a:gd name="T10" fmla="*/ 294313 w 614"/>
              <a:gd name="T11" fmla="*/ 104039 h 643"/>
              <a:gd name="T12" fmla="*/ 294313 w 614"/>
              <a:gd name="T13" fmla="*/ 326450 h 643"/>
              <a:gd name="T14" fmla="*/ 29537 w 614"/>
              <a:gd name="T15" fmla="*/ 326450 h 643"/>
              <a:gd name="T16" fmla="*/ 29537 w 614"/>
              <a:gd name="T17" fmla="*/ 104039 h 643"/>
              <a:gd name="T18" fmla="*/ 294313 w 614"/>
              <a:gd name="T19" fmla="*/ 104039 h 643"/>
              <a:gd name="T20" fmla="*/ 309609 w 614"/>
              <a:gd name="T21" fmla="*/ 104039 h 643"/>
              <a:gd name="T22" fmla="*/ 309609 w 614"/>
              <a:gd name="T23" fmla="*/ 341313 h 643"/>
              <a:gd name="T24" fmla="*/ 29537 w 614"/>
              <a:gd name="T25" fmla="*/ 341313 h 643"/>
              <a:gd name="T26" fmla="*/ 29537 w 614"/>
              <a:gd name="T27" fmla="*/ 326450 h 643"/>
              <a:gd name="T28" fmla="*/ 29537 w 614"/>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675" name="Rectangle 673"/>
          <p:cNvSpPr>
            <a:spLocks noChangeArrowheads="1"/>
          </p:cNvSpPr>
          <p:nvPr/>
        </p:nvSpPr>
        <p:spPr bwMode="auto">
          <a:xfrm>
            <a:off x="8307388" y="1682750"/>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76" name="Rectangle 674"/>
          <p:cNvSpPr>
            <a:spLocks noChangeArrowheads="1"/>
          </p:cNvSpPr>
          <p:nvPr/>
        </p:nvSpPr>
        <p:spPr bwMode="auto">
          <a:xfrm>
            <a:off x="8350250" y="1735138"/>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77" name="Rectangle 675"/>
          <p:cNvSpPr>
            <a:spLocks noChangeArrowheads="1"/>
          </p:cNvSpPr>
          <p:nvPr/>
        </p:nvSpPr>
        <p:spPr bwMode="auto">
          <a:xfrm>
            <a:off x="8485188" y="1730375"/>
            <a:ext cx="65087"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78" name="Freeform 676"/>
          <p:cNvSpPr>
            <a:spLocks/>
          </p:cNvSpPr>
          <p:nvPr/>
        </p:nvSpPr>
        <p:spPr bwMode="auto">
          <a:xfrm>
            <a:off x="8418513" y="1811338"/>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9939 w 23"/>
              <a:gd name="T9" fmla="*/ 2646 h 30"/>
              <a:gd name="T10" fmla="*/ 9387 w 23"/>
              <a:gd name="T11" fmla="*/ 158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313 w 23"/>
              <a:gd name="T23" fmla="*/ 529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8" y="5"/>
                </a:lnTo>
                <a:lnTo>
                  <a:pt x="18" y="4"/>
                </a:lnTo>
                <a:lnTo>
                  <a:pt x="17" y="3"/>
                </a:lnTo>
                <a:lnTo>
                  <a:pt x="16" y="1"/>
                </a:lnTo>
                <a:lnTo>
                  <a:pt x="15" y="0"/>
                </a:lnTo>
                <a:lnTo>
                  <a:pt x="14" y="0"/>
                </a:lnTo>
                <a:lnTo>
                  <a:pt x="13" y="0"/>
                </a:lnTo>
                <a:lnTo>
                  <a:pt x="12" y="0"/>
                </a:lnTo>
                <a:lnTo>
                  <a:pt x="11" y="0"/>
                </a:lnTo>
                <a:lnTo>
                  <a:pt x="10" y="0"/>
                </a:lnTo>
                <a:lnTo>
                  <a:pt x="9"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679" name="Line 677"/>
          <p:cNvSpPr>
            <a:spLocks noChangeShapeType="1"/>
          </p:cNvSpPr>
          <p:nvPr/>
        </p:nvSpPr>
        <p:spPr bwMode="auto">
          <a:xfrm>
            <a:off x="8516938" y="1731963"/>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80" name="Line 678"/>
          <p:cNvSpPr>
            <a:spLocks noChangeShapeType="1"/>
          </p:cNvSpPr>
          <p:nvPr/>
        </p:nvSpPr>
        <p:spPr bwMode="auto">
          <a:xfrm>
            <a:off x="8686800" y="2286000"/>
            <a:ext cx="61913"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81" name="Freeform 679"/>
          <p:cNvSpPr>
            <a:spLocks/>
          </p:cNvSpPr>
          <p:nvPr/>
        </p:nvSpPr>
        <p:spPr bwMode="auto">
          <a:xfrm>
            <a:off x="8099425" y="3335338"/>
            <a:ext cx="325438" cy="339725"/>
          </a:xfrm>
          <a:custGeom>
            <a:avLst/>
            <a:gdLst>
              <a:gd name="T0" fmla="*/ 29633 w 615"/>
              <a:gd name="T1" fmla="*/ 103027 h 643"/>
              <a:gd name="T2" fmla="*/ 0 w 615"/>
              <a:gd name="T3" fmla="*/ 103027 h 643"/>
              <a:gd name="T4" fmla="*/ 162984 w 615"/>
              <a:gd name="T5" fmla="*/ 0 h 643"/>
              <a:gd name="T6" fmla="*/ 325438 w 615"/>
              <a:gd name="T7" fmla="*/ 103027 h 643"/>
              <a:gd name="T8" fmla="*/ 310621 w 615"/>
              <a:gd name="T9" fmla="*/ 103027 h 643"/>
              <a:gd name="T10" fmla="*/ 295805 w 615"/>
              <a:gd name="T11" fmla="*/ 103027 h 643"/>
              <a:gd name="T12" fmla="*/ 295805 w 615"/>
              <a:gd name="T13" fmla="*/ 324403 h 643"/>
              <a:gd name="T14" fmla="*/ 29633 w 615"/>
              <a:gd name="T15" fmla="*/ 324403 h 643"/>
              <a:gd name="T16" fmla="*/ 29633 w 615"/>
              <a:gd name="T17" fmla="*/ 103027 h 643"/>
              <a:gd name="T18" fmla="*/ 295805 w 615"/>
              <a:gd name="T19" fmla="*/ 103027 h 643"/>
              <a:gd name="T20" fmla="*/ 310621 w 615"/>
              <a:gd name="T21" fmla="*/ 103027 h 643"/>
              <a:gd name="T22" fmla="*/ 310621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682" name="Rectangle 680"/>
          <p:cNvSpPr>
            <a:spLocks noChangeArrowheads="1"/>
          </p:cNvSpPr>
          <p:nvPr/>
        </p:nvSpPr>
        <p:spPr bwMode="auto">
          <a:xfrm>
            <a:off x="8129588" y="3438525"/>
            <a:ext cx="268287"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83" name="Rectangle 681"/>
          <p:cNvSpPr>
            <a:spLocks noChangeArrowheads="1"/>
          </p:cNvSpPr>
          <p:nvPr/>
        </p:nvSpPr>
        <p:spPr bwMode="auto">
          <a:xfrm>
            <a:off x="8172450" y="3490913"/>
            <a:ext cx="93663"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84" name="Rectangle 682"/>
          <p:cNvSpPr>
            <a:spLocks noChangeArrowheads="1"/>
          </p:cNvSpPr>
          <p:nvPr/>
        </p:nvSpPr>
        <p:spPr bwMode="auto">
          <a:xfrm>
            <a:off x="8307388" y="3486150"/>
            <a:ext cx="65087"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85" name="Freeform 683"/>
          <p:cNvSpPr>
            <a:spLocks/>
          </p:cNvSpPr>
          <p:nvPr/>
        </p:nvSpPr>
        <p:spPr bwMode="auto">
          <a:xfrm>
            <a:off x="8242300" y="3568700"/>
            <a:ext cx="11113" cy="15875"/>
          </a:xfrm>
          <a:custGeom>
            <a:avLst/>
            <a:gdLst>
              <a:gd name="T0" fmla="*/ 11113 w 23"/>
              <a:gd name="T1" fmla="*/ 6879 h 30"/>
              <a:gd name="T2" fmla="*/ 11113 w 23"/>
              <a:gd name="T3" fmla="*/ 5821 h 30"/>
              <a:gd name="T4" fmla="*/ 10147 w 23"/>
              <a:gd name="T5" fmla="*/ 4763 h 30"/>
              <a:gd name="T6" fmla="*/ 10147 w 23"/>
              <a:gd name="T7" fmla="*/ 3704 h 30"/>
              <a:gd name="T8" fmla="*/ 9180 w 23"/>
              <a:gd name="T9" fmla="*/ 2117 h 30"/>
              <a:gd name="T10" fmla="*/ 8697 w 23"/>
              <a:gd name="T11" fmla="*/ 1058 h 30"/>
              <a:gd name="T12" fmla="*/ 8214 w 23"/>
              <a:gd name="T13" fmla="*/ 529 h 30"/>
              <a:gd name="T14" fmla="*/ 6764 w 23"/>
              <a:gd name="T15" fmla="*/ 0 h 30"/>
              <a:gd name="T16" fmla="*/ 5798 w 23"/>
              <a:gd name="T17" fmla="*/ 0 h 30"/>
              <a:gd name="T18" fmla="*/ 4832 w 23"/>
              <a:gd name="T19" fmla="*/ 0 h 30"/>
              <a:gd name="T20" fmla="*/ 4349 w 23"/>
              <a:gd name="T21" fmla="*/ 0 h 30"/>
              <a:gd name="T22" fmla="*/ 3382 w 23"/>
              <a:gd name="T23" fmla="*/ 529 h 30"/>
              <a:gd name="T24" fmla="*/ 2416 w 23"/>
              <a:gd name="T25" fmla="*/ 1058 h 30"/>
              <a:gd name="T26" fmla="*/ 1450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450 w 23"/>
              <a:gd name="T45" fmla="*/ 13229 h 30"/>
              <a:gd name="T46" fmla="*/ 2416 w 23"/>
              <a:gd name="T47" fmla="*/ 14817 h 30"/>
              <a:gd name="T48" fmla="*/ 3382 w 23"/>
              <a:gd name="T49" fmla="*/ 15346 h 30"/>
              <a:gd name="T50" fmla="*/ 4349 w 23"/>
              <a:gd name="T51" fmla="*/ 15875 h 30"/>
              <a:gd name="T52" fmla="*/ 4832 w 23"/>
              <a:gd name="T53" fmla="*/ 15875 h 30"/>
              <a:gd name="T54" fmla="*/ 5798 w 23"/>
              <a:gd name="T55" fmla="*/ 15875 h 30"/>
              <a:gd name="T56" fmla="*/ 6764 w 23"/>
              <a:gd name="T57" fmla="*/ 15875 h 30"/>
              <a:gd name="T58" fmla="*/ 8214 w 23"/>
              <a:gd name="T59" fmla="*/ 15346 h 30"/>
              <a:gd name="T60" fmla="*/ 8697 w 23"/>
              <a:gd name="T61" fmla="*/ 14817 h 30"/>
              <a:gd name="T62" fmla="*/ 9180 w 23"/>
              <a:gd name="T63" fmla="*/ 13229 h 30"/>
              <a:gd name="T64" fmla="*/ 10147 w 23"/>
              <a:gd name="T65" fmla="*/ 12700 h 30"/>
              <a:gd name="T66" fmla="*/ 10147 w 23"/>
              <a:gd name="T67" fmla="*/ 11642 h 30"/>
              <a:gd name="T68" fmla="*/ 11113 w 23"/>
              <a:gd name="T69" fmla="*/ 10054 h 30"/>
              <a:gd name="T70" fmla="*/ 11113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686" name="Line 684"/>
          <p:cNvSpPr>
            <a:spLocks noChangeShapeType="1"/>
          </p:cNvSpPr>
          <p:nvPr/>
        </p:nvSpPr>
        <p:spPr bwMode="auto">
          <a:xfrm>
            <a:off x="8339138" y="348773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87" name="Line 685"/>
          <p:cNvSpPr>
            <a:spLocks noChangeShapeType="1"/>
          </p:cNvSpPr>
          <p:nvPr/>
        </p:nvSpPr>
        <p:spPr bwMode="auto">
          <a:xfrm>
            <a:off x="8307388" y="3525838"/>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88" name="Freeform 686"/>
          <p:cNvSpPr>
            <a:spLocks/>
          </p:cNvSpPr>
          <p:nvPr/>
        </p:nvSpPr>
        <p:spPr bwMode="auto">
          <a:xfrm>
            <a:off x="8010525" y="1970088"/>
            <a:ext cx="325438" cy="339725"/>
          </a:xfrm>
          <a:custGeom>
            <a:avLst/>
            <a:gdLst>
              <a:gd name="T0" fmla="*/ 29152 w 614"/>
              <a:gd name="T1" fmla="*/ 103027 h 643"/>
              <a:gd name="T2" fmla="*/ 0 w 614"/>
              <a:gd name="T3" fmla="*/ 103027 h 643"/>
              <a:gd name="T4" fmla="*/ 162719 w 614"/>
              <a:gd name="T5" fmla="*/ 0 h 643"/>
              <a:gd name="T6" fmla="*/ 325438 w 614"/>
              <a:gd name="T7" fmla="*/ 103027 h 643"/>
              <a:gd name="T8" fmla="*/ 310597 w 614"/>
              <a:gd name="T9" fmla="*/ 103027 h 643"/>
              <a:gd name="T10" fmla="*/ 295756 w 614"/>
              <a:gd name="T11" fmla="*/ 103027 h 643"/>
              <a:gd name="T12" fmla="*/ 295756 w 614"/>
              <a:gd name="T13" fmla="*/ 324403 h 643"/>
              <a:gd name="T14" fmla="*/ 29152 w 614"/>
              <a:gd name="T15" fmla="*/ 324403 h 643"/>
              <a:gd name="T16" fmla="*/ 29152 w 614"/>
              <a:gd name="T17" fmla="*/ 103027 h 643"/>
              <a:gd name="T18" fmla="*/ 295756 w 614"/>
              <a:gd name="T19" fmla="*/ 103027 h 643"/>
              <a:gd name="T20" fmla="*/ 310597 w 614"/>
              <a:gd name="T21" fmla="*/ 103027 h 643"/>
              <a:gd name="T22" fmla="*/ 310597 w 614"/>
              <a:gd name="T23" fmla="*/ 339725 h 643"/>
              <a:gd name="T24" fmla="*/ 29152 w 614"/>
              <a:gd name="T25" fmla="*/ 339725 h 643"/>
              <a:gd name="T26" fmla="*/ 29152 w 614"/>
              <a:gd name="T27" fmla="*/ 324403 h 643"/>
              <a:gd name="T28" fmla="*/ 29152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4"/>
                </a:lnTo>
                <a:lnTo>
                  <a:pt x="55" y="614"/>
                </a:lnTo>
                <a:lnTo>
                  <a:pt x="55" y="195"/>
                </a:lnTo>
                <a:lnTo>
                  <a:pt x="558" y="195"/>
                </a:lnTo>
                <a:lnTo>
                  <a:pt x="586" y="195"/>
                </a:lnTo>
                <a:lnTo>
                  <a:pt x="586" y="643"/>
                </a:lnTo>
                <a:lnTo>
                  <a:pt x="55" y="643"/>
                </a:lnTo>
                <a:lnTo>
                  <a:pt x="55" y="614"/>
                </a:lnTo>
                <a:lnTo>
                  <a:pt x="55" y="195"/>
                </a:lnTo>
                <a:close/>
              </a:path>
            </a:pathLst>
          </a:custGeom>
          <a:solidFill>
            <a:srgbClr val="008080"/>
          </a:solidFill>
          <a:ln w="0">
            <a:solidFill>
              <a:srgbClr val="000080"/>
            </a:solidFill>
            <a:round/>
            <a:headEnd/>
            <a:tailEnd/>
          </a:ln>
        </p:spPr>
        <p:txBody>
          <a:bodyPr/>
          <a:lstStyle/>
          <a:p>
            <a:endParaRPr lang="ar-IQ"/>
          </a:p>
        </p:txBody>
      </p:sp>
      <p:sp>
        <p:nvSpPr>
          <p:cNvPr id="689" name="Rectangle 687"/>
          <p:cNvSpPr>
            <a:spLocks noChangeArrowheads="1"/>
          </p:cNvSpPr>
          <p:nvPr/>
        </p:nvSpPr>
        <p:spPr bwMode="auto">
          <a:xfrm>
            <a:off x="8040688" y="2073275"/>
            <a:ext cx="269875"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90" name="Rectangle 688"/>
          <p:cNvSpPr>
            <a:spLocks noChangeArrowheads="1"/>
          </p:cNvSpPr>
          <p:nvPr/>
        </p:nvSpPr>
        <p:spPr bwMode="auto">
          <a:xfrm>
            <a:off x="8083550" y="2125663"/>
            <a:ext cx="93663"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91" name="Rectangle 689"/>
          <p:cNvSpPr>
            <a:spLocks noChangeArrowheads="1"/>
          </p:cNvSpPr>
          <p:nvPr/>
        </p:nvSpPr>
        <p:spPr bwMode="auto">
          <a:xfrm>
            <a:off x="8218488" y="2122488"/>
            <a:ext cx="65087"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92" name="Freeform 690"/>
          <p:cNvSpPr>
            <a:spLocks/>
          </p:cNvSpPr>
          <p:nvPr/>
        </p:nvSpPr>
        <p:spPr bwMode="auto">
          <a:xfrm>
            <a:off x="8153400" y="2203450"/>
            <a:ext cx="11113" cy="15875"/>
          </a:xfrm>
          <a:custGeom>
            <a:avLst/>
            <a:gdLst>
              <a:gd name="T0" fmla="*/ 11113 w 23"/>
              <a:gd name="T1" fmla="*/ 6879 h 30"/>
              <a:gd name="T2" fmla="*/ 11113 w 23"/>
              <a:gd name="T3" fmla="*/ 5821 h 30"/>
              <a:gd name="T4" fmla="*/ 10147 w 23"/>
              <a:gd name="T5" fmla="*/ 4763 h 30"/>
              <a:gd name="T6" fmla="*/ 10147 w 23"/>
              <a:gd name="T7" fmla="*/ 3704 h 30"/>
              <a:gd name="T8" fmla="*/ 9180 w 23"/>
              <a:gd name="T9" fmla="*/ 2117 h 30"/>
              <a:gd name="T10" fmla="*/ 8697 w 23"/>
              <a:gd name="T11" fmla="*/ 1058 h 30"/>
              <a:gd name="T12" fmla="*/ 8214 w 23"/>
              <a:gd name="T13" fmla="*/ 529 h 30"/>
              <a:gd name="T14" fmla="*/ 7248 w 23"/>
              <a:gd name="T15" fmla="*/ 0 h 30"/>
              <a:gd name="T16" fmla="*/ 5798 w 23"/>
              <a:gd name="T17" fmla="*/ 0 h 30"/>
              <a:gd name="T18" fmla="*/ 4832 w 23"/>
              <a:gd name="T19" fmla="*/ 0 h 30"/>
              <a:gd name="T20" fmla="*/ 4349 w 23"/>
              <a:gd name="T21" fmla="*/ 0 h 30"/>
              <a:gd name="T22" fmla="*/ 3382 w 23"/>
              <a:gd name="T23" fmla="*/ 529 h 30"/>
              <a:gd name="T24" fmla="*/ 2416 w 23"/>
              <a:gd name="T25" fmla="*/ 1058 h 30"/>
              <a:gd name="T26" fmla="*/ 1933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933 w 23"/>
              <a:gd name="T45" fmla="*/ 13229 h 30"/>
              <a:gd name="T46" fmla="*/ 2416 w 23"/>
              <a:gd name="T47" fmla="*/ 14817 h 30"/>
              <a:gd name="T48" fmla="*/ 3382 w 23"/>
              <a:gd name="T49" fmla="*/ 15346 h 30"/>
              <a:gd name="T50" fmla="*/ 4349 w 23"/>
              <a:gd name="T51" fmla="*/ 15875 h 30"/>
              <a:gd name="T52" fmla="*/ 4832 w 23"/>
              <a:gd name="T53" fmla="*/ 15875 h 30"/>
              <a:gd name="T54" fmla="*/ 5798 w 23"/>
              <a:gd name="T55" fmla="*/ 15875 h 30"/>
              <a:gd name="T56" fmla="*/ 7248 w 23"/>
              <a:gd name="T57" fmla="*/ 15875 h 30"/>
              <a:gd name="T58" fmla="*/ 8214 w 23"/>
              <a:gd name="T59" fmla="*/ 15346 h 30"/>
              <a:gd name="T60" fmla="*/ 8697 w 23"/>
              <a:gd name="T61" fmla="*/ 14817 h 30"/>
              <a:gd name="T62" fmla="*/ 9180 w 23"/>
              <a:gd name="T63" fmla="*/ 13229 h 30"/>
              <a:gd name="T64" fmla="*/ 10147 w 23"/>
              <a:gd name="T65" fmla="*/ 12700 h 30"/>
              <a:gd name="T66" fmla="*/ 10147 w 23"/>
              <a:gd name="T67" fmla="*/ 11642 h 30"/>
              <a:gd name="T68" fmla="*/ 11113 w 23"/>
              <a:gd name="T69" fmla="*/ 10054 h 30"/>
              <a:gd name="T70" fmla="*/ 11113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693" name="Line 691"/>
          <p:cNvSpPr>
            <a:spLocks noChangeShapeType="1"/>
          </p:cNvSpPr>
          <p:nvPr/>
        </p:nvSpPr>
        <p:spPr bwMode="auto">
          <a:xfrm>
            <a:off x="8250238" y="212248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94" name="Line 692"/>
          <p:cNvSpPr>
            <a:spLocks noChangeShapeType="1"/>
          </p:cNvSpPr>
          <p:nvPr/>
        </p:nvSpPr>
        <p:spPr bwMode="auto">
          <a:xfrm>
            <a:off x="8218488" y="2160588"/>
            <a:ext cx="63500"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695" name="Freeform 693"/>
          <p:cNvSpPr>
            <a:spLocks/>
          </p:cNvSpPr>
          <p:nvPr/>
        </p:nvSpPr>
        <p:spPr bwMode="auto">
          <a:xfrm>
            <a:off x="7543800" y="2828925"/>
            <a:ext cx="325438" cy="339725"/>
          </a:xfrm>
          <a:custGeom>
            <a:avLst/>
            <a:gdLst>
              <a:gd name="T0" fmla="*/ 29633 w 615"/>
              <a:gd name="T1" fmla="*/ 103027 h 643"/>
              <a:gd name="T2" fmla="*/ 0 w 615"/>
              <a:gd name="T3" fmla="*/ 103027 h 643"/>
              <a:gd name="T4" fmla="*/ 162984 w 615"/>
              <a:gd name="T5" fmla="*/ 0 h 643"/>
              <a:gd name="T6" fmla="*/ 325438 w 615"/>
              <a:gd name="T7" fmla="*/ 103027 h 643"/>
              <a:gd name="T8" fmla="*/ 310621 w 615"/>
              <a:gd name="T9" fmla="*/ 103027 h 643"/>
              <a:gd name="T10" fmla="*/ 295805 w 615"/>
              <a:gd name="T11" fmla="*/ 103027 h 643"/>
              <a:gd name="T12" fmla="*/ 295805 w 615"/>
              <a:gd name="T13" fmla="*/ 324931 h 643"/>
              <a:gd name="T14" fmla="*/ 29633 w 615"/>
              <a:gd name="T15" fmla="*/ 324931 h 643"/>
              <a:gd name="T16" fmla="*/ 29633 w 615"/>
              <a:gd name="T17" fmla="*/ 103027 h 643"/>
              <a:gd name="T18" fmla="*/ 295805 w 615"/>
              <a:gd name="T19" fmla="*/ 103027 h 643"/>
              <a:gd name="T20" fmla="*/ 310621 w 615"/>
              <a:gd name="T21" fmla="*/ 103027 h 643"/>
              <a:gd name="T22" fmla="*/ 310621 w 615"/>
              <a:gd name="T23" fmla="*/ 339725 h 643"/>
              <a:gd name="T24" fmla="*/ 29633 w 615"/>
              <a:gd name="T25" fmla="*/ 339725 h 643"/>
              <a:gd name="T26" fmla="*/ 29633 w 615"/>
              <a:gd name="T27" fmla="*/ 324931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ar-IQ"/>
          </a:p>
        </p:txBody>
      </p:sp>
      <p:sp>
        <p:nvSpPr>
          <p:cNvPr id="696" name="Rectangle 694"/>
          <p:cNvSpPr>
            <a:spLocks noChangeArrowheads="1"/>
          </p:cNvSpPr>
          <p:nvPr/>
        </p:nvSpPr>
        <p:spPr bwMode="auto">
          <a:xfrm>
            <a:off x="7573963" y="2932113"/>
            <a:ext cx="268287" cy="222250"/>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97" name="Rectangle 695"/>
          <p:cNvSpPr>
            <a:spLocks noChangeArrowheads="1"/>
          </p:cNvSpPr>
          <p:nvPr/>
        </p:nvSpPr>
        <p:spPr bwMode="auto">
          <a:xfrm>
            <a:off x="7616825" y="2984500"/>
            <a:ext cx="93663" cy="16827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98" name="Rectangle 696"/>
          <p:cNvSpPr>
            <a:spLocks noChangeArrowheads="1"/>
          </p:cNvSpPr>
          <p:nvPr/>
        </p:nvSpPr>
        <p:spPr bwMode="auto">
          <a:xfrm>
            <a:off x="7751763" y="2981325"/>
            <a:ext cx="65087"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699" name="Freeform 697"/>
          <p:cNvSpPr>
            <a:spLocks/>
          </p:cNvSpPr>
          <p:nvPr/>
        </p:nvSpPr>
        <p:spPr bwMode="auto">
          <a:xfrm>
            <a:off x="7685088" y="3062288"/>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ar-IQ"/>
          </a:p>
        </p:txBody>
      </p:sp>
      <p:sp>
        <p:nvSpPr>
          <p:cNvPr id="700" name="Line 698"/>
          <p:cNvSpPr>
            <a:spLocks noChangeShapeType="1"/>
          </p:cNvSpPr>
          <p:nvPr/>
        </p:nvSpPr>
        <p:spPr bwMode="auto">
          <a:xfrm>
            <a:off x="7783513" y="2981325"/>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01" name="Line 699"/>
          <p:cNvSpPr>
            <a:spLocks noChangeShapeType="1"/>
          </p:cNvSpPr>
          <p:nvPr/>
        </p:nvSpPr>
        <p:spPr bwMode="auto">
          <a:xfrm>
            <a:off x="7751763" y="3019425"/>
            <a:ext cx="63500" cy="1588"/>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02" name="Freeform 700"/>
          <p:cNvSpPr>
            <a:spLocks/>
          </p:cNvSpPr>
          <p:nvPr/>
        </p:nvSpPr>
        <p:spPr bwMode="auto">
          <a:xfrm>
            <a:off x="5446713" y="1516063"/>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ar-IQ"/>
          </a:p>
        </p:txBody>
      </p:sp>
      <p:sp>
        <p:nvSpPr>
          <p:cNvPr id="703" name="Rectangle 701"/>
          <p:cNvSpPr>
            <a:spLocks noChangeArrowheads="1"/>
          </p:cNvSpPr>
          <p:nvPr/>
        </p:nvSpPr>
        <p:spPr bwMode="auto">
          <a:xfrm>
            <a:off x="5476875" y="1619250"/>
            <a:ext cx="268288" cy="220663"/>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04" name="Rectangle 702"/>
          <p:cNvSpPr>
            <a:spLocks noChangeArrowheads="1"/>
          </p:cNvSpPr>
          <p:nvPr/>
        </p:nvSpPr>
        <p:spPr bwMode="auto">
          <a:xfrm>
            <a:off x="5519738" y="1671638"/>
            <a:ext cx="93662" cy="166687"/>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05" name="Rectangle 703"/>
          <p:cNvSpPr>
            <a:spLocks noChangeArrowheads="1"/>
          </p:cNvSpPr>
          <p:nvPr/>
        </p:nvSpPr>
        <p:spPr bwMode="auto">
          <a:xfrm>
            <a:off x="5654675" y="1666875"/>
            <a:ext cx="63500" cy="80963"/>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06" name="Freeform 704"/>
          <p:cNvSpPr>
            <a:spLocks/>
          </p:cNvSpPr>
          <p:nvPr/>
        </p:nvSpPr>
        <p:spPr bwMode="auto">
          <a:xfrm>
            <a:off x="5588000" y="1749425"/>
            <a:ext cx="12700" cy="14288"/>
          </a:xfrm>
          <a:custGeom>
            <a:avLst/>
            <a:gdLst>
              <a:gd name="T0" fmla="*/ 12700 w 23"/>
              <a:gd name="T1" fmla="*/ 6405 h 29"/>
              <a:gd name="T2" fmla="*/ 12700 w 23"/>
              <a:gd name="T3" fmla="*/ 5420 h 29"/>
              <a:gd name="T4" fmla="*/ 11596 w 23"/>
              <a:gd name="T5" fmla="*/ 4434 h 29"/>
              <a:gd name="T6" fmla="*/ 11596 w 23"/>
              <a:gd name="T7" fmla="*/ 2956 h 29"/>
              <a:gd name="T8" fmla="*/ 10491 w 23"/>
              <a:gd name="T9" fmla="*/ 1971 h 29"/>
              <a:gd name="T10" fmla="*/ 9939 w 23"/>
              <a:gd name="T11" fmla="*/ 985 h 29"/>
              <a:gd name="T12" fmla="*/ 9387 w 23"/>
              <a:gd name="T13" fmla="*/ 493 h 29"/>
              <a:gd name="T14" fmla="*/ 8283 w 23"/>
              <a:gd name="T15" fmla="*/ 0 h 29"/>
              <a:gd name="T16" fmla="*/ 7178 w 23"/>
              <a:gd name="T17" fmla="*/ 0 h 29"/>
              <a:gd name="T18" fmla="*/ 5522 w 23"/>
              <a:gd name="T19" fmla="*/ 0 h 29"/>
              <a:gd name="T20" fmla="*/ 4970 w 23"/>
              <a:gd name="T21" fmla="*/ 0 h 29"/>
              <a:gd name="T22" fmla="*/ 3865 w 23"/>
              <a:gd name="T23" fmla="*/ 493 h 29"/>
              <a:gd name="T24" fmla="*/ 2761 w 23"/>
              <a:gd name="T25" fmla="*/ 985 h 29"/>
              <a:gd name="T26" fmla="*/ 2209 w 23"/>
              <a:gd name="T27" fmla="*/ 1971 h 29"/>
              <a:gd name="T28" fmla="*/ 1104 w 23"/>
              <a:gd name="T29" fmla="*/ 2956 h 29"/>
              <a:gd name="T30" fmla="*/ 1104 w 23"/>
              <a:gd name="T31" fmla="*/ 4434 h 29"/>
              <a:gd name="T32" fmla="*/ 0 w 23"/>
              <a:gd name="T33" fmla="*/ 5420 h 29"/>
              <a:gd name="T34" fmla="*/ 0 w 23"/>
              <a:gd name="T35" fmla="*/ 6405 h 29"/>
              <a:gd name="T36" fmla="*/ 0 w 23"/>
              <a:gd name="T37" fmla="*/ 7883 h 29"/>
              <a:gd name="T38" fmla="*/ 0 w 23"/>
              <a:gd name="T39" fmla="*/ 8868 h 29"/>
              <a:gd name="T40" fmla="*/ 1104 w 23"/>
              <a:gd name="T41" fmla="*/ 10839 h 29"/>
              <a:gd name="T42" fmla="*/ 1104 w 23"/>
              <a:gd name="T43" fmla="*/ 11825 h 29"/>
              <a:gd name="T44" fmla="*/ 2209 w 23"/>
              <a:gd name="T45" fmla="*/ 12317 h 29"/>
              <a:gd name="T46" fmla="*/ 2761 w 23"/>
              <a:gd name="T47" fmla="*/ 13303 h 29"/>
              <a:gd name="T48" fmla="*/ 3865 w 23"/>
              <a:gd name="T49" fmla="*/ 13795 h 29"/>
              <a:gd name="T50" fmla="*/ 4970 w 23"/>
              <a:gd name="T51" fmla="*/ 14288 h 29"/>
              <a:gd name="T52" fmla="*/ 5522 w 23"/>
              <a:gd name="T53" fmla="*/ 14288 h 29"/>
              <a:gd name="T54" fmla="*/ 7178 w 23"/>
              <a:gd name="T55" fmla="*/ 14288 h 29"/>
              <a:gd name="T56" fmla="*/ 8283 w 23"/>
              <a:gd name="T57" fmla="*/ 14288 h 29"/>
              <a:gd name="T58" fmla="*/ 9387 w 23"/>
              <a:gd name="T59" fmla="*/ 13795 h 29"/>
              <a:gd name="T60" fmla="*/ 9939 w 23"/>
              <a:gd name="T61" fmla="*/ 13303 h 29"/>
              <a:gd name="T62" fmla="*/ 10491 w 23"/>
              <a:gd name="T63" fmla="*/ 12317 h 29"/>
              <a:gd name="T64" fmla="*/ 11596 w 23"/>
              <a:gd name="T65" fmla="*/ 11825 h 29"/>
              <a:gd name="T66" fmla="*/ 11596 w 23"/>
              <a:gd name="T67" fmla="*/ 10839 h 29"/>
              <a:gd name="T68" fmla="*/ 12700 w 23"/>
              <a:gd name="T69" fmla="*/ 8868 h 29"/>
              <a:gd name="T70" fmla="*/ 12700 w 23"/>
              <a:gd name="T71" fmla="*/ 7883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7"/>
                </a:lnTo>
                <a:lnTo>
                  <a:pt x="2" y="9"/>
                </a:lnTo>
                <a:lnTo>
                  <a:pt x="0" y="10"/>
                </a:lnTo>
                <a:lnTo>
                  <a:pt x="0" y="11"/>
                </a:lnTo>
                <a:lnTo>
                  <a:pt x="0" y="12"/>
                </a:lnTo>
                <a:lnTo>
                  <a:pt x="0" y="13"/>
                </a:lnTo>
                <a:lnTo>
                  <a:pt x="0" y="14"/>
                </a:lnTo>
                <a:lnTo>
                  <a:pt x="0" y="16"/>
                </a:lnTo>
                <a:lnTo>
                  <a:pt x="0" y="17"/>
                </a:lnTo>
                <a:lnTo>
                  <a:pt x="0" y="18"/>
                </a:lnTo>
                <a:lnTo>
                  <a:pt x="0" y="20"/>
                </a:lnTo>
                <a:lnTo>
                  <a:pt x="2" y="22"/>
                </a:lnTo>
                <a:lnTo>
                  <a:pt x="2" y="23"/>
                </a:lnTo>
                <a:lnTo>
                  <a:pt x="2" y="24"/>
                </a:lnTo>
                <a:lnTo>
                  <a:pt x="3" y="24"/>
                </a:lnTo>
                <a:lnTo>
                  <a:pt x="4" y="25"/>
                </a:lnTo>
                <a:lnTo>
                  <a:pt x="4" y="26"/>
                </a:lnTo>
                <a:lnTo>
                  <a:pt x="5" y="27"/>
                </a:lnTo>
                <a:lnTo>
                  <a:pt x="6" y="28"/>
                </a:lnTo>
                <a:lnTo>
                  <a:pt x="7" y="28"/>
                </a:lnTo>
                <a:lnTo>
                  <a:pt x="8" y="29"/>
                </a:lnTo>
                <a:lnTo>
                  <a:pt x="9" y="29"/>
                </a:lnTo>
                <a:lnTo>
                  <a:pt x="10" y="29"/>
                </a:lnTo>
                <a:lnTo>
                  <a:pt x="11" y="29"/>
                </a:lnTo>
                <a:lnTo>
                  <a:pt x="13" y="29"/>
                </a:lnTo>
                <a:lnTo>
                  <a:pt x="14"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707" name="Line 705"/>
          <p:cNvSpPr>
            <a:spLocks noChangeShapeType="1"/>
          </p:cNvSpPr>
          <p:nvPr/>
        </p:nvSpPr>
        <p:spPr bwMode="auto">
          <a:xfrm>
            <a:off x="5686425" y="1668463"/>
            <a:ext cx="1588"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08" name="Line 706"/>
          <p:cNvSpPr>
            <a:spLocks noChangeShapeType="1"/>
          </p:cNvSpPr>
          <p:nvPr/>
        </p:nvSpPr>
        <p:spPr bwMode="auto">
          <a:xfrm>
            <a:off x="5654675" y="1706563"/>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09" name="Rectangle 707"/>
          <p:cNvSpPr>
            <a:spLocks noChangeArrowheads="1"/>
          </p:cNvSpPr>
          <p:nvPr/>
        </p:nvSpPr>
        <p:spPr bwMode="auto">
          <a:xfrm>
            <a:off x="1536700" y="2376488"/>
            <a:ext cx="63500" cy="79375"/>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10" name="Freeform 708"/>
          <p:cNvSpPr>
            <a:spLocks/>
          </p:cNvSpPr>
          <p:nvPr/>
        </p:nvSpPr>
        <p:spPr bwMode="auto">
          <a:xfrm>
            <a:off x="1470025" y="2457450"/>
            <a:ext cx="12700" cy="15875"/>
          </a:xfrm>
          <a:custGeom>
            <a:avLst/>
            <a:gdLst>
              <a:gd name="T0" fmla="*/ 12700 w 23"/>
              <a:gd name="T1" fmla="*/ 7116 h 29"/>
              <a:gd name="T2" fmla="*/ 12700 w 23"/>
              <a:gd name="T3" fmla="*/ 6022 h 29"/>
              <a:gd name="T4" fmla="*/ 11596 w 23"/>
              <a:gd name="T5" fmla="*/ 4379 h 29"/>
              <a:gd name="T6" fmla="*/ 11596 w 23"/>
              <a:gd name="T7" fmla="*/ 3284 h 29"/>
              <a:gd name="T8" fmla="*/ 9939 w 23"/>
              <a:gd name="T9" fmla="*/ 2190 h 29"/>
              <a:gd name="T10" fmla="*/ 9387 w 23"/>
              <a:gd name="T11" fmla="*/ 1095 h 29"/>
              <a:gd name="T12" fmla="*/ 8835 w 23"/>
              <a:gd name="T13" fmla="*/ 547 h 29"/>
              <a:gd name="T14" fmla="*/ 7730 w 23"/>
              <a:gd name="T15" fmla="*/ 0 h 29"/>
              <a:gd name="T16" fmla="*/ 6626 w 23"/>
              <a:gd name="T17" fmla="*/ 0 h 29"/>
              <a:gd name="T18" fmla="*/ 5522 w 23"/>
              <a:gd name="T19" fmla="*/ 0 h 29"/>
              <a:gd name="T20" fmla="*/ 4970 w 23"/>
              <a:gd name="T21" fmla="*/ 0 h 29"/>
              <a:gd name="T22" fmla="*/ 3313 w 23"/>
              <a:gd name="T23" fmla="*/ 547 h 29"/>
              <a:gd name="T24" fmla="*/ 2209 w 23"/>
              <a:gd name="T25" fmla="*/ 1095 h 29"/>
              <a:gd name="T26" fmla="*/ 1657 w 23"/>
              <a:gd name="T27" fmla="*/ 2190 h 29"/>
              <a:gd name="T28" fmla="*/ 552 w 23"/>
              <a:gd name="T29" fmla="*/ 3284 h 29"/>
              <a:gd name="T30" fmla="*/ 552 w 23"/>
              <a:gd name="T31" fmla="*/ 4379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1657 w 23"/>
              <a:gd name="T45" fmla="*/ 13685 h 29"/>
              <a:gd name="T46" fmla="*/ 2209 w 23"/>
              <a:gd name="T47" fmla="*/ 14780 h 29"/>
              <a:gd name="T48" fmla="*/ 3313 w 23"/>
              <a:gd name="T49" fmla="*/ 15328 h 29"/>
              <a:gd name="T50" fmla="*/ 4970 w 23"/>
              <a:gd name="T51" fmla="*/ 15875 h 29"/>
              <a:gd name="T52" fmla="*/ 5522 w 23"/>
              <a:gd name="T53" fmla="*/ 15875 h 29"/>
              <a:gd name="T54" fmla="*/ 6626 w 23"/>
              <a:gd name="T55" fmla="*/ 15875 h 29"/>
              <a:gd name="T56" fmla="*/ 7730 w 23"/>
              <a:gd name="T57" fmla="*/ 15875 h 29"/>
              <a:gd name="T58" fmla="*/ 8835 w 23"/>
              <a:gd name="T59" fmla="*/ 15328 h 29"/>
              <a:gd name="T60" fmla="*/ 9387 w 23"/>
              <a:gd name="T61" fmla="*/ 14780 h 29"/>
              <a:gd name="T62" fmla="*/ 9939 w 23"/>
              <a:gd name="T63" fmla="*/ 13685 h 29"/>
              <a:gd name="T64" fmla="*/ 11596 w 23"/>
              <a:gd name="T65" fmla="*/ 13138 h 29"/>
              <a:gd name="T66" fmla="*/ 11596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ar-IQ"/>
          </a:p>
        </p:txBody>
      </p:sp>
      <p:sp>
        <p:nvSpPr>
          <p:cNvPr id="711" name="Line 709"/>
          <p:cNvSpPr>
            <a:spLocks noChangeShapeType="1"/>
          </p:cNvSpPr>
          <p:nvPr/>
        </p:nvSpPr>
        <p:spPr bwMode="auto">
          <a:xfrm>
            <a:off x="1566863" y="2376488"/>
            <a:ext cx="1587" cy="79375"/>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12" name="Line 710"/>
          <p:cNvSpPr>
            <a:spLocks noChangeShapeType="1"/>
          </p:cNvSpPr>
          <p:nvPr/>
        </p:nvSpPr>
        <p:spPr bwMode="auto">
          <a:xfrm>
            <a:off x="1536700" y="2414588"/>
            <a:ext cx="61913" cy="1587"/>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13" name="Rectangle 711"/>
          <p:cNvSpPr>
            <a:spLocks noChangeArrowheads="1"/>
          </p:cNvSpPr>
          <p:nvPr/>
        </p:nvSpPr>
        <p:spPr bwMode="auto">
          <a:xfrm>
            <a:off x="914400" y="2514600"/>
            <a:ext cx="1231900" cy="236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14" name="Rectangle 712"/>
          <p:cNvSpPr>
            <a:spLocks noChangeArrowheads="1"/>
          </p:cNvSpPr>
          <p:nvPr/>
        </p:nvSpPr>
        <p:spPr bwMode="auto">
          <a:xfrm>
            <a:off x="0" y="5791200"/>
            <a:ext cx="1155700" cy="3603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a:r>
              <a:rPr lang="en-GB" altLang="ar-IQ" sz="1700" b="1">
                <a:solidFill>
                  <a:srgbClr val="000080"/>
                </a:solidFill>
              </a:rPr>
              <a:t>Section 4</a:t>
            </a:r>
          </a:p>
        </p:txBody>
      </p:sp>
      <p:sp>
        <p:nvSpPr>
          <p:cNvPr id="715" name="Rectangle 713"/>
          <p:cNvSpPr>
            <a:spLocks noChangeArrowheads="1"/>
          </p:cNvSpPr>
          <p:nvPr/>
        </p:nvSpPr>
        <p:spPr bwMode="auto">
          <a:xfrm>
            <a:off x="7696200" y="5257800"/>
            <a:ext cx="1155700" cy="3603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a:r>
              <a:rPr lang="en-GB" altLang="ar-IQ" sz="1700" b="1">
                <a:solidFill>
                  <a:srgbClr val="000080"/>
                </a:solidFill>
              </a:rPr>
              <a:t>Section 5</a:t>
            </a:r>
          </a:p>
        </p:txBody>
      </p:sp>
      <p:sp>
        <p:nvSpPr>
          <p:cNvPr id="716" name="Rectangle 714"/>
          <p:cNvSpPr>
            <a:spLocks noChangeArrowheads="1"/>
          </p:cNvSpPr>
          <p:nvPr/>
        </p:nvSpPr>
        <p:spPr bwMode="auto">
          <a:xfrm>
            <a:off x="7988300" y="3733800"/>
            <a:ext cx="1155700" cy="3603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a:r>
              <a:rPr lang="en-GB" altLang="ar-IQ" sz="1700" b="1">
                <a:solidFill>
                  <a:srgbClr val="000080"/>
                </a:solidFill>
              </a:rPr>
              <a:t>Section 3</a:t>
            </a:r>
          </a:p>
        </p:txBody>
      </p:sp>
      <p:sp>
        <p:nvSpPr>
          <p:cNvPr id="717" name="Rectangle 715"/>
          <p:cNvSpPr>
            <a:spLocks noChangeArrowheads="1"/>
          </p:cNvSpPr>
          <p:nvPr/>
        </p:nvSpPr>
        <p:spPr bwMode="auto">
          <a:xfrm>
            <a:off x="4267200" y="1066800"/>
            <a:ext cx="1155700" cy="3603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a:r>
              <a:rPr lang="en-GB" altLang="ar-IQ" sz="1700" b="1">
                <a:solidFill>
                  <a:srgbClr val="000080"/>
                </a:solidFill>
              </a:rPr>
              <a:t>Section 2</a:t>
            </a:r>
          </a:p>
        </p:txBody>
      </p:sp>
      <p:sp>
        <p:nvSpPr>
          <p:cNvPr id="718" name="Rectangle 716"/>
          <p:cNvSpPr>
            <a:spLocks noChangeArrowheads="1"/>
          </p:cNvSpPr>
          <p:nvPr/>
        </p:nvSpPr>
        <p:spPr bwMode="auto">
          <a:xfrm>
            <a:off x="609600" y="1066800"/>
            <a:ext cx="1155700" cy="3603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rtl="0"/>
            <a:r>
              <a:rPr lang="en-GB" altLang="ar-IQ" sz="1700" b="1">
                <a:solidFill>
                  <a:srgbClr val="000080"/>
                </a:solidFill>
              </a:rPr>
              <a:t>Section 1</a:t>
            </a:r>
          </a:p>
        </p:txBody>
      </p:sp>
      <p:grpSp>
        <p:nvGrpSpPr>
          <p:cNvPr id="719" name="Group 717"/>
          <p:cNvGrpSpPr>
            <a:grpSpLocks/>
          </p:cNvGrpSpPr>
          <p:nvPr/>
        </p:nvGrpSpPr>
        <p:grpSpPr bwMode="auto">
          <a:xfrm>
            <a:off x="914400" y="2590800"/>
            <a:ext cx="325438" cy="339725"/>
            <a:chOff x="263" y="1719"/>
            <a:chExt cx="205" cy="214"/>
          </a:xfrm>
        </p:grpSpPr>
        <p:sp>
          <p:nvSpPr>
            <p:cNvPr id="720" name="Freeform 718"/>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ar-IQ"/>
            </a:p>
          </p:txBody>
        </p:sp>
        <p:sp>
          <p:nvSpPr>
            <p:cNvPr id="721" name="Rectangle 719"/>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22" name="Rectangle 720"/>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23" name="Rectangle 721"/>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24" name="Freeform 722"/>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ar-IQ"/>
            </a:p>
          </p:txBody>
        </p:sp>
        <p:sp>
          <p:nvSpPr>
            <p:cNvPr id="725" name="Line 723"/>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26" name="Line 724"/>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grpSp>
        <p:nvGrpSpPr>
          <p:cNvPr id="727" name="Group 725"/>
          <p:cNvGrpSpPr>
            <a:grpSpLocks/>
          </p:cNvGrpSpPr>
          <p:nvPr/>
        </p:nvGrpSpPr>
        <p:grpSpPr bwMode="auto">
          <a:xfrm>
            <a:off x="1371600" y="2743200"/>
            <a:ext cx="325438" cy="339725"/>
            <a:chOff x="263" y="1719"/>
            <a:chExt cx="205" cy="214"/>
          </a:xfrm>
        </p:grpSpPr>
        <p:sp>
          <p:nvSpPr>
            <p:cNvPr id="728" name="Freeform 726"/>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ar-IQ"/>
            </a:p>
          </p:txBody>
        </p:sp>
        <p:sp>
          <p:nvSpPr>
            <p:cNvPr id="729" name="Rectangle 727"/>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30" name="Rectangle 728"/>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31" name="Rectangle 729"/>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32" name="Freeform 730"/>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ar-IQ"/>
            </a:p>
          </p:txBody>
        </p:sp>
        <p:sp>
          <p:nvSpPr>
            <p:cNvPr id="733" name="Line 731"/>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34" name="Line 732"/>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grpSp>
        <p:nvGrpSpPr>
          <p:cNvPr id="735" name="Group 733"/>
          <p:cNvGrpSpPr>
            <a:grpSpLocks/>
          </p:cNvGrpSpPr>
          <p:nvPr/>
        </p:nvGrpSpPr>
        <p:grpSpPr bwMode="auto">
          <a:xfrm>
            <a:off x="1371600" y="2209800"/>
            <a:ext cx="325438" cy="339725"/>
            <a:chOff x="263" y="1719"/>
            <a:chExt cx="205" cy="214"/>
          </a:xfrm>
        </p:grpSpPr>
        <p:sp>
          <p:nvSpPr>
            <p:cNvPr id="736" name="Freeform 734"/>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ar-IQ"/>
            </a:p>
          </p:txBody>
        </p:sp>
        <p:sp>
          <p:nvSpPr>
            <p:cNvPr id="737" name="Rectangle 735"/>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38" name="Rectangle 736"/>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39" name="Rectangle 737"/>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40" name="Freeform 738"/>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ar-IQ"/>
            </a:p>
          </p:txBody>
        </p:sp>
        <p:sp>
          <p:nvSpPr>
            <p:cNvPr id="741" name="Line 739"/>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42" name="Line 740"/>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grpSp>
        <p:nvGrpSpPr>
          <p:cNvPr id="743" name="Group 741"/>
          <p:cNvGrpSpPr>
            <a:grpSpLocks/>
          </p:cNvGrpSpPr>
          <p:nvPr/>
        </p:nvGrpSpPr>
        <p:grpSpPr bwMode="auto">
          <a:xfrm>
            <a:off x="1828800" y="2590800"/>
            <a:ext cx="325438" cy="339725"/>
            <a:chOff x="263" y="1719"/>
            <a:chExt cx="205" cy="214"/>
          </a:xfrm>
        </p:grpSpPr>
        <p:sp>
          <p:nvSpPr>
            <p:cNvPr id="744" name="Freeform 742"/>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ar-IQ"/>
            </a:p>
          </p:txBody>
        </p:sp>
        <p:sp>
          <p:nvSpPr>
            <p:cNvPr id="745" name="Rectangle 743"/>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46" name="Rectangle 744"/>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47" name="Rectangle 745"/>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48" name="Freeform 746"/>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ar-IQ"/>
            </a:p>
          </p:txBody>
        </p:sp>
        <p:sp>
          <p:nvSpPr>
            <p:cNvPr id="749" name="Line 747"/>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50" name="Line 748"/>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grpSp>
        <p:nvGrpSpPr>
          <p:cNvPr id="751" name="Group 749"/>
          <p:cNvGrpSpPr>
            <a:grpSpLocks/>
          </p:cNvGrpSpPr>
          <p:nvPr/>
        </p:nvGrpSpPr>
        <p:grpSpPr bwMode="auto">
          <a:xfrm>
            <a:off x="914400" y="1905000"/>
            <a:ext cx="325438" cy="339725"/>
            <a:chOff x="263" y="1719"/>
            <a:chExt cx="205" cy="214"/>
          </a:xfrm>
        </p:grpSpPr>
        <p:sp>
          <p:nvSpPr>
            <p:cNvPr id="752" name="Freeform 750"/>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753" name="Rectangle 751"/>
            <p:cNvSpPr>
              <a:spLocks noChangeArrowheads="1"/>
            </p:cNvSpPr>
            <p:nvPr/>
          </p:nvSpPr>
          <p:spPr bwMode="auto">
            <a:xfrm>
              <a:off x="282" y="1784"/>
              <a:ext cx="170"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54" name="Rectangle 752"/>
            <p:cNvSpPr>
              <a:spLocks noChangeArrowheads="1"/>
            </p:cNvSpPr>
            <p:nvPr/>
          </p:nvSpPr>
          <p:spPr bwMode="auto">
            <a:xfrm>
              <a:off x="309" y="1817"/>
              <a:ext cx="60" cy="10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55" name="Rectangle 753"/>
            <p:cNvSpPr>
              <a:spLocks noChangeArrowheads="1"/>
            </p:cNvSpPr>
            <p:nvPr/>
          </p:nvSpPr>
          <p:spPr bwMode="auto">
            <a:xfrm>
              <a:off x="395" y="1815"/>
              <a:ext cx="40"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56" name="Freeform 754"/>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757" name="Line 755"/>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58" name="Line 756"/>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grpSp>
        <p:nvGrpSpPr>
          <p:cNvPr id="759" name="Group 757"/>
          <p:cNvGrpSpPr>
            <a:grpSpLocks/>
          </p:cNvGrpSpPr>
          <p:nvPr/>
        </p:nvGrpSpPr>
        <p:grpSpPr bwMode="auto">
          <a:xfrm>
            <a:off x="5486400" y="4876800"/>
            <a:ext cx="325438" cy="339725"/>
            <a:chOff x="263" y="1719"/>
            <a:chExt cx="205" cy="214"/>
          </a:xfrm>
        </p:grpSpPr>
        <p:sp>
          <p:nvSpPr>
            <p:cNvPr id="760" name="Freeform 758"/>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ar-IQ"/>
            </a:p>
          </p:txBody>
        </p:sp>
        <p:sp>
          <p:nvSpPr>
            <p:cNvPr id="761" name="Rectangle 759"/>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62" name="Rectangle 760"/>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63" name="Rectangle 761"/>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64" name="Freeform 762"/>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ar-IQ"/>
            </a:p>
          </p:txBody>
        </p:sp>
        <p:sp>
          <p:nvSpPr>
            <p:cNvPr id="765" name="Line 763"/>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66" name="Line 764"/>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grpSp>
        <p:nvGrpSpPr>
          <p:cNvPr id="767" name="Group 765"/>
          <p:cNvGrpSpPr>
            <a:grpSpLocks/>
          </p:cNvGrpSpPr>
          <p:nvPr/>
        </p:nvGrpSpPr>
        <p:grpSpPr bwMode="auto">
          <a:xfrm>
            <a:off x="5410200" y="4343400"/>
            <a:ext cx="325438" cy="339725"/>
            <a:chOff x="263" y="1719"/>
            <a:chExt cx="205" cy="214"/>
          </a:xfrm>
        </p:grpSpPr>
        <p:sp>
          <p:nvSpPr>
            <p:cNvPr id="768" name="Freeform 766"/>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ar-IQ"/>
            </a:p>
          </p:txBody>
        </p:sp>
        <p:sp>
          <p:nvSpPr>
            <p:cNvPr id="769" name="Rectangle 767"/>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70" name="Rectangle 768"/>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71" name="Rectangle 769"/>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72" name="Freeform 770"/>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ar-IQ"/>
            </a:p>
          </p:txBody>
        </p:sp>
        <p:sp>
          <p:nvSpPr>
            <p:cNvPr id="773" name="Line 771"/>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74" name="Line 772"/>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grpSp>
        <p:nvGrpSpPr>
          <p:cNvPr id="775" name="Group 773"/>
          <p:cNvGrpSpPr>
            <a:grpSpLocks/>
          </p:cNvGrpSpPr>
          <p:nvPr/>
        </p:nvGrpSpPr>
        <p:grpSpPr bwMode="auto">
          <a:xfrm>
            <a:off x="6096000" y="4724400"/>
            <a:ext cx="325438" cy="339725"/>
            <a:chOff x="263" y="1719"/>
            <a:chExt cx="205" cy="214"/>
          </a:xfrm>
        </p:grpSpPr>
        <p:sp>
          <p:nvSpPr>
            <p:cNvPr id="776" name="Freeform 774"/>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ar-IQ"/>
            </a:p>
          </p:txBody>
        </p:sp>
        <p:sp>
          <p:nvSpPr>
            <p:cNvPr id="777" name="Rectangle 775"/>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78" name="Rectangle 776"/>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79" name="Rectangle 777"/>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80" name="Freeform 778"/>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ar-IQ"/>
            </a:p>
          </p:txBody>
        </p:sp>
        <p:sp>
          <p:nvSpPr>
            <p:cNvPr id="781" name="Line 779"/>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82" name="Line 780"/>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grpSp>
        <p:nvGrpSpPr>
          <p:cNvPr id="783" name="Group 781"/>
          <p:cNvGrpSpPr>
            <a:grpSpLocks/>
          </p:cNvGrpSpPr>
          <p:nvPr/>
        </p:nvGrpSpPr>
        <p:grpSpPr bwMode="auto">
          <a:xfrm>
            <a:off x="5943600" y="4191000"/>
            <a:ext cx="325438" cy="339725"/>
            <a:chOff x="263" y="1719"/>
            <a:chExt cx="205" cy="214"/>
          </a:xfrm>
        </p:grpSpPr>
        <p:sp>
          <p:nvSpPr>
            <p:cNvPr id="784" name="Freeform 782"/>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ar-IQ"/>
            </a:p>
          </p:txBody>
        </p:sp>
        <p:sp>
          <p:nvSpPr>
            <p:cNvPr id="785" name="Rectangle 783"/>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86" name="Rectangle 784"/>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87" name="Rectangle 785"/>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88" name="Freeform 786"/>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ar-IQ"/>
            </a:p>
          </p:txBody>
        </p:sp>
        <p:sp>
          <p:nvSpPr>
            <p:cNvPr id="789" name="Line 787"/>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90" name="Line 788"/>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grpSp>
        <p:nvGrpSpPr>
          <p:cNvPr id="791" name="Group 789"/>
          <p:cNvGrpSpPr>
            <a:grpSpLocks/>
          </p:cNvGrpSpPr>
          <p:nvPr/>
        </p:nvGrpSpPr>
        <p:grpSpPr bwMode="auto">
          <a:xfrm>
            <a:off x="6400800" y="4114800"/>
            <a:ext cx="325438" cy="339725"/>
            <a:chOff x="263" y="1719"/>
            <a:chExt cx="205" cy="214"/>
          </a:xfrm>
        </p:grpSpPr>
        <p:sp>
          <p:nvSpPr>
            <p:cNvPr id="792" name="Freeform 790"/>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ar-IQ"/>
            </a:p>
          </p:txBody>
        </p:sp>
        <p:sp>
          <p:nvSpPr>
            <p:cNvPr id="793" name="Rectangle 791"/>
            <p:cNvSpPr>
              <a:spLocks noChangeArrowheads="1"/>
            </p:cNvSpPr>
            <p:nvPr/>
          </p:nvSpPr>
          <p:spPr bwMode="auto">
            <a:xfrm>
              <a:off x="282" y="1784"/>
              <a:ext cx="170" cy="139"/>
            </a:xfrm>
            <a:prstGeom prst="rect">
              <a:avLst/>
            </a:prstGeom>
            <a:solidFill>
              <a:srgbClr val="FFFF00"/>
            </a:solidFill>
            <a:ln w="0">
              <a:solidFill>
                <a:srgbClr val="00000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94" name="Rectangle 792"/>
            <p:cNvSpPr>
              <a:spLocks noChangeArrowheads="1"/>
            </p:cNvSpPr>
            <p:nvPr/>
          </p:nvSpPr>
          <p:spPr bwMode="auto">
            <a:xfrm>
              <a:off x="309" y="1817"/>
              <a:ext cx="60" cy="105"/>
            </a:xfrm>
            <a:prstGeom prst="rect">
              <a:avLst/>
            </a:prstGeom>
            <a:solidFill>
              <a:srgbClr val="800000"/>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95" name="Rectangle 793"/>
            <p:cNvSpPr>
              <a:spLocks noChangeArrowheads="1"/>
            </p:cNvSpPr>
            <p:nvPr/>
          </p:nvSpPr>
          <p:spPr bwMode="auto">
            <a:xfrm>
              <a:off x="395" y="1815"/>
              <a:ext cx="40" cy="50"/>
            </a:xfrm>
            <a:prstGeom prst="rect">
              <a:avLst/>
            </a:prstGeom>
            <a:solidFill>
              <a:srgbClr val="80FFFF"/>
            </a:solidFill>
            <a:ln w="0">
              <a:solidFill>
                <a:srgbClr val="000040"/>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796" name="Freeform 794"/>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ar-IQ"/>
            </a:p>
          </p:txBody>
        </p:sp>
        <p:sp>
          <p:nvSpPr>
            <p:cNvPr id="797" name="Line 795"/>
            <p:cNvSpPr>
              <a:spLocks noChangeShapeType="1"/>
            </p:cNvSpPr>
            <p:nvPr/>
          </p:nvSpPr>
          <p:spPr bwMode="auto">
            <a:xfrm>
              <a:off x="414" y="1815"/>
              <a:ext cx="1" cy="50"/>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sp>
          <p:nvSpPr>
            <p:cNvPr id="798" name="Line 796"/>
            <p:cNvSpPr>
              <a:spLocks noChangeShapeType="1"/>
            </p:cNvSpPr>
            <p:nvPr/>
          </p:nvSpPr>
          <p:spPr bwMode="auto">
            <a:xfrm>
              <a:off x="395" y="1839"/>
              <a:ext cx="39" cy="1"/>
            </a:xfrm>
            <a:prstGeom prst="line">
              <a:avLst/>
            </a:prstGeom>
            <a:noFill/>
            <a:ln w="6350">
              <a:solidFill>
                <a:srgbClr val="000040"/>
              </a:solidFill>
              <a:round/>
              <a:headEnd/>
              <a:tailEnd/>
            </a:ln>
            <a:extLst>
              <a:ext uri="{909E8E84-426E-40DD-AFC4-6F175D3DCCD1}">
                <a14:hiddenFill xmlns:a14="http://schemas.microsoft.com/office/drawing/2010/main">
                  <a:noFill/>
                </a14:hiddenFill>
              </a:ext>
            </a:extLst>
          </p:spPr>
          <p:txBody>
            <a:bodyPr/>
            <a:lstStyle/>
            <a:p>
              <a:endParaRPr lang="ar-IQ"/>
            </a:p>
          </p:txBody>
        </p:sp>
      </p:grpSp>
      <p:sp>
        <p:nvSpPr>
          <p:cNvPr id="799" name="Oval 797"/>
          <p:cNvSpPr>
            <a:spLocks noChangeArrowheads="1"/>
          </p:cNvSpPr>
          <p:nvPr/>
        </p:nvSpPr>
        <p:spPr bwMode="auto">
          <a:xfrm>
            <a:off x="838200" y="1981200"/>
            <a:ext cx="1524000" cy="15240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800" name="Oval 798"/>
          <p:cNvSpPr>
            <a:spLocks noChangeArrowheads="1"/>
          </p:cNvSpPr>
          <p:nvPr/>
        </p:nvSpPr>
        <p:spPr bwMode="auto">
          <a:xfrm>
            <a:off x="5105400" y="3962400"/>
            <a:ext cx="1524000" cy="15240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ar-IQ"/>
          </a:p>
        </p:txBody>
      </p:sp>
      <p:sp>
        <p:nvSpPr>
          <p:cNvPr id="801" name="Line 799"/>
          <p:cNvSpPr>
            <a:spLocks noChangeShapeType="1"/>
          </p:cNvSpPr>
          <p:nvPr/>
        </p:nvSpPr>
        <p:spPr bwMode="auto">
          <a:xfrm>
            <a:off x="304800" y="838200"/>
            <a:ext cx="853440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ar-IQ"/>
          </a:p>
        </p:txBody>
      </p:sp>
    </p:spTree>
    <p:extLst>
      <p:ext uri="{BB962C8B-B14F-4D97-AF65-F5344CB8AC3E}">
        <p14:creationId xmlns:p14="http://schemas.microsoft.com/office/powerpoint/2010/main" val="14955158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algn="l" rtl="0">
              <a:buFont typeface="Wingdings" pitchFamily="2" charset="2"/>
              <a:buChar char="ü"/>
            </a:pPr>
            <a:r>
              <a:rPr lang="en-US" sz="3200" dirty="0"/>
              <a:t> We can increase the size of our sample to reduce the sampling error but, unless we research the entire population, we can never eliminate it.  </a:t>
            </a:r>
            <a:endParaRPr lang="ar-IQ" sz="3200" dirty="0"/>
          </a:p>
          <a:p>
            <a:pPr marL="0" indent="0" algn="l">
              <a:buNone/>
            </a:pPr>
            <a:endParaRPr lang="ar-IQ" dirty="0"/>
          </a:p>
        </p:txBody>
      </p:sp>
    </p:spTree>
    <p:extLst>
      <p:ext uri="{BB962C8B-B14F-4D97-AF65-F5344CB8AC3E}">
        <p14:creationId xmlns:p14="http://schemas.microsoft.com/office/powerpoint/2010/main" val="1510671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51520" y="1052736"/>
            <a:ext cx="8640960" cy="5040560"/>
          </a:xfrm>
        </p:spPr>
        <p:txBody>
          <a:bodyPr>
            <a:normAutofit/>
          </a:bodyPr>
          <a:lstStyle/>
          <a:p>
            <a:pPr algn="ctr"/>
            <a:r>
              <a:rPr lang="en-CA" sz="2800" dirty="0">
                <a:latin typeface="Bell MT" panose="02020503060305020303" pitchFamily="18" charset="0"/>
              </a:rPr>
              <a:t>  </a:t>
            </a:r>
            <a:r>
              <a:rPr lang="en-CA" sz="5400" b="1" dirty="0">
                <a:latin typeface="Bell MT" panose="02020503060305020303" pitchFamily="18" charset="0"/>
              </a:rPr>
              <a:t>THANK YOU ALL</a:t>
            </a:r>
          </a:p>
        </p:txBody>
      </p:sp>
    </p:spTree>
    <p:extLst>
      <p:ext uri="{BB962C8B-B14F-4D97-AF65-F5344CB8AC3E}">
        <p14:creationId xmlns:p14="http://schemas.microsoft.com/office/powerpoint/2010/main" val="12971952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697</TotalTime>
  <Words>1119</Words>
  <Application>Microsoft Office PowerPoint</Application>
  <PresentationFormat>عرض على الشاشة (4:3)</PresentationFormat>
  <Paragraphs>119</Paragraphs>
  <Slides>31</Slides>
  <Notes>2</Notes>
  <HiddenSlides>0</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31</vt:i4>
      </vt:variant>
    </vt:vector>
  </HeadingPairs>
  <TitlesOfParts>
    <vt:vector size="40" baseType="lpstr">
      <vt:lpstr>Arial</vt:lpstr>
      <vt:lpstr>Bell MT</vt:lpstr>
      <vt:lpstr>Calibri</vt:lpstr>
      <vt:lpstr>Constantia</vt:lpstr>
      <vt:lpstr>Times New Roman</vt:lpstr>
      <vt:lpstr>Tw Cen MT</vt:lpstr>
      <vt:lpstr>Wingdings</vt:lpstr>
      <vt:lpstr>Wingdings 2</vt:lpstr>
      <vt:lpstr>تدفق</vt:lpstr>
      <vt:lpstr>Sampling in nursing research </vt:lpstr>
      <vt:lpstr>Definition of certain terms :</vt:lpstr>
      <vt:lpstr>عرض تقديمي في PowerPoint</vt:lpstr>
      <vt:lpstr>عرض تقديمي في PowerPoint</vt:lpstr>
      <vt:lpstr>عرض تقديمي في PowerPoint</vt:lpstr>
      <vt:lpstr>عرض تقديمي في PowerPoint</vt:lpstr>
      <vt:lpstr>Why Use a Sample</vt:lpstr>
      <vt:lpstr>عرض تقديمي في PowerPoint</vt:lpstr>
      <vt:lpstr>عرض تقديمي في PowerPoint</vt:lpstr>
      <vt:lpstr>Concept of sampling</vt:lpstr>
      <vt:lpstr>Target population and accessible (sampled) population</vt:lpstr>
      <vt:lpstr>عرض تقديمي في PowerPoint</vt:lpstr>
      <vt:lpstr>عرض تقديمي في PowerPoint</vt:lpstr>
      <vt:lpstr>عرض تقديمي في PowerPoint</vt:lpstr>
      <vt:lpstr>عرض تقديمي في PowerPoint</vt:lpstr>
      <vt:lpstr>Sample frame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Enjoy My Fine Releases.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in nursing research</dc:title>
  <dc:creator>DR.Ahmed Saker 2O11</dc:creator>
  <cp:lastModifiedBy>mohamed</cp:lastModifiedBy>
  <cp:revision>46</cp:revision>
  <dcterms:created xsi:type="dcterms:W3CDTF">2017-05-08T00:01:46Z</dcterms:created>
  <dcterms:modified xsi:type="dcterms:W3CDTF">2023-04-26T20:42:26Z</dcterms:modified>
</cp:coreProperties>
</file>