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59" r:id="rId4"/>
    <p:sldId id="285" r:id="rId5"/>
    <p:sldId id="260" r:id="rId6"/>
    <p:sldId id="261" r:id="rId7"/>
    <p:sldId id="289" r:id="rId8"/>
    <p:sldId id="262" r:id="rId9"/>
    <p:sldId id="263" r:id="rId10"/>
    <p:sldId id="264" r:id="rId11"/>
    <p:sldId id="287" r:id="rId12"/>
    <p:sldId id="265" r:id="rId13"/>
    <p:sldId id="290" r:id="rId14"/>
    <p:sldId id="266" r:id="rId15"/>
    <p:sldId id="267" r:id="rId16"/>
    <p:sldId id="268" r:id="rId17"/>
    <p:sldId id="270" r:id="rId18"/>
    <p:sldId id="276" r:id="rId19"/>
    <p:sldId id="277" r:id="rId20"/>
    <p:sldId id="278" r:id="rId21"/>
    <p:sldId id="279" r:id="rId22"/>
    <p:sldId id="280" r:id="rId23"/>
    <p:sldId id="286" r:id="rId24"/>
    <p:sldId id="281" r:id="rId25"/>
    <p:sldId id="282" r:id="rId26"/>
    <p:sldId id="288" r:id="rId27"/>
    <p:sldId id="283" r:id="rId28"/>
    <p:sldId id="284"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Title 28"/>
          <p:cNvSpPr>
            <a:spLocks noGrp="1"/>
          </p:cNvSpPr>
          <p:nvPr>
            <p:ph type="ctrTitle"/>
          </p:nvPr>
        </p:nvSpPr>
        <p:spPr>
          <a:xfrm>
            <a:off x="381000" y="4853411"/>
            <a:ext cx="8458200" cy="1222375"/>
          </a:xfrm>
        </p:spPr>
        <p:txBody>
          <a:bodyPr anchor="t"/>
          <a:lstStyle/>
          <a:p>
            <a:r>
              <a:rPr kumimoji="0" lang="en-US" smtClean="0"/>
              <a:t>Click to edit Master title style</a:t>
            </a:r>
            <a:endParaRPr kumimoji="0" lang="en-US"/>
          </a:p>
        </p:txBody>
      </p:sp>
      <p:sp>
        <p:nvSpPr>
          <p:cNvPr id="9" name="Subtitle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16" name="Date Placeholder 15"/>
          <p:cNvSpPr>
            <a:spLocks noGrp="1"/>
          </p:cNvSpPr>
          <p:nvPr>
            <p:ph type="dt" sz="half" idx="10"/>
          </p:nvPr>
        </p:nvSpPr>
        <p:spPr/>
        <p:txBody>
          <a:bodyPr/>
          <a:lstStyle/>
          <a:p>
            <a:fld id="{1D8BD707-D9CF-40AE-B4C6-C98DA3205C09}" type="datetimeFigureOut">
              <a:rPr lang="en-US" smtClean="0"/>
              <a:pPr/>
              <a:t>3/12/2023</a:t>
            </a:fld>
            <a:endParaRPr lang="en-US"/>
          </a:p>
        </p:txBody>
      </p:sp>
      <p:sp>
        <p:nvSpPr>
          <p:cNvPr id="2" name="Footer Placeholder 1"/>
          <p:cNvSpPr>
            <a:spLocks noGrp="1"/>
          </p:cNvSpPr>
          <p:nvPr>
            <p:ph type="ftr" sz="quarter" idx="11"/>
          </p:nvPr>
        </p:nvSpPr>
        <p:spPr/>
        <p:txBody>
          <a:bodyPr/>
          <a:lstStyle/>
          <a:p>
            <a:endParaRPr lang="en-US"/>
          </a:p>
        </p:txBody>
      </p:sp>
      <p:sp>
        <p:nvSpPr>
          <p:cNvPr id="15" name="Slide Number Placeholder 14"/>
          <p:cNvSpPr>
            <a:spLocks noGrp="1"/>
          </p:cNvSpPr>
          <p:nvPr>
            <p:ph type="sldNum" sz="quarter" idx="12"/>
          </p:nvPr>
        </p:nvSpPr>
        <p:spPr>
          <a:xfrm>
            <a:off x="8229600" y="6473952"/>
            <a:ext cx="758952" cy="246888"/>
          </a:xfrm>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kumimoji="0" lang="en-US" smtClean="0"/>
              <a:t>Click to edit Master title style</a:t>
            </a:r>
            <a:endParaRPr kumimoji="0" lang="en-US"/>
          </a:p>
        </p:txBody>
      </p:sp>
      <p:sp>
        <p:nvSpPr>
          <p:cNvPr id="27" name="Content Placeholder 26"/>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1D8BD707-D9CF-40AE-B4C6-C98DA3205C09}" type="datetimeFigureOut">
              <a:rPr lang="en-US" smtClean="0"/>
              <a:pPr/>
              <a:t>3/12/2023</a:t>
            </a:fld>
            <a:endParaRPr lang="en-US"/>
          </a:p>
        </p:txBody>
      </p:sp>
      <p:sp>
        <p:nvSpPr>
          <p:cNvPr id="19" name="Footer Placeholder 18"/>
          <p:cNvSpPr>
            <a:spLocks noGrp="1"/>
          </p:cNvSpPr>
          <p:nvPr>
            <p:ph type="ftr" sz="quarter" idx="11"/>
          </p:nvPr>
        </p:nvSpPr>
        <p:spPr>
          <a:xfrm>
            <a:off x="3581400" y="76200"/>
            <a:ext cx="2895600" cy="288925"/>
          </a:xfrm>
        </p:spPr>
        <p:txBody>
          <a:bodyPr/>
          <a:lstStyle/>
          <a:p>
            <a:endParaRPr lang="en-US"/>
          </a:p>
        </p:txBody>
      </p:sp>
      <p:sp>
        <p:nvSpPr>
          <p:cNvPr id="16" name="Slide Number Placeholder 15"/>
          <p:cNvSpPr>
            <a:spLocks noGrp="1"/>
          </p:cNvSpPr>
          <p:nvPr>
            <p:ph type="sldNum" sz="quarter" idx="12"/>
          </p:nvPr>
        </p:nvSpPr>
        <p:spPr>
          <a:xfrm>
            <a:off x="8229600" y="6473952"/>
            <a:ext cx="758952" cy="246888"/>
          </a:xfrm>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Text Placeholder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9" name="Date Placeholder 18"/>
          <p:cNvSpPr>
            <a:spLocks noGrp="1"/>
          </p:cNvSpPr>
          <p:nvPr>
            <p:ph type="dt" sz="half" idx="10"/>
          </p:nvPr>
        </p:nvSpPr>
        <p:spPr/>
        <p:txBody>
          <a:bodyPr/>
          <a:lstStyle/>
          <a:p>
            <a:fld id="{1D8BD707-D9CF-40AE-B4C6-C98DA3205C09}" type="datetimeFigureOut">
              <a:rPr lang="en-US" smtClean="0"/>
              <a:pPr/>
              <a:t>3/12/2023</a:t>
            </a:fld>
            <a:endParaRPr lang="en-US"/>
          </a:p>
        </p:txBody>
      </p:sp>
      <p:sp>
        <p:nvSpPr>
          <p:cNvPr id="11" name="Footer Placeholder 10"/>
          <p:cNvSpPr>
            <a:spLocks noGrp="1"/>
          </p:cNvSpPr>
          <p:nvPr>
            <p:ph type="ftr" sz="quarter" idx="11"/>
          </p:nvPr>
        </p:nvSpPr>
        <p:spPr/>
        <p:txBody>
          <a:bodyPr/>
          <a:lstStyle/>
          <a:p>
            <a:endParaRPr lang="en-US"/>
          </a:p>
        </p:txBody>
      </p:sp>
      <p:sp>
        <p:nvSpPr>
          <p:cNvPr id="16" name="Slide Number Placeholder 15"/>
          <p:cNvSpPr>
            <a:spLocks noGrp="1"/>
          </p:cNvSpPr>
          <p:nvPr>
            <p:ph type="sldNum" sz="quarter" idx="12"/>
          </p:nvPr>
        </p:nvSpPr>
        <p:spPr/>
        <p:txBody>
          <a:bodyPr/>
          <a:lstStyle/>
          <a:p>
            <a:fld id="{B6F15528-21DE-4FAA-801E-634DDDAF4B2B}" type="slidenum">
              <a:rPr lang="en-US" smtClean="0"/>
              <a:pPr/>
              <a:t>‹#›</a:t>
            </a:fld>
            <a:endParaRPr lang="en-US"/>
          </a:p>
        </p:txBody>
      </p:sp>
      <p:sp>
        <p:nvSpPr>
          <p:cNvPr id="8" name="Title 7"/>
          <p:cNvSpPr>
            <a:spLocks noGrp="1"/>
          </p:cNvSpPr>
          <p:nvPr>
            <p:ph type="title"/>
          </p:nvPr>
        </p:nvSpPr>
        <p:spPr>
          <a:xfrm>
            <a:off x="180475" y="2947085"/>
            <a:ext cx="8686800" cy="1184825"/>
          </a:xfrm>
        </p:spPr>
        <p:txBody>
          <a:bodyPr rtlCol="0" anchor="t"/>
          <a:lstStyle>
            <a:lvl1pPr algn="r">
              <a:defRPr/>
            </a:lvl1pPr>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4" name="Content Placeholder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0"/>
          </p:nvPr>
        </p:nvSpPr>
        <p:spPr/>
        <p:txBody>
          <a:bodyPr/>
          <a:lstStyle/>
          <a:p>
            <a:fld id="{1D8BD707-D9CF-40AE-B4C6-C98DA3205C09}" type="datetimeFigureOut">
              <a:rPr lang="en-US" smtClean="0"/>
              <a:pPr/>
              <a:t>3/12/2023</a:t>
            </a:fld>
            <a:endParaRPr lang="en-US"/>
          </a:p>
        </p:txBody>
      </p:sp>
      <p:sp>
        <p:nvSpPr>
          <p:cNvPr id="10" name="Footer Placeholder 9"/>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9" name="Title 28"/>
          <p:cNvSpPr>
            <a:spLocks noGrp="1"/>
          </p:cNvSpPr>
          <p:nvPr>
            <p:ph type="title"/>
          </p:nvPr>
        </p:nvSpPr>
        <p:spPr>
          <a:xfrm>
            <a:off x="304800" y="5410200"/>
            <a:ext cx="8610600" cy="882650"/>
          </a:xfrm>
        </p:spPr>
        <p:txBody>
          <a:bodyPr anchor="ctr"/>
          <a:lstStyle>
            <a:lvl1pPr>
              <a:defRPr/>
            </a:lvl1pPr>
          </a:lstStyle>
          <a:p>
            <a:r>
              <a:rPr kumimoji="0" lang="en-US" smtClean="0"/>
              <a:t>Click to edit Master title style</a:t>
            </a:r>
            <a:endParaRPr kumimoji="0" lang="en-US"/>
          </a:p>
        </p:txBody>
      </p:sp>
      <p:sp>
        <p:nvSpPr>
          <p:cNvPr id="13" name="Text Placeholder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25" name="Text Placeholder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Content Placeholder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8" name="Content Placeholder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0"/>
          </p:nvPr>
        </p:nvSpPr>
        <p:spPr/>
        <p:txBody>
          <a:bodyPr/>
          <a:lstStyle/>
          <a:p>
            <a:fld id="{1D8BD707-D9CF-40AE-B4C6-C98DA3205C09}" type="datetimeFigureOut">
              <a:rPr lang="en-US" smtClean="0"/>
              <a:pPr/>
              <a:t>3/12/2023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229600" y="6477000"/>
            <a:ext cx="762000" cy="246888"/>
          </a:xfrm>
        </p:spPr>
        <p:txBody>
          <a:bodyPr/>
          <a:lstStyle/>
          <a:p>
            <a:fld id="{B6F15528-21DE-4FAA-801E-634DDDAF4B2B}" type="slidenum">
              <a:rPr lang="en-US" smtClean="0"/>
              <a:pPr/>
              <a:t>‹#›</a:t>
            </a:fld>
            <a:endParaRPr lang="en-US"/>
          </a:p>
        </p:txBody>
      </p:sp>
      <p:sp>
        <p:nvSpPr>
          <p:cNvPr id="11" name="Straight Connector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1D8BD707-D9CF-40AE-B4C6-C98DA3205C09}" type="datetimeFigureOut">
              <a:rPr lang="en-US" smtClean="0"/>
              <a:pPr/>
              <a:t>3/12/2023</a:t>
            </a:fld>
            <a:endParaRPr lang="en-US"/>
          </a:p>
        </p:txBody>
      </p:sp>
      <p:sp>
        <p:nvSpPr>
          <p:cNvPr id="21" name="Footer Placeholder 20"/>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1D8BD707-D9CF-40AE-B4C6-C98DA3205C09}" type="datetimeFigureOut">
              <a:rPr lang="en-US" smtClean="0"/>
              <a:pPr/>
              <a:t>3/12/2023</a:t>
            </a:fld>
            <a:endParaRPr lang="en-US"/>
          </a:p>
        </p:txBody>
      </p:sp>
      <p:sp>
        <p:nvSpPr>
          <p:cNvPr id="24" name="Footer Placeholder 23"/>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Straight Connector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Title 11"/>
          <p:cNvSpPr>
            <a:spLocks noGrp="1"/>
          </p:cNvSpPr>
          <p:nvPr>
            <p:ph type="title"/>
          </p:nvPr>
        </p:nvSpPr>
        <p:spPr>
          <a:xfrm>
            <a:off x="457200" y="5486400"/>
            <a:ext cx="8458200" cy="520700"/>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14" name="Content Placeholder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1D8BD707-D9CF-40AE-B4C6-C98DA3205C09}" type="datetimeFigureOut">
              <a:rPr lang="en-US" smtClean="0"/>
              <a:pPr/>
              <a:t>3/12/2023</a:t>
            </a:fld>
            <a:endParaRPr lang="en-US"/>
          </a:p>
        </p:txBody>
      </p:sp>
      <p:sp>
        <p:nvSpPr>
          <p:cNvPr id="29" name="Footer Placeholder 28"/>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en-US" smtClean="0"/>
              <a:t>Click icon to add picture</a:t>
            </a:r>
            <a:endParaRPr kumimoji="0" lang="en-US" dirty="0"/>
          </a:p>
        </p:txBody>
      </p:sp>
      <p:sp>
        <p:nvSpPr>
          <p:cNvPr id="7" name="Date Placeholder 6"/>
          <p:cNvSpPr>
            <a:spLocks noGrp="1"/>
          </p:cNvSpPr>
          <p:nvPr>
            <p:ph type="dt" sz="half" idx="10"/>
          </p:nvPr>
        </p:nvSpPr>
        <p:spPr/>
        <p:txBody>
          <a:bodyPr/>
          <a:lstStyle/>
          <a:p>
            <a:fld id="{1D8BD707-D9CF-40AE-B4C6-C98DA3205C09}" type="datetimeFigureOut">
              <a:rPr lang="en-US" smtClean="0"/>
              <a:pPr/>
              <a:t>3/12/2023</a:t>
            </a:fld>
            <a:endParaRPr lang="en-US"/>
          </a:p>
        </p:txBody>
      </p:sp>
      <p:sp>
        <p:nvSpPr>
          <p:cNvPr id="5" name="Footer Placeholder 4"/>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B6F15528-21DE-4FAA-801E-634DDDAF4B2B}" type="slidenum">
              <a:rPr lang="en-US" smtClean="0"/>
              <a:pPr/>
              <a:t>‹#›</a:t>
            </a:fld>
            <a:endParaRPr lang="en-US"/>
          </a:p>
        </p:txBody>
      </p:sp>
      <p:sp>
        <p:nvSpPr>
          <p:cNvPr id="17" name="Title 16"/>
          <p:cNvSpPr>
            <a:spLocks noGrp="1"/>
          </p:cNvSpPr>
          <p:nvPr>
            <p:ph type="title"/>
          </p:nvPr>
        </p:nvSpPr>
        <p:spPr>
          <a:xfrm>
            <a:off x="381000" y="4993760"/>
            <a:ext cx="5867400" cy="522288"/>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3/12/2023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549276"/>
            <a:ext cx="18288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549276"/>
            <a:ext cx="62484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3/12/2023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Text Placeholder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1" name="Date Placeholder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1D8BD707-D9CF-40AE-B4C6-C98DA3205C09}" type="datetimeFigureOut">
              <a:rPr lang="en-US" smtClean="0"/>
              <a:pPr/>
              <a:t>3/12/2023</a:t>
            </a:fld>
            <a:endParaRPr lang="en-US"/>
          </a:p>
        </p:txBody>
      </p:sp>
      <p:sp>
        <p:nvSpPr>
          <p:cNvPr id="28" name="Footer Placeholder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en-US"/>
          </a:p>
        </p:txBody>
      </p:sp>
      <p:sp>
        <p:nvSpPr>
          <p:cNvPr id="5" name="Slide Number Placeholder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B6F15528-21DE-4FAA-801E-634DDDAF4B2B}" type="slidenum">
              <a:rPr lang="en-US" smtClean="0"/>
              <a:pPr/>
              <a:t>‹#›</a:t>
            </a:fld>
            <a:endParaRPr lang="en-US"/>
          </a:p>
        </p:txBody>
      </p:sp>
      <p:sp>
        <p:nvSpPr>
          <p:cNvPr id="10" name="Title Placeholder 9"/>
          <p:cNvSpPr>
            <a:spLocks noGrp="1"/>
          </p:cNvSpPr>
          <p:nvPr>
            <p:ph type="title"/>
          </p:nvPr>
        </p:nvSpPr>
        <p:spPr>
          <a:xfrm>
            <a:off x="304800" y="457200"/>
            <a:ext cx="8686800" cy="838200"/>
          </a:xfrm>
          <a:prstGeom prst="rect">
            <a:avLst/>
          </a:prstGeom>
        </p:spPr>
        <p:txBody>
          <a:bodyPr vert="horz" anchor="ctr">
            <a:normAutofit/>
          </a:bodyPr>
          <a:lstStyle/>
          <a:p>
            <a:r>
              <a:rPr kumimoji="0" lang="en-US" smtClean="0"/>
              <a:t>Click to edit Master title style</a:t>
            </a:r>
            <a:endParaRPr kumimoji="0" lang="en-US"/>
          </a:p>
        </p:txBody>
      </p:sp>
      <p:sp>
        <p:nvSpPr>
          <p:cNvPr id="9" name="Straight Connector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Straight Connector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14401"/>
            <a:ext cx="7772400" cy="990599"/>
          </a:xfrm>
        </p:spPr>
        <p:txBody>
          <a:bodyPr>
            <a:normAutofit fontScale="90000"/>
          </a:bodyPr>
          <a:lstStyle/>
          <a:p>
            <a:r>
              <a:rPr lang="en-US" dirty="0" smtClean="0">
                <a:solidFill>
                  <a:srgbClr val="FF0000"/>
                </a:solidFill>
              </a:rPr>
              <a:t>Development &amp;physiology of the         fetus</a:t>
            </a:r>
            <a:endParaRPr lang="en-US" dirty="0">
              <a:solidFill>
                <a:srgbClr val="FF0000"/>
              </a:solidFill>
            </a:endParaRPr>
          </a:p>
        </p:txBody>
      </p:sp>
      <p:sp>
        <p:nvSpPr>
          <p:cNvPr id="3" name="Subtitle 2"/>
          <p:cNvSpPr>
            <a:spLocks noGrp="1"/>
          </p:cNvSpPr>
          <p:nvPr>
            <p:ph type="subTitle" idx="1"/>
          </p:nvPr>
        </p:nvSpPr>
        <p:spPr>
          <a:xfrm>
            <a:off x="4572000" y="3886200"/>
            <a:ext cx="3200400" cy="1752600"/>
          </a:xfrm>
        </p:spPr>
        <p:txBody>
          <a:bodyPr/>
          <a:lstStyle/>
          <a:p>
            <a:pPr algn="r"/>
            <a:r>
              <a:rPr lang="en-US" dirty="0" smtClean="0"/>
              <a:t> </a:t>
            </a:r>
            <a:r>
              <a:rPr lang="en-US" sz="3200" cap="all" dirty="0" smtClean="0">
                <a:solidFill>
                  <a:srgbClr val="FF0000"/>
                </a:solidFill>
                <a:effectLst>
                  <a:reflection blurRad="12700" stA="48000" endA="300" endPos="55000" dir="5400000" sy="-90000" algn="bl" rotWithShape="0"/>
                </a:effectLst>
                <a:latin typeface="Franklin Gothic Medium"/>
                <a:ea typeface="+mj-ea"/>
                <a:cs typeface="+mj-cs"/>
              </a:rPr>
              <a:t>3</a:t>
            </a:r>
            <a:r>
              <a:rPr lang="en-US" sz="3200" cap="all" baseline="30000" dirty="0" smtClean="0">
                <a:solidFill>
                  <a:srgbClr val="FF0000"/>
                </a:solidFill>
                <a:effectLst>
                  <a:reflection blurRad="12700" stA="48000" endA="300" endPos="55000" dir="5400000" sy="-90000" algn="bl" rotWithShape="0"/>
                </a:effectLst>
                <a:latin typeface="Franklin Gothic Medium"/>
                <a:ea typeface="+mj-ea"/>
                <a:cs typeface="+mj-cs"/>
              </a:rPr>
              <a:t>rd</a:t>
            </a:r>
            <a:r>
              <a:rPr lang="en-US" sz="3200" cap="all" dirty="0" smtClean="0">
                <a:solidFill>
                  <a:srgbClr val="FF0000"/>
                </a:solidFill>
                <a:effectLst>
                  <a:reflection blurRad="12700" stA="48000" endA="300" endPos="55000" dir="5400000" sy="-90000" algn="bl" rotWithShape="0"/>
                </a:effectLst>
                <a:latin typeface="Franklin Gothic Medium"/>
                <a:ea typeface="+mj-ea"/>
                <a:cs typeface="+mj-cs"/>
              </a:rPr>
              <a:t> </a:t>
            </a:r>
            <a:r>
              <a:rPr lang="en-US" sz="3200" cap="all" dirty="0">
                <a:solidFill>
                  <a:srgbClr val="FF0000"/>
                </a:solidFill>
                <a:effectLst>
                  <a:reflection blurRad="12700" stA="48000" endA="300" endPos="55000" dir="5400000" sy="-90000" algn="bl" rotWithShape="0"/>
                </a:effectLst>
                <a:latin typeface="Franklin Gothic Medium"/>
                <a:ea typeface="+mj-ea"/>
                <a:cs typeface="+mj-cs"/>
              </a:rPr>
              <a:t>stage</a:t>
            </a:r>
            <a:r>
              <a:rPr lang="en-US" dirty="0" smtClean="0"/>
              <a:t>                    </a:t>
            </a:r>
            <a:r>
              <a:rPr lang="en-US" sz="2000" b="1" dirty="0" smtClean="0"/>
              <a:t>A L </a:t>
            </a:r>
            <a:r>
              <a:rPr lang="en-US" sz="2000" b="1" dirty="0" err="1" smtClean="0"/>
              <a:t>suad</a:t>
            </a:r>
            <a:r>
              <a:rPr lang="en-US" sz="2000" b="1" dirty="0" smtClean="0"/>
              <a:t> </a:t>
            </a:r>
            <a:r>
              <a:rPr lang="en-US" sz="2000" b="1" dirty="0" err="1" smtClean="0"/>
              <a:t>alrubayee</a:t>
            </a:r>
            <a:endParaRPr lang="en-US" sz="2000" b="1"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209800"/>
            <a:ext cx="5257800" cy="3790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723898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L="101600" lvl="0">
              <a:spcBef>
                <a:spcPts val="1580"/>
              </a:spcBef>
            </a:pPr>
            <a:r>
              <a:rPr lang="en-US" sz="2800" b="1" kern="0" dirty="0">
                <a:solidFill>
                  <a:srgbClr val="FF0000"/>
                </a:solidFill>
                <a:latin typeface="Times New Roman"/>
                <a:ea typeface="Times New Roman"/>
                <a:cs typeface="Arial"/>
                <a:sym typeface="Arial"/>
              </a:rPr>
              <a:t>Development and physiology of </a:t>
            </a:r>
            <a:r>
              <a:rPr lang="en-US" sz="2800" b="1" kern="0" dirty="0" smtClean="0">
                <a:solidFill>
                  <a:srgbClr val="FF0000"/>
                </a:solidFill>
                <a:latin typeface="Times New Roman"/>
                <a:ea typeface="Times New Roman"/>
                <a:cs typeface="Arial"/>
                <a:sym typeface="Arial"/>
              </a:rPr>
              <a:t>fetus\</a:t>
            </a:r>
            <a:endParaRPr lang="en-US" sz="6600" dirty="0">
              <a:solidFill>
                <a:srgbClr val="FF0000"/>
              </a:solidFill>
            </a:endParaRPr>
          </a:p>
        </p:txBody>
      </p:sp>
      <p:sp>
        <p:nvSpPr>
          <p:cNvPr id="3" name="Content Placeholder 2"/>
          <p:cNvSpPr>
            <a:spLocks noGrp="1"/>
          </p:cNvSpPr>
          <p:nvPr>
            <p:ph idx="1"/>
          </p:nvPr>
        </p:nvSpPr>
        <p:spPr/>
        <p:txBody>
          <a:bodyPr/>
          <a:lstStyle/>
          <a:p>
            <a:pPr marL="101600" marR="300990" lvl="0" indent="0" algn="just">
              <a:lnSpc>
                <a:spcPct val="115000"/>
              </a:lnSpc>
              <a:spcBef>
                <a:spcPts val="1000"/>
              </a:spcBef>
              <a:buClr>
                <a:srgbClr val="000000"/>
              </a:buClr>
              <a:buNone/>
            </a:pPr>
            <a:r>
              <a:rPr lang="en-US" sz="2800" kern="0" dirty="0" smtClean="0">
                <a:solidFill>
                  <a:srgbClr val="000000"/>
                </a:solidFill>
                <a:latin typeface="Times New Roman"/>
                <a:ea typeface="Times New Roman"/>
                <a:cs typeface="Arial"/>
                <a:sym typeface="Arial"/>
              </a:rPr>
              <a:t>Pregnancy</a:t>
            </a:r>
            <a:r>
              <a:rPr lang="en-US" sz="2800" kern="0" spc="-40" dirty="0" smtClean="0">
                <a:solidFill>
                  <a:srgbClr val="000000"/>
                </a:solidFill>
                <a:latin typeface="Times New Roman"/>
                <a:ea typeface="Times New Roman"/>
                <a:cs typeface="Arial"/>
                <a:sym typeface="Arial"/>
              </a:rPr>
              <a:t> </a:t>
            </a:r>
            <a:r>
              <a:rPr lang="en-US" sz="2800" kern="0" dirty="0">
                <a:solidFill>
                  <a:srgbClr val="000000"/>
                </a:solidFill>
                <a:latin typeface="Times New Roman"/>
                <a:ea typeface="Times New Roman"/>
                <a:cs typeface="Arial"/>
                <a:sym typeface="Arial"/>
              </a:rPr>
              <a:t>is</a:t>
            </a:r>
            <a:r>
              <a:rPr lang="en-US" sz="2800" kern="0" spc="-45" dirty="0">
                <a:solidFill>
                  <a:srgbClr val="000000"/>
                </a:solidFill>
                <a:latin typeface="Times New Roman"/>
                <a:ea typeface="Times New Roman"/>
                <a:cs typeface="Arial"/>
                <a:sym typeface="Arial"/>
              </a:rPr>
              <a:t> </a:t>
            </a:r>
            <a:r>
              <a:rPr lang="en-US" sz="2800" kern="0" dirty="0">
                <a:solidFill>
                  <a:srgbClr val="000000"/>
                </a:solidFill>
                <a:latin typeface="Times New Roman"/>
                <a:ea typeface="Times New Roman"/>
                <a:cs typeface="Arial"/>
                <a:sym typeface="Arial"/>
              </a:rPr>
              <a:t>the</a:t>
            </a:r>
            <a:r>
              <a:rPr lang="en-US" sz="2800" kern="0" spc="-55" dirty="0">
                <a:solidFill>
                  <a:srgbClr val="000000"/>
                </a:solidFill>
                <a:latin typeface="Times New Roman"/>
                <a:ea typeface="Times New Roman"/>
                <a:cs typeface="Arial"/>
                <a:sym typeface="Arial"/>
              </a:rPr>
              <a:t> </a:t>
            </a:r>
            <a:r>
              <a:rPr lang="en-US" sz="2800" kern="0" dirty="0">
                <a:solidFill>
                  <a:srgbClr val="000000"/>
                </a:solidFill>
                <a:latin typeface="Times New Roman"/>
                <a:ea typeface="Times New Roman"/>
                <a:cs typeface="Arial"/>
                <a:sym typeface="Arial"/>
              </a:rPr>
              <a:t>process</a:t>
            </a:r>
            <a:r>
              <a:rPr lang="en-US" sz="2800" kern="0" spc="-45" dirty="0">
                <a:solidFill>
                  <a:srgbClr val="000000"/>
                </a:solidFill>
                <a:latin typeface="Times New Roman"/>
                <a:ea typeface="Times New Roman"/>
                <a:cs typeface="Arial"/>
                <a:sym typeface="Arial"/>
              </a:rPr>
              <a:t> </a:t>
            </a:r>
            <a:r>
              <a:rPr lang="en-US" sz="2800" kern="0" dirty="0">
                <a:solidFill>
                  <a:srgbClr val="000000"/>
                </a:solidFill>
                <a:latin typeface="Times New Roman"/>
                <a:ea typeface="Times New Roman"/>
                <a:cs typeface="Arial"/>
                <a:sym typeface="Arial"/>
              </a:rPr>
              <a:t>and</a:t>
            </a:r>
            <a:r>
              <a:rPr lang="en-US" sz="2800" kern="0" spc="-45" dirty="0">
                <a:solidFill>
                  <a:srgbClr val="000000"/>
                </a:solidFill>
                <a:latin typeface="Times New Roman"/>
                <a:ea typeface="Times New Roman"/>
                <a:cs typeface="Arial"/>
                <a:sym typeface="Arial"/>
              </a:rPr>
              <a:t> </a:t>
            </a:r>
            <a:r>
              <a:rPr lang="en-US" sz="2800" kern="0" dirty="0">
                <a:solidFill>
                  <a:srgbClr val="000000"/>
                </a:solidFill>
                <a:latin typeface="Times New Roman"/>
                <a:ea typeface="Times New Roman"/>
                <a:cs typeface="Arial"/>
                <a:sym typeface="Arial"/>
              </a:rPr>
              <a:t>series</a:t>
            </a:r>
            <a:r>
              <a:rPr lang="en-US" sz="2800" kern="0" spc="-40" dirty="0">
                <a:solidFill>
                  <a:srgbClr val="000000"/>
                </a:solidFill>
                <a:latin typeface="Times New Roman"/>
                <a:ea typeface="Times New Roman"/>
                <a:cs typeface="Arial"/>
                <a:sym typeface="Arial"/>
              </a:rPr>
              <a:t> </a:t>
            </a:r>
            <a:r>
              <a:rPr lang="en-US" sz="2800" kern="0" dirty="0">
                <a:solidFill>
                  <a:srgbClr val="000000"/>
                </a:solidFill>
                <a:latin typeface="Times New Roman"/>
                <a:ea typeface="Times New Roman"/>
                <a:cs typeface="Arial"/>
                <a:sym typeface="Arial"/>
              </a:rPr>
              <a:t>of</a:t>
            </a:r>
            <a:r>
              <a:rPr lang="en-US" sz="2800" kern="0" spc="-50" dirty="0">
                <a:solidFill>
                  <a:srgbClr val="000000"/>
                </a:solidFill>
                <a:latin typeface="Times New Roman"/>
                <a:ea typeface="Times New Roman"/>
                <a:cs typeface="Arial"/>
                <a:sym typeface="Arial"/>
              </a:rPr>
              <a:t> </a:t>
            </a:r>
            <a:r>
              <a:rPr lang="en-US" sz="2800" kern="0" dirty="0">
                <a:solidFill>
                  <a:srgbClr val="000000"/>
                </a:solidFill>
                <a:latin typeface="Times New Roman"/>
                <a:ea typeface="Times New Roman"/>
                <a:cs typeface="Arial"/>
                <a:sym typeface="Arial"/>
              </a:rPr>
              <a:t>changes</a:t>
            </a:r>
            <a:r>
              <a:rPr lang="en-US" sz="2800" kern="0" spc="-50" dirty="0">
                <a:solidFill>
                  <a:srgbClr val="000000"/>
                </a:solidFill>
                <a:latin typeface="Times New Roman"/>
                <a:ea typeface="Times New Roman"/>
                <a:cs typeface="Arial"/>
                <a:sym typeface="Arial"/>
              </a:rPr>
              <a:t> </a:t>
            </a:r>
            <a:r>
              <a:rPr lang="en-US" sz="2800" kern="0" dirty="0">
                <a:solidFill>
                  <a:srgbClr val="000000"/>
                </a:solidFill>
                <a:latin typeface="Times New Roman"/>
                <a:ea typeface="Times New Roman"/>
                <a:cs typeface="Arial"/>
                <a:sym typeface="Arial"/>
              </a:rPr>
              <a:t>that</a:t>
            </a:r>
            <a:r>
              <a:rPr lang="en-US" sz="2800" kern="0" spc="-35" dirty="0">
                <a:solidFill>
                  <a:srgbClr val="000000"/>
                </a:solidFill>
                <a:latin typeface="Times New Roman"/>
                <a:ea typeface="Times New Roman"/>
                <a:cs typeface="Arial"/>
                <a:sym typeface="Arial"/>
              </a:rPr>
              <a:t> </a:t>
            </a:r>
            <a:r>
              <a:rPr lang="en-US" sz="2800" kern="0" dirty="0">
                <a:solidFill>
                  <a:srgbClr val="000000"/>
                </a:solidFill>
                <a:latin typeface="Times New Roman"/>
                <a:ea typeface="Times New Roman"/>
                <a:cs typeface="Arial"/>
                <a:sym typeface="Arial"/>
              </a:rPr>
              <a:t>take</a:t>
            </a:r>
            <a:r>
              <a:rPr lang="en-US" sz="2800" kern="0" spc="-50" dirty="0">
                <a:solidFill>
                  <a:srgbClr val="000000"/>
                </a:solidFill>
                <a:latin typeface="Times New Roman"/>
                <a:ea typeface="Times New Roman"/>
                <a:cs typeface="Arial"/>
                <a:sym typeface="Arial"/>
              </a:rPr>
              <a:t> </a:t>
            </a:r>
            <a:r>
              <a:rPr lang="en-US" sz="2800" kern="0" dirty="0">
                <a:solidFill>
                  <a:srgbClr val="000000"/>
                </a:solidFill>
                <a:latin typeface="Times New Roman"/>
                <a:ea typeface="Times New Roman"/>
                <a:cs typeface="Arial"/>
                <a:sym typeface="Arial"/>
              </a:rPr>
              <a:t>place</a:t>
            </a:r>
            <a:r>
              <a:rPr lang="en-US" sz="2800" kern="0" spc="-55" dirty="0">
                <a:solidFill>
                  <a:srgbClr val="000000"/>
                </a:solidFill>
                <a:latin typeface="Times New Roman"/>
                <a:ea typeface="Times New Roman"/>
                <a:cs typeface="Arial"/>
                <a:sym typeface="Arial"/>
              </a:rPr>
              <a:t> </a:t>
            </a:r>
            <a:r>
              <a:rPr lang="en-US" sz="2800" kern="0" dirty="0">
                <a:solidFill>
                  <a:srgbClr val="000000"/>
                </a:solidFill>
                <a:latin typeface="Times New Roman"/>
                <a:ea typeface="Times New Roman"/>
                <a:cs typeface="Arial"/>
                <a:sym typeface="Arial"/>
              </a:rPr>
              <a:t>in</a:t>
            </a:r>
            <a:r>
              <a:rPr lang="en-US" sz="2800" kern="0" spc="-45" dirty="0">
                <a:solidFill>
                  <a:srgbClr val="000000"/>
                </a:solidFill>
                <a:latin typeface="Times New Roman"/>
                <a:ea typeface="Times New Roman"/>
                <a:cs typeface="Arial"/>
                <a:sym typeface="Arial"/>
              </a:rPr>
              <a:t> </a:t>
            </a:r>
            <a:r>
              <a:rPr lang="en-US" sz="2800" kern="0" dirty="0">
                <a:solidFill>
                  <a:srgbClr val="000000"/>
                </a:solidFill>
                <a:latin typeface="Times New Roman"/>
                <a:ea typeface="Times New Roman"/>
                <a:cs typeface="Arial"/>
                <a:sym typeface="Arial"/>
              </a:rPr>
              <a:t>a</a:t>
            </a:r>
            <a:r>
              <a:rPr lang="en-US" sz="2800" kern="0" spc="-45" dirty="0">
                <a:solidFill>
                  <a:srgbClr val="000000"/>
                </a:solidFill>
                <a:latin typeface="Times New Roman"/>
                <a:ea typeface="Times New Roman"/>
                <a:cs typeface="Arial"/>
                <a:sym typeface="Arial"/>
              </a:rPr>
              <a:t> </a:t>
            </a:r>
            <a:r>
              <a:rPr lang="en-US" sz="2800" kern="0" dirty="0">
                <a:solidFill>
                  <a:srgbClr val="000000"/>
                </a:solidFill>
                <a:latin typeface="Times New Roman"/>
                <a:ea typeface="Times New Roman"/>
                <a:cs typeface="Arial"/>
                <a:sym typeface="Arial"/>
              </a:rPr>
              <a:t>woman’s</a:t>
            </a:r>
            <a:r>
              <a:rPr lang="en-US" sz="2800" kern="0" spc="-35" dirty="0">
                <a:solidFill>
                  <a:srgbClr val="000000"/>
                </a:solidFill>
                <a:latin typeface="Times New Roman"/>
                <a:ea typeface="Times New Roman"/>
                <a:cs typeface="Arial"/>
                <a:sym typeface="Arial"/>
              </a:rPr>
              <a:t> </a:t>
            </a:r>
            <a:r>
              <a:rPr lang="en-US" sz="2800" kern="0" dirty="0">
                <a:solidFill>
                  <a:srgbClr val="000000"/>
                </a:solidFill>
                <a:latin typeface="Times New Roman"/>
                <a:ea typeface="Times New Roman"/>
                <a:cs typeface="Arial"/>
                <a:sym typeface="Arial"/>
              </a:rPr>
              <a:t>organs</a:t>
            </a:r>
            <a:r>
              <a:rPr lang="en-US" sz="2800" kern="0" spc="-35" dirty="0">
                <a:solidFill>
                  <a:srgbClr val="000000"/>
                </a:solidFill>
                <a:latin typeface="Times New Roman"/>
                <a:ea typeface="Times New Roman"/>
                <a:cs typeface="Arial"/>
                <a:sym typeface="Arial"/>
              </a:rPr>
              <a:t> </a:t>
            </a:r>
            <a:r>
              <a:rPr lang="en-US" sz="2800" kern="0" dirty="0">
                <a:solidFill>
                  <a:srgbClr val="000000"/>
                </a:solidFill>
                <a:latin typeface="Times New Roman"/>
                <a:ea typeface="Times New Roman"/>
                <a:cs typeface="Arial"/>
                <a:sym typeface="Arial"/>
              </a:rPr>
              <a:t>and</a:t>
            </a:r>
            <a:r>
              <a:rPr lang="en-US" sz="2800" kern="0" spc="-40" dirty="0">
                <a:solidFill>
                  <a:srgbClr val="000000"/>
                </a:solidFill>
                <a:latin typeface="Times New Roman"/>
                <a:ea typeface="Times New Roman"/>
                <a:cs typeface="Arial"/>
                <a:sym typeface="Arial"/>
              </a:rPr>
              <a:t> </a:t>
            </a:r>
            <a:r>
              <a:rPr lang="en-US" sz="2800" kern="0" dirty="0">
                <a:solidFill>
                  <a:srgbClr val="000000"/>
                </a:solidFill>
                <a:latin typeface="Times New Roman"/>
                <a:ea typeface="Times New Roman"/>
                <a:cs typeface="Arial"/>
                <a:sym typeface="Arial"/>
              </a:rPr>
              <a:t>tissues</a:t>
            </a:r>
            <a:r>
              <a:rPr lang="en-US" sz="2800" kern="0" spc="-35" dirty="0">
                <a:solidFill>
                  <a:srgbClr val="000000"/>
                </a:solidFill>
                <a:latin typeface="Times New Roman"/>
                <a:ea typeface="Times New Roman"/>
                <a:cs typeface="Arial"/>
                <a:sym typeface="Arial"/>
              </a:rPr>
              <a:t> </a:t>
            </a:r>
            <a:r>
              <a:rPr lang="en-US" sz="2800" kern="0" dirty="0">
                <a:solidFill>
                  <a:srgbClr val="000000"/>
                </a:solidFill>
                <a:latin typeface="Times New Roman"/>
                <a:ea typeface="Times New Roman"/>
                <a:cs typeface="Arial"/>
                <a:sym typeface="Arial"/>
              </a:rPr>
              <a:t>as a</a:t>
            </a:r>
            <a:r>
              <a:rPr lang="en-US" sz="2800" kern="0" spc="-45" dirty="0">
                <a:solidFill>
                  <a:srgbClr val="000000"/>
                </a:solidFill>
                <a:latin typeface="Times New Roman"/>
                <a:ea typeface="Times New Roman"/>
                <a:cs typeface="Arial"/>
                <a:sym typeface="Arial"/>
              </a:rPr>
              <a:t> </a:t>
            </a:r>
            <a:r>
              <a:rPr lang="en-US" sz="2800" kern="0" dirty="0">
                <a:solidFill>
                  <a:srgbClr val="000000"/>
                </a:solidFill>
                <a:latin typeface="Times New Roman"/>
                <a:ea typeface="Times New Roman"/>
                <a:cs typeface="Arial"/>
                <a:sym typeface="Arial"/>
              </a:rPr>
              <a:t>result</a:t>
            </a:r>
            <a:r>
              <a:rPr lang="en-US" sz="2800" kern="0" spc="-45" dirty="0">
                <a:solidFill>
                  <a:srgbClr val="000000"/>
                </a:solidFill>
                <a:latin typeface="Times New Roman"/>
                <a:ea typeface="Times New Roman"/>
                <a:cs typeface="Arial"/>
                <a:sym typeface="Arial"/>
              </a:rPr>
              <a:t> </a:t>
            </a:r>
            <a:r>
              <a:rPr lang="en-US" sz="2800" kern="0" dirty="0">
                <a:solidFill>
                  <a:srgbClr val="000000"/>
                </a:solidFill>
                <a:latin typeface="Times New Roman"/>
                <a:ea typeface="Times New Roman"/>
                <a:cs typeface="Arial"/>
                <a:sym typeface="Arial"/>
              </a:rPr>
              <a:t>of</a:t>
            </a:r>
            <a:r>
              <a:rPr lang="en-US" sz="2800" kern="0" spc="-50" dirty="0">
                <a:solidFill>
                  <a:srgbClr val="000000"/>
                </a:solidFill>
                <a:latin typeface="Times New Roman"/>
                <a:ea typeface="Times New Roman"/>
                <a:cs typeface="Arial"/>
                <a:sym typeface="Arial"/>
              </a:rPr>
              <a:t> </a:t>
            </a:r>
            <a:r>
              <a:rPr lang="en-US" sz="2800" kern="0" dirty="0">
                <a:solidFill>
                  <a:srgbClr val="000000"/>
                </a:solidFill>
                <a:latin typeface="Times New Roman"/>
                <a:ea typeface="Times New Roman"/>
                <a:cs typeface="Arial"/>
                <a:sym typeface="Arial"/>
              </a:rPr>
              <a:t>a</a:t>
            </a:r>
            <a:r>
              <a:rPr lang="en-US" sz="2800" kern="0" spc="-40" dirty="0">
                <a:solidFill>
                  <a:srgbClr val="000000"/>
                </a:solidFill>
                <a:latin typeface="Times New Roman"/>
                <a:ea typeface="Times New Roman"/>
                <a:cs typeface="Arial"/>
                <a:sym typeface="Arial"/>
              </a:rPr>
              <a:t> </a:t>
            </a:r>
            <a:r>
              <a:rPr lang="en-US" sz="2800" kern="0" dirty="0">
                <a:solidFill>
                  <a:srgbClr val="000000"/>
                </a:solidFill>
                <a:latin typeface="Times New Roman"/>
                <a:ea typeface="Times New Roman"/>
                <a:cs typeface="Arial"/>
                <a:sym typeface="Arial"/>
              </a:rPr>
              <a:t>developing</a:t>
            </a:r>
            <a:r>
              <a:rPr lang="en-US" sz="2800" kern="0" spc="-45" dirty="0">
                <a:solidFill>
                  <a:srgbClr val="000000"/>
                </a:solidFill>
                <a:latin typeface="Times New Roman"/>
                <a:ea typeface="Times New Roman"/>
                <a:cs typeface="Arial"/>
                <a:sym typeface="Arial"/>
              </a:rPr>
              <a:t> </a:t>
            </a:r>
            <a:r>
              <a:rPr lang="en-US" sz="2800" kern="0" dirty="0">
                <a:solidFill>
                  <a:srgbClr val="000000"/>
                </a:solidFill>
                <a:latin typeface="Times New Roman"/>
                <a:ea typeface="Times New Roman"/>
                <a:cs typeface="Arial"/>
                <a:sym typeface="Arial"/>
              </a:rPr>
              <a:t>fetus.</a:t>
            </a:r>
            <a:r>
              <a:rPr lang="en-US" sz="2800" kern="0" spc="-25" dirty="0">
                <a:solidFill>
                  <a:srgbClr val="000000"/>
                </a:solidFill>
                <a:latin typeface="Times New Roman"/>
                <a:ea typeface="Times New Roman"/>
                <a:cs typeface="Arial"/>
                <a:sym typeface="Arial"/>
              </a:rPr>
              <a:t> </a:t>
            </a:r>
            <a:r>
              <a:rPr lang="en-US" sz="2800" kern="0" dirty="0">
                <a:solidFill>
                  <a:srgbClr val="000000"/>
                </a:solidFill>
                <a:latin typeface="Times New Roman"/>
                <a:ea typeface="Times New Roman"/>
                <a:cs typeface="Arial"/>
                <a:sym typeface="Arial"/>
              </a:rPr>
              <a:t>In</a:t>
            </a:r>
            <a:r>
              <a:rPr lang="en-US" sz="2800" kern="0" spc="-35" dirty="0">
                <a:solidFill>
                  <a:srgbClr val="000000"/>
                </a:solidFill>
                <a:latin typeface="Times New Roman"/>
                <a:ea typeface="Times New Roman"/>
                <a:cs typeface="Arial"/>
                <a:sym typeface="Arial"/>
              </a:rPr>
              <a:t> </a:t>
            </a:r>
            <a:r>
              <a:rPr lang="en-US" sz="2800" kern="0" dirty="0">
                <a:solidFill>
                  <a:srgbClr val="000000"/>
                </a:solidFill>
                <a:latin typeface="Times New Roman"/>
                <a:ea typeface="Times New Roman"/>
                <a:cs typeface="Arial"/>
                <a:sym typeface="Arial"/>
              </a:rPr>
              <a:t>just</a:t>
            </a:r>
            <a:r>
              <a:rPr lang="en-US" sz="2800" kern="0" spc="-45" dirty="0">
                <a:solidFill>
                  <a:srgbClr val="000000"/>
                </a:solidFill>
                <a:latin typeface="Times New Roman"/>
                <a:ea typeface="Times New Roman"/>
                <a:cs typeface="Arial"/>
                <a:sym typeface="Arial"/>
              </a:rPr>
              <a:t> </a:t>
            </a:r>
            <a:r>
              <a:rPr lang="en-US" sz="2800" kern="0" dirty="0">
                <a:solidFill>
                  <a:srgbClr val="000000"/>
                </a:solidFill>
                <a:latin typeface="Times New Roman"/>
                <a:ea typeface="Times New Roman"/>
                <a:cs typeface="Arial"/>
                <a:sym typeface="Arial"/>
              </a:rPr>
              <a:t>38</a:t>
            </a:r>
            <a:r>
              <a:rPr lang="en-US" sz="2800" kern="0" spc="-40" dirty="0">
                <a:solidFill>
                  <a:srgbClr val="000000"/>
                </a:solidFill>
                <a:latin typeface="Times New Roman"/>
                <a:ea typeface="Times New Roman"/>
                <a:cs typeface="Arial"/>
                <a:sym typeface="Arial"/>
              </a:rPr>
              <a:t> </a:t>
            </a:r>
            <a:r>
              <a:rPr lang="en-US" sz="2800" kern="0" dirty="0">
                <a:solidFill>
                  <a:srgbClr val="000000"/>
                </a:solidFill>
                <a:latin typeface="Times New Roman"/>
                <a:ea typeface="Times New Roman"/>
                <a:cs typeface="Arial"/>
                <a:sym typeface="Arial"/>
              </a:rPr>
              <a:t>weeks,</a:t>
            </a:r>
            <a:r>
              <a:rPr lang="en-US" sz="2800" kern="0" spc="-40" dirty="0">
                <a:solidFill>
                  <a:srgbClr val="000000"/>
                </a:solidFill>
                <a:latin typeface="Times New Roman"/>
                <a:ea typeface="Times New Roman"/>
                <a:cs typeface="Arial"/>
                <a:sym typeface="Arial"/>
              </a:rPr>
              <a:t> </a:t>
            </a:r>
            <a:r>
              <a:rPr lang="en-US" sz="2800" kern="0" dirty="0">
                <a:solidFill>
                  <a:srgbClr val="000000"/>
                </a:solidFill>
                <a:latin typeface="Times New Roman"/>
                <a:ea typeface="Times New Roman"/>
                <a:cs typeface="Arial"/>
                <a:sym typeface="Arial"/>
              </a:rPr>
              <a:t>a</a:t>
            </a:r>
            <a:r>
              <a:rPr lang="en-US" sz="2800" kern="0" spc="-40" dirty="0">
                <a:solidFill>
                  <a:srgbClr val="000000"/>
                </a:solidFill>
                <a:latin typeface="Times New Roman"/>
                <a:ea typeface="Times New Roman"/>
                <a:cs typeface="Arial"/>
                <a:sym typeface="Arial"/>
              </a:rPr>
              <a:t> </a:t>
            </a:r>
            <a:r>
              <a:rPr lang="en-US" sz="2800" kern="0" dirty="0">
                <a:solidFill>
                  <a:srgbClr val="000000"/>
                </a:solidFill>
                <a:latin typeface="Times New Roman"/>
                <a:ea typeface="Times New Roman"/>
                <a:cs typeface="Arial"/>
                <a:sym typeface="Arial"/>
              </a:rPr>
              <a:t>fertilized</a:t>
            </a:r>
            <a:r>
              <a:rPr lang="en-US" sz="2800" kern="0" spc="-35" dirty="0">
                <a:solidFill>
                  <a:srgbClr val="000000"/>
                </a:solidFill>
                <a:latin typeface="Times New Roman"/>
                <a:ea typeface="Times New Roman"/>
                <a:cs typeface="Arial"/>
                <a:sym typeface="Arial"/>
              </a:rPr>
              <a:t> </a:t>
            </a:r>
            <a:r>
              <a:rPr lang="en-US" sz="2800" kern="0" dirty="0">
                <a:solidFill>
                  <a:srgbClr val="000000"/>
                </a:solidFill>
                <a:latin typeface="Times New Roman"/>
                <a:ea typeface="Times New Roman"/>
                <a:cs typeface="Arial"/>
                <a:sym typeface="Arial"/>
              </a:rPr>
              <a:t>egg</a:t>
            </a:r>
            <a:r>
              <a:rPr lang="en-US" sz="2800" kern="0" spc="-45" dirty="0">
                <a:solidFill>
                  <a:srgbClr val="000000"/>
                </a:solidFill>
                <a:latin typeface="Times New Roman"/>
                <a:ea typeface="Times New Roman"/>
                <a:cs typeface="Arial"/>
                <a:sym typeface="Arial"/>
              </a:rPr>
              <a:t> </a:t>
            </a:r>
            <a:r>
              <a:rPr lang="en-US" sz="2800" kern="0" dirty="0">
                <a:solidFill>
                  <a:srgbClr val="000000"/>
                </a:solidFill>
                <a:latin typeface="Times New Roman"/>
                <a:ea typeface="Times New Roman"/>
                <a:cs typeface="Arial"/>
                <a:sym typeface="Arial"/>
              </a:rPr>
              <a:t>(ovum)</a:t>
            </a:r>
            <a:r>
              <a:rPr lang="en-US" sz="2800" kern="0" spc="-40" dirty="0">
                <a:solidFill>
                  <a:srgbClr val="000000"/>
                </a:solidFill>
                <a:latin typeface="Times New Roman"/>
                <a:ea typeface="Times New Roman"/>
                <a:cs typeface="Arial"/>
                <a:sym typeface="Arial"/>
              </a:rPr>
              <a:t> </a:t>
            </a:r>
            <a:r>
              <a:rPr lang="en-US" sz="2800" kern="0" dirty="0">
                <a:solidFill>
                  <a:srgbClr val="000000"/>
                </a:solidFill>
                <a:latin typeface="Times New Roman"/>
                <a:ea typeface="Times New Roman"/>
                <a:cs typeface="Arial"/>
                <a:sym typeface="Arial"/>
              </a:rPr>
              <a:t>matures</a:t>
            </a:r>
            <a:r>
              <a:rPr lang="en-US" sz="2800" kern="0" spc="-45" dirty="0">
                <a:solidFill>
                  <a:srgbClr val="000000"/>
                </a:solidFill>
                <a:latin typeface="Times New Roman"/>
                <a:ea typeface="Times New Roman"/>
                <a:cs typeface="Arial"/>
                <a:sym typeface="Arial"/>
              </a:rPr>
              <a:t> </a:t>
            </a:r>
            <a:r>
              <a:rPr lang="en-US" sz="2800" kern="0" dirty="0">
                <a:solidFill>
                  <a:srgbClr val="000000"/>
                </a:solidFill>
                <a:latin typeface="Times New Roman"/>
                <a:ea typeface="Times New Roman"/>
                <a:cs typeface="Arial"/>
                <a:sym typeface="Arial"/>
              </a:rPr>
              <a:t>from</a:t>
            </a:r>
            <a:r>
              <a:rPr lang="en-US" sz="2800" kern="0" spc="-50" dirty="0">
                <a:solidFill>
                  <a:srgbClr val="000000"/>
                </a:solidFill>
                <a:latin typeface="Times New Roman"/>
                <a:ea typeface="Times New Roman"/>
                <a:cs typeface="Arial"/>
                <a:sym typeface="Arial"/>
              </a:rPr>
              <a:t> </a:t>
            </a:r>
            <a:r>
              <a:rPr lang="en-US" sz="2800" kern="0" dirty="0">
                <a:solidFill>
                  <a:srgbClr val="000000"/>
                </a:solidFill>
                <a:latin typeface="Times New Roman"/>
                <a:ea typeface="Times New Roman"/>
                <a:cs typeface="Arial"/>
                <a:sym typeface="Arial"/>
              </a:rPr>
              <a:t>a</a:t>
            </a:r>
            <a:r>
              <a:rPr lang="en-US" sz="2800" kern="0" spc="-40" dirty="0">
                <a:solidFill>
                  <a:srgbClr val="000000"/>
                </a:solidFill>
                <a:latin typeface="Times New Roman"/>
                <a:ea typeface="Times New Roman"/>
                <a:cs typeface="Arial"/>
                <a:sym typeface="Arial"/>
              </a:rPr>
              <a:t> </a:t>
            </a:r>
            <a:r>
              <a:rPr lang="en-US" sz="2800" kern="0" dirty="0">
                <a:solidFill>
                  <a:srgbClr val="000000"/>
                </a:solidFill>
                <a:latin typeface="Times New Roman"/>
                <a:ea typeface="Times New Roman"/>
                <a:cs typeface="Arial"/>
                <a:sym typeface="Arial"/>
              </a:rPr>
              <a:t>single</a:t>
            </a:r>
            <a:r>
              <a:rPr lang="en-US" sz="2800" kern="0" spc="-15" dirty="0">
                <a:solidFill>
                  <a:srgbClr val="000000"/>
                </a:solidFill>
                <a:latin typeface="Times New Roman"/>
                <a:ea typeface="Times New Roman"/>
                <a:cs typeface="Arial"/>
                <a:sym typeface="Arial"/>
              </a:rPr>
              <a:t> </a:t>
            </a:r>
            <a:r>
              <a:rPr lang="en-US" sz="2800" kern="0" dirty="0">
                <a:solidFill>
                  <a:srgbClr val="000000"/>
                </a:solidFill>
                <a:latin typeface="Times New Roman"/>
                <a:ea typeface="Times New Roman"/>
                <a:cs typeface="Arial"/>
                <a:sym typeface="Arial"/>
              </a:rPr>
              <a:t>cell to a fully developed fetus ready to be born. Fetal growth and development are typically divided into</a:t>
            </a:r>
            <a:r>
              <a:rPr lang="en-US" sz="2800" kern="0" spc="-50" dirty="0">
                <a:solidFill>
                  <a:srgbClr val="000000"/>
                </a:solidFill>
                <a:latin typeface="Times New Roman"/>
                <a:ea typeface="Times New Roman"/>
                <a:cs typeface="Arial"/>
                <a:sym typeface="Arial"/>
              </a:rPr>
              <a:t> </a:t>
            </a:r>
            <a:r>
              <a:rPr lang="en-US" sz="2800" kern="0" dirty="0">
                <a:solidFill>
                  <a:srgbClr val="000000"/>
                </a:solidFill>
                <a:latin typeface="Times New Roman"/>
                <a:ea typeface="Times New Roman"/>
                <a:cs typeface="Arial"/>
                <a:sym typeface="Arial"/>
              </a:rPr>
              <a:t>three</a:t>
            </a:r>
            <a:r>
              <a:rPr lang="en-US" sz="2800" kern="0" spc="-40" dirty="0">
                <a:solidFill>
                  <a:srgbClr val="000000"/>
                </a:solidFill>
                <a:latin typeface="Times New Roman"/>
                <a:ea typeface="Times New Roman"/>
                <a:cs typeface="Arial"/>
                <a:sym typeface="Arial"/>
              </a:rPr>
              <a:t> </a:t>
            </a:r>
            <a:r>
              <a:rPr lang="en-US" sz="2800" kern="0" dirty="0">
                <a:solidFill>
                  <a:srgbClr val="000000"/>
                </a:solidFill>
                <a:latin typeface="Times New Roman"/>
                <a:ea typeface="Times New Roman"/>
                <a:cs typeface="Arial"/>
                <a:sym typeface="Arial"/>
              </a:rPr>
              <a:t>periods:</a:t>
            </a:r>
            <a:r>
              <a:rPr lang="en-US" sz="2800" kern="0" spc="-40" dirty="0">
                <a:solidFill>
                  <a:srgbClr val="000000"/>
                </a:solidFill>
                <a:latin typeface="Times New Roman"/>
                <a:ea typeface="Times New Roman"/>
                <a:cs typeface="Arial"/>
                <a:sym typeface="Arial"/>
              </a:rPr>
              <a:t> </a:t>
            </a:r>
            <a:r>
              <a:rPr lang="en-US" sz="2800" kern="0" dirty="0">
                <a:solidFill>
                  <a:srgbClr val="000000"/>
                </a:solidFill>
                <a:latin typeface="Times New Roman"/>
                <a:ea typeface="Times New Roman"/>
                <a:cs typeface="Arial"/>
                <a:sym typeface="Arial"/>
              </a:rPr>
              <a:t>pre-embryonic</a:t>
            </a:r>
            <a:r>
              <a:rPr lang="en-US" sz="2800" kern="0" spc="-45" dirty="0">
                <a:solidFill>
                  <a:srgbClr val="000000"/>
                </a:solidFill>
                <a:latin typeface="Times New Roman"/>
                <a:ea typeface="Times New Roman"/>
                <a:cs typeface="Arial"/>
                <a:sym typeface="Arial"/>
              </a:rPr>
              <a:t> </a:t>
            </a:r>
            <a:r>
              <a:rPr lang="en-US" sz="2800" kern="0" dirty="0">
                <a:solidFill>
                  <a:srgbClr val="000000"/>
                </a:solidFill>
                <a:latin typeface="Times New Roman"/>
                <a:ea typeface="Times New Roman"/>
                <a:cs typeface="Arial"/>
                <a:sym typeface="Arial"/>
              </a:rPr>
              <a:t>(first</a:t>
            </a:r>
            <a:r>
              <a:rPr lang="en-US" sz="2800" kern="0" spc="-45" dirty="0">
                <a:solidFill>
                  <a:srgbClr val="000000"/>
                </a:solidFill>
                <a:latin typeface="Times New Roman"/>
                <a:ea typeface="Times New Roman"/>
                <a:cs typeface="Arial"/>
                <a:sym typeface="Arial"/>
              </a:rPr>
              <a:t> </a:t>
            </a:r>
            <a:r>
              <a:rPr lang="en-US" sz="2800" kern="0" dirty="0">
                <a:solidFill>
                  <a:srgbClr val="000000"/>
                </a:solidFill>
                <a:latin typeface="Times New Roman"/>
                <a:ea typeface="Times New Roman"/>
                <a:cs typeface="Arial"/>
                <a:sym typeface="Arial"/>
              </a:rPr>
              <a:t>2</a:t>
            </a:r>
            <a:r>
              <a:rPr lang="en-US" sz="2800" kern="0" spc="-50" dirty="0">
                <a:solidFill>
                  <a:srgbClr val="000000"/>
                </a:solidFill>
                <a:latin typeface="Times New Roman"/>
                <a:ea typeface="Times New Roman"/>
                <a:cs typeface="Arial"/>
                <a:sym typeface="Arial"/>
              </a:rPr>
              <a:t> </a:t>
            </a:r>
            <a:r>
              <a:rPr lang="en-US" sz="2800" kern="0" dirty="0">
                <a:solidFill>
                  <a:srgbClr val="000000"/>
                </a:solidFill>
                <a:latin typeface="Times New Roman"/>
                <a:ea typeface="Times New Roman"/>
                <a:cs typeface="Arial"/>
                <a:sym typeface="Arial"/>
              </a:rPr>
              <a:t>weeks,</a:t>
            </a:r>
            <a:r>
              <a:rPr lang="en-US" sz="2800" kern="0" spc="-45" dirty="0">
                <a:solidFill>
                  <a:srgbClr val="000000"/>
                </a:solidFill>
                <a:latin typeface="Times New Roman"/>
                <a:ea typeface="Times New Roman"/>
                <a:cs typeface="Arial"/>
                <a:sym typeface="Arial"/>
              </a:rPr>
              <a:t> </a:t>
            </a:r>
            <a:r>
              <a:rPr lang="en-US" sz="2800" kern="0" dirty="0">
                <a:solidFill>
                  <a:srgbClr val="000000"/>
                </a:solidFill>
                <a:latin typeface="Times New Roman"/>
                <a:ea typeface="Times New Roman"/>
                <a:cs typeface="Arial"/>
                <a:sym typeface="Arial"/>
              </a:rPr>
              <a:t>beginning</a:t>
            </a:r>
            <a:r>
              <a:rPr lang="en-US" sz="2800" kern="0" spc="-50" dirty="0">
                <a:solidFill>
                  <a:srgbClr val="000000"/>
                </a:solidFill>
                <a:latin typeface="Times New Roman"/>
                <a:ea typeface="Times New Roman"/>
                <a:cs typeface="Arial"/>
                <a:sym typeface="Arial"/>
              </a:rPr>
              <a:t> </a:t>
            </a:r>
            <a:r>
              <a:rPr lang="en-US" sz="2800" kern="0" dirty="0">
                <a:solidFill>
                  <a:srgbClr val="000000"/>
                </a:solidFill>
                <a:latin typeface="Times New Roman"/>
                <a:ea typeface="Times New Roman"/>
                <a:cs typeface="Arial"/>
                <a:sym typeface="Arial"/>
              </a:rPr>
              <a:t>with</a:t>
            </a:r>
            <a:r>
              <a:rPr lang="en-US" sz="2800" kern="0" spc="-20" dirty="0">
                <a:solidFill>
                  <a:srgbClr val="000000"/>
                </a:solidFill>
                <a:latin typeface="Times New Roman"/>
                <a:ea typeface="Times New Roman"/>
                <a:cs typeface="Arial"/>
                <a:sym typeface="Arial"/>
              </a:rPr>
              <a:t> </a:t>
            </a:r>
            <a:r>
              <a:rPr lang="en-US" sz="2800" kern="0" dirty="0">
                <a:solidFill>
                  <a:srgbClr val="000000"/>
                </a:solidFill>
                <a:latin typeface="Times New Roman"/>
                <a:ea typeface="Times New Roman"/>
                <a:cs typeface="Arial"/>
                <a:sym typeface="Arial"/>
              </a:rPr>
              <a:t>fertilization),</a:t>
            </a:r>
            <a:r>
              <a:rPr lang="en-US" sz="2800" kern="0" spc="-45" dirty="0">
                <a:solidFill>
                  <a:srgbClr val="000000"/>
                </a:solidFill>
                <a:latin typeface="Times New Roman"/>
                <a:ea typeface="Times New Roman"/>
                <a:cs typeface="Arial"/>
                <a:sym typeface="Arial"/>
              </a:rPr>
              <a:t> </a:t>
            </a:r>
            <a:r>
              <a:rPr lang="en-US" sz="2800" kern="0" dirty="0">
                <a:solidFill>
                  <a:srgbClr val="000000"/>
                </a:solidFill>
                <a:latin typeface="Times New Roman"/>
                <a:ea typeface="Times New Roman"/>
                <a:cs typeface="Arial"/>
                <a:sym typeface="Arial"/>
              </a:rPr>
              <a:t>embryonic</a:t>
            </a:r>
            <a:r>
              <a:rPr lang="en-US" sz="2800" kern="0" spc="-45" dirty="0">
                <a:solidFill>
                  <a:srgbClr val="000000"/>
                </a:solidFill>
                <a:latin typeface="Times New Roman"/>
                <a:ea typeface="Times New Roman"/>
                <a:cs typeface="Arial"/>
                <a:sym typeface="Arial"/>
              </a:rPr>
              <a:t> </a:t>
            </a:r>
            <a:r>
              <a:rPr lang="en-US" sz="2800" kern="0" dirty="0">
                <a:solidFill>
                  <a:srgbClr val="000000"/>
                </a:solidFill>
                <a:latin typeface="Times New Roman"/>
                <a:ea typeface="Times New Roman"/>
                <a:cs typeface="Arial"/>
                <a:sym typeface="Arial"/>
              </a:rPr>
              <a:t>(weeks 3 through 8), and fetal (from week 8 through birth).</a:t>
            </a:r>
          </a:p>
          <a:p>
            <a:endParaRPr lang="en-US" dirty="0"/>
          </a:p>
        </p:txBody>
      </p:sp>
    </p:spTree>
    <p:extLst>
      <p:ext uri="{BB962C8B-B14F-4D97-AF65-F5344CB8AC3E}">
        <p14:creationId xmlns:p14="http://schemas.microsoft.com/office/powerpoint/2010/main" val="2469997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Autofit/>
          </a:bodyPr>
          <a:lstStyle/>
          <a:p>
            <a:r>
              <a:rPr lang="en-US" b="1" kern="0" dirty="0">
                <a:solidFill>
                  <a:srgbClr val="FF0000"/>
                </a:solidFill>
                <a:latin typeface="Times New Roman"/>
                <a:ea typeface="+mn-ea"/>
                <a:cs typeface="Arial"/>
                <a:sym typeface="Arial"/>
              </a:rPr>
              <a:t>Fertilizatio</a:t>
            </a:r>
            <a:r>
              <a:rPr lang="en-US" sz="4000" b="1" kern="0" dirty="0">
                <a:solidFill>
                  <a:srgbClr val="FF0000"/>
                </a:solidFill>
                <a:latin typeface="Times New Roman"/>
                <a:ea typeface="+mn-ea"/>
                <a:cs typeface="Arial"/>
                <a:sym typeface="Arial"/>
              </a:rPr>
              <a:t>n</a:t>
            </a:r>
            <a:endParaRPr lang="en-US" sz="9600" dirty="0">
              <a:solidFill>
                <a:srgbClr val="FF0000"/>
              </a:solidFill>
            </a:endParaRPr>
          </a:p>
        </p:txBody>
      </p:sp>
      <p:sp>
        <p:nvSpPr>
          <p:cNvPr id="3" name="Content Placeholder 2"/>
          <p:cNvSpPr>
            <a:spLocks noGrp="1"/>
          </p:cNvSpPr>
          <p:nvPr>
            <p:ph idx="1"/>
          </p:nvPr>
        </p:nvSpPr>
        <p:spPr>
          <a:xfrm>
            <a:off x="457200" y="914400"/>
            <a:ext cx="8229600" cy="5211763"/>
          </a:xfrm>
        </p:spPr>
        <p:txBody>
          <a:bodyPr>
            <a:normAutofit fontScale="92500" lnSpcReduction="20000"/>
          </a:bodyPr>
          <a:lstStyle/>
          <a:p>
            <a:pPr marL="0" lvl="0" indent="0">
              <a:spcBef>
                <a:spcPts val="0"/>
              </a:spcBef>
              <a:buClr>
                <a:srgbClr val="000000"/>
              </a:buClr>
              <a:buNone/>
            </a:pPr>
            <a:r>
              <a:rPr lang="en-US" sz="2000" b="1" kern="0" dirty="0" smtClean="0">
                <a:solidFill>
                  <a:srgbClr val="000000"/>
                </a:solidFill>
                <a:latin typeface="Times New Roman"/>
                <a:cs typeface="Arial"/>
                <a:sym typeface="Arial"/>
              </a:rPr>
              <a:t>Fertilization </a:t>
            </a:r>
            <a:r>
              <a:rPr lang="en-US" sz="2800" kern="0" dirty="0">
                <a:solidFill>
                  <a:srgbClr val="000000"/>
                </a:solidFill>
                <a:latin typeface="Times New Roman"/>
                <a:cs typeface="Arial"/>
                <a:sym typeface="Arial"/>
              </a:rPr>
              <a:t>is the process wherein the ovum and the spermatozoa unite at the </a:t>
            </a:r>
            <a:r>
              <a:rPr lang="en-US" sz="2800" u="sng" kern="0" dirty="0" err="1">
                <a:solidFill>
                  <a:srgbClr val="000000"/>
                </a:solidFill>
                <a:latin typeface="Times New Roman"/>
                <a:cs typeface="Arial"/>
                <a:sym typeface="Arial"/>
              </a:rPr>
              <a:t>ampullary</a:t>
            </a:r>
            <a:r>
              <a:rPr lang="en-US" sz="2800" u="sng" kern="0" dirty="0">
                <a:solidFill>
                  <a:srgbClr val="000000"/>
                </a:solidFill>
                <a:latin typeface="Times New Roman"/>
                <a:cs typeface="Arial"/>
                <a:sym typeface="Arial"/>
              </a:rPr>
              <a:t> portion </a:t>
            </a:r>
            <a:r>
              <a:rPr lang="en-US" sz="2800" kern="0" dirty="0">
                <a:solidFill>
                  <a:srgbClr val="000000"/>
                </a:solidFill>
                <a:latin typeface="Times New Roman"/>
                <a:cs typeface="Arial"/>
                <a:sym typeface="Arial"/>
              </a:rPr>
              <a:t>of the fallopian tube, the usual site of fertilization. </a:t>
            </a:r>
          </a:p>
          <a:p>
            <a:pPr lvl="0">
              <a:spcBef>
                <a:spcPts val="0"/>
              </a:spcBef>
              <a:buClr>
                <a:srgbClr val="000000"/>
              </a:buClr>
              <a:buFont typeface="Wingdings" pitchFamily="2" charset="2"/>
              <a:buChar char="v"/>
            </a:pPr>
            <a:r>
              <a:rPr lang="en-US" sz="1600" kern="0" dirty="0">
                <a:solidFill>
                  <a:srgbClr val="FF0000"/>
                </a:solidFill>
                <a:latin typeface="Symbol"/>
                <a:cs typeface="Arial"/>
                <a:sym typeface="Arial"/>
              </a:rPr>
              <a:t></a:t>
            </a:r>
            <a:r>
              <a:rPr lang="en-US" sz="1600" kern="0" dirty="0">
                <a:solidFill>
                  <a:srgbClr val="000000"/>
                </a:solidFill>
                <a:latin typeface="Symbol"/>
                <a:cs typeface="Arial"/>
                <a:sym typeface="Arial"/>
              </a:rPr>
              <a:t> </a:t>
            </a:r>
            <a:r>
              <a:rPr lang="en-US" sz="2800" kern="0" dirty="0">
                <a:solidFill>
                  <a:srgbClr val="000000"/>
                </a:solidFill>
                <a:latin typeface="Times New Roman"/>
                <a:cs typeface="Arial"/>
                <a:sym typeface="Arial"/>
              </a:rPr>
              <a:t>A mature ovum can only be fertilized within </a:t>
            </a:r>
            <a:r>
              <a:rPr lang="en-US" sz="2800" u="sng" kern="0" dirty="0">
                <a:solidFill>
                  <a:srgbClr val="000000"/>
                </a:solidFill>
                <a:latin typeface="Times New Roman"/>
                <a:cs typeface="Arial"/>
                <a:sym typeface="Arial"/>
              </a:rPr>
              <a:t>24 to 48 </a:t>
            </a:r>
            <a:r>
              <a:rPr lang="en-US" sz="2800" kern="0" dirty="0">
                <a:solidFill>
                  <a:srgbClr val="000000"/>
                </a:solidFill>
                <a:latin typeface="Times New Roman"/>
                <a:cs typeface="Arial"/>
                <a:sym typeface="Arial"/>
              </a:rPr>
              <a:t>hours after being released.</a:t>
            </a:r>
          </a:p>
          <a:p>
            <a:pPr lvl="0">
              <a:spcBef>
                <a:spcPts val="0"/>
              </a:spcBef>
              <a:buClr>
                <a:srgbClr val="000000"/>
              </a:buClr>
              <a:buFont typeface="Wingdings" pitchFamily="2" charset="2"/>
              <a:buChar char="v"/>
            </a:pPr>
            <a:r>
              <a:rPr lang="en-US" sz="2800" kern="0" dirty="0">
                <a:solidFill>
                  <a:srgbClr val="000000"/>
                </a:solidFill>
                <a:latin typeface="Times New Roman"/>
                <a:cs typeface="Arial"/>
                <a:sym typeface="Arial"/>
              </a:rPr>
              <a:t> </a:t>
            </a:r>
            <a:r>
              <a:rPr lang="en-US" sz="1600" kern="0" dirty="0">
                <a:solidFill>
                  <a:srgbClr val="000000"/>
                </a:solidFill>
                <a:latin typeface="Symbol"/>
                <a:cs typeface="Arial"/>
                <a:sym typeface="Arial"/>
              </a:rPr>
              <a:t> </a:t>
            </a:r>
            <a:r>
              <a:rPr lang="en-US" sz="2800" kern="0" dirty="0">
                <a:solidFill>
                  <a:srgbClr val="000000"/>
                </a:solidFill>
                <a:latin typeface="Times New Roman"/>
                <a:cs typeface="Arial"/>
                <a:sym typeface="Arial"/>
              </a:rPr>
              <a:t>The functional life of the spermatozoa is only </a:t>
            </a:r>
            <a:r>
              <a:rPr lang="en-US" sz="2800" u="sng" kern="0" dirty="0">
                <a:solidFill>
                  <a:srgbClr val="000000"/>
                </a:solidFill>
                <a:latin typeface="Times New Roman"/>
                <a:cs typeface="Arial"/>
                <a:sym typeface="Arial"/>
              </a:rPr>
              <a:t>48 to 72 </a:t>
            </a:r>
            <a:r>
              <a:rPr lang="en-US" sz="2800" kern="0" dirty="0">
                <a:solidFill>
                  <a:srgbClr val="000000"/>
                </a:solidFill>
                <a:latin typeface="Times New Roman"/>
                <a:cs typeface="Arial"/>
                <a:sym typeface="Arial"/>
              </a:rPr>
              <a:t>hours. </a:t>
            </a:r>
          </a:p>
          <a:p>
            <a:pPr lvl="0">
              <a:spcBef>
                <a:spcPts val="0"/>
              </a:spcBef>
              <a:buClr>
                <a:srgbClr val="000000"/>
              </a:buClr>
              <a:buFont typeface="Wingdings" pitchFamily="2" charset="2"/>
              <a:buChar char="v"/>
            </a:pPr>
            <a:r>
              <a:rPr lang="en-US" sz="1600" kern="0" dirty="0">
                <a:solidFill>
                  <a:srgbClr val="000000"/>
                </a:solidFill>
                <a:latin typeface="Symbol"/>
                <a:cs typeface="Arial"/>
                <a:sym typeface="Arial"/>
              </a:rPr>
              <a:t> </a:t>
            </a:r>
            <a:r>
              <a:rPr lang="en-US" sz="2800" kern="0" dirty="0">
                <a:solidFill>
                  <a:srgbClr val="000000"/>
                </a:solidFill>
                <a:latin typeface="Times New Roman"/>
                <a:cs typeface="Arial"/>
                <a:sym typeface="Arial"/>
              </a:rPr>
              <a:t>The best time that fertilization would occur is </a:t>
            </a:r>
            <a:r>
              <a:rPr lang="en-US" sz="3000" kern="0" dirty="0">
                <a:solidFill>
                  <a:srgbClr val="FF0000"/>
                </a:solidFill>
                <a:latin typeface="Times New Roman"/>
                <a:cs typeface="Arial"/>
                <a:sym typeface="Arial"/>
              </a:rPr>
              <a:t>72</a:t>
            </a:r>
            <a:r>
              <a:rPr lang="en-US" sz="2800" kern="0" dirty="0">
                <a:solidFill>
                  <a:srgbClr val="000000"/>
                </a:solidFill>
                <a:latin typeface="Times New Roman"/>
                <a:cs typeface="Arial"/>
                <a:sym typeface="Arial"/>
              </a:rPr>
              <a:t> hours after sexual intercourse. </a:t>
            </a:r>
          </a:p>
          <a:p>
            <a:pPr lvl="0">
              <a:spcBef>
                <a:spcPts val="0"/>
              </a:spcBef>
              <a:buClr>
                <a:srgbClr val="000000"/>
              </a:buClr>
              <a:buFont typeface="Wingdings" pitchFamily="2" charset="2"/>
              <a:buChar char="v"/>
            </a:pPr>
            <a:r>
              <a:rPr lang="en-US" sz="1600" kern="0" dirty="0">
                <a:solidFill>
                  <a:srgbClr val="000000"/>
                </a:solidFill>
                <a:latin typeface="Symbol"/>
                <a:cs typeface="Arial"/>
                <a:sym typeface="Arial"/>
              </a:rPr>
              <a:t> </a:t>
            </a:r>
            <a:r>
              <a:rPr lang="en-US" sz="2800" kern="0" dirty="0">
                <a:solidFill>
                  <a:srgbClr val="000000"/>
                </a:solidFill>
                <a:latin typeface="Times New Roman"/>
                <a:cs typeface="Arial"/>
                <a:sym typeface="Arial"/>
              </a:rPr>
              <a:t>The fertilized ovum is propelled along the tube through the help of </a:t>
            </a:r>
            <a:r>
              <a:rPr lang="en-US" sz="2800" kern="0" dirty="0">
                <a:solidFill>
                  <a:srgbClr val="000000"/>
                </a:solidFill>
                <a:latin typeface="Times New Roman"/>
                <a:cs typeface="Times New Roman"/>
                <a:sym typeface="Arial"/>
              </a:rPr>
              <a:t>the peristaltic movements of the fallopian tube and the tube’s cilia. </a:t>
            </a:r>
          </a:p>
          <a:p>
            <a:pPr lvl="0">
              <a:spcBef>
                <a:spcPts val="0"/>
              </a:spcBef>
              <a:buClr>
                <a:srgbClr val="000000"/>
              </a:buClr>
              <a:buFont typeface="Wingdings" pitchFamily="2" charset="2"/>
              <a:buChar char="v"/>
            </a:pPr>
            <a:r>
              <a:rPr lang="en-US" sz="1600" kern="0" dirty="0">
                <a:solidFill>
                  <a:srgbClr val="000000"/>
                </a:solidFill>
                <a:latin typeface="Symbol"/>
                <a:cs typeface="Times New Roman"/>
                <a:sym typeface="Arial"/>
              </a:rPr>
              <a:t> </a:t>
            </a:r>
            <a:r>
              <a:rPr lang="en-US" sz="2800" kern="0" dirty="0">
                <a:solidFill>
                  <a:srgbClr val="000000"/>
                </a:solidFill>
                <a:latin typeface="Times New Roman"/>
                <a:cs typeface="Times New Roman"/>
                <a:sym typeface="Arial"/>
              </a:rPr>
              <a:t>The average time that the sperm can reach the cervix is within </a:t>
            </a:r>
            <a:r>
              <a:rPr lang="en-US" sz="2800" kern="0" dirty="0">
                <a:solidFill>
                  <a:srgbClr val="FF0000"/>
                </a:solidFill>
                <a:latin typeface="Times New Roman"/>
                <a:cs typeface="Times New Roman"/>
                <a:sym typeface="Arial"/>
              </a:rPr>
              <a:t>90 seconds</a:t>
            </a:r>
            <a:r>
              <a:rPr lang="en-US" sz="2800" kern="0" dirty="0">
                <a:solidFill>
                  <a:srgbClr val="000000"/>
                </a:solidFill>
                <a:latin typeface="Times New Roman"/>
                <a:cs typeface="Times New Roman"/>
                <a:sym typeface="Arial"/>
              </a:rPr>
              <a:t>, and it can reach the outer fallopian tube within 5 minutes. </a:t>
            </a:r>
          </a:p>
        </p:txBody>
      </p:sp>
    </p:spTree>
    <p:extLst>
      <p:ext uri="{BB962C8B-B14F-4D97-AF65-F5344CB8AC3E}">
        <p14:creationId xmlns:p14="http://schemas.microsoft.com/office/powerpoint/2010/main" val="30160997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b="1" kern="0" dirty="0">
                <a:solidFill>
                  <a:srgbClr val="FF0000"/>
                </a:solidFill>
                <a:latin typeface="Times New Roman"/>
                <a:cs typeface="Arial"/>
                <a:sym typeface="Arial"/>
              </a:rPr>
              <a:t>Fertilizatio</a:t>
            </a:r>
            <a:r>
              <a:rPr lang="en-US" sz="4000" b="1" kern="0" dirty="0">
                <a:solidFill>
                  <a:srgbClr val="FF0000"/>
                </a:solidFill>
                <a:latin typeface="Times New Roman"/>
                <a:cs typeface="Arial"/>
                <a:sym typeface="Arial"/>
              </a:rPr>
              <a:t>n</a:t>
            </a:r>
            <a:endParaRPr lang="en-US" dirty="0"/>
          </a:p>
        </p:txBody>
      </p:sp>
      <p:sp>
        <p:nvSpPr>
          <p:cNvPr id="3" name="Content Placeholder 2"/>
          <p:cNvSpPr>
            <a:spLocks noGrp="1"/>
          </p:cNvSpPr>
          <p:nvPr>
            <p:ph idx="1"/>
          </p:nvPr>
        </p:nvSpPr>
        <p:spPr>
          <a:xfrm>
            <a:off x="457200" y="914400"/>
            <a:ext cx="8229600" cy="5211763"/>
          </a:xfrm>
        </p:spPr>
        <p:txBody>
          <a:bodyPr>
            <a:normAutofit fontScale="92500" lnSpcReduction="10000"/>
          </a:bodyPr>
          <a:lstStyle/>
          <a:p>
            <a:pPr marL="0" lvl="0" indent="0" algn="just">
              <a:spcBef>
                <a:spcPts val="0"/>
              </a:spcBef>
              <a:buClr>
                <a:srgbClr val="000000"/>
              </a:buClr>
              <a:buNone/>
            </a:pPr>
            <a:r>
              <a:rPr lang="en-US" sz="1100" kern="0" dirty="0">
                <a:solidFill>
                  <a:srgbClr val="000000"/>
                </a:solidFill>
                <a:latin typeface="Symbol"/>
                <a:cs typeface="Times New Roman"/>
                <a:sym typeface="Arial"/>
              </a:rPr>
              <a:t> </a:t>
            </a:r>
            <a:r>
              <a:rPr lang="en-US" kern="0" dirty="0">
                <a:solidFill>
                  <a:srgbClr val="000000"/>
                </a:solidFill>
                <a:latin typeface="Times New Roman"/>
                <a:cs typeface="Times New Roman"/>
                <a:sym typeface="Arial"/>
              </a:rPr>
              <a:t>If the ovum has already been penetrated by a spermatozoon, it changes its composition so that it becomes </a:t>
            </a:r>
            <a:r>
              <a:rPr lang="en-US" u="sng" kern="0" dirty="0">
                <a:solidFill>
                  <a:srgbClr val="000000"/>
                </a:solidFill>
                <a:latin typeface="Times New Roman"/>
                <a:cs typeface="Times New Roman"/>
                <a:sym typeface="Arial"/>
              </a:rPr>
              <a:t>impermeable</a:t>
            </a:r>
            <a:r>
              <a:rPr lang="en-US" kern="0" dirty="0">
                <a:solidFill>
                  <a:srgbClr val="000000"/>
                </a:solidFill>
                <a:latin typeface="Times New Roman"/>
                <a:cs typeface="Times New Roman"/>
                <a:sym typeface="Arial"/>
              </a:rPr>
              <a:t> to other spermatozoa. </a:t>
            </a:r>
          </a:p>
          <a:p>
            <a:pPr marL="0" lvl="0" indent="0" algn="just">
              <a:spcBef>
                <a:spcPts val="0"/>
              </a:spcBef>
              <a:buClr>
                <a:srgbClr val="000000"/>
              </a:buClr>
              <a:buNone/>
            </a:pPr>
            <a:r>
              <a:rPr lang="en-US" sz="1800" kern="0" dirty="0">
                <a:solidFill>
                  <a:srgbClr val="000000"/>
                </a:solidFill>
                <a:latin typeface="Symbol"/>
                <a:cs typeface="Times New Roman"/>
                <a:sym typeface="Arial"/>
              </a:rPr>
              <a:t> </a:t>
            </a:r>
            <a:r>
              <a:rPr lang="en-US" kern="0" dirty="0">
                <a:solidFill>
                  <a:srgbClr val="000000"/>
                </a:solidFill>
                <a:latin typeface="Times New Roman"/>
                <a:cs typeface="Times New Roman"/>
                <a:sym typeface="Arial"/>
              </a:rPr>
              <a:t>After penetration, the chromosomal materials of both the ovum and the spermatozoon combine to form </a:t>
            </a:r>
            <a:r>
              <a:rPr lang="en-US" u="sng" kern="0" dirty="0">
                <a:solidFill>
                  <a:srgbClr val="000000"/>
                </a:solidFill>
                <a:latin typeface="Times New Roman"/>
                <a:cs typeface="Times New Roman"/>
                <a:sym typeface="Arial"/>
              </a:rPr>
              <a:t>a zygote</a:t>
            </a:r>
            <a:r>
              <a:rPr lang="en-US" kern="0" dirty="0">
                <a:solidFill>
                  <a:srgbClr val="000000"/>
                </a:solidFill>
                <a:latin typeface="Times New Roman"/>
                <a:cs typeface="Times New Roman"/>
                <a:sym typeface="Arial"/>
              </a:rPr>
              <a:t>. </a:t>
            </a:r>
          </a:p>
          <a:p>
            <a:pPr marL="0" lvl="0" indent="0" algn="just">
              <a:spcBef>
                <a:spcPts val="0"/>
              </a:spcBef>
              <a:buClr>
                <a:srgbClr val="000000"/>
              </a:buClr>
              <a:buNone/>
            </a:pPr>
            <a:r>
              <a:rPr lang="en-US" sz="1800" kern="0" dirty="0">
                <a:solidFill>
                  <a:srgbClr val="000000"/>
                </a:solidFill>
                <a:latin typeface="Symbol"/>
                <a:cs typeface="Times New Roman"/>
                <a:sym typeface="Arial"/>
              </a:rPr>
              <a:t> </a:t>
            </a:r>
            <a:r>
              <a:rPr lang="en-US" kern="0" dirty="0">
                <a:solidFill>
                  <a:srgbClr val="FF0000"/>
                </a:solidFill>
                <a:latin typeface="Times New Roman"/>
                <a:cs typeface="Times New Roman"/>
                <a:sym typeface="Arial"/>
              </a:rPr>
              <a:t>Three factors </a:t>
            </a:r>
            <a:r>
              <a:rPr lang="en-US" kern="0" dirty="0">
                <a:solidFill>
                  <a:srgbClr val="000000"/>
                </a:solidFill>
                <a:latin typeface="Times New Roman"/>
                <a:cs typeface="Times New Roman"/>
                <a:sym typeface="Arial"/>
              </a:rPr>
              <a:t>determine the certainty of fertilization: </a:t>
            </a:r>
          </a:p>
          <a:p>
            <a:pPr marL="0" lvl="0" indent="0" algn="just">
              <a:spcBef>
                <a:spcPts val="0"/>
              </a:spcBef>
              <a:buClr>
                <a:srgbClr val="000000"/>
              </a:buClr>
              <a:buNone/>
            </a:pPr>
            <a:r>
              <a:rPr lang="en-US" sz="1800" kern="0" dirty="0">
                <a:solidFill>
                  <a:srgbClr val="000000"/>
                </a:solidFill>
                <a:latin typeface="Symbol"/>
                <a:cs typeface="Times New Roman"/>
                <a:sym typeface="Arial"/>
              </a:rPr>
              <a:t> </a:t>
            </a:r>
            <a:r>
              <a:rPr lang="en-US" kern="0" dirty="0">
                <a:solidFill>
                  <a:srgbClr val="000000"/>
                </a:solidFill>
                <a:latin typeface="Times New Roman"/>
                <a:cs typeface="Times New Roman"/>
                <a:sym typeface="Arial"/>
              </a:rPr>
              <a:t>the maturation of both the sperm and the ovum;</a:t>
            </a:r>
          </a:p>
          <a:p>
            <a:pPr marL="0" lvl="0" indent="0" algn="just">
              <a:spcBef>
                <a:spcPts val="0"/>
              </a:spcBef>
              <a:buClr>
                <a:srgbClr val="000000"/>
              </a:buClr>
              <a:buNone/>
            </a:pPr>
            <a:r>
              <a:rPr lang="en-US" kern="0" dirty="0">
                <a:solidFill>
                  <a:srgbClr val="000000"/>
                </a:solidFill>
                <a:latin typeface="Times New Roman"/>
                <a:cs typeface="Times New Roman"/>
                <a:sym typeface="Arial"/>
              </a:rPr>
              <a:t> </a:t>
            </a:r>
            <a:r>
              <a:rPr lang="en-US" sz="1800" kern="0" dirty="0">
                <a:solidFill>
                  <a:srgbClr val="000000"/>
                </a:solidFill>
                <a:latin typeface="Symbol"/>
                <a:cs typeface="Times New Roman"/>
                <a:sym typeface="Arial"/>
              </a:rPr>
              <a:t> </a:t>
            </a:r>
            <a:r>
              <a:rPr lang="en-US" kern="0" dirty="0">
                <a:solidFill>
                  <a:srgbClr val="000000"/>
                </a:solidFill>
                <a:latin typeface="Times New Roman"/>
                <a:cs typeface="Times New Roman"/>
                <a:sym typeface="Arial"/>
              </a:rPr>
              <a:t>the ability of the sperm to reach the ovum; and </a:t>
            </a:r>
          </a:p>
          <a:p>
            <a:pPr marL="0" lvl="0" indent="0" algn="just">
              <a:spcBef>
                <a:spcPts val="0"/>
              </a:spcBef>
              <a:buClr>
                <a:srgbClr val="000000"/>
              </a:buClr>
              <a:buNone/>
            </a:pPr>
            <a:r>
              <a:rPr lang="en-US" sz="1800" kern="0" dirty="0">
                <a:solidFill>
                  <a:srgbClr val="000000"/>
                </a:solidFill>
                <a:latin typeface="Symbol"/>
                <a:cs typeface="Times New Roman"/>
                <a:sym typeface="Arial"/>
              </a:rPr>
              <a:t> </a:t>
            </a:r>
            <a:r>
              <a:rPr lang="en-US" kern="0" dirty="0">
                <a:solidFill>
                  <a:srgbClr val="000000"/>
                </a:solidFill>
                <a:latin typeface="Times New Roman"/>
                <a:cs typeface="Times New Roman"/>
                <a:sym typeface="Arial"/>
              </a:rPr>
              <a:t>the ability of the sperm to penetrate the cell membrane and achieve fertilization.</a:t>
            </a:r>
            <a:endParaRPr lang="ar-IQ" kern="0" dirty="0">
              <a:solidFill>
                <a:srgbClr val="000000"/>
              </a:solidFill>
              <a:latin typeface="Arial"/>
              <a:sym typeface="Arial"/>
            </a:endParaRPr>
          </a:p>
          <a:p>
            <a:endParaRPr lang="en-US" sz="4800" dirty="0"/>
          </a:p>
        </p:txBody>
      </p:sp>
    </p:spTree>
    <p:extLst>
      <p:ext uri="{BB962C8B-B14F-4D97-AF65-F5344CB8AC3E}">
        <p14:creationId xmlns:p14="http://schemas.microsoft.com/office/powerpoint/2010/main" val="28800252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US" sz="3200" b="1" kern="0" dirty="0">
                <a:solidFill>
                  <a:srgbClr val="FF0000"/>
                </a:solidFill>
                <a:latin typeface="Times New Roman"/>
                <a:ea typeface="+mn-ea"/>
                <a:cs typeface="Arial"/>
                <a:sym typeface="Arial"/>
              </a:rPr>
              <a:t>Implantation</a:t>
            </a:r>
            <a:endParaRPr lang="en-US" sz="8000" dirty="0">
              <a:solidFill>
                <a:srgbClr val="FF0000"/>
              </a:solidFill>
            </a:endParaRPr>
          </a:p>
        </p:txBody>
      </p:sp>
      <p:sp>
        <p:nvSpPr>
          <p:cNvPr id="3" name="Content Placeholder 2"/>
          <p:cNvSpPr>
            <a:spLocks noGrp="1"/>
          </p:cNvSpPr>
          <p:nvPr>
            <p:ph idx="1"/>
          </p:nvPr>
        </p:nvSpPr>
        <p:spPr>
          <a:xfrm>
            <a:off x="457200" y="685800"/>
            <a:ext cx="8229600" cy="5440363"/>
          </a:xfrm>
        </p:spPr>
        <p:txBody>
          <a:bodyPr>
            <a:normAutofit fontScale="77500" lnSpcReduction="20000"/>
          </a:bodyPr>
          <a:lstStyle/>
          <a:p>
            <a:pPr marL="0" lvl="0" indent="0">
              <a:spcBef>
                <a:spcPts val="0"/>
              </a:spcBef>
              <a:buClr>
                <a:srgbClr val="000000"/>
              </a:buClr>
              <a:buNone/>
            </a:pPr>
            <a:r>
              <a:rPr lang="en-US" sz="1400" b="1" kern="0" dirty="0" smtClean="0">
                <a:solidFill>
                  <a:srgbClr val="000000"/>
                </a:solidFill>
                <a:latin typeface="Times New Roman"/>
                <a:cs typeface="Arial"/>
                <a:sym typeface="Arial"/>
              </a:rPr>
              <a:t> </a:t>
            </a:r>
            <a:endParaRPr lang="en-US" sz="1400" b="1" kern="0" dirty="0">
              <a:solidFill>
                <a:srgbClr val="000000"/>
              </a:solidFill>
              <a:latin typeface="Times New Roman"/>
              <a:cs typeface="Arial"/>
              <a:sym typeface="Arial"/>
            </a:endParaRPr>
          </a:p>
          <a:p>
            <a:pPr marL="0" lvl="0" indent="0">
              <a:spcBef>
                <a:spcPts val="0"/>
              </a:spcBef>
              <a:buClr>
                <a:srgbClr val="000000"/>
              </a:buClr>
              <a:buNone/>
            </a:pPr>
            <a:r>
              <a:rPr lang="en-US" sz="1000" kern="0" dirty="0">
                <a:solidFill>
                  <a:srgbClr val="000000"/>
                </a:solidFill>
                <a:latin typeface="Symbol"/>
                <a:cs typeface="Arial"/>
                <a:sym typeface="Arial"/>
              </a:rPr>
              <a:t> </a:t>
            </a:r>
            <a:r>
              <a:rPr lang="en-US" sz="3400" b="1" kern="0" dirty="0">
                <a:solidFill>
                  <a:srgbClr val="000000"/>
                </a:solidFill>
                <a:latin typeface="Times New Roman"/>
                <a:cs typeface="Arial"/>
                <a:sym typeface="Arial"/>
              </a:rPr>
              <a:t>The migration of the </a:t>
            </a:r>
            <a:r>
              <a:rPr lang="en-US" sz="3400" b="1" kern="0" dirty="0">
                <a:solidFill>
                  <a:srgbClr val="FF0000"/>
                </a:solidFill>
                <a:latin typeface="Times New Roman"/>
                <a:cs typeface="Arial"/>
                <a:sym typeface="Arial"/>
              </a:rPr>
              <a:t>zygote</a:t>
            </a:r>
            <a:r>
              <a:rPr lang="en-US" sz="3400" b="1" kern="0" dirty="0">
                <a:solidFill>
                  <a:srgbClr val="000000"/>
                </a:solidFill>
                <a:latin typeface="Times New Roman"/>
                <a:cs typeface="Arial"/>
                <a:sym typeface="Arial"/>
              </a:rPr>
              <a:t> towards the uterus reaches 3 to 4 days, and it is propelled by the muscular contractions in the fallopian tube. </a:t>
            </a:r>
          </a:p>
          <a:p>
            <a:pPr marL="0" lvl="0" indent="0">
              <a:spcBef>
                <a:spcPts val="0"/>
              </a:spcBef>
              <a:buClr>
                <a:srgbClr val="000000"/>
              </a:buClr>
              <a:buNone/>
            </a:pPr>
            <a:r>
              <a:rPr lang="en-US" sz="1700" b="1" kern="0" dirty="0">
                <a:solidFill>
                  <a:srgbClr val="000000"/>
                </a:solidFill>
                <a:latin typeface="Symbol"/>
                <a:cs typeface="Arial"/>
                <a:sym typeface="Arial"/>
              </a:rPr>
              <a:t> </a:t>
            </a:r>
            <a:r>
              <a:rPr lang="en-US" sz="3400" b="1" kern="0" dirty="0">
                <a:solidFill>
                  <a:srgbClr val="000000"/>
                </a:solidFill>
                <a:latin typeface="Times New Roman"/>
                <a:cs typeface="Arial"/>
                <a:sym typeface="Arial"/>
              </a:rPr>
              <a:t>Mitotic cell division or cleaving starts after 24 hours. The rate of cleaving is an average of one every 22 hours.</a:t>
            </a:r>
          </a:p>
          <a:p>
            <a:pPr marL="0" lvl="0" indent="0">
              <a:spcBef>
                <a:spcPts val="0"/>
              </a:spcBef>
              <a:buClr>
                <a:srgbClr val="000000"/>
              </a:buClr>
              <a:buNone/>
            </a:pPr>
            <a:r>
              <a:rPr lang="en-US" sz="3400" b="1" kern="0" dirty="0">
                <a:solidFill>
                  <a:srgbClr val="000000"/>
                </a:solidFill>
                <a:latin typeface="Times New Roman"/>
                <a:cs typeface="Arial"/>
                <a:sym typeface="Arial"/>
              </a:rPr>
              <a:t> </a:t>
            </a:r>
            <a:r>
              <a:rPr lang="en-US" sz="1700" b="1" kern="0" dirty="0">
                <a:solidFill>
                  <a:srgbClr val="000000"/>
                </a:solidFill>
                <a:latin typeface="Symbol"/>
                <a:cs typeface="Arial"/>
                <a:sym typeface="Arial"/>
              </a:rPr>
              <a:t> </a:t>
            </a:r>
            <a:r>
              <a:rPr lang="en-US" sz="3400" b="1" kern="0" dirty="0">
                <a:solidFill>
                  <a:srgbClr val="000000"/>
                </a:solidFill>
                <a:latin typeface="Times New Roman"/>
                <a:cs typeface="Arial"/>
                <a:sym typeface="Arial"/>
              </a:rPr>
              <a:t>As the zygote reaches the uterus, it already has 16 to 50 cell divisions, and it is now called </a:t>
            </a:r>
            <a:r>
              <a:rPr lang="en-US" sz="3400" b="1" kern="0" dirty="0">
                <a:solidFill>
                  <a:srgbClr val="FF0000"/>
                </a:solidFill>
                <a:latin typeface="Times New Roman"/>
                <a:cs typeface="Arial"/>
                <a:sym typeface="Arial"/>
              </a:rPr>
              <a:t>a </a:t>
            </a:r>
            <a:r>
              <a:rPr lang="en-US" sz="3400" b="1" kern="0" dirty="0" err="1">
                <a:solidFill>
                  <a:srgbClr val="FF0000"/>
                </a:solidFill>
                <a:latin typeface="Times New Roman"/>
                <a:cs typeface="Arial"/>
                <a:sym typeface="Arial"/>
              </a:rPr>
              <a:t>morula</a:t>
            </a:r>
            <a:r>
              <a:rPr lang="en-US" sz="3400" b="1" kern="0" dirty="0">
                <a:solidFill>
                  <a:srgbClr val="FF0000"/>
                </a:solidFill>
                <a:latin typeface="Times New Roman"/>
                <a:cs typeface="Arial"/>
                <a:sym typeface="Arial"/>
              </a:rPr>
              <a:t> </a:t>
            </a:r>
            <a:r>
              <a:rPr lang="en-US" sz="1700" b="1" kern="0" dirty="0" smtClean="0">
                <a:solidFill>
                  <a:srgbClr val="000000"/>
                </a:solidFill>
                <a:latin typeface="Symbol"/>
                <a:cs typeface="Arial"/>
                <a:sym typeface="Arial"/>
              </a:rPr>
              <a:t> </a:t>
            </a:r>
            <a:r>
              <a:rPr lang="en-US" sz="3400" b="1" kern="0" dirty="0">
                <a:solidFill>
                  <a:srgbClr val="000000"/>
                </a:solidFill>
                <a:latin typeface="Times New Roman"/>
                <a:cs typeface="Arial"/>
                <a:sym typeface="Arial"/>
              </a:rPr>
              <a:t>The </a:t>
            </a:r>
            <a:r>
              <a:rPr lang="en-US" sz="3400" b="1" kern="0" dirty="0" err="1">
                <a:solidFill>
                  <a:srgbClr val="000000"/>
                </a:solidFill>
                <a:latin typeface="Times New Roman"/>
                <a:cs typeface="Arial"/>
                <a:sym typeface="Arial"/>
              </a:rPr>
              <a:t>morula</a:t>
            </a:r>
            <a:r>
              <a:rPr lang="en-US" sz="3400" b="1" kern="0" dirty="0">
                <a:solidFill>
                  <a:srgbClr val="000000"/>
                </a:solidFill>
                <a:latin typeface="Times New Roman"/>
                <a:cs typeface="Arial"/>
                <a:sym typeface="Arial"/>
              </a:rPr>
              <a:t> floats freely along the body of the uterus within 3 to 4 days, and it becomes </a:t>
            </a:r>
            <a:r>
              <a:rPr lang="en-US" sz="3400" b="1" kern="0" dirty="0">
                <a:solidFill>
                  <a:srgbClr val="FF0000"/>
                </a:solidFill>
                <a:latin typeface="Times New Roman"/>
                <a:cs typeface="Arial"/>
                <a:sym typeface="Arial"/>
              </a:rPr>
              <a:t>a blastocyst</a:t>
            </a:r>
            <a:r>
              <a:rPr lang="en-US" sz="3400" b="1" kern="0" dirty="0">
                <a:solidFill>
                  <a:srgbClr val="000000"/>
                </a:solidFill>
                <a:latin typeface="Times New Roman"/>
                <a:cs typeface="Arial"/>
                <a:sym typeface="Arial"/>
              </a:rPr>
              <a:t>. </a:t>
            </a:r>
          </a:p>
          <a:p>
            <a:pPr marL="0" lvl="0" indent="0">
              <a:spcBef>
                <a:spcPts val="0"/>
              </a:spcBef>
              <a:buClr>
                <a:srgbClr val="000000"/>
              </a:buClr>
              <a:buNone/>
            </a:pPr>
            <a:r>
              <a:rPr lang="en-US" sz="1700" b="1" kern="0" dirty="0">
                <a:solidFill>
                  <a:srgbClr val="000000"/>
                </a:solidFill>
                <a:latin typeface="Symbol"/>
                <a:cs typeface="Arial"/>
                <a:sym typeface="Arial"/>
              </a:rPr>
              <a:t> </a:t>
            </a:r>
            <a:r>
              <a:rPr lang="en-US" sz="3400" b="1" kern="0" dirty="0">
                <a:solidFill>
                  <a:srgbClr val="000000"/>
                </a:solidFill>
                <a:latin typeface="Times New Roman"/>
                <a:cs typeface="Arial"/>
                <a:sym typeface="Arial"/>
              </a:rPr>
              <a:t>The blastocyst attaches into the endometrium, and this process is </a:t>
            </a:r>
            <a:r>
              <a:rPr lang="en-US" sz="3400" b="1" kern="0" dirty="0">
                <a:solidFill>
                  <a:srgbClr val="FF0000"/>
                </a:solidFill>
                <a:latin typeface="Times New Roman"/>
                <a:cs typeface="Arial"/>
                <a:sym typeface="Arial"/>
              </a:rPr>
              <a:t>called implantation</a:t>
            </a:r>
            <a:r>
              <a:rPr lang="en-US" sz="3400" b="1" kern="0" dirty="0">
                <a:solidFill>
                  <a:srgbClr val="000000"/>
                </a:solidFill>
                <a:latin typeface="Times New Roman"/>
                <a:cs typeface="Arial"/>
                <a:sym typeface="Arial"/>
              </a:rPr>
              <a:t>, which occurs 8 to 10 days after fertilization. </a:t>
            </a:r>
          </a:p>
          <a:p>
            <a:pPr marL="0" lvl="0" indent="0">
              <a:spcBef>
                <a:spcPts val="0"/>
              </a:spcBef>
              <a:buClr>
                <a:srgbClr val="000000"/>
              </a:buClr>
              <a:buNone/>
            </a:pPr>
            <a:r>
              <a:rPr lang="en-US" sz="1700" b="1" kern="0" dirty="0">
                <a:solidFill>
                  <a:srgbClr val="000000"/>
                </a:solidFill>
                <a:latin typeface="Symbol"/>
                <a:cs typeface="Arial"/>
                <a:sym typeface="Arial"/>
              </a:rPr>
              <a:t> </a:t>
            </a:r>
            <a:r>
              <a:rPr lang="en-US" sz="3400" b="1" kern="0" dirty="0" smtClean="0">
                <a:solidFill>
                  <a:srgbClr val="000000"/>
                </a:solidFill>
                <a:latin typeface="Times New Roman"/>
                <a:cs typeface="Arial"/>
                <a:sym typeface="Arial"/>
              </a:rPr>
              <a:t>On </a:t>
            </a:r>
            <a:r>
              <a:rPr lang="en-US" sz="3400" b="1" kern="0" dirty="0">
                <a:solidFill>
                  <a:srgbClr val="000000"/>
                </a:solidFill>
                <a:latin typeface="Times New Roman"/>
                <a:cs typeface="Arial"/>
                <a:sym typeface="Arial"/>
              </a:rPr>
              <a:t>the day of implantation, the woman may experience a small amount of vaginal spotting as the capillaries by the implanting blastocyst. </a:t>
            </a:r>
            <a:r>
              <a:rPr lang="en-US" sz="1700" b="1" kern="0" dirty="0">
                <a:solidFill>
                  <a:srgbClr val="000000"/>
                </a:solidFill>
                <a:latin typeface="Symbol"/>
                <a:cs typeface="Arial"/>
                <a:sym typeface="Arial"/>
              </a:rPr>
              <a:t> </a:t>
            </a:r>
            <a:r>
              <a:rPr lang="en-US" sz="3400" b="1" kern="0" dirty="0">
                <a:solidFill>
                  <a:srgbClr val="000000"/>
                </a:solidFill>
                <a:latin typeface="Times New Roman"/>
                <a:cs typeface="Arial"/>
                <a:sym typeface="Arial"/>
              </a:rPr>
              <a:t>As implantation occurs, the zygote now becomes an </a:t>
            </a:r>
            <a:r>
              <a:rPr lang="en-US" sz="3400" b="1" kern="0" dirty="0" smtClean="0">
                <a:solidFill>
                  <a:srgbClr val="FF0000"/>
                </a:solidFill>
                <a:latin typeface="Times New Roman"/>
                <a:cs typeface="Arial"/>
                <a:sym typeface="Arial"/>
              </a:rPr>
              <a:t>embryo</a:t>
            </a:r>
            <a:endParaRPr lang="ar-IQ" sz="3400" b="1" kern="0" dirty="0">
              <a:solidFill>
                <a:srgbClr val="FF0000"/>
              </a:solidFill>
              <a:latin typeface="Arial"/>
              <a:sym typeface="Arial"/>
            </a:endParaRPr>
          </a:p>
        </p:txBody>
      </p:sp>
    </p:spTree>
    <p:extLst>
      <p:ext uri="{BB962C8B-B14F-4D97-AF65-F5344CB8AC3E}">
        <p14:creationId xmlns:p14="http://schemas.microsoft.com/office/powerpoint/2010/main" val="41375933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lvl="0" eaLnBrk="0" fontAlgn="base" hangingPunct="0">
              <a:spcAft>
                <a:spcPct val="0"/>
              </a:spcAft>
              <a:tabLst>
                <a:tab pos="228600" algn="r"/>
              </a:tabLst>
            </a:pPr>
            <a:r>
              <a:rPr lang="en-US" sz="2400" b="1" kern="0" dirty="0">
                <a:solidFill>
                  <a:srgbClr val="FF0000"/>
                </a:solidFill>
                <a:latin typeface="Calibri" pitchFamily="34" charset="0"/>
                <a:ea typeface="Times New Roman" pitchFamily="18" charset="0"/>
                <a:cs typeface="Arial" pitchFamily="34" charset="0"/>
                <a:sym typeface="Arial"/>
              </a:rPr>
              <a:t>Fetal Structures</a:t>
            </a:r>
            <a:r>
              <a:rPr lang="en-US" sz="1050" kern="0" dirty="0">
                <a:solidFill>
                  <a:srgbClr val="FF0000"/>
                </a:solidFill>
                <a:latin typeface="Arial" pitchFamily="34" charset="0"/>
                <a:cs typeface="Arial" pitchFamily="34" charset="0"/>
                <a:sym typeface="Arial"/>
              </a:rPr>
              <a:t/>
            </a:r>
            <a:br>
              <a:rPr lang="en-US" sz="1050" kern="0" dirty="0">
                <a:solidFill>
                  <a:srgbClr val="FF0000"/>
                </a:solidFill>
                <a:latin typeface="Arial" pitchFamily="34" charset="0"/>
                <a:cs typeface="Arial" pitchFamily="34" charset="0"/>
                <a:sym typeface="Arial"/>
              </a:rPr>
            </a:br>
            <a:endParaRPr lang="en-US" sz="5400" dirty="0">
              <a:solidFill>
                <a:srgbClr val="FF0000"/>
              </a:solidFill>
            </a:endParaRPr>
          </a:p>
        </p:txBody>
      </p:sp>
      <p:sp>
        <p:nvSpPr>
          <p:cNvPr id="3" name="Content Placeholder 2"/>
          <p:cNvSpPr>
            <a:spLocks noGrp="1"/>
          </p:cNvSpPr>
          <p:nvPr>
            <p:ph idx="1"/>
          </p:nvPr>
        </p:nvSpPr>
        <p:spPr>
          <a:xfrm>
            <a:off x="457200" y="533400"/>
            <a:ext cx="8229600" cy="5592763"/>
          </a:xfrm>
        </p:spPr>
        <p:txBody>
          <a:bodyPr/>
          <a:lstStyle/>
          <a:p>
            <a:pPr marL="0" lvl="0" indent="0" algn="ctr" fontAlgn="base">
              <a:spcBef>
                <a:spcPct val="0"/>
              </a:spcBef>
              <a:spcAft>
                <a:spcPct val="0"/>
              </a:spcAft>
              <a:buNone/>
              <a:tabLst>
                <a:tab pos="228600" algn="r"/>
              </a:tabLst>
            </a:pPr>
            <a:r>
              <a:rPr lang="en-US" sz="1800" b="1" kern="0" dirty="0">
                <a:solidFill>
                  <a:srgbClr val="000000"/>
                </a:solidFill>
                <a:latin typeface="Calibri" pitchFamily="34" charset="0"/>
                <a:ea typeface="Calibri" pitchFamily="34" charset="0"/>
                <a:cs typeface="Times New Roman" pitchFamily="18" charset="0"/>
                <a:sym typeface="Arial"/>
              </a:rPr>
              <a:t>Ovum </a:t>
            </a:r>
            <a:endParaRPr lang="en-US" sz="900" b="1" kern="0" dirty="0">
              <a:solidFill>
                <a:srgbClr val="000000"/>
              </a:solidFill>
              <a:latin typeface="Arial" pitchFamily="34" charset="0"/>
              <a:cs typeface="Arial" pitchFamily="34" charset="0"/>
              <a:sym typeface="Arial"/>
            </a:endParaRPr>
          </a:p>
          <a:p>
            <a:pPr marL="0" lvl="0" indent="0" algn="ctr" eaLnBrk="0" fontAlgn="base" hangingPunct="0">
              <a:spcBef>
                <a:spcPct val="0"/>
              </a:spcBef>
              <a:spcAft>
                <a:spcPct val="0"/>
              </a:spcAft>
              <a:buNone/>
              <a:tabLst>
                <a:tab pos="228600" algn="r"/>
              </a:tabLst>
            </a:pPr>
            <a:r>
              <a:rPr lang="en-US" sz="1800" b="1" kern="0" dirty="0">
                <a:solidFill>
                  <a:srgbClr val="000000"/>
                </a:solidFill>
                <a:latin typeface="Calibri" pitchFamily="34" charset="0"/>
                <a:ea typeface="Calibri" pitchFamily="34" charset="0"/>
                <a:cs typeface="Times New Roman" pitchFamily="18" charset="0"/>
                <a:sym typeface="Symbol" pitchFamily="18" charset="2"/>
              </a:rPr>
              <a:t></a:t>
            </a:r>
            <a:endParaRPr lang="en-US" sz="900" b="1" kern="0" dirty="0">
              <a:solidFill>
                <a:srgbClr val="000000"/>
              </a:solidFill>
              <a:latin typeface="Arial" pitchFamily="34" charset="0"/>
              <a:cs typeface="Arial" pitchFamily="34" charset="0"/>
              <a:sym typeface="Arial"/>
            </a:endParaRPr>
          </a:p>
          <a:p>
            <a:pPr marL="0" lvl="0" indent="0" algn="ctr" eaLnBrk="0" fontAlgn="base" hangingPunct="0">
              <a:spcBef>
                <a:spcPct val="0"/>
              </a:spcBef>
              <a:spcAft>
                <a:spcPct val="0"/>
              </a:spcAft>
              <a:buNone/>
              <a:tabLst>
                <a:tab pos="228600" algn="r"/>
              </a:tabLst>
            </a:pPr>
            <a:r>
              <a:rPr lang="en-US" sz="1800" b="1" kern="0" dirty="0">
                <a:solidFill>
                  <a:srgbClr val="000000"/>
                </a:solidFill>
                <a:latin typeface="Calibri" pitchFamily="34" charset="0"/>
                <a:ea typeface="Calibri" pitchFamily="34" charset="0"/>
                <a:cs typeface="Times New Roman" pitchFamily="18" charset="0"/>
                <a:sym typeface="Symbol" pitchFamily="18" charset="2"/>
              </a:rPr>
              <a:t>Fertilized by sperm</a:t>
            </a:r>
            <a:r>
              <a:rPr lang="ar-SA" sz="1800" b="1" kern="0" dirty="0">
                <a:solidFill>
                  <a:srgbClr val="000000"/>
                </a:solidFill>
                <a:latin typeface="Times New Roman" pitchFamily="18" charset="0"/>
                <a:ea typeface="Calibri" pitchFamily="34" charset="0"/>
                <a:cs typeface="Times New Roman" pitchFamily="18" charset="0"/>
                <a:sym typeface="Symbol" pitchFamily="18" charset="2"/>
              </a:rPr>
              <a:t>يوم (14</a:t>
            </a:r>
            <a:r>
              <a:rPr lang="en-US" sz="1800" b="1" kern="0" dirty="0">
                <a:solidFill>
                  <a:srgbClr val="000000"/>
                </a:solidFill>
                <a:latin typeface="Times New Roman" pitchFamily="18" charset="0"/>
                <a:ea typeface="Calibri" pitchFamily="34" charset="0"/>
                <a:cs typeface="Times New Roman" pitchFamily="18" charset="0"/>
                <a:sym typeface="Symbol" pitchFamily="18" charset="2"/>
              </a:rPr>
              <a:t>)</a:t>
            </a:r>
            <a:r>
              <a:rPr lang="en-US" sz="1800" b="1" kern="0" dirty="0">
                <a:solidFill>
                  <a:srgbClr val="000000"/>
                </a:solidFill>
                <a:latin typeface="Calibri" pitchFamily="34" charset="0"/>
                <a:ea typeface="Calibri" pitchFamily="34" charset="0"/>
                <a:cs typeface="Times New Roman" pitchFamily="18" charset="0"/>
                <a:sym typeface="Symbol" pitchFamily="18" charset="2"/>
              </a:rPr>
              <a:t> </a:t>
            </a:r>
            <a:endParaRPr lang="en-US" sz="900" b="1" kern="0" dirty="0">
              <a:solidFill>
                <a:srgbClr val="000000"/>
              </a:solidFill>
              <a:latin typeface="Arial" pitchFamily="34" charset="0"/>
              <a:cs typeface="Arial" pitchFamily="34" charset="0"/>
              <a:sym typeface="Symbol" pitchFamily="18" charset="2"/>
            </a:endParaRPr>
          </a:p>
          <a:p>
            <a:pPr marL="0" lvl="0" indent="0" algn="ctr" eaLnBrk="0" fontAlgn="base" hangingPunct="0">
              <a:spcBef>
                <a:spcPct val="0"/>
              </a:spcBef>
              <a:spcAft>
                <a:spcPct val="0"/>
              </a:spcAft>
              <a:buNone/>
              <a:tabLst>
                <a:tab pos="228600" algn="r"/>
              </a:tabLst>
            </a:pPr>
            <a:r>
              <a:rPr lang="en-US" sz="1800" b="1" kern="0" dirty="0">
                <a:solidFill>
                  <a:srgbClr val="000000"/>
                </a:solidFill>
                <a:latin typeface="Calibri" pitchFamily="34" charset="0"/>
                <a:ea typeface="Calibri" pitchFamily="34" charset="0"/>
                <a:cs typeface="Times New Roman" pitchFamily="18" charset="0"/>
                <a:sym typeface="Symbol" pitchFamily="18" charset="2"/>
              </a:rPr>
              <a:t></a:t>
            </a:r>
            <a:endParaRPr lang="en-US" sz="900" b="1" kern="0" dirty="0">
              <a:solidFill>
                <a:srgbClr val="000000"/>
              </a:solidFill>
              <a:latin typeface="Arial" pitchFamily="34" charset="0"/>
              <a:cs typeface="Arial" pitchFamily="34" charset="0"/>
              <a:sym typeface="Arial"/>
            </a:endParaRPr>
          </a:p>
          <a:p>
            <a:pPr marL="0" lvl="0" indent="0" algn="ctr" eaLnBrk="0" fontAlgn="base" hangingPunct="0">
              <a:spcBef>
                <a:spcPct val="0"/>
              </a:spcBef>
              <a:spcAft>
                <a:spcPct val="0"/>
              </a:spcAft>
              <a:buNone/>
              <a:tabLst>
                <a:tab pos="228600" algn="r"/>
              </a:tabLst>
            </a:pPr>
            <a:r>
              <a:rPr lang="en-US" sz="1800" b="1" kern="0" dirty="0">
                <a:solidFill>
                  <a:srgbClr val="000000"/>
                </a:solidFill>
                <a:latin typeface="Calibri" pitchFamily="34" charset="0"/>
                <a:ea typeface="Calibri" pitchFamily="34" charset="0"/>
                <a:cs typeface="Times New Roman" pitchFamily="18" charset="0"/>
                <a:sym typeface="Symbol" pitchFamily="18" charset="2"/>
              </a:rPr>
              <a:t>Zygote </a:t>
            </a:r>
            <a:r>
              <a:rPr lang="en-US" sz="1800" b="1" kern="0" dirty="0">
                <a:solidFill>
                  <a:srgbClr val="000000"/>
                </a:solidFill>
                <a:latin typeface="Calibri" pitchFamily="34" charset="0"/>
                <a:ea typeface="Calibri" pitchFamily="34" charset="0"/>
                <a:cs typeface="Times New Roman" pitchFamily="18" charset="0"/>
                <a:sym typeface="Arial"/>
              </a:rPr>
              <a:t> mitosis </a:t>
            </a:r>
            <a:r>
              <a:rPr lang="ar-SA" sz="1800" b="1" kern="0" dirty="0">
                <a:solidFill>
                  <a:srgbClr val="000000"/>
                </a:solidFill>
                <a:latin typeface="Times New Roman" pitchFamily="18" charset="0"/>
                <a:ea typeface="Calibri" pitchFamily="34" charset="0"/>
                <a:cs typeface="Times New Roman" pitchFamily="18" charset="0"/>
                <a:sym typeface="Symbol" pitchFamily="18" charset="2"/>
              </a:rPr>
              <a:t>الانشطار الخيطي</a:t>
            </a:r>
            <a:r>
              <a:rPr lang="en-US" sz="1800" b="1" kern="0" dirty="0">
                <a:solidFill>
                  <a:srgbClr val="000000"/>
                </a:solidFill>
                <a:latin typeface="Times New Roman" pitchFamily="18" charset="0"/>
                <a:ea typeface="Calibri" pitchFamily="34" charset="0"/>
                <a:cs typeface="Times New Roman" pitchFamily="18" charset="0"/>
                <a:sym typeface="Symbol" pitchFamily="18" charset="2"/>
              </a:rPr>
              <a:t> </a:t>
            </a:r>
            <a:endParaRPr lang="en-US" sz="900" b="1" kern="0" dirty="0">
              <a:solidFill>
                <a:srgbClr val="000000"/>
              </a:solidFill>
              <a:latin typeface="Arial" pitchFamily="34" charset="0"/>
              <a:cs typeface="Arial" pitchFamily="34" charset="0"/>
              <a:sym typeface="Symbol" pitchFamily="18" charset="2"/>
            </a:endParaRPr>
          </a:p>
          <a:p>
            <a:pPr marL="0" lvl="0" indent="0" algn="ctr" eaLnBrk="0" fontAlgn="base" hangingPunct="0">
              <a:spcBef>
                <a:spcPct val="0"/>
              </a:spcBef>
              <a:spcAft>
                <a:spcPct val="0"/>
              </a:spcAft>
              <a:buNone/>
              <a:tabLst>
                <a:tab pos="228600" algn="r"/>
              </a:tabLst>
            </a:pPr>
            <a:r>
              <a:rPr lang="en-US" sz="1800" b="1" kern="0" dirty="0">
                <a:solidFill>
                  <a:srgbClr val="000000"/>
                </a:solidFill>
                <a:latin typeface="Calibri" pitchFamily="34" charset="0"/>
                <a:ea typeface="Calibri" pitchFamily="34" charset="0"/>
                <a:cs typeface="Times New Roman" pitchFamily="18" charset="0"/>
                <a:sym typeface="Symbol" pitchFamily="18" charset="2"/>
              </a:rPr>
              <a:t></a:t>
            </a:r>
            <a:endParaRPr lang="en-US" sz="900" b="1" kern="0" dirty="0">
              <a:solidFill>
                <a:srgbClr val="000000"/>
              </a:solidFill>
              <a:latin typeface="Arial" pitchFamily="34" charset="0"/>
              <a:cs typeface="Arial" pitchFamily="34" charset="0"/>
              <a:sym typeface="Arial"/>
            </a:endParaRPr>
          </a:p>
          <a:p>
            <a:pPr marL="0" lvl="0" indent="0" algn="ctr" eaLnBrk="0" fontAlgn="base" hangingPunct="0">
              <a:spcBef>
                <a:spcPct val="0"/>
              </a:spcBef>
              <a:spcAft>
                <a:spcPct val="0"/>
              </a:spcAft>
              <a:buNone/>
              <a:tabLst>
                <a:tab pos="228600" algn="r"/>
              </a:tabLst>
            </a:pPr>
            <a:r>
              <a:rPr lang="en-US" sz="1800" b="1" kern="0" dirty="0">
                <a:solidFill>
                  <a:srgbClr val="000000"/>
                </a:solidFill>
                <a:latin typeface="Calibri" pitchFamily="34" charset="0"/>
                <a:ea typeface="Calibri" pitchFamily="34" charset="0"/>
                <a:cs typeface="Times New Roman" pitchFamily="18" charset="0"/>
                <a:sym typeface="Symbol" pitchFamily="18" charset="2"/>
              </a:rPr>
              <a:t>(</a:t>
            </a:r>
            <a:r>
              <a:rPr lang="en-US" sz="1800" b="1" kern="0" dirty="0" err="1">
                <a:solidFill>
                  <a:srgbClr val="000000"/>
                </a:solidFill>
                <a:latin typeface="Calibri" pitchFamily="34" charset="0"/>
                <a:ea typeface="Calibri" pitchFamily="34" charset="0"/>
                <a:cs typeface="Times New Roman" pitchFamily="18" charset="0"/>
                <a:sym typeface="Symbol" pitchFamily="18" charset="2"/>
              </a:rPr>
              <a:t>morula</a:t>
            </a:r>
            <a:r>
              <a:rPr lang="en-US" sz="1800" b="1" kern="0" dirty="0">
                <a:solidFill>
                  <a:srgbClr val="000000"/>
                </a:solidFill>
                <a:latin typeface="Calibri" pitchFamily="34" charset="0"/>
                <a:ea typeface="Calibri" pitchFamily="34" charset="0"/>
                <a:cs typeface="Times New Roman" pitchFamily="18" charset="0"/>
                <a:sym typeface="Symbol" pitchFamily="18" charset="2"/>
              </a:rPr>
              <a:t>) 3-4 days in the fallopian tube </a:t>
            </a:r>
            <a:endParaRPr lang="en-US" sz="900" b="1" kern="0" dirty="0">
              <a:solidFill>
                <a:srgbClr val="000000"/>
              </a:solidFill>
              <a:latin typeface="Arial" pitchFamily="34" charset="0"/>
              <a:cs typeface="Arial" pitchFamily="34" charset="0"/>
              <a:sym typeface="Symbol" pitchFamily="18" charset="2"/>
            </a:endParaRPr>
          </a:p>
          <a:p>
            <a:pPr marL="0" lvl="0" indent="0" algn="ctr" eaLnBrk="0" fontAlgn="base" hangingPunct="0">
              <a:spcBef>
                <a:spcPct val="0"/>
              </a:spcBef>
              <a:spcAft>
                <a:spcPct val="0"/>
              </a:spcAft>
              <a:buNone/>
              <a:tabLst>
                <a:tab pos="228600" algn="r"/>
              </a:tabLst>
            </a:pPr>
            <a:r>
              <a:rPr lang="en-US" sz="1800" b="1" kern="0" dirty="0">
                <a:solidFill>
                  <a:srgbClr val="000000"/>
                </a:solidFill>
                <a:latin typeface="Calibri" pitchFamily="34" charset="0"/>
                <a:ea typeface="Calibri" pitchFamily="34" charset="0"/>
                <a:cs typeface="Times New Roman" pitchFamily="18" charset="0"/>
                <a:sym typeface="Symbol" pitchFamily="18" charset="2"/>
              </a:rPr>
              <a:t></a:t>
            </a:r>
            <a:endParaRPr lang="en-US" sz="900" b="1" kern="0" dirty="0">
              <a:solidFill>
                <a:srgbClr val="000000"/>
              </a:solidFill>
              <a:latin typeface="Arial" pitchFamily="34" charset="0"/>
              <a:cs typeface="Arial" pitchFamily="34" charset="0"/>
              <a:sym typeface="Arial"/>
            </a:endParaRPr>
          </a:p>
          <a:p>
            <a:pPr marL="0" lvl="0" indent="0" algn="ctr" eaLnBrk="0" fontAlgn="base" hangingPunct="0">
              <a:spcBef>
                <a:spcPct val="0"/>
              </a:spcBef>
              <a:spcAft>
                <a:spcPct val="0"/>
              </a:spcAft>
              <a:buNone/>
              <a:tabLst>
                <a:tab pos="228600" algn="r"/>
              </a:tabLst>
            </a:pPr>
            <a:r>
              <a:rPr lang="en-US" sz="2400" b="1" kern="0" dirty="0">
                <a:solidFill>
                  <a:srgbClr val="000000"/>
                </a:solidFill>
                <a:latin typeface="Calibri" pitchFamily="34" charset="0"/>
                <a:ea typeface="Calibri" pitchFamily="34" charset="0"/>
                <a:cs typeface="Times New Roman" pitchFamily="18" charset="0"/>
                <a:sym typeface="Symbol" pitchFamily="18" charset="2"/>
              </a:rPr>
              <a:t>In the uterus </a:t>
            </a:r>
            <a:r>
              <a:rPr lang="en-US" sz="2400" b="1" kern="0" dirty="0" err="1">
                <a:solidFill>
                  <a:srgbClr val="000000"/>
                </a:solidFill>
                <a:latin typeface="Calibri" pitchFamily="34" charset="0"/>
                <a:ea typeface="Calibri" pitchFamily="34" charset="0"/>
                <a:cs typeface="Times New Roman" pitchFamily="18" charset="0"/>
                <a:sym typeface="Symbol" pitchFamily="18" charset="2"/>
              </a:rPr>
              <a:t>morula</a:t>
            </a:r>
            <a:r>
              <a:rPr lang="en-US" sz="2400" b="1" kern="0" dirty="0">
                <a:solidFill>
                  <a:srgbClr val="000000"/>
                </a:solidFill>
                <a:latin typeface="Calibri" pitchFamily="34" charset="0"/>
                <a:ea typeface="Calibri" pitchFamily="34" charset="0"/>
                <a:cs typeface="Times New Roman" pitchFamily="18" charset="0"/>
                <a:sym typeface="Symbol" pitchFamily="18" charset="2"/>
              </a:rPr>
              <a:t> convert to blastocyst in the uterus</a:t>
            </a:r>
            <a:endParaRPr lang="en-US" sz="900" b="1" kern="0" dirty="0">
              <a:solidFill>
                <a:srgbClr val="000000"/>
              </a:solidFill>
              <a:latin typeface="Arial" pitchFamily="34" charset="0"/>
              <a:cs typeface="Arial" pitchFamily="34" charset="0"/>
              <a:sym typeface="Symbol" pitchFamily="18" charset="2"/>
            </a:endParaRPr>
          </a:p>
          <a:p>
            <a:pPr marL="0" lvl="0" indent="0" algn="ctr" eaLnBrk="0" fontAlgn="base" hangingPunct="0">
              <a:spcBef>
                <a:spcPct val="0"/>
              </a:spcBef>
              <a:spcAft>
                <a:spcPct val="0"/>
              </a:spcAft>
              <a:buNone/>
              <a:tabLst>
                <a:tab pos="228600" algn="r"/>
              </a:tabLst>
            </a:pPr>
            <a:endParaRPr lang="en-US" sz="1500" kern="0" dirty="0">
              <a:solidFill>
                <a:srgbClr val="000000"/>
              </a:solidFill>
              <a:latin typeface="Calibri" pitchFamily="34" charset="0"/>
              <a:ea typeface="Calibri" pitchFamily="34" charset="0"/>
              <a:cs typeface="Times New Roman" pitchFamily="18" charset="0"/>
              <a:sym typeface="Symbol" pitchFamily="18" charset="2"/>
            </a:endParaRPr>
          </a:p>
          <a:p>
            <a:pPr algn="ctr"/>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3200400"/>
            <a:ext cx="8991601" cy="312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79162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5400" cap="none" dirty="0">
                <a:solidFill>
                  <a:srgbClr val="FF0000"/>
                </a:solidFill>
                <a:effectLst/>
                <a:latin typeface="Franklin Gothic Book"/>
                <a:ea typeface="+mn-ea"/>
                <a:cs typeface="+mn-cs"/>
              </a:rPr>
              <a:t>germ layers</a:t>
            </a:r>
            <a:endParaRPr lang="en-US" sz="6000" dirty="0">
              <a:solidFill>
                <a:srgbClr val="FF0000"/>
              </a:solidFill>
            </a:endParaRPr>
          </a:p>
        </p:txBody>
      </p:sp>
      <p:sp>
        <p:nvSpPr>
          <p:cNvPr id="3" name="Content Placeholder 2"/>
          <p:cNvSpPr>
            <a:spLocks noGrp="1"/>
          </p:cNvSpPr>
          <p:nvPr>
            <p:ph idx="1"/>
          </p:nvPr>
        </p:nvSpPr>
        <p:spPr/>
        <p:txBody>
          <a:bodyPr/>
          <a:lstStyle/>
          <a:p>
            <a:r>
              <a:rPr lang="en-US" u="sng" dirty="0"/>
              <a:t>The three germ </a:t>
            </a:r>
            <a:r>
              <a:rPr lang="en-US" dirty="0"/>
              <a:t>layers are the endoderm, the ectoderm, and the mesoderm. Cells in each germ layer differentiate into tissues and embryonic organs. The ectoderm gives rise to the nervous system and the epidermis, among other tissues. The mesoderm gives rise to the muscle cells and connective tissue in the body. The endoderm gives rise to the gut and many internal organs.</a:t>
            </a:r>
          </a:p>
        </p:txBody>
      </p:sp>
    </p:spTree>
    <p:extLst>
      <p:ext uri="{BB962C8B-B14F-4D97-AF65-F5344CB8AC3E}">
        <p14:creationId xmlns:p14="http://schemas.microsoft.com/office/powerpoint/2010/main" val="31291107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6200" y="533400"/>
            <a:ext cx="8686799" cy="5592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994045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81000" y="304800"/>
            <a:ext cx="8763000" cy="5821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24900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28600" y="381000"/>
            <a:ext cx="8686800" cy="5791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24077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lacenta and embryo at about 11 4/7 weeks gestation"/>
          <p:cNvPicPr/>
          <p:nvPr/>
        </p:nvPicPr>
        <p:blipFill>
          <a:blip r:embed="rId2">
            <a:extLst>
              <a:ext uri="{28A0092B-C50C-407E-A947-70E740481C1C}">
                <a14:useLocalDpi xmlns:a14="http://schemas.microsoft.com/office/drawing/2010/main" val="0"/>
              </a:ext>
            </a:extLst>
          </a:blip>
          <a:srcRect/>
          <a:stretch>
            <a:fillRect/>
          </a:stretch>
        </p:blipFill>
        <p:spPr bwMode="auto">
          <a:xfrm>
            <a:off x="533400" y="457200"/>
            <a:ext cx="8229600" cy="6019799"/>
          </a:xfrm>
          <a:prstGeom prst="rect">
            <a:avLst/>
          </a:prstGeom>
          <a:noFill/>
          <a:ln>
            <a:noFill/>
          </a:ln>
        </p:spPr>
      </p:pic>
    </p:spTree>
    <p:extLst>
      <p:ext uri="{BB962C8B-B14F-4D97-AF65-F5344CB8AC3E}">
        <p14:creationId xmlns:p14="http://schemas.microsoft.com/office/powerpoint/2010/main" val="38065269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304800"/>
          </a:xfrm>
        </p:spPr>
        <p:txBody>
          <a:bodyPr>
            <a:noAutofit/>
          </a:bodyPr>
          <a:lstStyle/>
          <a:p>
            <a:pPr marL="101600" lvl="0">
              <a:spcBef>
                <a:spcPts val="1350"/>
              </a:spcBef>
            </a:pPr>
            <a:r>
              <a:rPr lang="en-US" sz="1600" dirty="0" err="1" smtClean="0">
                <a:solidFill>
                  <a:srgbClr val="FF0000"/>
                </a:solidFill>
              </a:rPr>
              <a:t>Fetul</a:t>
            </a:r>
            <a:r>
              <a:rPr lang="en-US" sz="1600" dirty="0" smtClean="0">
                <a:solidFill>
                  <a:srgbClr val="FF0000"/>
                </a:solidFill>
              </a:rPr>
              <a:t> development</a:t>
            </a:r>
            <a:endParaRPr lang="en-US" sz="1600" dirty="0">
              <a:solidFill>
                <a:srgbClr val="FF0000"/>
              </a:solidFill>
            </a:endParaRPr>
          </a:p>
        </p:txBody>
      </p:sp>
      <p:sp>
        <p:nvSpPr>
          <p:cNvPr id="3" name="Content Placeholder 2"/>
          <p:cNvSpPr>
            <a:spLocks noGrp="1"/>
          </p:cNvSpPr>
          <p:nvPr>
            <p:ph idx="1"/>
          </p:nvPr>
        </p:nvSpPr>
        <p:spPr>
          <a:xfrm>
            <a:off x="457200" y="762000"/>
            <a:ext cx="8229600" cy="5364163"/>
          </a:xfrm>
        </p:spPr>
        <p:txBody>
          <a:bodyPr>
            <a:noAutofit/>
          </a:bodyPr>
          <a:lstStyle/>
          <a:p>
            <a:pPr marL="0" indent="0">
              <a:buNone/>
            </a:pPr>
            <a:r>
              <a:rPr lang="en-US" sz="2800" dirty="0"/>
              <a:t>Within 1 or 2 days of implantation, a layer of cells (</a:t>
            </a:r>
            <a:r>
              <a:rPr lang="en-US" sz="2800" dirty="0" err="1"/>
              <a:t>trophoblast</a:t>
            </a:r>
            <a:r>
              <a:rPr lang="en-US" sz="2800" dirty="0"/>
              <a:t> cells) develops around the blastocyst.</a:t>
            </a:r>
          </a:p>
          <a:p>
            <a:pPr marL="0" indent="0">
              <a:buNone/>
            </a:pPr>
            <a:r>
              <a:rPr lang="en-US" sz="2800" dirty="0"/>
              <a:t>The progenitor villous </a:t>
            </a:r>
            <a:r>
              <a:rPr lang="en-US" sz="2800" dirty="0" err="1"/>
              <a:t>trophoblast</a:t>
            </a:r>
            <a:r>
              <a:rPr lang="en-US" sz="2800" dirty="0"/>
              <a:t> cell, the stem cell of the placenta, develops along 2 cell lines:</a:t>
            </a:r>
          </a:p>
          <a:p>
            <a:pPr marL="0" indent="0">
              <a:buNone/>
            </a:pPr>
            <a:r>
              <a:rPr lang="en-US" sz="2800" dirty="0"/>
              <a:t>• </a:t>
            </a:r>
            <a:r>
              <a:rPr lang="en-US" sz="2800" dirty="0" err="1"/>
              <a:t>Nonproliferative</a:t>
            </a:r>
            <a:r>
              <a:rPr lang="en-US" sz="2800" dirty="0"/>
              <a:t> </a:t>
            </a:r>
            <a:r>
              <a:rPr lang="en-US" sz="2800" dirty="0" err="1"/>
              <a:t>extravillous</a:t>
            </a:r>
            <a:r>
              <a:rPr lang="en-US" sz="2800" dirty="0"/>
              <a:t> </a:t>
            </a:r>
            <a:r>
              <a:rPr lang="en-US" sz="2800" dirty="0" err="1"/>
              <a:t>trophoblast</a:t>
            </a:r>
            <a:r>
              <a:rPr lang="en-US" sz="2800" dirty="0"/>
              <a:t>: These cells penetrate the endometrium, facilitating implantation and anchoring of the placenta.</a:t>
            </a:r>
          </a:p>
          <a:p>
            <a:pPr marL="0" indent="0">
              <a:buNone/>
            </a:pPr>
            <a:r>
              <a:rPr lang="en-US" sz="2800" dirty="0"/>
              <a:t>• </a:t>
            </a:r>
            <a:r>
              <a:rPr lang="en-US" sz="2800" dirty="0" err="1"/>
              <a:t>Syncytiotrophoblast</a:t>
            </a:r>
            <a:r>
              <a:rPr lang="en-US" sz="2800" dirty="0"/>
              <a:t>: These cells produce chorionic gonadotropin by day 10 and other trophic hormones shortly thereafter</a:t>
            </a:r>
            <a:r>
              <a:rPr lang="en-US" sz="2800" dirty="0" smtClean="0"/>
              <a:t>.</a:t>
            </a:r>
            <a:endParaRPr lang="en-US" sz="2800" dirty="0"/>
          </a:p>
        </p:txBody>
      </p:sp>
    </p:spTree>
    <p:extLst>
      <p:ext uri="{BB962C8B-B14F-4D97-AF65-F5344CB8AC3E}">
        <p14:creationId xmlns:p14="http://schemas.microsoft.com/office/powerpoint/2010/main" val="13712191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p:txBody>
          <a:bodyPr>
            <a:normAutofit/>
          </a:bodyPr>
          <a:lstStyle/>
          <a:p>
            <a:pPr marL="0" lvl="0" indent="0">
              <a:buClr>
                <a:srgbClr val="F0A22E"/>
              </a:buClr>
              <a:buNone/>
            </a:pPr>
            <a:r>
              <a:rPr lang="en-US" sz="3600" dirty="0">
                <a:solidFill>
                  <a:srgbClr val="4E3B30"/>
                </a:solidFill>
              </a:rPr>
              <a:t>An inner layer (amnion) and outer layer (</a:t>
            </a:r>
            <a:r>
              <a:rPr lang="en-US" sz="3600" dirty="0" err="1">
                <a:solidFill>
                  <a:srgbClr val="4E3B30"/>
                </a:solidFill>
              </a:rPr>
              <a:t>chorion</a:t>
            </a:r>
            <a:r>
              <a:rPr lang="en-US" sz="3600" dirty="0">
                <a:solidFill>
                  <a:srgbClr val="4E3B30"/>
                </a:solidFill>
              </a:rPr>
              <a:t>) of membranes develop from the </a:t>
            </a:r>
            <a:r>
              <a:rPr lang="en-US" sz="3600" dirty="0" err="1">
                <a:solidFill>
                  <a:srgbClr val="4E3B30"/>
                </a:solidFill>
              </a:rPr>
              <a:t>trophoblast</a:t>
            </a:r>
            <a:r>
              <a:rPr lang="en-US" sz="3600" dirty="0">
                <a:solidFill>
                  <a:srgbClr val="4E3B30"/>
                </a:solidFill>
              </a:rPr>
              <a:t>; these membranes form the </a:t>
            </a:r>
            <a:r>
              <a:rPr lang="en-US" sz="3600" b="1" u="sng" dirty="0">
                <a:solidFill>
                  <a:srgbClr val="4E3B30"/>
                </a:solidFill>
              </a:rPr>
              <a:t>amniotic sac</a:t>
            </a:r>
            <a:r>
              <a:rPr lang="en-US" sz="3600" dirty="0">
                <a:solidFill>
                  <a:srgbClr val="4E3B30"/>
                </a:solidFill>
              </a:rPr>
              <a:t>, which contains the </a:t>
            </a:r>
            <a:r>
              <a:rPr lang="en-US" sz="3600" dirty="0" err="1">
                <a:solidFill>
                  <a:srgbClr val="4E3B30"/>
                </a:solidFill>
              </a:rPr>
              <a:t>conceptus</a:t>
            </a:r>
            <a:r>
              <a:rPr lang="en-US" sz="3600" dirty="0">
                <a:solidFill>
                  <a:srgbClr val="4E3B30"/>
                </a:solidFill>
              </a:rPr>
              <a:t> (term used for derivatives of the zygote at any stage.</a:t>
            </a:r>
          </a:p>
          <a:p>
            <a:pPr marL="0" lvl="0" indent="0">
              <a:buClr>
                <a:srgbClr val="F0A22E"/>
              </a:buClr>
              <a:buNone/>
            </a:pPr>
            <a:r>
              <a:rPr lang="en-US" sz="3600" dirty="0">
                <a:solidFill>
                  <a:srgbClr val="4E3B30"/>
                </a:solidFill>
              </a:rPr>
              <a:t>.</a:t>
            </a:r>
          </a:p>
        </p:txBody>
      </p:sp>
    </p:spTree>
    <p:extLst>
      <p:ext uri="{BB962C8B-B14F-4D97-AF65-F5344CB8AC3E}">
        <p14:creationId xmlns:p14="http://schemas.microsoft.com/office/powerpoint/2010/main" val="7252646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228600"/>
          </a:xfrm>
        </p:spPr>
        <p:txBody>
          <a:bodyPr>
            <a:noAutofit/>
          </a:bodyPr>
          <a:lstStyle/>
          <a:p>
            <a:pPr marL="101600" lvl="0">
              <a:spcBef>
                <a:spcPts val="445"/>
              </a:spcBef>
            </a:pPr>
            <a:r>
              <a:rPr lang="en-US" sz="3200" dirty="0" smtClean="0"/>
              <a:t>Cont.</a:t>
            </a:r>
            <a:endParaRPr lang="en-US" sz="3200" dirty="0"/>
          </a:p>
        </p:txBody>
      </p:sp>
      <p:sp>
        <p:nvSpPr>
          <p:cNvPr id="3" name="Content Placeholder 2"/>
          <p:cNvSpPr>
            <a:spLocks noGrp="1"/>
          </p:cNvSpPr>
          <p:nvPr>
            <p:ph idx="1"/>
          </p:nvPr>
        </p:nvSpPr>
        <p:spPr>
          <a:xfrm>
            <a:off x="457200" y="685800"/>
            <a:ext cx="8229600" cy="5440363"/>
          </a:xfrm>
        </p:spPr>
        <p:txBody>
          <a:bodyPr>
            <a:normAutofit/>
          </a:bodyPr>
          <a:lstStyle/>
          <a:p>
            <a:pPr marL="0" lvl="0" indent="0">
              <a:buClr>
                <a:srgbClr val="F0A22E"/>
              </a:buClr>
              <a:buNone/>
            </a:pPr>
            <a:r>
              <a:rPr lang="en-US" sz="3600" dirty="0">
                <a:solidFill>
                  <a:srgbClr val="4E3B30"/>
                </a:solidFill>
              </a:rPr>
              <a:t>When the sac is formed and the blastocyst cavity closes (by about 10 days), the </a:t>
            </a:r>
            <a:r>
              <a:rPr lang="en-US" sz="3600" dirty="0" err="1">
                <a:solidFill>
                  <a:srgbClr val="4E3B30"/>
                </a:solidFill>
              </a:rPr>
              <a:t>conceptus</a:t>
            </a:r>
            <a:r>
              <a:rPr lang="en-US" sz="3600" dirty="0">
                <a:solidFill>
                  <a:srgbClr val="4E3B30"/>
                </a:solidFill>
              </a:rPr>
              <a:t> is considered an embryo.</a:t>
            </a:r>
          </a:p>
          <a:p>
            <a:pPr marL="0" lvl="0" indent="0">
              <a:buClr>
                <a:srgbClr val="F0A22E"/>
              </a:buClr>
              <a:buNone/>
            </a:pPr>
            <a:r>
              <a:rPr lang="en-US" sz="3600" dirty="0">
                <a:solidFill>
                  <a:srgbClr val="4E3B30"/>
                </a:solidFill>
              </a:rPr>
              <a:t>The amniotic sac fills with fluid and expands with the growing embryo, filling the endometrial cavity by about 12 weeks after conception; then, the amniotic sac is the only cavity remaining in the uterus</a:t>
            </a:r>
            <a:endParaRPr lang="en-US" sz="4800" dirty="0"/>
          </a:p>
        </p:txBody>
      </p:sp>
    </p:spTree>
    <p:extLst>
      <p:ext uri="{BB962C8B-B14F-4D97-AF65-F5344CB8AC3E}">
        <p14:creationId xmlns:p14="http://schemas.microsoft.com/office/powerpoint/2010/main" val="14092306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Autofit/>
          </a:bodyPr>
          <a:lstStyle/>
          <a:p>
            <a:pPr marL="101600" lvl="0">
              <a:spcBef>
                <a:spcPts val="5"/>
              </a:spcBef>
            </a:pPr>
            <a:r>
              <a:rPr lang="en-US" sz="2400" dirty="0" err="1" smtClean="0">
                <a:solidFill>
                  <a:srgbClr val="FF0000"/>
                </a:solidFill>
              </a:rPr>
              <a:t>Cont</a:t>
            </a:r>
            <a:r>
              <a:rPr lang="en-US" sz="2400" dirty="0" smtClean="0">
                <a:solidFill>
                  <a:srgbClr val="FF0000"/>
                </a:solidFill>
              </a:rPr>
              <a:t>,</a:t>
            </a:r>
            <a:endParaRPr lang="en-US" sz="2400" dirty="0">
              <a:solidFill>
                <a:srgbClr val="FF0000"/>
              </a:solidFill>
            </a:endParaRPr>
          </a:p>
        </p:txBody>
      </p:sp>
      <p:sp>
        <p:nvSpPr>
          <p:cNvPr id="3" name="Content Placeholder 2"/>
          <p:cNvSpPr>
            <a:spLocks noGrp="1"/>
          </p:cNvSpPr>
          <p:nvPr>
            <p:ph idx="1"/>
          </p:nvPr>
        </p:nvSpPr>
        <p:spPr>
          <a:xfrm>
            <a:off x="457200" y="762000"/>
            <a:ext cx="8229600" cy="5364163"/>
          </a:xfrm>
        </p:spPr>
        <p:txBody>
          <a:bodyPr>
            <a:normAutofit fontScale="77500" lnSpcReduction="20000"/>
          </a:bodyPr>
          <a:lstStyle/>
          <a:p>
            <a:pPr marL="0" indent="0">
              <a:buNone/>
            </a:pPr>
            <a:r>
              <a:rPr lang="en-US" sz="4400" dirty="0" smtClean="0"/>
              <a:t> </a:t>
            </a:r>
            <a:r>
              <a:rPr lang="en-US" sz="2400" cap="all" dirty="0" err="1">
                <a:solidFill>
                  <a:schemeClr val="tx1"/>
                </a:solidFill>
                <a:effectLst>
                  <a:reflection blurRad="12700" stA="48000" endA="300" endPos="55000" dir="5400000" sy="-90000" algn="bl" rotWithShape="0"/>
                </a:effectLst>
                <a:latin typeface="Franklin Gothic Medium"/>
                <a:ea typeface="+mj-ea"/>
                <a:cs typeface="+mj-cs"/>
              </a:rPr>
              <a:t>Trophoblast</a:t>
            </a:r>
            <a:r>
              <a:rPr lang="en-US" sz="2400" cap="all" dirty="0">
                <a:solidFill>
                  <a:schemeClr val="tx1"/>
                </a:solidFill>
                <a:effectLst>
                  <a:reflection blurRad="12700" stA="48000" endA="300" endPos="55000" dir="5400000" sy="-90000" algn="bl" rotWithShape="0"/>
                </a:effectLst>
                <a:latin typeface="Franklin Gothic Medium"/>
                <a:ea typeface="+mj-ea"/>
                <a:cs typeface="+mj-cs"/>
              </a:rPr>
              <a:t> cells develop into cells that form the placenta</a:t>
            </a:r>
            <a:r>
              <a:rPr lang="en-US" sz="4400" dirty="0" smtClean="0">
                <a:solidFill>
                  <a:schemeClr val="tx1"/>
                </a:solidFill>
              </a:rPr>
              <a:t>      </a:t>
            </a:r>
            <a:r>
              <a:rPr lang="en-US" sz="4400" dirty="0" smtClean="0"/>
              <a:t>The </a:t>
            </a:r>
            <a:r>
              <a:rPr lang="en-US" sz="4400" dirty="0" err="1"/>
              <a:t>extravillous</a:t>
            </a:r>
            <a:r>
              <a:rPr lang="en-US" sz="4400" dirty="0"/>
              <a:t> </a:t>
            </a:r>
            <a:r>
              <a:rPr lang="en-US" sz="4400" dirty="0" err="1"/>
              <a:t>trophoblast</a:t>
            </a:r>
            <a:r>
              <a:rPr lang="en-US" sz="4400" dirty="0"/>
              <a:t> forms villi, which penetrate the uterus.</a:t>
            </a:r>
          </a:p>
          <a:p>
            <a:pPr marL="0" indent="0">
              <a:buNone/>
            </a:pPr>
            <a:r>
              <a:rPr lang="en-US" sz="4400" dirty="0"/>
              <a:t>The </a:t>
            </a:r>
            <a:r>
              <a:rPr lang="en-US" sz="4400" dirty="0" err="1"/>
              <a:t>syncytiotrophoblast</a:t>
            </a:r>
            <a:r>
              <a:rPr lang="en-US" sz="4400" dirty="0"/>
              <a:t> covers the villi. The </a:t>
            </a:r>
            <a:r>
              <a:rPr lang="en-US" sz="4400" dirty="0" err="1"/>
              <a:t>syncytiotrophoblast</a:t>
            </a:r>
            <a:r>
              <a:rPr lang="en-US" sz="4400" dirty="0"/>
              <a:t> synthesizes trophic hormones and provides arterial and venous exchange between the circulation of the </a:t>
            </a:r>
            <a:r>
              <a:rPr lang="en-US" sz="4400" dirty="0" err="1"/>
              <a:t>conceptus</a:t>
            </a:r>
            <a:r>
              <a:rPr lang="en-US" sz="4400" dirty="0"/>
              <a:t> and that of the mother.</a:t>
            </a:r>
          </a:p>
          <a:p>
            <a:pPr marL="0" indent="0">
              <a:buNone/>
            </a:pPr>
            <a:r>
              <a:rPr lang="en-US" sz="4400" dirty="0"/>
              <a:t>The placenta is fully formed by week 18 to 20 but continues to grow, weighing about 500 g by term.</a:t>
            </a:r>
          </a:p>
        </p:txBody>
      </p:sp>
    </p:spTree>
    <p:extLst>
      <p:ext uri="{BB962C8B-B14F-4D97-AF65-F5344CB8AC3E}">
        <p14:creationId xmlns:p14="http://schemas.microsoft.com/office/powerpoint/2010/main" val="5461127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pPr marL="342900" lvl="0" indent="-342900">
              <a:spcBef>
                <a:spcPct val="20000"/>
              </a:spcBef>
            </a:pPr>
            <a:r>
              <a:rPr lang="en-US" sz="4000" cap="none" dirty="0">
                <a:solidFill>
                  <a:srgbClr val="4E3B30"/>
                </a:solidFill>
                <a:effectLst/>
                <a:latin typeface="Franklin Gothic Book"/>
                <a:ea typeface="+mn-ea"/>
                <a:cs typeface="+mn-cs"/>
              </a:rPr>
              <a:t>Embryo</a:t>
            </a:r>
          </a:p>
        </p:txBody>
      </p:sp>
      <p:sp>
        <p:nvSpPr>
          <p:cNvPr id="3" name="Content Placeholder 2"/>
          <p:cNvSpPr>
            <a:spLocks noGrp="1"/>
          </p:cNvSpPr>
          <p:nvPr>
            <p:ph idx="1"/>
          </p:nvPr>
        </p:nvSpPr>
        <p:spPr>
          <a:xfrm>
            <a:off x="457200" y="838200"/>
            <a:ext cx="8229600" cy="5287963"/>
          </a:xfrm>
        </p:spPr>
        <p:txBody>
          <a:bodyPr>
            <a:noAutofit/>
          </a:bodyPr>
          <a:lstStyle/>
          <a:p>
            <a:r>
              <a:rPr lang="en-US" sz="2400" dirty="0" smtClean="0"/>
              <a:t>Around </a:t>
            </a:r>
            <a:r>
              <a:rPr lang="en-US" sz="2400" dirty="0"/>
              <a:t>day 10, 3 germ layers (ectoderm, mesoderm, endoderm) are usually distinct in the embryo.</a:t>
            </a:r>
          </a:p>
          <a:p>
            <a:r>
              <a:rPr lang="en-US" sz="2400" dirty="0"/>
              <a:t>Then the primitive streak, which becomes the neural tube, begins to develop.</a:t>
            </a:r>
          </a:p>
          <a:p>
            <a:r>
              <a:rPr lang="en-US" sz="2400" dirty="0"/>
              <a:t>Around day 16, the </a:t>
            </a:r>
            <a:r>
              <a:rPr lang="en-US" sz="2400" dirty="0" err="1"/>
              <a:t>cephalad</a:t>
            </a:r>
            <a:r>
              <a:rPr lang="en-US" sz="2400" dirty="0"/>
              <a:t> portion of the mesoderm thickens, forming </a:t>
            </a:r>
            <a:r>
              <a:rPr lang="en-US" sz="2400" u="sng" dirty="0"/>
              <a:t>a central chann</a:t>
            </a:r>
            <a:r>
              <a:rPr lang="en-US" sz="2400" dirty="0"/>
              <a:t>el that develops into the heart and great vessels.</a:t>
            </a:r>
          </a:p>
          <a:p>
            <a:r>
              <a:rPr lang="en-US" sz="2400" dirty="0"/>
              <a:t>The heart begins to pump plasma around </a:t>
            </a:r>
            <a:r>
              <a:rPr lang="en-US" sz="2800" dirty="0">
                <a:solidFill>
                  <a:srgbClr val="FF0000"/>
                </a:solidFill>
              </a:rPr>
              <a:t>day 20</a:t>
            </a:r>
            <a:r>
              <a:rPr lang="en-US" sz="2400" dirty="0"/>
              <a:t>, and on the next day, fetal red blood cells (RBCs), which are immature and nucleated, appear.</a:t>
            </a:r>
          </a:p>
          <a:p>
            <a:r>
              <a:rPr lang="en-US" sz="2400" dirty="0"/>
              <a:t>Fetal RBCs are soon replaced by mature RBCs, and blood vessels develop throughout the embryo.</a:t>
            </a:r>
          </a:p>
          <a:p>
            <a:r>
              <a:rPr lang="en-US" sz="2400" dirty="0"/>
              <a:t>Eventually, the umbilical artery and vein develop, connecting the embryonic vessels with the placenta.</a:t>
            </a:r>
          </a:p>
          <a:p>
            <a:r>
              <a:rPr lang="en-US" sz="2400" dirty="0" smtClean="0"/>
              <a:t>.</a:t>
            </a:r>
            <a:endParaRPr lang="en-US" sz="2400" dirty="0"/>
          </a:p>
        </p:txBody>
      </p:sp>
    </p:spTree>
    <p:extLst>
      <p:ext uri="{BB962C8B-B14F-4D97-AF65-F5344CB8AC3E}">
        <p14:creationId xmlns:p14="http://schemas.microsoft.com/office/powerpoint/2010/main" val="24077093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fontScale="90000"/>
          </a:bodyPr>
          <a:lstStyle/>
          <a:p>
            <a:r>
              <a:rPr lang="en-US" sz="4800" dirty="0" err="1" smtClean="0">
                <a:solidFill>
                  <a:srgbClr val="FF0000"/>
                </a:solidFill>
              </a:rPr>
              <a:t>Cont</a:t>
            </a:r>
            <a:r>
              <a:rPr lang="en-US" sz="4800" dirty="0" smtClean="0">
                <a:solidFill>
                  <a:srgbClr val="FF0000"/>
                </a:solidFill>
              </a:rPr>
              <a:t>,</a:t>
            </a:r>
            <a:endParaRPr lang="en-US" sz="4800" dirty="0">
              <a:solidFill>
                <a:srgbClr val="FF0000"/>
              </a:solidFill>
            </a:endParaRPr>
          </a:p>
        </p:txBody>
      </p:sp>
      <p:sp>
        <p:nvSpPr>
          <p:cNvPr id="3" name="Content Placeholder 2"/>
          <p:cNvSpPr>
            <a:spLocks noGrp="1"/>
          </p:cNvSpPr>
          <p:nvPr>
            <p:ph idx="1"/>
          </p:nvPr>
        </p:nvSpPr>
        <p:spPr>
          <a:xfrm>
            <a:off x="457200" y="1066800"/>
            <a:ext cx="8229600" cy="5059363"/>
          </a:xfrm>
        </p:spPr>
        <p:txBody>
          <a:bodyPr>
            <a:normAutofit fontScale="92500"/>
          </a:bodyPr>
          <a:lstStyle/>
          <a:p>
            <a:pPr lvl="0">
              <a:buClr>
                <a:srgbClr val="F0A22E"/>
              </a:buClr>
            </a:pPr>
            <a:r>
              <a:rPr lang="en-US" sz="4000" dirty="0">
                <a:solidFill>
                  <a:srgbClr val="4E3B30"/>
                </a:solidFill>
              </a:rPr>
              <a:t>Most organs form between 21 and 57 days after fertilization (between 5 and 10 weeks gestation); however, the central nervous system continues to develop throughout pregnancy.</a:t>
            </a:r>
          </a:p>
          <a:p>
            <a:pPr lvl="0">
              <a:buClr>
                <a:srgbClr val="F0A22E"/>
              </a:buClr>
            </a:pPr>
            <a:r>
              <a:rPr lang="en-US" sz="4000" dirty="0">
                <a:solidFill>
                  <a:srgbClr val="4E3B30"/>
                </a:solidFill>
              </a:rPr>
              <a:t>Susceptibility to malformations induced by teratogens is highest when organs are forming</a:t>
            </a:r>
            <a:endParaRPr lang="en-US" dirty="0"/>
          </a:p>
        </p:txBody>
      </p:sp>
    </p:spTree>
    <p:extLst>
      <p:ext uri="{BB962C8B-B14F-4D97-AF65-F5344CB8AC3E}">
        <p14:creationId xmlns:p14="http://schemas.microsoft.com/office/powerpoint/2010/main" val="35067123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28600" y="0"/>
            <a:ext cx="8763000" cy="655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255589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Content Placeholder 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152400"/>
            <a:ext cx="9220200" cy="6150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33133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981200"/>
          </a:xfrm>
        </p:spPr>
        <p:txBody>
          <a:bodyPr>
            <a:noAutofit/>
          </a:bodyPr>
          <a:lstStyle/>
          <a:p>
            <a:pPr lvl="0">
              <a:lnSpc>
                <a:spcPct val="115000"/>
              </a:lnSpc>
              <a:spcBef>
                <a:spcPts val="0"/>
              </a:spcBef>
              <a:spcAft>
                <a:spcPts val="1500"/>
              </a:spcAft>
            </a:pPr>
            <a:r>
              <a:rPr lang="en-US" sz="2400" b="1" kern="0" dirty="0">
                <a:solidFill>
                  <a:srgbClr val="FF0000"/>
                </a:solidFill>
                <a:latin typeface="Times New Roman"/>
                <a:ea typeface="Times New Roman"/>
                <a:cs typeface="Arial"/>
                <a:sym typeface="Arial"/>
              </a:rPr>
              <a:t>Placenta</a:t>
            </a:r>
            <a:r>
              <a:rPr lang="en-US" sz="2800" kern="0" dirty="0">
                <a:solidFill>
                  <a:srgbClr val="FF0000"/>
                </a:solidFill>
                <a:ea typeface="Calibri"/>
                <a:cs typeface="Arial"/>
                <a:sym typeface="Arial"/>
              </a:rPr>
              <a:t/>
            </a:r>
            <a:br>
              <a:rPr lang="en-US" sz="2800" kern="0" dirty="0">
                <a:solidFill>
                  <a:srgbClr val="FF0000"/>
                </a:solidFill>
                <a:ea typeface="Calibri"/>
                <a:cs typeface="Arial"/>
                <a:sym typeface="Arial"/>
              </a:rPr>
            </a:br>
            <a:endParaRPr lang="en-US" sz="5400" dirty="0">
              <a:solidFill>
                <a:srgbClr val="FF0000"/>
              </a:solidFill>
            </a:endParaRPr>
          </a:p>
        </p:txBody>
      </p:sp>
      <p:sp>
        <p:nvSpPr>
          <p:cNvPr id="3" name="Content Placeholder 2"/>
          <p:cNvSpPr>
            <a:spLocks noGrp="1"/>
          </p:cNvSpPr>
          <p:nvPr>
            <p:ph idx="1"/>
          </p:nvPr>
        </p:nvSpPr>
        <p:spPr>
          <a:xfrm>
            <a:off x="457200" y="838200"/>
            <a:ext cx="8229600" cy="5287963"/>
          </a:xfrm>
        </p:spPr>
        <p:txBody>
          <a:bodyPr>
            <a:normAutofit fontScale="92500" lnSpcReduction="20000"/>
          </a:bodyPr>
          <a:lstStyle/>
          <a:p>
            <a:pPr marL="0" lvl="0" indent="0">
              <a:lnSpc>
                <a:spcPct val="115000"/>
              </a:lnSpc>
              <a:spcBef>
                <a:spcPts val="0"/>
              </a:spcBef>
              <a:spcAft>
                <a:spcPts val="1800"/>
              </a:spcAft>
              <a:buClr>
                <a:srgbClr val="000000"/>
              </a:buClr>
              <a:buNone/>
            </a:pPr>
            <a:r>
              <a:rPr lang="en-US" sz="2600" kern="0" dirty="0" smtClean="0">
                <a:solidFill>
                  <a:srgbClr val="000000"/>
                </a:solidFill>
                <a:latin typeface="Times New Roman"/>
                <a:ea typeface="Times New Roman"/>
                <a:cs typeface="Arial"/>
                <a:sym typeface="Arial"/>
              </a:rPr>
              <a:t>The </a:t>
            </a:r>
            <a:r>
              <a:rPr lang="en-US" sz="2600" kern="0" dirty="0">
                <a:solidFill>
                  <a:srgbClr val="000000"/>
                </a:solidFill>
                <a:latin typeface="Times New Roman"/>
                <a:ea typeface="Times New Roman"/>
                <a:cs typeface="Arial"/>
                <a:sym typeface="Arial"/>
              </a:rPr>
              <a:t>placenta, which is a Latin term for “pancake” for its appearance came from the </a:t>
            </a:r>
            <a:r>
              <a:rPr lang="en-US" sz="2600" kern="0" dirty="0" err="1">
                <a:solidFill>
                  <a:srgbClr val="000000"/>
                </a:solidFill>
                <a:latin typeface="Times New Roman"/>
                <a:ea typeface="Times New Roman"/>
                <a:cs typeface="Arial"/>
                <a:sym typeface="Arial"/>
              </a:rPr>
              <a:t>trophoblast</a:t>
            </a:r>
            <a:r>
              <a:rPr lang="en-US" sz="2600" kern="0" dirty="0">
                <a:solidFill>
                  <a:srgbClr val="000000"/>
                </a:solidFill>
                <a:latin typeface="Times New Roman"/>
                <a:ea typeface="Times New Roman"/>
                <a:cs typeface="Arial"/>
                <a:sym typeface="Arial"/>
              </a:rPr>
              <a:t> tissues and has a lot of functions that benefit the fetus.</a:t>
            </a:r>
            <a:endParaRPr lang="en-US" sz="2600" kern="0" dirty="0">
              <a:solidFill>
                <a:srgbClr val="000000"/>
              </a:solidFill>
              <a:ea typeface="Calibri"/>
              <a:cs typeface="Arial"/>
              <a:sym typeface="Arial"/>
            </a:endParaRPr>
          </a:p>
          <a:p>
            <a:pPr lvl="0" algn="justLow">
              <a:lnSpc>
                <a:spcPct val="150000"/>
              </a:lnSpc>
              <a:spcBef>
                <a:spcPts val="0"/>
              </a:spcBef>
              <a:buClr>
                <a:srgbClr val="000000"/>
              </a:buClr>
              <a:buFont typeface="Times New Roman"/>
              <a:buChar char="-"/>
              <a:tabLst>
                <a:tab pos="228600" algn="r"/>
                <a:tab pos="457200" algn="l"/>
              </a:tabLst>
            </a:pPr>
            <a:r>
              <a:rPr lang="en-US" sz="2600" kern="0" dirty="0">
                <a:solidFill>
                  <a:srgbClr val="000000"/>
                </a:solidFill>
                <a:latin typeface="Times New Roman"/>
                <a:ea typeface="Times New Roman"/>
                <a:cs typeface="Arial"/>
                <a:sym typeface="Arial"/>
              </a:rPr>
              <a:t>It contains 15–20 subdivision are called cotyledons and has formed by 3</a:t>
            </a:r>
            <a:r>
              <a:rPr lang="en-US" sz="2600" kern="0" baseline="30000" dirty="0">
                <a:solidFill>
                  <a:srgbClr val="000000"/>
                </a:solidFill>
                <a:latin typeface="Times New Roman"/>
                <a:ea typeface="Times New Roman"/>
                <a:cs typeface="Arial"/>
                <a:sym typeface="Arial"/>
              </a:rPr>
              <a:t>rd</a:t>
            </a:r>
            <a:r>
              <a:rPr lang="en-US" sz="2600" kern="0" dirty="0">
                <a:solidFill>
                  <a:srgbClr val="000000"/>
                </a:solidFill>
                <a:latin typeface="Times New Roman"/>
                <a:ea typeface="Times New Roman"/>
                <a:cs typeface="Arial"/>
                <a:sym typeface="Arial"/>
              </a:rPr>
              <a:t> moth. </a:t>
            </a:r>
            <a:endParaRPr lang="en-US" sz="2600" kern="0" dirty="0">
              <a:solidFill>
                <a:srgbClr val="000000"/>
              </a:solidFill>
              <a:ea typeface="Times New Roman"/>
              <a:cs typeface="Arial"/>
              <a:sym typeface="Arial"/>
            </a:endParaRPr>
          </a:p>
          <a:p>
            <a:pPr lvl="0" algn="justLow">
              <a:lnSpc>
                <a:spcPct val="150000"/>
              </a:lnSpc>
              <a:spcBef>
                <a:spcPts val="0"/>
              </a:spcBef>
              <a:buClr>
                <a:srgbClr val="000000"/>
              </a:buClr>
              <a:buFont typeface="Times New Roman"/>
              <a:buChar char="-"/>
              <a:tabLst>
                <a:tab pos="228600" algn="r"/>
                <a:tab pos="457200" algn="l"/>
              </a:tabLst>
            </a:pPr>
            <a:r>
              <a:rPr lang="en-US" sz="2600" kern="0" dirty="0">
                <a:solidFill>
                  <a:srgbClr val="000000"/>
                </a:solidFill>
                <a:latin typeface="Times New Roman"/>
                <a:ea typeface="Times New Roman"/>
                <a:cs typeface="Arial"/>
                <a:sym typeface="Arial"/>
              </a:rPr>
              <a:t>Placenta weighs approximately -1.316 (400-600g) (500g at term) measure from 6- 10 inches (15-25 cm) in diameter and (2.5 – 3 cm) thick at term. </a:t>
            </a:r>
            <a:endParaRPr lang="en-US" sz="2600" kern="0" dirty="0">
              <a:solidFill>
                <a:srgbClr val="000000"/>
              </a:solidFill>
              <a:ea typeface="Times New Roman"/>
              <a:cs typeface="Arial"/>
              <a:sym typeface="Arial"/>
            </a:endParaRPr>
          </a:p>
          <a:p>
            <a:pPr lvl="0" algn="justLow">
              <a:lnSpc>
                <a:spcPct val="150000"/>
              </a:lnSpc>
              <a:spcBef>
                <a:spcPts val="0"/>
              </a:spcBef>
              <a:buClr>
                <a:srgbClr val="000000"/>
              </a:buClr>
              <a:buFont typeface="Times New Roman"/>
              <a:buChar char="-"/>
              <a:tabLst>
                <a:tab pos="228600" algn="r"/>
                <a:tab pos="457200" algn="l"/>
              </a:tabLst>
            </a:pPr>
            <a:r>
              <a:rPr lang="en-US" sz="2600" kern="0" dirty="0">
                <a:solidFill>
                  <a:srgbClr val="000000"/>
                </a:solidFill>
                <a:latin typeface="Times New Roman"/>
                <a:ea typeface="Times New Roman"/>
                <a:cs typeface="Arial"/>
                <a:sym typeface="Arial"/>
              </a:rPr>
              <a:t>Having a rough texture, placenta appears red on the maternal surface and shiny and smooth and gray on fetal surface. </a:t>
            </a:r>
            <a:endParaRPr lang="en-US" sz="2600" kern="0" dirty="0">
              <a:solidFill>
                <a:srgbClr val="000000"/>
              </a:solidFill>
              <a:ea typeface="Times New Roman"/>
              <a:cs typeface="Arial"/>
              <a:sym typeface="Arial"/>
            </a:endParaRPr>
          </a:p>
          <a:p>
            <a:pPr marL="0" lvl="0" indent="0">
              <a:spcBef>
                <a:spcPts val="0"/>
              </a:spcBef>
              <a:buClr>
                <a:srgbClr val="000000"/>
              </a:buClr>
              <a:buNone/>
            </a:pPr>
            <a:r>
              <a:rPr lang="en-US" sz="2600" kern="0" dirty="0">
                <a:solidFill>
                  <a:srgbClr val="000000"/>
                </a:solidFill>
                <a:latin typeface="Times New Roman"/>
                <a:ea typeface="Times New Roman"/>
                <a:cs typeface="Arial"/>
                <a:sym typeface="Arial"/>
              </a:rPr>
              <a:t>Placenta function as transport mechanism between mother and fetus.</a:t>
            </a:r>
            <a:r>
              <a:rPr lang="en-US" sz="2600" b="1" kern="0" dirty="0">
                <a:solidFill>
                  <a:srgbClr val="000000"/>
                </a:solidFill>
                <a:latin typeface="Times New Roman"/>
                <a:ea typeface="Times New Roman"/>
                <a:cs typeface="Times New Roman"/>
                <a:sym typeface="Times New Roman"/>
              </a:rPr>
              <a:t> </a:t>
            </a:r>
          </a:p>
          <a:p>
            <a:pPr marL="0" lvl="0" indent="0">
              <a:spcBef>
                <a:spcPts val="0"/>
              </a:spcBef>
              <a:buClr>
                <a:srgbClr val="000000"/>
              </a:buClr>
              <a:buSzPts val="2000"/>
              <a:buNone/>
            </a:pPr>
            <a:endParaRPr lang="en-US" sz="3500" b="1" kern="0" dirty="0">
              <a:solidFill>
                <a:srgbClr val="000000"/>
              </a:solidFill>
              <a:latin typeface="Times New Roman"/>
              <a:ea typeface="Times New Roman"/>
              <a:cs typeface="Times New Roman"/>
              <a:sym typeface="Times New Roman"/>
            </a:endParaRPr>
          </a:p>
          <a:p>
            <a:endParaRPr lang="en-US" dirty="0"/>
          </a:p>
        </p:txBody>
      </p:sp>
    </p:spTree>
    <p:extLst>
      <p:ext uri="{BB962C8B-B14F-4D97-AF65-F5344CB8AC3E}">
        <p14:creationId xmlns:p14="http://schemas.microsoft.com/office/powerpoint/2010/main" val="28810306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dirty="0" smtClean="0"/>
              <a:t>Placenta</a:t>
            </a:r>
            <a:endParaRPr lang="en-US" dirty="0"/>
          </a:p>
        </p:txBody>
      </p:sp>
      <p:sp>
        <p:nvSpPr>
          <p:cNvPr id="3" name="Content Placeholder 2"/>
          <p:cNvSpPr>
            <a:spLocks noGrp="1"/>
          </p:cNvSpPr>
          <p:nvPr>
            <p:ph idx="1"/>
          </p:nvPr>
        </p:nvSpPr>
        <p:spPr>
          <a:xfrm>
            <a:off x="457200" y="890587"/>
            <a:ext cx="8229600" cy="5510213"/>
          </a:xfrm>
        </p:spPr>
        <p:txBody>
          <a:bodyPr>
            <a:normAutofit lnSpcReduction="10000"/>
          </a:bodyPr>
          <a:lstStyle/>
          <a:p>
            <a:pPr lvl="0" algn="justLow">
              <a:lnSpc>
                <a:spcPct val="150000"/>
              </a:lnSpc>
              <a:spcBef>
                <a:spcPts val="0"/>
              </a:spcBef>
              <a:buClr>
                <a:srgbClr val="000000"/>
              </a:buClr>
              <a:buFont typeface="Times New Roman"/>
              <a:buChar char="-"/>
              <a:tabLst>
                <a:tab pos="228600" algn="r"/>
                <a:tab pos="457200" algn="l"/>
              </a:tabLst>
            </a:pPr>
            <a:r>
              <a:rPr lang="en-US" sz="2600" kern="0" dirty="0">
                <a:solidFill>
                  <a:srgbClr val="000000"/>
                </a:solidFill>
                <a:latin typeface="Times New Roman"/>
                <a:ea typeface="Times New Roman"/>
                <a:cs typeface="Arial"/>
                <a:sym typeface="Arial"/>
              </a:rPr>
              <a:t>Placenta produce hormone including: </a:t>
            </a:r>
            <a:endParaRPr lang="en-US" sz="1700" kern="0" dirty="0">
              <a:solidFill>
                <a:srgbClr val="000000"/>
              </a:solidFill>
              <a:ea typeface="Times New Roman"/>
              <a:cs typeface="Arial"/>
              <a:sym typeface="Arial"/>
            </a:endParaRPr>
          </a:p>
          <a:p>
            <a:pPr lvl="0" algn="justLow">
              <a:lnSpc>
                <a:spcPct val="150000"/>
              </a:lnSpc>
              <a:spcBef>
                <a:spcPts val="0"/>
              </a:spcBef>
              <a:buClr>
                <a:srgbClr val="000000"/>
              </a:buClr>
              <a:buFont typeface="Symbol"/>
              <a:buChar char=""/>
              <a:tabLst>
                <a:tab pos="228600" algn="r"/>
                <a:tab pos="457200" algn="l"/>
              </a:tabLst>
            </a:pPr>
            <a:r>
              <a:rPr lang="en-US" sz="2600" kern="0" dirty="0">
                <a:solidFill>
                  <a:srgbClr val="000000"/>
                </a:solidFill>
                <a:latin typeface="Times New Roman"/>
                <a:ea typeface="Times New Roman"/>
                <a:cs typeface="Arial"/>
                <a:sym typeface="Arial"/>
              </a:rPr>
              <a:t>Human chorionic gonadotropin (HCG). </a:t>
            </a:r>
            <a:r>
              <a:rPr lang="en-US" sz="2600" kern="0" dirty="0" smtClean="0">
                <a:solidFill>
                  <a:srgbClr val="000000"/>
                </a:solidFill>
                <a:latin typeface="Times New Roman"/>
                <a:ea typeface="Times New Roman"/>
                <a:cs typeface="Arial"/>
                <a:sym typeface="Arial"/>
              </a:rPr>
              <a:t>                 </a:t>
            </a:r>
            <a:endParaRPr lang="en-US" sz="1700" kern="0" dirty="0">
              <a:solidFill>
                <a:srgbClr val="000000"/>
              </a:solidFill>
              <a:ea typeface="Calibri"/>
              <a:cs typeface="Arial"/>
              <a:sym typeface="Arial"/>
            </a:endParaRPr>
          </a:p>
          <a:p>
            <a:pPr lvl="0" algn="justLow">
              <a:lnSpc>
                <a:spcPct val="150000"/>
              </a:lnSpc>
              <a:spcBef>
                <a:spcPts val="0"/>
              </a:spcBef>
              <a:buClr>
                <a:srgbClr val="000000"/>
              </a:buClr>
              <a:buFont typeface="Symbol"/>
              <a:buChar char=""/>
              <a:tabLst>
                <a:tab pos="228600" algn="r"/>
                <a:tab pos="457200" algn="l"/>
              </a:tabLst>
            </a:pPr>
            <a:r>
              <a:rPr lang="en-US" sz="2600" kern="0" dirty="0">
                <a:solidFill>
                  <a:srgbClr val="000000"/>
                </a:solidFill>
                <a:latin typeface="Times New Roman"/>
                <a:ea typeface="Times New Roman"/>
                <a:cs typeface="Arial"/>
                <a:sym typeface="Arial"/>
              </a:rPr>
              <a:t>Human placenta </a:t>
            </a:r>
            <a:r>
              <a:rPr lang="en-US" sz="2600" kern="0" dirty="0" err="1">
                <a:solidFill>
                  <a:srgbClr val="000000"/>
                </a:solidFill>
                <a:latin typeface="Times New Roman"/>
                <a:ea typeface="Times New Roman"/>
                <a:cs typeface="Arial"/>
                <a:sym typeface="Arial"/>
              </a:rPr>
              <a:t>lactogen</a:t>
            </a:r>
            <a:r>
              <a:rPr lang="en-US" sz="2600" kern="0" dirty="0">
                <a:solidFill>
                  <a:srgbClr val="000000"/>
                </a:solidFill>
                <a:latin typeface="Times New Roman"/>
                <a:ea typeface="Times New Roman"/>
                <a:cs typeface="Arial"/>
                <a:sym typeface="Arial"/>
              </a:rPr>
              <a:t> (HPL). </a:t>
            </a:r>
            <a:endParaRPr lang="en-US" sz="1700" kern="0" dirty="0">
              <a:solidFill>
                <a:srgbClr val="000000"/>
              </a:solidFill>
              <a:ea typeface="Calibri"/>
              <a:cs typeface="Arial"/>
              <a:sym typeface="Arial"/>
            </a:endParaRPr>
          </a:p>
          <a:p>
            <a:pPr lvl="0" algn="justLow">
              <a:lnSpc>
                <a:spcPct val="150000"/>
              </a:lnSpc>
              <a:spcBef>
                <a:spcPts val="0"/>
              </a:spcBef>
              <a:buClr>
                <a:srgbClr val="000000"/>
              </a:buClr>
              <a:buFont typeface="Symbol"/>
              <a:buChar char=""/>
              <a:tabLst>
                <a:tab pos="228600" algn="r"/>
                <a:tab pos="457200" algn="l"/>
              </a:tabLst>
            </a:pPr>
            <a:r>
              <a:rPr lang="en-US" sz="2600" kern="0" dirty="0">
                <a:solidFill>
                  <a:srgbClr val="000000"/>
                </a:solidFill>
                <a:latin typeface="Times New Roman"/>
                <a:ea typeface="Times New Roman"/>
                <a:cs typeface="Arial"/>
                <a:sym typeface="Arial"/>
              </a:rPr>
              <a:t>Gonadotropin releasing hormone (</a:t>
            </a:r>
            <a:r>
              <a:rPr lang="en-US" sz="2600" kern="0" dirty="0" err="1">
                <a:solidFill>
                  <a:srgbClr val="000000"/>
                </a:solidFill>
                <a:latin typeface="Times New Roman"/>
                <a:ea typeface="Times New Roman"/>
                <a:cs typeface="Arial"/>
                <a:sym typeface="Arial"/>
              </a:rPr>
              <a:t>GnRM</a:t>
            </a:r>
            <a:r>
              <a:rPr lang="en-US" sz="2600" kern="0" dirty="0">
                <a:solidFill>
                  <a:srgbClr val="000000"/>
                </a:solidFill>
                <a:latin typeface="Times New Roman"/>
                <a:ea typeface="Times New Roman"/>
                <a:cs typeface="Arial"/>
                <a:sym typeface="Arial"/>
              </a:rPr>
              <a:t>). </a:t>
            </a:r>
            <a:endParaRPr lang="en-US" sz="1700" kern="0" dirty="0">
              <a:solidFill>
                <a:srgbClr val="000000"/>
              </a:solidFill>
              <a:ea typeface="Calibri"/>
              <a:cs typeface="Arial"/>
              <a:sym typeface="Arial"/>
            </a:endParaRPr>
          </a:p>
          <a:p>
            <a:pPr lvl="0" algn="justLow">
              <a:lnSpc>
                <a:spcPct val="150000"/>
              </a:lnSpc>
              <a:spcBef>
                <a:spcPts val="0"/>
              </a:spcBef>
              <a:buClr>
                <a:srgbClr val="000000"/>
              </a:buClr>
              <a:buFont typeface="Symbol"/>
              <a:buChar char=""/>
              <a:tabLst>
                <a:tab pos="228600" algn="r"/>
                <a:tab pos="457200" algn="l"/>
              </a:tabLst>
            </a:pPr>
            <a:r>
              <a:rPr lang="en-US" sz="2600" kern="0" dirty="0" err="1">
                <a:solidFill>
                  <a:srgbClr val="000000"/>
                </a:solidFill>
                <a:latin typeface="Times New Roman"/>
                <a:ea typeface="Times New Roman"/>
                <a:cs typeface="Arial"/>
                <a:sym typeface="Arial"/>
              </a:rPr>
              <a:t>Thyrotropin</a:t>
            </a:r>
            <a:r>
              <a:rPr lang="en-US" sz="2600" kern="0" dirty="0">
                <a:solidFill>
                  <a:srgbClr val="000000"/>
                </a:solidFill>
                <a:latin typeface="Times New Roman"/>
                <a:ea typeface="Times New Roman"/>
                <a:cs typeface="Arial"/>
                <a:sym typeface="Arial"/>
              </a:rPr>
              <a:t> releasing factor (TRF). </a:t>
            </a:r>
            <a:endParaRPr lang="en-US" sz="1700" kern="0" dirty="0">
              <a:solidFill>
                <a:srgbClr val="000000"/>
              </a:solidFill>
              <a:ea typeface="Calibri"/>
              <a:cs typeface="Arial"/>
              <a:sym typeface="Arial"/>
            </a:endParaRPr>
          </a:p>
          <a:p>
            <a:pPr lvl="0" algn="justLow">
              <a:lnSpc>
                <a:spcPct val="150000"/>
              </a:lnSpc>
              <a:spcBef>
                <a:spcPts val="0"/>
              </a:spcBef>
              <a:buClr>
                <a:srgbClr val="000000"/>
              </a:buClr>
              <a:buFont typeface="Symbol"/>
              <a:buChar char=""/>
              <a:tabLst>
                <a:tab pos="228600" algn="r"/>
                <a:tab pos="457200" algn="l"/>
              </a:tabLst>
            </a:pPr>
            <a:r>
              <a:rPr lang="en-US" sz="2600" kern="0" dirty="0">
                <a:solidFill>
                  <a:srgbClr val="000000"/>
                </a:solidFill>
                <a:latin typeface="Times New Roman"/>
                <a:ea typeface="Times New Roman"/>
                <a:cs typeface="Arial"/>
                <a:sym typeface="Arial"/>
              </a:rPr>
              <a:t>Corticotrophin estrogen and progesterone (Steroid H). </a:t>
            </a:r>
            <a:endParaRPr lang="en-US" sz="1700" kern="0" dirty="0">
              <a:solidFill>
                <a:srgbClr val="000000"/>
              </a:solidFill>
              <a:ea typeface="Calibri"/>
              <a:cs typeface="Arial"/>
              <a:sym typeface="Arial"/>
            </a:endParaRPr>
          </a:p>
          <a:p>
            <a:pPr lvl="0" algn="justLow">
              <a:lnSpc>
                <a:spcPct val="150000"/>
              </a:lnSpc>
              <a:spcBef>
                <a:spcPts val="0"/>
              </a:spcBef>
              <a:buClr>
                <a:srgbClr val="000000"/>
              </a:buClr>
              <a:buFont typeface="Times New Roman"/>
              <a:buChar char="-"/>
              <a:tabLst>
                <a:tab pos="228600" algn="r"/>
                <a:tab pos="457200" algn="l"/>
              </a:tabLst>
            </a:pPr>
            <a:r>
              <a:rPr lang="en-US" sz="2600" kern="0" dirty="0">
                <a:solidFill>
                  <a:srgbClr val="000000"/>
                </a:solidFill>
                <a:latin typeface="Times New Roman"/>
                <a:ea typeface="Times New Roman"/>
                <a:cs typeface="Arial"/>
                <a:sym typeface="Arial"/>
              </a:rPr>
              <a:t>It supplies fetus with, water , fat, protein, minerals and an organic salts. </a:t>
            </a:r>
            <a:endParaRPr lang="en-US" sz="1700" kern="0" dirty="0">
              <a:solidFill>
                <a:srgbClr val="000000"/>
              </a:solidFill>
              <a:ea typeface="Times New Roman"/>
              <a:cs typeface="Arial"/>
              <a:sym typeface="Arial"/>
            </a:endParaRPr>
          </a:p>
          <a:p>
            <a:pPr marL="0" lvl="0" indent="0">
              <a:lnSpc>
                <a:spcPct val="115000"/>
              </a:lnSpc>
              <a:spcBef>
                <a:spcPts val="0"/>
              </a:spcBef>
              <a:spcAft>
                <a:spcPts val="1800"/>
              </a:spcAft>
              <a:buClr>
                <a:srgbClr val="000000"/>
              </a:buClr>
              <a:buNone/>
            </a:pPr>
            <a:r>
              <a:rPr lang="en-US" sz="2600" kern="0" dirty="0">
                <a:solidFill>
                  <a:srgbClr val="000000"/>
                </a:solidFill>
                <a:latin typeface="Times New Roman"/>
                <a:ea typeface="Times New Roman"/>
                <a:cs typeface="Arial"/>
                <a:sym typeface="Arial"/>
              </a:rPr>
              <a:t>-It transfers passive immunity  via maternal Antibodies</a:t>
            </a:r>
            <a:endParaRPr lang="en-US" sz="1700" kern="0" dirty="0">
              <a:solidFill>
                <a:srgbClr val="000000"/>
              </a:solidFill>
              <a:ea typeface="Calibri"/>
              <a:cs typeface="Arial"/>
              <a:sym typeface="Arial"/>
            </a:endParaRPr>
          </a:p>
          <a:p>
            <a:pPr marL="0" lvl="0" indent="0">
              <a:lnSpc>
                <a:spcPct val="115000"/>
              </a:lnSpc>
              <a:spcBef>
                <a:spcPts val="0"/>
              </a:spcBef>
              <a:spcAft>
                <a:spcPts val="1800"/>
              </a:spcAft>
              <a:buClr>
                <a:srgbClr val="000000"/>
              </a:buClr>
              <a:buNone/>
            </a:pPr>
            <a:r>
              <a:rPr lang="en-US" sz="1200" kern="0" dirty="0">
                <a:solidFill>
                  <a:srgbClr val="000000"/>
                </a:solidFill>
                <a:latin typeface="Times New Roman"/>
                <a:ea typeface="Times New Roman"/>
                <a:cs typeface="Arial"/>
                <a:sym typeface="Arial"/>
              </a:rPr>
              <a:t> </a:t>
            </a:r>
            <a:endParaRPr lang="en-US" sz="1050" kern="0" dirty="0">
              <a:solidFill>
                <a:srgbClr val="000000"/>
              </a:solidFill>
              <a:ea typeface="Calibri"/>
              <a:cs typeface="Arial"/>
              <a:sym typeface="Arial"/>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48400" y="19050"/>
            <a:ext cx="2686050" cy="2724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484577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lvl="0">
              <a:lnSpc>
                <a:spcPct val="115000"/>
              </a:lnSpc>
              <a:spcBef>
                <a:spcPts val="0"/>
              </a:spcBef>
              <a:spcAft>
                <a:spcPts val="1500"/>
              </a:spcAft>
            </a:pPr>
            <a:r>
              <a:rPr lang="en-US" sz="2400" b="1" kern="0" dirty="0">
                <a:solidFill>
                  <a:srgbClr val="FF0000"/>
                </a:solidFill>
                <a:latin typeface="Times New Roman"/>
                <a:ea typeface="Times New Roman"/>
                <a:cs typeface="Arial"/>
                <a:sym typeface="Arial"/>
              </a:rPr>
              <a:t>Amniotic Membranes</a:t>
            </a:r>
            <a:r>
              <a:rPr lang="en-US" sz="2400" kern="0" dirty="0">
                <a:solidFill>
                  <a:srgbClr val="FF0000"/>
                </a:solidFill>
                <a:ea typeface="Calibri"/>
                <a:cs typeface="Arial"/>
                <a:sym typeface="Arial"/>
              </a:rPr>
              <a:t/>
            </a:r>
            <a:br>
              <a:rPr lang="en-US" sz="2400" kern="0" dirty="0">
                <a:solidFill>
                  <a:srgbClr val="FF0000"/>
                </a:solidFill>
                <a:ea typeface="Calibri"/>
                <a:cs typeface="Arial"/>
                <a:sym typeface="Arial"/>
              </a:rPr>
            </a:br>
            <a:endParaRPr lang="en-US" sz="6000" dirty="0">
              <a:solidFill>
                <a:srgbClr val="FF0000"/>
              </a:solidFill>
            </a:endParaRPr>
          </a:p>
        </p:txBody>
      </p:sp>
      <p:sp>
        <p:nvSpPr>
          <p:cNvPr id="3" name="Content Placeholder 2"/>
          <p:cNvSpPr>
            <a:spLocks noGrp="1"/>
          </p:cNvSpPr>
          <p:nvPr>
            <p:ph idx="1"/>
          </p:nvPr>
        </p:nvSpPr>
        <p:spPr>
          <a:xfrm>
            <a:off x="457200" y="838200"/>
            <a:ext cx="8229600" cy="5287963"/>
          </a:xfrm>
        </p:spPr>
        <p:txBody>
          <a:bodyPr>
            <a:noAutofit/>
          </a:bodyPr>
          <a:lstStyle/>
          <a:p>
            <a:pPr lvl="0" algn="justLow">
              <a:lnSpc>
                <a:spcPct val="150000"/>
              </a:lnSpc>
              <a:spcBef>
                <a:spcPts val="0"/>
              </a:spcBef>
              <a:buClr>
                <a:srgbClr val="000000"/>
              </a:buClr>
              <a:buFont typeface="Times New Roman"/>
              <a:buChar char="-"/>
              <a:tabLst>
                <a:tab pos="228600" algn="r"/>
                <a:tab pos="457200" algn="l"/>
              </a:tabLst>
            </a:pPr>
            <a:r>
              <a:rPr lang="en-US" sz="2800" kern="0" dirty="0" smtClean="0">
                <a:solidFill>
                  <a:srgbClr val="000000"/>
                </a:solidFill>
                <a:latin typeface="Times New Roman"/>
                <a:ea typeface="Times New Roman"/>
                <a:cs typeface="Arial"/>
                <a:sym typeface="Arial"/>
              </a:rPr>
              <a:t>Term </a:t>
            </a:r>
            <a:r>
              <a:rPr lang="en-US" sz="2800" kern="0" dirty="0">
                <a:solidFill>
                  <a:srgbClr val="000000"/>
                </a:solidFill>
                <a:latin typeface="Times New Roman"/>
                <a:ea typeface="Times New Roman"/>
                <a:cs typeface="Arial"/>
                <a:sym typeface="Arial"/>
              </a:rPr>
              <a:t>that contains 800-1200 ml of AMF, is clear and yellowish and has specific gravity of 1.007 – 1.025 and PH 7-7.25 (slightly alkaline). </a:t>
            </a:r>
            <a:endParaRPr lang="en-US" sz="2800" kern="0" dirty="0">
              <a:solidFill>
                <a:srgbClr val="000000"/>
              </a:solidFill>
              <a:ea typeface="Times New Roman"/>
              <a:cs typeface="Arial"/>
              <a:sym typeface="Arial"/>
            </a:endParaRPr>
          </a:p>
          <a:p>
            <a:pPr lvl="0" algn="justLow">
              <a:lnSpc>
                <a:spcPct val="150000"/>
              </a:lnSpc>
              <a:spcBef>
                <a:spcPts val="0"/>
              </a:spcBef>
              <a:buClr>
                <a:srgbClr val="000000"/>
              </a:buClr>
              <a:buFont typeface="Times New Roman"/>
              <a:buChar char="-"/>
              <a:tabLst>
                <a:tab pos="228600" algn="r"/>
                <a:tab pos="457200" algn="l"/>
              </a:tabLst>
            </a:pPr>
            <a:r>
              <a:rPr lang="en-US" sz="2800" kern="0" dirty="0">
                <a:solidFill>
                  <a:srgbClr val="000000"/>
                </a:solidFill>
                <a:latin typeface="Times New Roman"/>
                <a:ea typeface="Times New Roman"/>
                <a:cs typeface="Arial"/>
                <a:sym typeface="Arial"/>
              </a:rPr>
              <a:t>Maternal serum provides AMF in early gestation with increasing a mounts derived from fetal urine late in gestation. </a:t>
            </a:r>
            <a:endParaRPr lang="en-US" sz="2800" kern="0" dirty="0">
              <a:solidFill>
                <a:srgbClr val="000000"/>
              </a:solidFill>
              <a:ea typeface="Times New Roman"/>
              <a:cs typeface="Arial"/>
              <a:sym typeface="Arial"/>
            </a:endParaRPr>
          </a:p>
          <a:p>
            <a:pPr lvl="0" algn="justLow">
              <a:lnSpc>
                <a:spcPct val="150000"/>
              </a:lnSpc>
              <a:spcBef>
                <a:spcPts val="0"/>
              </a:spcBef>
              <a:buClr>
                <a:srgbClr val="000000"/>
              </a:buClr>
              <a:buFont typeface="Times New Roman"/>
              <a:buChar char="-"/>
              <a:tabLst>
                <a:tab pos="228600" algn="r"/>
                <a:tab pos="457200" algn="l"/>
              </a:tabLst>
            </a:pPr>
            <a:r>
              <a:rPr lang="en-US" sz="2800" kern="0" dirty="0">
                <a:solidFill>
                  <a:srgbClr val="000000"/>
                </a:solidFill>
                <a:latin typeface="Times New Roman"/>
                <a:ea typeface="Times New Roman"/>
                <a:cs typeface="Arial"/>
                <a:sym typeface="Arial"/>
              </a:rPr>
              <a:t>AMF is replaced every 3 hrs. </a:t>
            </a:r>
            <a:endParaRPr lang="en-US" sz="2800" kern="0" dirty="0">
              <a:solidFill>
                <a:srgbClr val="000000"/>
              </a:solidFill>
              <a:ea typeface="Times New Roman"/>
              <a:cs typeface="Arial"/>
              <a:sym typeface="Arial"/>
            </a:endParaRPr>
          </a:p>
          <a:p>
            <a:pPr lvl="0" algn="justLow">
              <a:lnSpc>
                <a:spcPct val="150000"/>
              </a:lnSpc>
              <a:spcBef>
                <a:spcPts val="0"/>
              </a:spcBef>
              <a:buClr>
                <a:srgbClr val="000000"/>
              </a:buClr>
              <a:buFont typeface="Times New Roman"/>
              <a:buChar char="-"/>
              <a:tabLst>
                <a:tab pos="228600" algn="r"/>
                <a:tab pos="457200" algn="l"/>
              </a:tabLst>
            </a:pPr>
            <a:r>
              <a:rPr lang="en-US" sz="2800" kern="0" dirty="0">
                <a:solidFill>
                  <a:srgbClr val="000000"/>
                </a:solidFill>
                <a:latin typeface="Times New Roman"/>
                <a:ea typeface="Times New Roman"/>
                <a:cs typeface="Arial"/>
                <a:sym typeface="Arial"/>
              </a:rPr>
              <a:t>Contents in clued albumin urea, </a:t>
            </a:r>
            <a:r>
              <a:rPr lang="en-US" sz="2800" kern="0" dirty="0" err="1">
                <a:solidFill>
                  <a:srgbClr val="000000"/>
                </a:solidFill>
                <a:latin typeface="Times New Roman"/>
                <a:ea typeface="Times New Roman"/>
                <a:cs typeface="Arial"/>
                <a:sym typeface="Arial"/>
              </a:rPr>
              <a:t>creatining</a:t>
            </a:r>
            <a:r>
              <a:rPr lang="en-US" sz="2800" kern="0" dirty="0">
                <a:solidFill>
                  <a:srgbClr val="000000"/>
                </a:solidFill>
                <a:latin typeface="Times New Roman"/>
                <a:ea typeface="Times New Roman"/>
                <a:cs typeface="Arial"/>
                <a:sym typeface="Arial"/>
              </a:rPr>
              <a:t> bilirubin, fat, enzymes, lecithin, and leukocytes. </a:t>
            </a:r>
            <a:endParaRPr lang="en-US" sz="2800" kern="0" dirty="0">
              <a:solidFill>
                <a:srgbClr val="000000"/>
              </a:solidFill>
              <a:ea typeface="Times New Roman"/>
              <a:cs typeface="Arial"/>
              <a:sym typeface="Arial"/>
            </a:endParaRPr>
          </a:p>
          <a:p>
            <a:pPr marL="0" lvl="0" indent="0">
              <a:lnSpc>
                <a:spcPct val="115000"/>
              </a:lnSpc>
              <a:spcBef>
                <a:spcPts val="0"/>
              </a:spcBef>
              <a:spcAft>
                <a:spcPts val="1500"/>
              </a:spcAft>
              <a:buClr>
                <a:srgbClr val="000000"/>
              </a:buClr>
              <a:buNone/>
            </a:pPr>
            <a:r>
              <a:rPr lang="en-US" sz="2800" b="1" kern="0" dirty="0">
                <a:solidFill>
                  <a:srgbClr val="000000"/>
                </a:solidFill>
                <a:latin typeface="Times New Roman"/>
                <a:ea typeface="Times New Roman"/>
                <a:cs typeface="Arial"/>
                <a:sym typeface="Arial"/>
              </a:rPr>
              <a:t> </a:t>
            </a:r>
            <a:endParaRPr lang="en-US" sz="4800" dirty="0"/>
          </a:p>
        </p:txBody>
      </p:sp>
    </p:spTree>
    <p:extLst>
      <p:ext uri="{BB962C8B-B14F-4D97-AF65-F5344CB8AC3E}">
        <p14:creationId xmlns:p14="http://schemas.microsoft.com/office/powerpoint/2010/main" val="9480900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457200"/>
            <a:ext cx="8229600" cy="685800"/>
          </a:xfrm>
        </p:spPr>
        <p:txBody>
          <a:bodyPr>
            <a:noAutofit/>
          </a:bodyPr>
          <a:lstStyle/>
          <a:p>
            <a:pPr lvl="0">
              <a:lnSpc>
                <a:spcPct val="115000"/>
              </a:lnSpc>
              <a:spcBef>
                <a:spcPts val="0"/>
              </a:spcBef>
              <a:spcAft>
                <a:spcPts val="1500"/>
              </a:spcAft>
            </a:pPr>
            <a:r>
              <a:rPr lang="en-US" sz="2800" b="1" kern="0" dirty="0">
                <a:solidFill>
                  <a:srgbClr val="FF0000"/>
                </a:solidFill>
                <a:latin typeface="Times New Roman"/>
                <a:ea typeface="Times New Roman"/>
                <a:cs typeface="Arial"/>
                <a:sym typeface="Arial"/>
              </a:rPr>
              <a:t>Amniotic Fluid</a:t>
            </a:r>
            <a:r>
              <a:rPr lang="en-US" sz="2800" kern="0" dirty="0">
                <a:solidFill>
                  <a:srgbClr val="FF0000"/>
                </a:solidFill>
                <a:ea typeface="Calibri"/>
                <a:cs typeface="Arial"/>
                <a:sym typeface="Arial"/>
              </a:rPr>
              <a:t/>
            </a:r>
            <a:br>
              <a:rPr lang="en-US" sz="2800" kern="0" dirty="0">
                <a:solidFill>
                  <a:srgbClr val="FF0000"/>
                </a:solidFill>
                <a:ea typeface="Calibri"/>
                <a:cs typeface="Arial"/>
                <a:sym typeface="Arial"/>
              </a:rPr>
            </a:br>
            <a:endParaRPr lang="en-US" sz="6000" dirty="0">
              <a:solidFill>
                <a:srgbClr val="FF0000"/>
              </a:solidFill>
            </a:endParaRPr>
          </a:p>
        </p:txBody>
      </p:sp>
      <p:sp>
        <p:nvSpPr>
          <p:cNvPr id="3" name="Content Placeholder 2"/>
          <p:cNvSpPr>
            <a:spLocks noGrp="1"/>
          </p:cNvSpPr>
          <p:nvPr>
            <p:ph idx="1"/>
          </p:nvPr>
        </p:nvSpPr>
        <p:spPr>
          <a:xfrm>
            <a:off x="457200" y="914400"/>
            <a:ext cx="8229600" cy="5211763"/>
          </a:xfrm>
        </p:spPr>
        <p:txBody>
          <a:bodyPr>
            <a:normAutofit/>
          </a:bodyPr>
          <a:lstStyle/>
          <a:p>
            <a:pPr lvl="0">
              <a:lnSpc>
                <a:spcPct val="115000"/>
              </a:lnSpc>
              <a:spcBef>
                <a:spcPts val="0"/>
              </a:spcBef>
              <a:buClr>
                <a:srgbClr val="000000"/>
              </a:buClr>
              <a:buSzPts val="1000"/>
              <a:buFont typeface="Symbol"/>
              <a:buChar char=""/>
              <a:tabLst>
                <a:tab pos="457200" algn="l"/>
              </a:tabLst>
            </a:pPr>
            <a:r>
              <a:rPr lang="en-US" sz="2800" kern="0" dirty="0" smtClean="0">
                <a:solidFill>
                  <a:srgbClr val="000000"/>
                </a:solidFill>
                <a:latin typeface="Times New Roman"/>
                <a:ea typeface="Times New Roman"/>
                <a:cs typeface="Arial"/>
                <a:sym typeface="Arial"/>
              </a:rPr>
              <a:t>The </a:t>
            </a:r>
            <a:r>
              <a:rPr lang="en-US" sz="2800" kern="0" dirty="0">
                <a:solidFill>
                  <a:srgbClr val="000000"/>
                </a:solidFill>
                <a:latin typeface="Times New Roman"/>
                <a:ea typeface="Times New Roman"/>
                <a:cs typeface="Arial"/>
                <a:sym typeface="Arial"/>
              </a:rPr>
              <a:t>normal amount of amniotic fluid is 800 to 1000 </a:t>
            </a:r>
            <a:r>
              <a:rPr lang="en-US" sz="2800" kern="0" dirty="0" err="1">
                <a:solidFill>
                  <a:srgbClr val="000000"/>
                </a:solidFill>
                <a:latin typeface="Times New Roman"/>
                <a:ea typeface="Times New Roman"/>
                <a:cs typeface="Arial"/>
                <a:sym typeface="Arial"/>
              </a:rPr>
              <a:t>mL.</a:t>
            </a:r>
            <a:endParaRPr lang="en-US" sz="2800" kern="0" dirty="0">
              <a:solidFill>
                <a:srgbClr val="000000"/>
              </a:solidFill>
              <a:ea typeface="Calibri"/>
              <a:cs typeface="Arial"/>
              <a:sym typeface="Arial"/>
            </a:endParaRPr>
          </a:p>
          <a:p>
            <a:pPr lvl="0">
              <a:lnSpc>
                <a:spcPct val="115000"/>
              </a:lnSpc>
              <a:spcBef>
                <a:spcPts val="0"/>
              </a:spcBef>
              <a:buClr>
                <a:srgbClr val="000000"/>
              </a:buClr>
              <a:buSzPts val="1000"/>
              <a:buFont typeface="Symbol"/>
              <a:buChar char=""/>
              <a:tabLst>
                <a:tab pos="457200" algn="l"/>
              </a:tabLst>
            </a:pPr>
            <a:r>
              <a:rPr lang="en-US" sz="2800" kern="0" dirty="0">
                <a:solidFill>
                  <a:srgbClr val="000000"/>
                </a:solidFill>
                <a:latin typeface="Times New Roman"/>
                <a:ea typeface="Times New Roman"/>
                <a:cs typeface="Arial"/>
                <a:sym typeface="Arial"/>
              </a:rPr>
              <a:t>The role of the amniotic fluid in the safety of the fetus is it </a:t>
            </a:r>
            <a:r>
              <a:rPr lang="en-US" sz="2800" u="sng" kern="0" dirty="0">
                <a:solidFill>
                  <a:srgbClr val="000000"/>
                </a:solidFill>
                <a:latin typeface="Times New Roman"/>
                <a:ea typeface="Times New Roman"/>
                <a:cs typeface="Arial"/>
                <a:sym typeface="Arial"/>
              </a:rPr>
              <a:t>protects </a:t>
            </a:r>
            <a:r>
              <a:rPr lang="en-US" sz="2800" kern="0" dirty="0">
                <a:solidFill>
                  <a:srgbClr val="000000"/>
                </a:solidFill>
                <a:latin typeface="Times New Roman"/>
                <a:ea typeface="Times New Roman"/>
                <a:cs typeface="Arial"/>
                <a:sym typeface="Arial"/>
              </a:rPr>
              <a:t>the fetus from trauma or pressure to the mother’s abdomen. It also </a:t>
            </a:r>
            <a:r>
              <a:rPr lang="en-US" sz="2800" u="sng" kern="0" dirty="0">
                <a:solidFill>
                  <a:srgbClr val="000000"/>
                </a:solidFill>
                <a:latin typeface="Times New Roman"/>
                <a:ea typeface="Times New Roman"/>
                <a:cs typeface="Arial"/>
                <a:sym typeface="Arial"/>
              </a:rPr>
              <a:t>regulates</a:t>
            </a:r>
            <a:r>
              <a:rPr lang="en-US" sz="2800" kern="0" dirty="0">
                <a:solidFill>
                  <a:srgbClr val="000000"/>
                </a:solidFill>
                <a:latin typeface="Times New Roman"/>
                <a:ea typeface="Times New Roman"/>
                <a:cs typeface="Arial"/>
                <a:sym typeface="Arial"/>
              </a:rPr>
              <a:t> the temperature for the fetus and aids in muscular development allowing the fetus to </a:t>
            </a:r>
            <a:r>
              <a:rPr lang="en-US" sz="2800" u="sng" kern="0" dirty="0">
                <a:solidFill>
                  <a:srgbClr val="000000"/>
                </a:solidFill>
                <a:latin typeface="Times New Roman"/>
                <a:ea typeface="Times New Roman"/>
                <a:cs typeface="Arial"/>
                <a:sym typeface="Arial"/>
              </a:rPr>
              <a:t>move freely</a:t>
            </a:r>
            <a:endParaRPr lang="en-US" sz="2800" u="sng" kern="0" dirty="0">
              <a:solidFill>
                <a:srgbClr val="000000"/>
              </a:solidFill>
              <a:ea typeface="Calibri"/>
              <a:cs typeface="Arial"/>
              <a:sym typeface="Arial"/>
            </a:endParaRPr>
          </a:p>
          <a:p>
            <a:pPr lvl="0">
              <a:lnSpc>
                <a:spcPct val="115000"/>
              </a:lnSpc>
              <a:spcBef>
                <a:spcPts val="0"/>
              </a:spcBef>
              <a:buClr>
                <a:srgbClr val="000000"/>
              </a:buClr>
              <a:buSzPts val="1000"/>
              <a:buFont typeface="Symbol"/>
              <a:buChar char=""/>
              <a:tabLst>
                <a:tab pos="457200" algn="l"/>
              </a:tabLst>
            </a:pPr>
            <a:r>
              <a:rPr lang="en-US" sz="2800" kern="0" dirty="0">
                <a:solidFill>
                  <a:srgbClr val="000000"/>
                </a:solidFill>
                <a:latin typeface="Times New Roman"/>
                <a:ea typeface="Times New Roman"/>
                <a:cs typeface="Arial"/>
                <a:sym typeface="Arial"/>
              </a:rPr>
              <a:t>The amniotic fluid also protects the umbilical cord </a:t>
            </a:r>
            <a:r>
              <a:rPr lang="en-US" sz="2800" u="sng" kern="0" dirty="0">
                <a:solidFill>
                  <a:srgbClr val="000000"/>
                </a:solidFill>
                <a:latin typeface="Times New Roman"/>
                <a:ea typeface="Times New Roman"/>
                <a:cs typeface="Arial"/>
                <a:sym typeface="Arial"/>
              </a:rPr>
              <a:t>from trauma and pressure</a:t>
            </a:r>
            <a:r>
              <a:rPr lang="en-US" sz="2800" kern="0" dirty="0">
                <a:solidFill>
                  <a:srgbClr val="000000"/>
                </a:solidFill>
                <a:latin typeface="Times New Roman"/>
                <a:ea typeface="Times New Roman"/>
                <a:cs typeface="Arial"/>
                <a:sym typeface="Arial"/>
              </a:rPr>
              <a:t>, thereby protecting the fetal </a:t>
            </a:r>
            <a:r>
              <a:rPr lang="en-US" sz="2800" u="sng" kern="0" dirty="0">
                <a:solidFill>
                  <a:srgbClr val="000000"/>
                </a:solidFill>
                <a:latin typeface="Times New Roman"/>
                <a:ea typeface="Times New Roman"/>
                <a:cs typeface="Arial"/>
                <a:sym typeface="Arial"/>
              </a:rPr>
              <a:t>oxygen supply</a:t>
            </a:r>
            <a:r>
              <a:rPr lang="en-US" sz="2800" u="sng" kern="0" dirty="0">
                <a:solidFill>
                  <a:srgbClr val="008080"/>
                </a:solidFill>
                <a:latin typeface="Times New Roman"/>
                <a:ea typeface="Times New Roman"/>
                <a:cs typeface="Arial"/>
                <a:sym typeface="Arial"/>
              </a:rPr>
              <a:t>.</a:t>
            </a:r>
            <a:endParaRPr lang="en-US" sz="5400" dirty="0">
              <a:solidFill>
                <a:prstClr val="black"/>
              </a:solidFill>
            </a:endParaRPr>
          </a:p>
          <a:p>
            <a:endParaRPr lang="en-US" sz="4400" dirty="0"/>
          </a:p>
        </p:txBody>
      </p:sp>
    </p:spTree>
    <p:extLst>
      <p:ext uri="{BB962C8B-B14F-4D97-AF65-F5344CB8AC3E}">
        <p14:creationId xmlns:p14="http://schemas.microsoft.com/office/powerpoint/2010/main" val="12003506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655638"/>
          </a:xfrm>
        </p:spPr>
        <p:txBody>
          <a:bodyPr>
            <a:noAutofit/>
          </a:bodyPr>
          <a:lstStyle/>
          <a:p>
            <a:pPr lvl="0" algn="l">
              <a:lnSpc>
                <a:spcPct val="150000"/>
              </a:lnSpc>
              <a:spcBef>
                <a:spcPts val="0"/>
              </a:spcBef>
              <a:tabLst>
                <a:tab pos="228600" algn="r"/>
              </a:tabLst>
            </a:pPr>
            <a:r>
              <a:rPr lang="en-US" sz="2400" b="1" kern="0" dirty="0">
                <a:solidFill>
                  <a:srgbClr val="FF0000"/>
                </a:solidFill>
                <a:latin typeface="Times New Roman"/>
                <a:ea typeface="Times New Roman"/>
                <a:cs typeface="Arial"/>
                <a:sym typeface="Arial"/>
              </a:rPr>
              <a:t>Diagnosis value of fluid </a:t>
            </a:r>
            <a:r>
              <a:rPr lang="en-US" sz="2400" kern="0" dirty="0">
                <a:solidFill>
                  <a:srgbClr val="FF0000"/>
                </a:solidFill>
                <a:ea typeface="Calibri"/>
                <a:cs typeface="Arial"/>
                <a:sym typeface="Arial"/>
              </a:rPr>
              <a:t/>
            </a:r>
            <a:br>
              <a:rPr lang="en-US" sz="2400" kern="0" dirty="0">
                <a:solidFill>
                  <a:srgbClr val="FF0000"/>
                </a:solidFill>
                <a:ea typeface="Calibri"/>
                <a:cs typeface="Arial"/>
                <a:sym typeface="Arial"/>
              </a:rPr>
            </a:br>
            <a:endParaRPr lang="en-US" sz="4800" dirty="0">
              <a:solidFill>
                <a:srgbClr val="FF0000"/>
              </a:solidFill>
            </a:endParaRPr>
          </a:p>
        </p:txBody>
      </p:sp>
      <p:sp>
        <p:nvSpPr>
          <p:cNvPr id="3" name="Content Placeholder 2"/>
          <p:cNvSpPr>
            <a:spLocks noGrp="1"/>
          </p:cNvSpPr>
          <p:nvPr>
            <p:ph idx="1"/>
          </p:nvPr>
        </p:nvSpPr>
        <p:spPr>
          <a:xfrm>
            <a:off x="457200" y="1066800"/>
            <a:ext cx="8229600" cy="5059363"/>
          </a:xfrm>
        </p:spPr>
        <p:txBody>
          <a:bodyPr>
            <a:normAutofit fontScale="92500" lnSpcReduction="10000"/>
          </a:bodyPr>
          <a:lstStyle/>
          <a:p>
            <a:pPr lvl="0" algn="justLow">
              <a:lnSpc>
                <a:spcPct val="150000"/>
              </a:lnSpc>
              <a:spcBef>
                <a:spcPts val="0"/>
              </a:spcBef>
              <a:buClr>
                <a:srgbClr val="000000"/>
              </a:buClr>
              <a:buFont typeface="Times New Roman"/>
              <a:buChar char="-"/>
              <a:tabLst>
                <a:tab pos="228600" algn="r"/>
                <a:tab pos="457200" algn="l"/>
              </a:tabLst>
            </a:pPr>
            <a:r>
              <a:rPr lang="en-US" sz="2800" kern="0" dirty="0" smtClean="0">
                <a:solidFill>
                  <a:srgbClr val="000000"/>
                </a:solidFill>
                <a:latin typeface="Times New Roman"/>
                <a:ea typeface="Times New Roman"/>
                <a:cs typeface="Arial"/>
                <a:sym typeface="Arial"/>
              </a:rPr>
              <a:t>sex</a:t>
            </a:r>
            <a:r>
              <a:rPr lang="en-US" sz="2800" kern="0" dirty="0">
                <a:solidFill>
                  <a:srgbClr val="000000"/>
                </a:solidFill>
                <a:latin typeface="Times New Roman"/>
                <a:ea typeface="Times New Roman"/>
                <a:cs typeface="Arial"/>
                <a:sym typeface="Arial"/>
              </a:rPr>
              <a:t>. </a:t>
            </a:r>
            <a:endParaRPr lang="en-US" sz="2800" kern="0" dirty="0">
              <a:solidFill>
                <a:srgbClr val="000000"/>
              </a:solidFill>
              <a:ea typeface="Times New Roman"/>
              <a:cs typeface="Arial"/>
              <a:sym typeface="Arial"/>
            </a:endParaRPr>
          </a:p>
          <a:p>
            <a:pPr lvl="0" algn="justLow">
              <a:lnSpc>
                <a:spcPct val="150000"/>
              </a:lnSpc>
              <a:spcBef>
                <a:spcPts val="0"/>
              </a:spcBef>
              <a:buClr>
                <a:srgbClr val="000000"/>
              </a:buClr>
              <a:buFont typeface="Times New Roman"/>
              <a:buChar char="-"/>
              <a:tabLst>
                <a:tab pos="228600" algn="r"/>
                <a:tab pos="457200" algn="l"/>
              </a:tabLst>
            </a:pPr>
            <a:r>
              <a:rPr lang="en-US" sz="2800" kern="0" dirty="0">
                <a:solidFill>
                  <a:srgbClr val="000000"/>
                </a:solidFill>
                <a:latin typeface="Times New Roman"/>
                <a:ea typeface="Times New Roman"/>
                <a:cs typeface="Arial"/>
                <a:sym typeface="Arial"/>
              </a:rPr>
              <a:t>State of health. </a:t>
            </a:r>
            <a:endParaRPr lang="en-US" sz="2800" kern="0" dirty="0">
              <a:solidFill>
                <a:srgbClr val="000000"/>
              </a:solidFill>
              <a:ea typeface="Times New Roman"/>
              <a:cs typeface="Arial"/>
              <a:sym typeface="Arial"/>
            </a:endParaRPr>
          </a:p>
          <a:p>
            <a:pPr lvl="0" algn="justLow">
              <a:lnSpc>
                <a:spcPct val="150000"/>
              </a:lnSpc>
              <a:spcBef>
                <a:spcPts val="0"/>
              </a:spcBef>
              <a:buClr>
                <a:srgbClr val="000000"/>
              </a:buClr>
              <a:buFont typeface="Times New Roman"/>
              <a:buChar char="-"/>
              <a:tabLst>
                <a:tab pos="228600" algn="r"/>
                <a:tab pos="457200" algn="l"/>
              </a:tabLst>
            </a:pPr>
            <a:r>
              <a:rPr lang="en-US" sz="2800" kern="0" dirty="0">
                <a:solidFill>
                  <a:srgbClr val="000000"/>
                </a:solidFill>
                <a:latin typeface="Times New Roman"/>
                <a:ea typeface="Times New Roman"/>
                <a:cs typeface="Arial"/>
                <a:sym typeface="Arial"/>
              </a:rPr>
              <a:t>Maturity of fetus.</a:t>
            </a:r>
            <a:endParaRPr lang="en-US" sz="2800" kern="0" dirty="0">
              <a:solidFill>
                <a:srgbClr val="000000"/>
              </a:solidFill>
              <a:ea typeface="Times New Roman"/>
              <a:cs typeface="Arial"/>
              <a:sym typeface="Arial"/>
            </a:endParaRPr>
          </a:p>
          <a:p>
            <a:pPr lvl="0" algn="justLow">
              <a:lnSpc>
                <a:spcPct val="150000"/>
              </a:lnSpc>
              <a:spcBef>
                <a:spcPts val="0"/>
              </a:spcBef>
              <a:buClr>
                <a:srgbClr val="000000"/>
              </a:buClr>
              <a:buFont typeface="Times New Roman"/>
              <a:buChar char="-"/>
              <a:tabLst>
                <a:tab pos="228600" algn="r"/>
                <a:tab pos="457200" algn="l"/>
              </a:tabLst>
            </a:pPr>
            <a:r>
              <a:rPr lang="en-US" sz="2800" kern="0" dirty="0" err="1">
                <a:solidFill>
                  <a:srgbClr val="000000"/>
                </a:solidFill>
                <a:latin typeface="Times New Roman"/>
                <a:ea typeface="Times New Roman"/>
                <a:cs typeface="Arial"/>
                <a:sym typeface="Arial"/>
              </a:rPr>
              <a:t>Hydramnios</a:t>
            </a:r>
            <a:r>
              <a:rPr lang="en-US" sz="2800" kern="0" dirty="0">
                <a:solidFill>
                  <a:srgbClr val="000000"/>
                </a:solidFill>
                <a:latin typeface="Times New Roman"/>
                <a:ea typeface="Times New Roman"/>
                <a:cs typeface="Arial"/>
                <a:sym typeface="Arial"/>
              </a:rPr>
              <a:t> more than 2 liters. </a:t>
            </a:r>
            <a:endParaRPr lang="en-US" sz="2800" kern="0" dirty="0">
              <a:solidFill>
                <a:srgbClr val="000000"/>
              </a:solidFill>
              <a:ea typeface="Times New Roman"/>
              <a:cs typeface="Arial"/>
              <a:sym typeface="Arial"/>
            </a:endParaRPr>
          </a:p>
          <a:p>
            <a:pPr lvl="0" algn="justLow">
              <a:lnSpc>
                <a:spcPct val="150000"/>
              </a:lnSpc>
              <a:spcBef>
                <a:spcPts val="0"/>
              </a:spcBef>
              <a:buClr>
                <a:srgbClr val="000000"/>
              </a:buClr>
              <a:buFont typeface="Times New Roman"/>
              <a:buChar char="-"/>
              <a:tabLst>
                <a:tab pos="228600" algn="r"/>
                <a:tab pos="457200" algn="l"/>
              </a:tabLst>
            </a:pPr>
            <a:r>
              <a:rPr lang="en-US" sz="2800" kern="0" dirty="0" err="1">
                <a:solidFill>
                  <a:srgbClr val="000000"/>
                </a:solidFill>
                <a:latin typeface="Times New Roman"/>
                <a:ea typeface="Times New Roman"/>
                <a:cs typeface="Arial"/>
                <a:sym typeface="Arial"/>
              </a:rPr>
              <a:t>Oligohydrmnios</a:t>
            </a:r>
            <a:r>
              <a:rPr lang="en-US" sz="2800" kern="0" dirty="0">
                <a:solidFill>
                  <a:srgbClr val="000000"/>
                </a:solidFill>
                <a:latin typeface="Times New Roman"/>
                <a:ea typeface="Times New Roman"/>
                <a:cs typeface="Arial"/>
                <a:sym typeface="Arial"/>
              </a:rPr>
              <a:t> less than 300 ml. </a:t>
            </a:r>
            <a:endParaRPr lang="en-US" sz="2800" kern="0" dirty="0">
              <a:solidFill>
                <a:srgbClr val="000000"/>
              </a:solidFill>
              <a:ea typeface="Times New Roman"/>
              <a:cs typeface="Arial"/>
              <a:sym typeface="Arial"/>
            </a:endParaRPr>
          </a:p>
          <a:p>
            <a:pPr marL="0" lvl="0" indent="0" algn="justLow">
              <a:lnSpc>
                <a:spcPct val="150000"/>
              </a:lnSpc>
              <a:spcBef>
                <a:spcPts val="0"/>
              </a:spcBef>
              <a:buClr>
                <a:srgbClr val="000000"/>
              </a:buClr>
              <a:buNone/>
              <a:tabLst>
                <a:tab pos="228600" algn="r"/>
              </a:tabLst>
            </a:pPr>
            <a:r>
              <a:rPr lang="en-US" sz="2800" kern="0" dirty="0">
                <a:solidFill>
                  <a:srgbClr val="000000"/>
                </a:solidFill>
                <a:latin typeface="Times New Roman"/>
                <a:ea typeface="Times New Roman"/>
                <a:cs typeface="Arial"/>
                <a:sym typeface="Arial"/>
              </a:rPr>
              <a:t>During pregnancy at average rate (800-1200 m) = 1000 ml </a:t>
            </a:r>
            <a:endParaRPr lang="en-US" sz="2800" kern="0" dirty="0">
              <a:solidFill>
                <a:srgbClr val="000000"/>
              </a:solidFill>
              <a:ea typeface="Calibri"/>
              <a:cs typeface="Arial"/>
              <a:sym typeface="Arial"/>
            </a:endParaRPr>
          </a:p>
          <a:p>
            <a:pPr marL="0" lvl="0" indent="0" algn="justLow">
              <a:lnSpc>
                <a:spcPct val="150000"/>
              </a:lnSpc>
              <a:spcBef>
                <a:spcPts val="0"/>
              </a:spcBef>
              <a:buClr>
                <a:srgbClr val="000000"/>
              </a:buClr>
              <a:buNone/>
              <a:tabLst>
                <a:tab pos="228600" algn="r"/>
              </a:tabLst>
            </a:pPr>
            <a:r>
              <a:rPr lang="en-US" sz="2800" kern="0" dirty="0">
                <a:solidFill>
                  <a:srgbClr val="000000"/>
                </a:solidFill>
                <a:latin typeface="Times New Roman"/>
                <a:ea typeface="Times New Roman"/>
                <a:cs typeface="Arial"/>
                <a:sym typeface="Arial"/>
              </a:rPr>
              <a:t>25 ml/ week first trimester </a:t>
            </a:r>
            <a:endParaRPr lang="en-US" sz="2800" kern="0" dirty="0">
              <a:solidFill>
                <a:srgbClr val="000000"/>
              </a:solidFill>
              <a:ea typeface="Calibri"/>
              <a:cs typeface="Arial"/>
              <a:sym typeface="Arial"/>
            </a:endParaRPr>
          </a:p>
          <a:p>
            <a:pPr marL="0" lvl="0" indent="0" algn="justLow">
              <a:lnSpc>
                <a:spcPct val="150000"/>
              </a:lnSpc>
              <a:spcBef>
                <a:spcPts val="0"/>
              </a:spcBef>
              <a:buClr>
                <a:srgbClr val="000000"/>
              </a:buClr>
              <a:buNone/>
              <a:tabLst>
                <a:tab pos="228600" algn="r"/>
              </a:tabLst>
            </a:pPr>
            <a:r>
              <a:rPr lang="en-US" sz="2800" kern="0" dirty="0">
                <a:solidFill>
                  <a:srgbClr val="000000"/>
                </a:solidFill>
                <a:latin typeface="Times New Roman"/>
                <a:ea typeface="Times New Roman"/>
                <a:cs typeface="Arial"/>
                <a:sym typeface="Arial"/>
              </a:rPr>
              <a:t>50 ml / week 2</a:t>
            </a:r>
            <a:r>
              <a:rPr lang="en-US" sz="2800" kern="0" baseline="30000" dirty="0">
                <a:solidFill>
                  <a:srgbClr val="000000"/>
                </a:solidFill>
                <a:latin typeface="Times New Roman"/>
                <a:ea typeface="Times New Roman"/>
                <a:cs typeface="Arial"/>
                <a:sym typeface="Arial"/>
              </a:rPr>
              <a:t>nd</a:t>
            </a:r>
            <a:r>
              <a:rPr lang="en-US" sz="2800" kern="0" dirty="0">
                <a:solidFill>
                  <a:srgbClr val="000000"/>
                </a:solidFill>
                <a:latin typeface="Times New Roman"/>
                <a:ea typeface="Times New Roman"/>
                <a:cs typeface="Arial"/>
                <a:sym typeface="Arial"/>
              </a:rPr>
              <a:t> trimester </a:t>
            </a:r>
            <a:endParaRPr lang="en-US" sz="2800" kern="0" dirty="0">
              <a:solidFill>
                <a:srgbClr val="000000"/>
              </a:solidFill>
              <a:ea typeface="Calibri"/>
              <a:cs typeface="Arial"/>
              <a:sym typeface="Arial"/>
            </a:endParaRPr>
          </a:p>
          <a:p>
            <a:pPr marL="0" lvl="0" indent="0">
              <a:spcBef>
                <a:spcPts val="0"/>
              </a:spcBef>
              <a:buClr>
                <a:srgbClr val="000000"/>
              </a:buClr>
              <a:buNone/>
            </a:pPr>
            <a:r>
              <a:rPr lang="en-US" sz="2800" b="1" kern="0" dirty="0">
                <a:solidFill>
                  <a:srgbClr val="000000"/>
                </a:solidFill>
                <a:latin typeface="Arial"/>
                <a:cs typeface="Arial"/>
                <a:sym typeface="Arial"/>
              </a:rPr>
              <a:t> .</a:t>
            </a:r>
          </a:p>
          <a:p>
            <a:endParaRPr lang="en-US" dirty="0"/>
          </a:p>
        </p:txBody>
      </p:sp>
    </p:spTree>
    <p:extLst>
      <p:ext uri="{BB962C8B-B14F-4D97-AF65-F5344CB8AC3E}">
        <p14:creationId xmlns:p14="http://schemas.microsoft.com/office/powerpoint/2010/main" val="16251770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sz="2400" b="1" kern="0" dirty="0">
                <a:solidFill>
                  <a:srgbClr val="FF0000"/>
                </a:solidFill>
                <a:latin typeface="Times New Roman"/>
                <a:ea typeface="Times New Roman"/>
                <a:cs typeface="Arial"/>
                <a:sym typeface="Arial"/>
              </a:rPr>
              <a:t>Intrauterine structures and function</a:t>
            </a:r>
            <a:endParaRPr lang="en-US" sz="6600" dirty="0">
              <a:solidFill>
                <a:srgbClr val="FF0000"/>
              </a:solidFill>
            </a:endParaRPr>
          </a:p>
        </p:txBody>
      </p:sp>
      <p:sp>
        <p:nvSpPr>
          <p:cNvPr id="3" name="Content Placeholder 2"/>
          <p:cNvSpPr>
            <a:spLocks noGrp="1"/>
          </p:cNvSpPr>
          <p:nvPr>
            <p:ph idx="1"/>
          </p:nvPr>
        </p:nvSpPr>
        <p:spPr>
          <a:xfrm>
            <a:off x="457200" y="1066800"/>
            <a:ext cx="8229600" cy="5562600"/>
          </a:xfrm>
        </p:spPr>
        <p:txBody>
          <a:bodyPr>
            <a:normAutofit/>
          </a:bodyPr>
          <a:lstStyle/>
          <a:p>
            <a:pPr marL="0" lvl="0" indent="0" algn="justLow">
              <a:lnSpc>
                <a:spcPct val="150000"/>
              </a:lnSpc>
              <a:spcBef>
                <a:spcPts val="0"/>
              </a:spcBef>
              <a:buClr>
                <a:srgbClr val="000000"/>
              </a:buClr>
              <a:buNone/>
              <a:tabLst>
                <a:tab pos="228600" algn="r"/>
              </a:tabLst>
            </a:pPr>
            <a:endParaRPr lang="en-US" sz="1800" kern="0" dirty="0">
              <a:solidFill>
                <a:srgbClr val="000000"/>
              </a:solidFill>
              <a:ea typeface="Calibri"/>
              <a:cs typeface="Arial"/>
              <a:sym typeface="Arial"/>
            </a:endParaRPr>
          </a:p>
          <a:p>
            <a:pPr lvl="0" algn="justLow">
              <a:lnSpc>
                <a:spcPct val="150000"/>
              </a:lnSpc>
              <a:spcBef>
                <a:spcPts val="0"/>
              </a:spcBef>
              <a:buClr>
                <a:srgbClr val="000000"/>
              </a:buClr>
              <a:buFont typeface="+mj-lt"/>
              <a:buAutoNum type="alphaUcPeriod"/>
              <a:tabLst>
                <a:tab pos="228600" algn="r"/>
                <a:tab pos="571500" algn="r"/>
                <a:tab pos="685800" algn="r"/>
              </a:tabLst>
            </a:pPr>
            <a:r>
              <a:rPr lang="en-US" sz="3600" b="1" kern="0" dirty="0">
                <a:solidFill>
                  <a:srgbClr val="FF0000"/>
                </a:solidFill>
                <a:latin typeface="Times New Roman"/>
                <a:ea typeface="Times New Roman"/>
                <a:cs typeface="Arial"/>
                <a:sym typeface="Arial"/>
              </a:rPr>
              <a:t>Fetal membranes</a:t>
            </a:r>
            <a:r>
              <a:rPr lang="en-US" b="1" kern="0" dirty="0">
                <a:solidFill>
                  <a:srgbClr val="000000"/>
                </a:solidFill>
                <a:latin typeface="Times New Roman"/>
                <a:ea typeface="Times New Roman"/>
                <a:cs typeface="Arial"/>
                <a:sym typeface="Arial"/>
              </a:rPr>
              <a:t>. </a:t>
            </a:r>
            <a:endParaRPr lang="en-US" b="1" kern="0" dirty="0">
              <a:solidFill>
                <a:srgbClr val="000000"/>
              </a:solidFill>
              <a:ea typeface="Calibri"/>
              <a:cs typeface="Arial"/>
              <a:sym typeface="Arial"/>
            </a:endParaRPr>
          </a:p>
          <a:p>
            <a:pPr lvl="1" algn="justLow">
              <a:lnSpc>
                <a:spcPct val="150000"/>
              </a:lnSpc>
              <a:spcBef>
                <a:spcPts val="0"/>
              </a:spcBef>
              <a:buClr>
                <a:srgbClr val="000000"/>
              </a:buClr>
              <a:buFont typeface="+mj-lt"/>
              <a:buAutoNum type="arabicPeriod"/>
              <a:tabLst>
                <a:tab pos="228600" algn="r"/>
                <a:tab pos="466725" algn="l"/>
                <a:tab pos="571500" algn="r"/>
                <a:tab pos="685800" algn="r"/>
              </a:tabLst>
            </a:pPr>
            <a:r>
              <a:rPr lang="en-US" sz="3200" b="1" kern="0" dirty="0" err="1">
                <a:solidFill>
                  <a:srgbClr val="000000"/>
                </a:solidFill>
                <a:latin typeface="Times New Roman"/>
                <a:ea typeface="Times New Roman"/>
                <a:cs typeface="Arial"/>
                <a:sym typeface="Arial"/>
              </a:rPr>
              <a:t>Chorion</a:t>
            </a:r>
            <a:r>
              <a:rPr lang="en-US" sz="3200" b="1" kern="0" dirty="0">
                <a:solidFill>
                  <a:srgbClr val="000000"/>
                </a:solidFill>
                <a:latin typeface="Times New Roman"/>
                <a:ea typeface="Times New Roman"/>
                <a:cs typeface="Arial"/>
                <a:sym typeface="Arial"/>
              </a:rPr>
              <a:t> is fetal membrane closes to the uterus </a:t>
            </a:r>
            <a:r>
              <a:rPr lang="en-US" sz="3200" b="1" kern="0" dirty="0" smtClean="0">
                <a:solidFill>
                  <a:srgbClr val="000000"/>
                </a:solidFill>
                <a:latin typeface="Times New Roman"/>
                <a:ea typeface="Times New Roman"/>
                <a:cs typeface="Arial"/>
                <a:sym typeface="Arial"/>
              </a:rPr>
              <a:t>wall (outer), </a:t>
            </a:r>
            <a:r>
              <a:rPr lang="en-US" sz="3200" b="1" kern="0" dirty="0">
                <a:solidFill>
                  <a:srgbClr val="000000"/>
                </a:solidFill>
                <a:latin typeface="Times New Roman"/>
                <a:ea typeface="Times New Roman"/>
                <a:cs typeface="Arial"/>
                <a:sym typeface="Arial"/>
              </a:rPr>
              <a:t>it gives rise to the placenta. </a:t>
            </a:r>
            <a:endParaRPr lang="en-US" sz="3200" b="1" kern="0" dirty="0">
              <a:solidFill>
                <a:srgbClr val="000000"/>
              </a:solidFill>
              <a:ea typeface="Calibri"/>
              <a:cs typeface="Arial"/>
              <a:sym typeface="Arial"/>
            </a:endParaRPr>
          </a:p>
          <a:p>
            <a:pPr lvl="1" algn="justLow">
              <a:lnSpc>
                <a:spcPct val="150000"/>
              </a:lnSpc>
              <a:spcBef>
                <a:spcPts val="0"/>
              </a:spcBef>
              <a:buClr>
                <a:srgbClr val="000000"/>
              </a:buClr>
              <a:buFont typeface="+mj-lt"/>
              <a:buAutoNum type="arabicPeriod"/>
              <a:tabLst>
                <a:tab pos="228600" algn="r"/>
                <a:tab pos="466725" algn="l"/>
                <a:tab pos="571500" algn="r"/>
                <a:tab pos="685800" algn="r"/>
              </a:tabLst>
            </a:pPr>
            <a:r>
              <a:rPr lang="en-US" sz="3200" b="1" kern="0" dirty="0">
                <a:solidFill>
                  <a:srgbClr val="000000"/>
                </a:solidFill>
                <a:latin typeface="Times New Roman"/>
                <a:ea typeface="Times New Roman"/>
                <a:cs typeface="Arial"/>
                <a:sym typeface="Arial"/>
              </a:rPr>
              <a:t>Amnion is the thin but tough </a:t>
            </a:r>
            <a:r>
              <a:rPr lang="en-US" sz="3200" b="1" u="sng" kern="0" dirty="0">
                <a:solidFill>
                  <a:srgbClr val="000000"/>
                </a:solidFill>
                <a:latin typeface="Times New Roman"/>
                <a:ea typeface="Times New Roman"/>
                <a:cs typeface="Arial"/>
                <a:sym typeface="Arial"/>
              </a:rPr>
              <a:t>inner</a:t>
            </a:r>
            <a:r>
              <a:rPr lang="en-US" sz="3200" b="1" kern="0" dirty="0">
                <a:solidFill>
                  <a:srgbClr val="000000"/>
                </a:solidFill>
                <a:latin typeface="Times New Roman"/>
                <a:ea typeface="Times New Roman"/>
                <a:cs typeface="Arial"/>
                <a:sym typeface="Arial"/>
              </a:rPr>
              <a:t> fetal membrane that lines the amniotic sac . </a:t>
            </a:r>
            <a:endParaRPr lang="en-US" sz="3200" b="1" kern="0" dirty="0">
              <a:solidFill>
                <a:srgbClr val="000000"/>
              </a:solidFill>
              <a:ea typeface="Calibri"/>
              <a:cs typeface="Arial"/>
              <a:sym typeface="Arial"/>
            </a:endParaRPr>
          </a:p>
          <a:p>
            <a:pPr lvl="0" algn="justLow">
              <a:lnSpc>
                <a:spcPct val="150000"/>
              </a:lnSpc>
              <a:spcBef>
                <a:spcPts val="0"/>
              </a:spcBef>
              <a:buClr>
                <a:srgbClr val="000000"/>
              </a:buClr>
              <a:buFont typeface="Times New Roman"/>
              <a:buChar char="-"/>
              <a:tabLst>
                <a:tab pos="228600" algn="r"/>
                <a:tab pos="457200" algn="l"/>
              </a:tabLst>
            </a:pPr>
            <a:endParaRPr lang="en-US" b="1" kern="0" dirty="0">
              <a:solidFill>
                <a:srgbClr val="000000"/>
              </a:solidFill>
              <a:ea typeface="Times New Roman"/>
              <a:cs typeface="Arial"/>
              <a:sym typeface="Arial"/>
            </a:endParaRPr>
          </a:p>
        </p:txBody>
      </p:sp>
    </p:spTree>
    <p:extLst>
      <p:ext uri="{BB962C8B-B14F-4D97-AF65-F5344CB8AC3E}">
        <p14:creationId xmlns:p14="http://schemas.microsoft.com/office/powerpoint/2010/main" val="30169973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b="1" kern="0" dirty="0">
                <a:solidFill>
                  <a:srgbClr val="FF0000"/>
                </a:solidFill>
                <a:latin typeface="Times New Roman"/>
                <a:ea typeface="Times New Roman"/>
                <a:cs typeface="Arial"/>
                <a:sym typeface="Arial"/>
              </a:rPr>
              <a:t>Intrauterine structures and function</a:t>
            </a:r>
            <a:endParaRPr lang="en-US" dirty="0"/>
          </a:p>
        </p:txBody>
      </p:sp>
      <p:sp>
        <p:nvSpPr>
          <p:cNvPr id="3" name="Content Placeholder 2"/>
          <p:cNvSpPr>
            <a:spLocks noGrp="1"/>
          </p:cNvSpPr>
          <p:nvPr>
            <p:ph idx="1"/>
          </p:nvPr>
        </p:nvSpPr>
        <p:spPr>
          <a:xfrm>
            <a:off x="304800" y="1066800"/>
            <a:ext cx="8686800" cy="5638800"/>
          </a:xfrm>
        </p:spPr>
        <p:txBody>
          <a:bodyPr>
            <a:normAutofit fontScale="85000" lnSpcReduction="10000"/>
          </a:bodyPr>
          <a:lstStyle/>
          <a:p>
            <a:pPr marL="0" lvl="0" indent="0" algn="justLow">
              <a:lnSpc>
                <a:spcPct val="150000"/>
              </a:lnSpc>
              <a:spcBef>
                <a:spcPts val="0"/>
              </a:spcBef>
              <a:buClr>
                <a:srgbClr val="000000"/>
              </a:buClr>
              <a:buNone/>
              <a:tabLst>
                <a:tab pos="228600" algn="r"/>
                <a:tab pos="571500" algn="r"/>
                <a:tab pos="685800" algn="r"/>
              </a:tabLst>
            </a:pPr>
            <a:r>
              <a:rPr lang="en-US" sz="3300" b="1" kern="0" dirty="0" smtClean="0">
                <a:solidFill>
                  <a:srgbClr val="FF0000"/>
                </a:solidFill>
                <a:latin typeface="Times New Roman"/>
                <a:ea typeface="Times New Roman"/>
                <a:cs typeface="Arial"/>
                <a:sym typeface="Arial"/>
              </a:rPr>
              <a:t>B-Umbilical cord</a:t>
            </a:r>
            <a:endParaRPr lang="en-US" sz="2800" b="1" kern="0" dirty="0">
              <a:solidFill>
                <a:srgbClr val="000000"/>
              </a:solidFill>
              <a:ea typeface="Times New Roman"/>
              <a:cs typeface="Arial"/>
              <a:sym typeface="Arial"/>
            </a:endParaRPr>
          </a:p>
          <a:p>
            <a:pPr lvl="0" algn="justLow">
              <a:lnSpc>
                <a:spcPct val="150000"/>
              </a:lnSpc>
              <a:spcBef>
                <a:spcPts val="0"/>
              </a:spcBef>
              <a:buClr>
                <a:srgbClr val="000000"/>
              </a:buClr>
              <a:buFont typeface="Times New Roman"/>
              <a:buChar char="-"/>
              <a:tabLst>
                <a:tab pos="228600" algn="r"/>
                <a:tab pos="457200" algn="l"/>
              </a:tabLst>
            </a:pPr>
            <a:r>
              <a:rPr lang="en-US" sz="2800" b="1" kern="0" dirty="0">
                <a:solidFill>
                  <a:srgbClr val="000000"/>
                </a:solidFill>
                <a:latin typeface="Times New Roman"/>
                <a:ea typeface="Times New Roman"/>
                <a:cs typeface="Arial"/>
                <a:sym typeface="Arial"/>
              </a:rPr>
              <a:t>It measures from (50 – 55 cm) in length and (2 cm) in diameter at term. </a:t>
            </a:r>
            <a:endParaRPr lang="en-US" sz="2800" b="1" kern="0" dirty="0">
              <a:solidFill>
                <a:srgbClr val="000000"/>
              </a:solidFill>
              <a:ea typeface="Times New Roman"/>
              <a:cs typeface="Arial"/>
              <a:sym typeface="Arial"/>
            </a:endParaRPr>
          </a:p>
          <a:p>
            <a:pPr lvl="0" algn="justLow">
              <a:lnSpc>
                <a:spcPct val="150000"/>
              </a:lnSpc>
              <a:spcBef>
                <a:spcPts val="0"/>
              </a:spcBef>
              <a:buClr>
                <a:srgbClr val="000000"/>
              </a:buClr>
              <a:buFont typeface="Times New Roman"/>
              <a:buChar char="-"/>
              <a:tabLst>
                <a:tab pos="228600" algn="r"/>
                <a:tab pos="457200" algn="l"/>
              </a:tabLst>
            </a:pPr>
            <a:r>
              <a:rPr lang="en-US" sz="2800" b="1" kern="0" dirty="0">
                <a:solidFill>
                  <a:srgbClr val="000000"/>
                </a:solidFill>
                <a:latin typeface="Times New Roman"/>
                <a:ea typeface="Times New Roman"/>
                <a:cs typeface="Arial"/>
                <a:sym typeface="Arial"/>
              </a:rPr>
              <a:t>The cord contains two arteries and one vein. </a:t>
            </a:r>
            <a:r>
              <a:rPr lang="en-US" sz="2800" b="1" kern="0" dirty="0" smtClean="0">
                <a:solidFill>
                  <a:srgbClr val="000000"/>
                </a:solidFill>
                <a:latin typeface="Times New Roman"/>
                <a:ea typeface="Times New Roman"/>
                <a:cs typeface="Arial"/>
                <a:sym typeface="Arial"/>
              </a:rPr>
              <a:t>(2A and 1V)</a:t>
            </a:r>
            <a:endParaRPr lang="en-US" sz="2800" b="1" kern="0" dirty="0">
              <a:solidFill>
                <a:srgbClr val="000000"/>
              </a:solidFill>
              <a:ea typeface="Times New Roman"/>
              <a:cs typeface="Arial"/>
              <a:sym typeface="Arial"/>
            </a:endParaRPr>
          </a:p>
          <a:p>
            <a:pPr lvl="0" algn="justLow">
              <a:lnSpc>
                <a:spcPct val="150000"/>
              </a:lnSpc>
              <a:spcBef>
                <a:spcPts val="0"/>
              </a:spcBef>
              <a:buClr>
                <a:srgbClr val="000000"/>
              </a:buClr>
              <a:buFont typeface="Times New Roman"/>
              <a:buChar char="-"/>
              <a:tabLst>
                <a:tab pos="228600" algn="r"/>
                <a:tab pos="457200" algn="l"/>
              </a:tabLst>
            </a:pPr>
            <a:r>
              <a:rPr lang="en-US" sz="2800" b="1" kern="0" dirty="0">
                <a:solidFill>
                  <a:srgbClr val="000000"/>
                </a:solidFill>
                <a:latin typeface="Times New Roman"/>
                <a:ea typeface="Times New Roman"/>
                <a:cs typeface="Arial"/>
                <a:sym typeface="Arial"/>
              </a:rPr>
              <a:t>It also contains Wharton's Jelly, a gelatinous substance that helps prevent kinking of cord in utero blood flows through the umbilical cord at an estimated rate of 400 ml/ minute. </a:t>
            </a:r>
            <a:endParaRPr lang="en-US" sz="2800" b="1" kern="0" dirty="0">
              <a:solidFill>
                <a:srgbClr val="000000"/>
              </a:solidFill>
              <a:ea typeface="Times New Roman"/>
              <a:cs typeface="Arial"/>
              <a:sym typeface="Arial"/>
            </a:endParaRPr>
          </a:p>
          <a:p>
            <a:pPr lvl="0" algn="justLow">
              <a:lnSpc>
                <a:spcPct val="150000"/>
              </a:lnSpc>
              <a:spcBef>
                <a:spcPts val="0"/>
              </a:spcBef>
              <a:buClr>
                <a:srgbClr val="000000"/>
              </a:buClr>
              <a:buFont typeface="Times New Roman"/>
              <a:buChar char="-"/>
              <a:tabLst>
                <a:tab pos="228600" algn="r"/>
                <a:tab pos="457200" algn="l"/>
              </a:tabLst>
            </a:pPr>
            <a:r>
              <a:rPr lang="en-US" sz="2800" b="1" kern="0" dirty="0">
                <a:solidFill>
                  <a:srgbClr val="000000"/>
                </a:solidFill>
                <a:latin typeface="Times New Roman"/>
                <a:ea typeface="Times New Roman"/>
                <a:cs typeface="Arial"/>
                <a:sym typeface="Arial"/>
              </a:rPr>
              <a:t>Umbilical vein which carries oxygenated blood to the fetus from placenta.</a:t>
            </a:r>
            <a:endParaRPr lang="en-US" sz="2800" b="1" kern="0" dirty="0">
              <a:solidFill>
                <a:srgbClr val="000000"/>
              </a:solidFill>
              <a:ea typeface="Times New Roman"/>
              <a:cs typeface="Arial"/>
              <a:sym typeface="Arial"/>
            </a:endParaRPr>
          </a:p>
          <a:p>
            <a:pPr marL="0" lvl="0" indent="0">
              <a:spcBef>
                <a:spcPts val="0"/>
              </a:spcBef>
              <a:buClr>
                <a:srgbClr val="000000"/>
              </a:buClr>
              <a:buNone/>
            </a:pPr>
            <a:r>
              <a:rPr lang="en-US" sz="2800" b="1" kern="0" dirty="0">
                <a:solidFill>
                  <a:srgbClr val="000000"/>
                </a:solidFill>
                <a:latin typeface="Times New Roman"/>
                <a:ea typeface="Times New Roman"/>
                <a:cs typeface="Arial"/>
                <a:sym typeface="Arial"/>
              </a:rPr>
              <a:t>It contain no pain receptors. </a:t>
            </a:r>
            <a:endParaRPr lang="en-US" sz="2800" b="1" kern="0" dirty="0">
              <a:solidFill>
                <a:srgbClr val="000000"/>
              </a:solidFill>
              <a:latin typeface="Arial"/>
              <a:cs typeface="Arial"/>
              <a:sym typeface="Arial"/>
            </a:endParaRPr>
          </a:p>
          <a:p>
            <a:endParaRPr lang="en-US" dirty="0"/>
          </a:p>
        </p:txBody>
      </p:sp>
    </p:spTree>
    <p:extLst>
      <p:ext uri="{BB962C8B-B14F-4D97-AF65-F5344CB8AC3E}">
        <p14:creationId xmlns:p14="http://schemas.microsoft.com/office/powerpoint/2010/main" val="230080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referances</a:t>
            </a:r>
            <a:endParaRPr lang="en-US" dirty="0"/>
          </a:p>
        </p:txBody>
      </p:sp>
      <p:sp>
        <p:nvSpPr>
          <p:cNvPr id="3" name="Content Placeholder 2"/>
          <p:cNvSpPr>
            <a:spLocks noGrp="1"/>
          </p:cNvSpPr>
          <p:nvPr>
            <p:ph idx="1"/>
          </p:nvPr>
        </p:nvSpPr>
        <p:spPr/>
        <p:txBody>
          <a:bodyPr/>
          <a:lstStyle/>
          <a:p>
            <a:pPr marL="0" lvl="0" indent="0">
              <a:spcBef>
                <a:spcPts val="0"/>
              </a:spcBef>
              <a:buClr>
                <a:srgbClr val="000000"/>
              </a:buClr>
              <a:buNone/>
            </a:pPr>
            <a:r>
              <a:rPr lang="en-US" sz="2000" b="1" kern="0" dirty="0">
                <a:solidFill>
                  <a:srgbClr val="000000"/>
                </a:solidFill>
                <a:latin typeface="Arial"/>
                <a:cs typeface="Arial"/>
                <a:sym typeface="Arial"/>
              </a:rPr>
              <a:t>1-Mandondo, S. D., </a:t>
            </a:r>
            <a:r>
              <a:rPr lang="en-US" sz="2000" b="1" kern="0" dirty="0" err="1">
                <a:solidFill>
                  <a:srgbClr val="000000"/>
                </a:solidFill>
                <a:latin typeface="Arial"/>
                <a:cs typeface="Arial"/>
                <a:sym typeface="Arial"/>
              </a:rPr>
              <a:t>Hofmeyr</a:t>
            </a:r>
            <a:r>
              <a:rPr lang="en-US" sz="2000" b="1" kern="0" dirty="0">
                <a:solidFill>
                  <a:srgbClr val="000000"/>
                </a:solidFill>
                <a:latin typeface="Arial"/>
                <a:cs typeface="Arial"/>
                <a:sym typeface="Arial"/>
              </a:rPr>
              <a:t>, G. J., </a:t>
            </a:r>
            <a:r>
              <a:rPr lang="en-US" sz="2000" b="1" kern="0" dirty="0" err="1">
                <a:solidFill>
                  <a:srgbClr val="000000"/>
                </a:solidFill>
                <a:latin typeface="Arial"/>
                <a:cs typeface="Arial"/>
                <a:sym typeface="Arial"/>
              </a:rPr>
              <a:t>Mbengo</a:t>
            </a:r>
            <a:r>
              <a:rPr lang="en-US" sz="2000" b="1" kern="0" dirty="0">
                <a:solidFill>
                  <a:srgbClr val="000000"/>
                </a:solidFill>
                <a:latin typeface="Arial"/>
                <a:cs typeface="Arial"/>
                <a:sym typeface="Arial"/>
              </a:rPr>
              <a:t>, F., </a:t>
            </a:r>
            <a:r>
              <a:rPr lang="en-US" sz="2000" b="1" kern="0" dirty="0" err="1">
                <a:solidFill>
                  <a:srgbClr val="000000"/>
                </a:solidFill>
                <a:latin typeface="Arial"/>
                <a:cs typeface="Arial"/>
                <a:sym typeface="Arial"/>
              </a:rPr>
              <a:t>Mshweshwe-Paleka</a:t>
            </a:r>
            <a:r>
              <a:rPr lang="en-US" sz="2000" b="1" kern="0" dirty="0">
                <a:solidFill>
                  <a:srgbClr val="000000"/>
                </a:solidFill>
                <a:latin typeface="Arial"/>
                <a:cs typeface="Arial"/>
                <a:sym typeface="Arial"/>
              </a:rPr>
              <a:t>, N. T., &amp; </a:t>
            </a:r>
            <a:r>
              <a:rPr lang="en-US" sz="2000" b="1" kern="0" dirty="0" err="1">
                <a:solidFill>
                  <a:srgbClr val="000000"/>
                </a:solidFill>
                <a:latin typeface="Arial"/>
                <a:cs typeface="Arial"/>
                <a:sym typeface="Arial"/>
              </a:rPr>
              <a:t>Mavundla</a:t>
            </a:r>
            <a:r>
              <a:rPr lang="en-US" sz="2000" b="1" kern="0" dirty="0">
                <a:solidFill>
                  <a:srgbClr val="000000"/>
                </a:solidFill>
                <a:latin typeface="Arial"/>
                <a:cs typeface="Arial"/>
                <a:sym typeface="Arial"/>
              </a:rPr>
              <a:t>, T. R. (2018). Outcomes of self-induced late pregnancy termination in women presenting to a tertiary hospital in the Eastern Cape Province, South Africa. South African Medical Journal, 108(11), 965-971</a:t>
            </a:r>
          </a:p>
          <a:p>
            <a:pPr marL="0" lvl="0" indent="0">
              <a:spcBef>
                <a:spcPts val="0"/>
              </a:spcBef>
              <a:buClr>
                <a:srgbClr val="000000"/>
              </a:buClr>
              <a:buNone/>
            </a:pPr>
            <a:endParaRPr lang="en-US" sz="2000" b="1" kern="0" dirty="0">
              <a:solidFill>
                <a:srgbClr val="000000"/>
              </a:solidFill>
              <a:latin typeface="Arial"/>
              <a:cs typeface="Arial"/>
              <a:sym typeface="Arial"/>
            </a:endParaRPr>
          </a:p>
          <a:p>
            <a:pPr marL="0" lvl="0" indent="0">
              <a:spcBef>
                <a:spcPts val="0"/>
              </a:spcBef>
              <a:buClr>
                <a:srgbClr val="000000"/>
              </a:buClr>
              <a:buNone/>
            </a:pPr>
            <a:r>
              <a:rPr lang="en-US" sz="2000" b="1" kern="0" dirty="0">
                <a:solidFill>
                  <a:srgbClr val="000000"/>
                </a:solidFill>
                <a:latin typeface="Arial"/>
                <a:cs typeface="Arial"/>
                <a:sym typeface="Arial"/>
              </a:rPr>
              <a:t>2-Meka, A., &amp; Reddy, B. M. (2006). Recurrent spontaneous abortions: an overview of genetic and non-genetic backgrounds. International Journal of Human Genetics, 6(2), 109-117.‏.‏</a:t>
            </a:r>
          </a:p>
          <a:p>
            <a:pPr marL="0" lvl="0" indent="0">
              <a:spcBef>
                <a:spcPts val="0"/>
              </a:spcBef>
              <a:buClr>
                <a:srgbClr val="000000"/>
              </a:buClr>
              <a:buNone/>
            </a:pPr>
            <a:endParaRPr lang="en-US" sz="2000" b="1" kern="0" dirty="0">
              <a:solidFill>
                <a:srgbClr val="000000"/>
              </a:solidFill>
              <a:latin typeface="Arial"/>
              <a:cs typeface="Arial"/>
              <a:sym typeface="Arial"/>
            </a:endParaRPr>
          </a:p>
          <a:p>
            <a:endParaRPr lang="en-US" dirty="0"/>
          </a:p>
        </p:txBody>
      </p:sp>
    </p:spTree>
    <p:extLst>
      <p:ext uri="{BB962C8B-B14F-4D97-AF65-F5344CB8AC3E}">
        <p14:creationId xmlns:p14="http://schemas.microsoft.com/office/powerpoint/2010/main" val="21586292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lgn="ctr">
              <a:spcBef>
                <a:spcPct val="20000"/>
              </a:spcBef>
            </a:pPr>
            <a:r>
              <a:rPr lang="en-US" sz="4400" b="1" i="1" cap="none" dirty="0">
                <a:solidFill>
                  <a:srgbClr val="FF0000"/>
                </a:solidFill>
                <a:effectLst/>
                <a:latin typeface="Franklin Gothic Book"/>
                <a:ea typeface="+mn-ea"/>
                <a:cs typeface="+mn-cs"/>
              </a:rPr>
              <a:t>Thank you for listening</a:t>
            </a:r>
            <a:r>
              <a:rPr lang="en-US" sz="3200" cap="none" dirty="0">
                <a:solidFill>
                  <a:srgbClr val="FF0000"/>
                </a:solidFill>
                <a:effectLst/>
                <a:latin typeface="Franklin Gothic Book"/>
                <a:ea typeface="+mn-ea"/>
                <a:cs typeface="+mn-cs"/>
              </a:rPr>
              <a:t/>
            </a:r>
            <a:br>
              <a:rPr lang="en-US" sz="3200" cap="none" dirty="0">
                <a:solidFill>
                  <a:srgbClr val="FF0000"/>
                </a:solidFill>
                <a:effectLst/>
                <a:latin typeface="Franklin Gothic Book"/>
                <a:ea typeface="+mn-ea"/>
                <a:cs typeface="+mn-cs"/>
              </a:rPr>
            </a:br>
            <a:endParaRPr lang="en-US" dirty="0"/>
          </a:p>
        </p:txBody>
      </p:sp>
      <p:sp>
        <p:nvSpPr>
          <p:cNvPr id="3" name="Content Placeholder 2"/>
          <p:cNvSpPr>
            <a:spLocks noGrp="1"/>
          </p:cNvSpPr>
          <p:nvPr>
            <p:ph idx="1"/>
          </p:nvPr>
        </p:nvSpPr>
        <p:spPr/>
        <p:txBody>
          <a:bodyPr/>
          <a:lstStyle/>
          <a:p>
            <a:pPr marL="0" indent="0">
              <a:buNone/>
            </a:pPr>
            <a:endParaRPr lang="en-US" dirty="0">
              <a:solidFill>
                <a:srgbClr val="FF0000"/>
              </a:solidFill>
            </a:endParaRP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1" y="1219201"/>
            <a:ext cx="8610600" cy="525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52474838"/>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rek">
  <a:themeElements>
    <a:clrScheme name="Trek">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241</TotalTime>
  <Words>1651</Words>
  <Application>Microsoft Office PowerPoint</Application>
  <PresentationFormat>On-screen Show (4:3)</PresentationFormat>
  <Paragraphs>116</Paragraphs>
  <Slides>28</Slides>
  <Notes>0</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Trek</vt:lpstr>
      <vt:lpstr>Development &amp;physiology of the         fetus</vt:lpstr>
      <vt:lpstr>Development and physiology of fetus\</vt:lpstr>
      <vt:lpstr>Fertilization</vt:lpstr>
      <vt:lpstr>Fertilization</vt:lpstr>
      <vt:lpstr>Implantation</vt:lpstr>
      <vt:lpstr>Fetal Structures </vt:lpstr>
      <vt:lpstr>germ layers</vt:lpstr>
      <vt:lpstr>PowerPoint Presentation</vt:lpstr>
      <vt:lpstr>PowerPoint Presentation</vt:lpstr>
      <vt:lpstr>PowerPoint Presentation</vt:lpstr>
      <vt:lpstr>PowerPoint Presentation</vt:lpstr>
      <vt:lpstr>Fetul development</vt:lpstr>
      <vt:lpstr>Cont.</vt:lpstr>
      <vt:lpstr>Cont.</vt:lpstr>
      <vt:lpstr>Cont,</vt:lpstr>
      <vt:lpstr>Embryo</vt:lpstr>
      <vt:lpstr>Cont,</vt:lpstr>
      <vt:lpstr>PowerPoint Presentation</vt:lpstr>
      <vt:lpstr>PowerPoint Presentation</vt:lpstr>
      <vt:lpstr>Placenta </vt:lpstr>
      <vt:lpstr>Placenta</vt:lpstr>
      <vt:lpstr>Amniotic Membranes </vt:lpstr>
      <vt:lpstr>Amniotic Fluid </vt:lpstr>
      <vt:lpstr>Diagnosis value of fluid  </vt:lpstr>
      <vt:lpstr>Intrauterine structures and function</vt:lpstr>
      <vt:lpstr>Intrauterine structures and function</vt:lpstr>
      <vt:lpstr>referances</vt:lpstr>
      <vt:lpstr>Thank you for listening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Development &amp;physiology of the fetus</dc:title>
  <dc:creator>dell</dc:creator>
  <cp:lastModifiedBy>Maher</cp:lastModifiedBy>
  <cp:revision>27</cp:revision>
  <dcterms:created xsi:type="dcterms:W3CDTF">2006-08-16T00:00:00Z</dcterms:created>
  <dcterms:modified xsi:type="dcterms:W3CDTF">2023-03-12T14:21:44Z</dcterms:modified>
</cp:coreProperties>
</file>