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94" r:id="rId4"/>
    <p:sldId id="258" r:id="rId5"/>
    <p:sldId id="259" r:id="rId6"/>
    <p:sldId id="260" r:id="rId7"/>
    <p:sldId id="261" r:id="rId8"/>
    <p:sldId id="262" r:id="rId9"/>
    <p:sldId id="264" r:id="rId10"/>
    <p:sldId id="265" r:id="rId11"/>
    <p:sldId id="295" r:id="rId12"/>
    <p:sldId id="266" r:id="rId13"/>
    <p:sldId id="267" r:id="rId14"/>
    <p:sldId id="268" r:id="rId15"/>
    <p:sldId id="269" r:id="rId16"/>
    <p:sldId id="270" r:id="rId17"/>
    <p:sldId id="271" r:id="rId18"/>
    <p:sldId id="272" r:id="rId19"/>
    <p:sldId id="293" r:id="rId20"/>
    <p:sldId id="273" r:id="rId21"/>
    <p:sldId id="274" r:id="rId22"/>
    <p:sldId id="275" r:id="rId23"/>
    <p:sldId id="276" r:id="rId24"/>
    <p:sldId id="277" r:id="rId25"/>
    <p:sldId id="278" r:id="rId26"/>
    <p:sldId id="279" r:id="rId27"/>
    <p:sldId id="280" r:id="rId28"/>
    <p:sldId id="281" r:id="rId29"/>
    <p:sldId id="292" r:id="rId30"/>
    <p:sldId id="282" r:id="rId31"/>
    <p:sldId id="283" r:id="rId32"/>
    <p:sldId id="284" r:id="rId33"/>
    <p:sldId id="285" r:id="rId34"/>
    <p:sldId id="286" r:id="rId35"/>
    <p:sldId id="287" r:id="rId36"/>
    <p:sldId id="288" r:id="rId37"/>
    <p:sldId id="289" r:id="rId38"/>
    <p:sldId id="290" r:id="rId39"/>
    <p:sldId id="29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4/2/2023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4/2/2023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4/2/2023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4/2/2023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4/2/2023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4/2/2023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4/2/2023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4/2/2023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4/2/2023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4/2/2023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4/2/2023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4/2/2023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Complications during pregnancy</a:t>
            </a:r>
          </a:p>
        </p:txBody>
      </p:sp>
      <p:sp>
        <p:nvSpPr>
          <p:cNvPr id="3" name="Subtitle 2"/>
          <p:cNvSpPr>
            <a:spLocks noGrp="1"/>
          </p:cNvSpPr>
          <p:nvPr>
            <p:ph type="subTitle" idx="1"/>
          </p:nvPr>
        </p:nvSpPr>
        <p:spPr/>
        <p:txBody>
          <a:bodyPr/>
          <a:lstStyle/>
          <a:p>
            <a:r>
              <a:rPr lang="en-US" dirty="0" smtClean="0"/>
              <a:t>By </a:t>
            </a:r>
            <a:r>
              <a:rPr lang="en-US" dirty="0" err="1" smtClean="0"/>
              <a:t>suad</a:t>
            </a:r>
            <a:r>
              <a:rPr lang="en-US" dirty="0" smtClean="0"/>
              <a:t> al </a:t>
            </a:r>
            <a:r>
              <a:rPr lang="en-US" dirty="0" err="1" smtClean="0"/>
              <a:t>rybayee</a:t>
            </a:r>
            <a:endParaRPr lang="en-US" dirty="0"/>
          </a:p>
        </p:txBody>
      </p:sp>
    </p:spTree>
    <p:extLst>
      <p:ext uri="{BB962C8B-B14F-4D97-AF65-F5344CB8AC3E}">
        <p14:creationId xmlns:p14="http://schemas.microsoft.com/office/powerpoint/2010/main" val="1462681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940491"/>
          </a:xfrm>
        </p:spPr>
        <p:txBody>
          <a:bodyPr>
            <a:normAutofit lnSpcReduction="10000"/>
          </a:bodyPr>
          <a:lstStyle/>
          <a:p>
            <a:pPr marL="109728" indent="0">
              <a:buNone/>
            </a:pPr>
            <a:r>
              <a:rPr lang="en-US" sz="3200" dirty="0" smtClean="0"/>
              <a:t>Metabolic </a:t>
            </a:r>
            <a:r>
              <a:rPr lang="en-US" sz="3200" dirty="0"/>
              <a:t>changes during pregnancy lower glucose tolerance. For the majority of pregnant women, this is a normal physiological process. Gestational diabetes mellitus (GDM) is </a:t>
            </a:r>
            <a:r>
              <a:rPr lang="en-US" sz="3200" u="sng" dirty="0"/>
              <a:t>defined as any degree of glucose </a:t>
            </a:r>
            <a:r>
              <a:rPr lang="en-US" sz="3200" dirty="0"/>
              <a:t>intolerance with the onset or first recognition in pregnancy When medical nutrition therapy is inadequate to control glucose in GDM, insulin is required</a:t>
            </a:r>
            <a:r>
              <a:rPr lang="en-US" dirty="0"/>
              <a:t>. </a:t>
            </a:r>
          </a:p>
        </p:txBody>
      </p:sp>
      <p:sp>
        <p:nvSpPr>
          <p:cNvPr id="2" name="Title 1"/>
          <p:cNvSpPr>
            <a:spLocks noGrp="1"/>
          </p:cNvSpPr>
          <p:nvPr>
            <p:ph type="title"/>
          </p:nvPr>
        </p:nvSpPr>
        <p:spPr/>
        <p:txBody>
          <a:bodyPr>
            <a:normAutofit/>
          </a:bodyPr>
          <a:lstStyle/>
          <a:p>
            <a:pPr algn="ctr"/>
            <a:r>
              <a:rPr lang="en-US" sz="2800" dirty="0">
                <a:solidFill>
                  <a:srgbClr val="FF0000"/>
                </a:solidFill>
                <a:ea typeface="+mn-ea"/>
                <a:cs typeface="+mn-cs"/>
              </a:rPr>
              <a:t>Gestational Diabetes Mellitus</a:t>
            </a:r>
            <a:endParaRPr lang="en-US" sz="4400" dirty="0">
              <a:solidFill>
                <a:srgbClr val="FF0000"/>
              </a:solidFill>
            </a:endParaRPr>
          </a:p>
        </p:txBody>
      </p:sp>
    </p:spTree>
    <p:extLst>
      <p:ext uri="{BB962C8B-B14F-4D97-AF65-F5344CB8AC3E}">
        <p14:creationId xmlns:p14="http://schemas.microsoft.com/office/powerpoint/2010/main" val="3779529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buClr>
                <a:srgbClr val="2DA2BF"/>
              </a:buClr>
            </a:pPr>
            <a:r>
              <a:rPr lang="en-US" sz="3600" dirty="0">
                <a:solidFill>
                  <a:prstClr val="black"/>
                </a:solidFill>
                <a:latin typeface="Times New Roman" pitchFamily="18" charset="0"/>
                <a:cs typeface="Times New Roman" pitchFamily="18" charset="0"/>
              </a:rPr>
              <a:t>Approximately 7% of pregnancies are complicated by GDM, Pregnancy is a condition characterized by </a:t>
            </a:r>
            <a:endParaRPr lang="en-US" sz="3600" dirty="0" smtClean="0">
              <a:solidFill>
                <a:prstClr val="black"/>
              </a:solidFill>
              <a:latin typeface="Times New Roman" pitchFamily="18" charset="0"/>
              <a:cs typeface="Times New Roman" pitchFamily="18" charset="0"/>
            </a:endParaRPr>
          </a:p>
          <a:p>
            <a:pPr lvl="0">
              <a:buClr>
                <a:srgbClr val="2DA2BF"/>
              </a:buClr>
            </a:pPr>
            <a:r>
              <a:rPr lang="en-US" sz="3600" dirty="0">
                <a:solidFill>
                  <a:prstClr val="black"/>
                </a:solidFill>
                <a:latin typeface="Times New Roman" pitchFamily="18" charset="0"/>
                <a:cs typeface="Times New Roman" pitchFamily="18" charset="0"/>
              </a:rPr>
              <a:t>-</a:t>
            </a:r>
            <a:r>
              <a:rPr lang="en-US" sz="3600" dirty="0" smtClean="0">
                <a:solidFill>
                  <a:prstClr val="black"/>
                </a:solidFill>
                <a:latin typeface="Times New Roman" pitchFamily="18" charset="0"/>
                <a:cs typeface="Times New Roman" pitchFamily="18" charset="0"/>
              </a:rPr>
              <a:t>progressive </a:t>
            </a:r>
            <a:r>
              <a:rPr lang="en-US" sz="3600" dirty="0">
                <a:solidFill>
                  <a:prstClr val="black"/>
                </a:solidFill>
                <a:latin typeface="Times New Roman" pitchFamily="18" charset="0"/>
                <a:cs typeface="Times New Roman" pitchFamily="18" charset="0"/>
              </a:rPr>
              <a:t>insulin resistance </a:t>
            </a:r>
            <a:r>
              <a:rPr lang="en-US" sz="3600" dirty="0" smtClean="0">
                <a:solidFill>
                  <a:prstClr val="black"/>
                </a:solidFill>
                <a:latin typeface="Times New Roman" pitchFamily="18" charset="0"/>
                <a:cs typeface="Times New Roman" pitchFamily="18" charset="0"/>
              </a:rPr>
              <a:t>..</a:t>
            </a:r>
          </a:p>
          <a:p>
            <a:pPr lvl="0">
              <a:buClr>
                <a:srgbClr val="2DA2BF"/>
              </a:buClr>
            </a:pPr>
            <a:r>
              <a:rPr lang="en-US" sz="3600" dirty="0">
                <a:solidFill>
                  <a:prstClr val="black"/>
                </a:solidFill>
                <a:latin typeface="Times New Roman" pitchFamily="18" charset="0"/>
                <a:cs typeface="Times New Roman" pitchFamily="18" charset="0"/>
              </a:rPr>
              <a:t>-</a:t>
            </a:r>
            <a:r>
              <a:rPr lang="en-US" sz="3600" dirty="0" smtClean="0">
                <a:solidFill>
                  <a:prstClr val="black"/>
                </a:solidFill>
                <a:latin typeface="Times New Roman" pitchFamily="18" charset="0"/>
                <a:cs typeface="Times New Roman" pitchFamily="18" charset="0"/>
              </a:rPr>
              <a:t> </a:t>
            </a:r>
            <a:r>
              <a:rPr lang="en-US" sz="3600" dirty="0">
                <a:solidFill>
                  <a:prstClr val="black"/>
                </a:solidFill>
                <a:latin typeface="Times New Roman" pitchFamily="18" charset="0"/>
                <a:cs typeface="Times New Roman" pitchFamily="18" charset="0"/>
              </a:rPr>
              <a:t>Insulin resistance during pregnancy stems from a variety </a:t>
            </a:r>
            <a:r>
              <a:rPr lang="en-US" sz="3600" dirty="0" smtClean="0">
                <a:solidFill>
                  <a:prstClr val="black"/>
                </a:solidFill>
                <a:latin typeface="Times New Roman" pitchFamily="18" charset="0"/>
                <a:cs typeface="Times New Roman" pitchFamily="18" charset="0"/>
              </a:rPr>
              <a:t>of:-</a:t>
            </a:r>
            <a:endParaRPr lang="en-US" sz="3600" dirty="0">
              <a:solidFill>
                <a:prstClr val="black"/>
              </a:solidFill>
              <a:latin typeface="Times New Roman" pitchFamily="18" charset="0"/>
              <a:cs typeface="Times New Roman" pitchFamily="18" charset="0"/>
            </a:endParaRPr>
          </a:p>
          <a:p>
            <a:r>
              <a:rPr lang="en-US" sz="2800" dirty="0">
                <a:solidFill>
                  <a:prstClr val="black"/>
                </a:solidFill>
                <a:latin typeface="Times New Roman" pitchFamily="18" charset="0"/>
                <a:cs typeface="Times New Roman" pitchFamily="18" charset="0"/>
              </a:rPr>
              <a:t>1-including alterations in growth hormone and cortisol secretion</a:t>
            </a:r>
            <a:endParaRPr lang="en-US" sz="32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t>GDM</a:t>
            </a:r>
            <a:endParaRPr lang="en-US" dirty="0"/>
          </a:p>
        </p:txBody>
      </p:sp>
    </p:spTree>
    <p:extLst>
      <p:ext uri="{BB962C8B-B14F-4D97-AF65-F5344CB8AC3E}">
        <p14:creationId xmlns:p14="http://schemas.microsoft.com/office/powerpoint/2010/main" val="3467638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016691"/>
          </a:xfrm>
        </p:spPr>
        <p:txBody>
          <a:bodyPr>
            <a:normAutofit lnSpcReduction="10000"/>
          </a:bodyPr>
          <a:lstStyle/>
          <a:p>
            <a:r>
              <a:rPr lang="en-US" sz="2800" dirty="0" smtClean="0">
                <a:latin typeface="Times New Roman" pitchFamily="18" charset="0"/>
                <a:cs typeface="Times New Roman" pitchFamily="18" charset="0"/>
              </a:rPr>
              <a:t>2- </a:t>
            </a:r>
            <a:r>
              <a:rPr lang="en-US" sz="2800" dirty="0">
                <a:latin typeface="Times New Roman" pitchFamily="18" charset="0"/>
                <a:cs typeface="Times New Roman" pitchFamily="18" charset="0"/>
              </a:rPr>
              <a:t>human placental </a:t>
            </a:r>
            <a:r>
              <a:rPr lang="en-US" sz="2800" dirty="0" err="1">
                <a:latin typeface="Times New Roman" pitchFamily="18" charset="0"/>
                <a:cs typeface="Times New Roman" pitchFamily="18" charset="0"/>
              </a:rPr>
              <a:t>lactogen</a:t>
            </a:r>
            <a:r>
              <a:rPr lang="en-US" sz="2800" dirty="0">
                <a:latin typeface="Times New Roman" pitchFamily="18" charset="0"/>
                <a:cs typeface="Times New Roman" pitchFamily="18" charset="0"/>
              </a:rPr>
              <a:t> secretion (which is produced by the placenta and affects fatty acids and glucose metabolism, promotes lipolysis, and decreases glucose uptake), and </a:t>
            </a:r>
            <a:r>
              <a:rPr lang="en-US" sz="2800" dirty="0" err="1">
                <a:latin typeface="Times New Roman" pitchFamily="18" charset="0"/>
                <a:cs typeface="Times New Roman" pitchFamily="18" charset="0"/>
              </a:rPr>
              <a:t>insulinase</a:t>
            </a:r>
            <a:r>
              <a:rPr lang="en-US" sz="2800" dirty="0">
                <a:latin typeface="Times New Roman" pitchFamily="18" charset="0"/>
                <a:cs typeface="Times New Roman" pitchFamily="18" charset="0"/>
              </a:rPr>
              <a:t> secretion., 3-estrogen and progesterone also contribute to a disruption of the glucose insulin balance. </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4-Increased </a:t>
            </a:r>
            <a:r>
              <a:rPr lang="en-US" sz="2800" dirty="0">
                <a:latin typeface="Times New Roman" pitchFamily="18" charset="0"/>
                <a:cs typeface="Times New Roman" pitchFamily="18" charset="0"/>
              </a:rPr>
              <a:t>maternal adipose deposition </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5- </a:t>
            </a:r>
            <a:r>
              <a:rPr lang="en-US" sz="2800" dirty="0">
                <a:latin typeface="Times New Roman" pitchFamily="18" charset="0"/>
                <a:cs typeface="Times New Roman" pitchFamily="18" charset="0"/>
              </a:rPr>
              <a:t>decreased exercise, and increased caloric intake Because maternal insulin does not cross the placenta, the fetus is exposed to maternal hyperglycemia and in response the fetus produces more insulin, which promotes growth and subsequent </a:t>
            </a:r>
            <a:r>
              <a:rPr lang="en-US" sz="2800" dirty="0" err="1">
                <a:latin typeface="Times New Roman" pitchFamily="18" charset="0"/>
                <a:cs typeface="Times New Roman" pitchFamily="18" charset="0"/>
              </a:rPr>
              <a:t>macrosomia</a:t>
            </a:r>
            <a:r>
              <a:rPr lang="en-US" dirty="0"/>
              <a:t>.</a:t>
            </a:r>
          </a:p>
        </p:txBody>
      </p:sp>
      <p:sp>
        <p:nvSpPr>
          <p:cNvPr id="2" name="Title 1"/>
          <p:cNvSpPr>
            <a:spLocks noGrp="1"/>
          </p:cNvSpPr>
          <p:nvPr>
            <p:ph type="title"/>
          </p:nvPr>
        </p:nvSpPr>
        <p:spPr/>
        <p:txBody>
          <a:bodyPr/>
          <a:lstStyle/>
          <a:p>
            <a:r>
              <a:rPr lang="en-US" sz="2700" dirty="0" smtClean="0">
                <a:solidFill>
                  <a:prstClr val="black"/>
                </a:solidFill>
                <a:ea typeface="+mn-ea"/>
                <a:cs typeface="+mn-cs"/>
              </a:rPr>
              <a:t>cases</a:t>
            </a:r>
            <a:endParaRPr lang="en-US" dirty="0"/>
          </a:p>
        </p:txBody>
      </p:sp>
    </p:spTree>
    <p:extLst>
      <p:ext uri="{BB962C8B-B14F-4D97-AF65-F5344CB8AC3E}">
        <p14:creationId xmlns:p14="http://schemas.microsoft.com/office/powerpoint/2010/main" val="3265661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1- </a:t>
            </a:r>
            <a:r>
              <a:rPr lang="en-US" sz="4000" dirty="0"/>
              <a:t>No known risk factors are identified in 50% </a:t>
            </a:r>
            <a:endParaRPr lang="en-US" sz="4000" dirty="0" smtClean="0"/>
          </a:p>
          <a:p>
            <a:r>
              <a:rPr lang="en-US" sz="4000" dirty="0" smtClean="0"/>
              <a:t>2- </a:t>
            </a:r>
            <a:r>
              <a:rPr lang="en-US" sz="4000" dirty="0"/>
              <a:t>History of fetal </a:t>
            </a:r>
            <a:r>
              <a:rPr lang="en-US" sz="4000" dirty="0" err="1"/>
              <a:t>macrosomia</a:t>
            </a:r>
            <a:r>
              <a:rPr lang="en-US" sz="4000" dirty="0"/>
              <a:t> 3 Strong family history of diabetes </a:t>
            </a:r>
            <a:endParaRPr lang="en-US" sz="4000" dirty="0" smtClean="0"/>
          </a:p>
          <a:p>
            <a:r>
              <a:rPr lang="en-US" sz="4000" dirty="0" smtClean="0"/>
              <a:t>4-Obesity</a:t>
            </a:r>
            <a:endParaRPr lang="en-US" dirty="0"/>
          </a:p>
        </p:txBody>
      </p:sp>
      <p:sp>
        <p:nvSpPr>
          <p:cNvPr id="2" name="Title 1"/>
          <p:cNvSpPr>
            <a:spLocks noGrp="1"/>
          </p:cNvSpPr>
          <p:nvPr>
            <p:ph type="title"/>
          </p:nvPr>
        </p:nvSpPr>
        <p:spPr/>
        <p:txBody>
          <a:bodyPr/>
          <a:lstStyle/>
          <a:p>
            <a:r>
              <a:rPr lang="en-US" dirty="0"/>
              <a:t>Risks Factors for GDM</a:t>
            </a:r>
          </a:p>
        </p:txBody>
      </p:sp>
    </p:spTree>
    <p:extLst>
      <p:ext uri="{BB962C8B-B14F-4D97-AF65-F5344CB8AC3E}">
        <p14:creationId xmlns:p14="http://schemas.microsoft.com/office/powerpoint/2010/main" val="1409224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09728" indent="0">
              <a:buNone/>
            </a:pPr>
            <a:r>
              <a:rPr lang="en-US" dirty="0"/>
              <a:t>1- </a:t>
            </a:r>
            <a:r>
              <a:rPr lang="en-US" sz="4000" dirty="0"/>
              <a:t>Hypoglycemia and </a:t>
            </a:r>
            <a:r>
              <a:rPr lang="en-US" sz="4000" dirty="0" smtClean="0"/>
              <a:t>DKA</a:t>
            </a:r>
          </a:p>
          <a:p>
            <a:pPr marL="109728" indent="0">
              <a:buNone/>
            </a:pPr>
            <a:r>
              <a:rPr lang="en-US" sz="4000" dirty="0" smtClean="0"/>
              <a:t> </a:t>
            </a:r>
            <a:r>
              <a:rPr lang="en-US" sz="4000" dirty="0"/>
              <a:t>2- Preeclampsia </a:t>
            </a:r>
            <a:endParaRPr lang="en-US" sz="4000" dirty="0" smtClean="0"/>
          </a:p>
          <a:p>
            <a:pPr marL="109728" indent="0">
              <a:buNone/>
            </a:pPr>
            <a:r>
              <a:rPr lang="en-US" sz="4000" dirty="0" smtClean="0"/>
              <a:t>3- </a:t>
            </a:r>
            <a:r>
              <a:rPr lang="en-US" sz="4000" dirty="0"/>
              <a:t>Cesarean birth </a:t>
            </a:r>
            <a:endParaRPr lang="en-US" sz="4000" dirty="0" smtClean="0"/>
          </a:p>
          <a:p>
            <a:pPr marL="109728" indent="0">
              <a:buNone/>
            </a:pPr>
            <a:r>
              <a:rPr lang="en-US" sz="4000" dirty="0" smtClean="0"/>
              <a:t>4- </a:t>
            </a:r>
            <a:r>
              <a:rPr lang="en-US" sz="4000" dirty="0"/>
              <a:t>Development of </a:t>
            </a:r>
            <a:r>
              <a:rPr lang="en-US" sz="4000" dirty="0" err="1"/>
              <a:t>nongestational</a:t>
            </a:r>
            <a:r>
              <a:rPr lang="en-US" sz="4000" dirty="0"/>
              <a:t> diabetes</a:t>
            </a:r>
            <a:endParaRPr lang="en-US" dirty="0"/>
          </a:p>
        </p:txBody>
      </p:sp>
      <p:sp>
        <p:nvSpPr>
          <p:cNvPr id="2" name="Title 1"/>
          <p:cNvSpPr>
            <a:spLocks noGrp="1"/>
          </p:cNvSpPr>
          <p:nvPr>
            <p:ph type="title"/>
          </p:nvPr>
        </p:nvSpPr>
        <p:spPr/>
        <p:txBody>
          <a:bodyPr/>
          <a:lstStyle/>
          <a:p>
            <a:r>
              <a:rPr lang="en-US" dirty="0"/>
              <a:t>Risks for the Woman</a:t>
            </a:r>
          </a:p>
        </p:txBody>
      </p:sp>
    </p:spTree>
    <p:extLst>
      <p:ext uri="{BB962C8B-B14F-4D97-AF65-F5344CB8AC3E}">
        <p14:creationId xmlns:p14="http://schemas.microsoft.com/office/powerpoint/2010/main" val="1767144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864291"/>
          </a:xfrm>
        </p:spPr>
        <p:txBody>
          <a:bodyPr/>
          <a:lstStyle/>
          <a:p>
            <a:pPr marL="109728" indent="0">
              <a:buNone/>
            </a:pPr>
            <a:r>
              <a:rPr lang="en-US" dirty="0"/>
              <a:t>1- </a:t>
            </a:r>
            <a:r>
              <a:rPr lang="en-US" sz="3200" dirty="0" err="1"/>
              <a:t>Macrosomia</a:t>
            </a:r>
            <a:r>
              <a:rPr lang="en-US" sz="3200" dirty="0"/>
              <a:t> is the most common morbidity (15%–45%) </a:t>
            </a:r>
            <a:endParaRPr lang="en-US" sz="3200" dirty="0" smtClean="0"/>
          </a:p>
          <a:p>
            <a:pPr marL="109728" indent="0">
              <a:buNone/>
            </a:pPr>
            <a:r>
              <a:rPr lang="en-US" sz="3200" dirty="0" smtClean="0"/>
              <a:t>2- </a:t>
            </a:r>
            <a:r>
              <a:rPr lang="en-US" sz="3200" dirty="0"/>
              <a:t>Hypoglycemia during the first few hours </a:t>
            </a:r>
            <a:r>
              <a:rPr lang="en-US" sz="3200" dirty="0" smtClean="0"/>
              <a:t>post-birth</a:t>
            </a:r>
          </a:p>
          <a:p>
            <a:pPr marL="109728" indent="0">
              <a:buNone/>
            </a:pPr>
            <a:r>
              <a:rPr lang="en-US" sz="3200" dirty="0" smtClean="0"/>
              <a:t> </a:t>
            </a:r>
            <a:r>
              <a:rPr lang="en-US" sz="3200" dirty="0"/>
              <a:t>3- </a:t>
            </a:r>
            <a:r>
              <a:rPr lang="en-US" sz="3200" dirty="0" err="1" smtClean="0"/>
              <a:t>Hyperbilirubinemia</a:t>
            </a:r>
            <a:endParaRPr lang="en-US" sz="3200" dirty="0" smtClean="0"/>
          </a:p>
          <a:p>
            <a:pPr marL="109728" indent="0">
              <a:buNone/>
            </a:pPr>
            <a:r>
              <a:rPr lang="en-US" sz="3200" dirty="0" smtClean="0"/>
              <a:t> </a:t>
            </a:r>
            <a:r>
              <a:rPr lang="en-US" sz="3200" dirty="0"/>
              <a:t>4- Shoulder dystocia </a:t>
            </a:r>
            <a:endParaRPr lang="en-US" sz="3200" dirty="0" smtClean="0"/>
          </a:p>
          <a:p>
            <a:pPr marL="109728" indent="0">
              <a:buNone/>
            </a:pPr>
            <a:r>
              <a:rPr lang="en-US" sz="3200" dirty="0" smtClean="0"/>
              <a:t>5- </a:t>
            </a:r>
            <a:r>
              <a:rPr lang="en-US" sz="3200" dirty="0"/>
              <a:t>Respiratory distress </a:t>
            </a:r>
            <a:r>
              <a:rPr lang="en-US" sz="3200" dirty="0" smtClean="0"/>
              <a:t>syndrome</a:t>
            </a:r>
            <a:endParaRPr lang="en-US" sz="3200" dirty="0"/>
          </a:p>
        </p:txBody>
      </p:sp>
      <p:sp>
        <p:nvSpPr>
          <p:cNvPr id="2" name="Title 1"/>
          <p:cNvSpPr>
            <a:spLocks noGrp="1"/>
          </p:cNvSpPr>
          <p:nvPr>
            <p:ph type="title"/>
          </p:nvPr>
        </p:nvSpPr>
        <p:spPr>
          <a:xfrm>
            <a:off x="457200" y="274638"/>
            <a:ext cx="8229600" cy="868362"/>
          </a:xfrm>
        </p:spPr>
        <p:txBody>
          <a:bodyPr>
            <a:normAutofit fontScale="90000"/>
          </a:bodyPr>
          <a:lstStyle/>
          <a:p>
            <a:r>
              <a:rPr lang="en-US" dirty="0"/>
              <a:t>Risks for the Fetus and Newborn</a:t>
            </a:r>
          </a:p>
        </p:txBody>
      </p:sp>
    </p:spTree>
    <p:extLst>
      <p:ext uri="{BB962C8B-B14F-4D97-AF65-F5344CB8AC3E}">
        <p14:creationId xmlns:p14="http://schemas.microsoft.com/office/powerpoint/2010/main" val="2688184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864291"/>
          </a:xfrm>
        </p:spPr>
        <p:txBody>
          <a:bodyPr>
            <a:normAutofit/>
          </a:bodyPr>
          <a:lstStyle/>
          <a:p>
            <a:r>
              <a:rPr lang="en-US" dirty="0" smtClean="0"/>
              <a:t>. </a:t>
            </a:r>
            <a:r>
              <a:rPr lang="en-US" dirty="0"/>
              <a:t>- For most women with GDM, the condition is controlled with diet and exercise. - Up to 40% of women with GDM may need to be managed with insulin. </a:t>
            </a:r>
            <a:r>
              <a:rPr lang="en-US" dirty="0" smtClean="0"/>
              <a:t>–</a:t>
            </a:r>
          </a:p>
          <a:p>
            <a:r>
              <a:rPr lang="en-US" dirty="0" smtClean="0"/>
              <a:t> </a:t>
            </a:r>
            <a:r>
              <a:rPr lang="en-US" dirty="0"/>
              <a:t>Oral hypoglycemic agents may be used (Glucophage, main mechanism of action in this disease inhibition of hepatic gluconeogenesis), but there is not agreement on their recommended use during pregnancy. - Cesarean/s birth is recommended for estimated fetal weight &gt;4,500 g.</a:t>
            </a:r>
          </a:p>
        </p:txBody>
      </p:sp>
      <p:sp>
        <p:nvSpPr>
          <p:cNvPr id="2" name="Title 1"/>
          <p:cNvSpPr>
            <a:spLocks noGrp="1"/>
          </p:cNvSpPr>
          <p:nvPr>
            <p:ph type="title"/>
          </p:nvPr>
        </p:nvSpPr>
        <p:spPr/>
        <p:txBody>
          <a:bodyPr/>
          <a:lstStyle/>
          <a:p>
            <a:r>
              <a:rPr lang="en-US" sz="3000" dirty="0">
                <a:solidFill>
                  <a:prstClr val="black"/>
                </a:solidFill>
                <a:ea typeface="+mn-ea"/>
                <a:cs typeface="+mn-cs"/>
              </a:rPr>
              <a:t>Medical Management</a:t>
            </a:r>
            <a:endParaRPr lang="en-US" dirty="0"/>
          </a:p>
        </p:txBody>
      </p:sp>
    </p:spTree>
    <p:extLst>
      <p:ext uri="{BB962C8B-B14F-4D97-AF65-F5344CB8AC3E}">
        <p14:creationId xmlns:p14="http://schemas.microsoft.com/office/powerpoint/2010/main" val="992211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013" y="671513"/>
            <a:ext cx="8181975" cy="551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488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940491"/>
          </a:xfrm>
        </p:spPr>
        <p:txBody>
          <a:bodyPr>
            <a:normAutofit/>
          </a:bodyPr>
          <a:lstStyle/>
          <a:p>
            <a:pPr marL="109728" indent="0">
              <a:buNone/>
            </a:pPr>
            <a:r>
              <a:rPr lang="en-US" sz="3200" dirty="0">
                <a:latin typeface="Times New Roman" pitchFamily="18" charset="0"/>
                <a:cs typeface="Times New Roman" pitchFamily="18" charset="0"/>
              </a:rPr>
              <a:t>1- Teach the woman to test glucose four times a day, one fasting and three postprandial checks/day </a:t>
            </a:r>
            <a:endParaRPr lang="en-US" sz="3200" dirty="0" smtClean="0">
              <a:latin typeface="Times New Roman" pitchFamily="18" charset="0"/>
              <a:cs typeface="Times New Roman" pitchFamily="18" charset="0"/>
            </a:endParaRPr>
          </a:p>
          <a:p>
            <a:pPr marL="109728" indent="0">
              <a:buNone/>
            </a:pP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Teach the woman to monitor fasting </a:t>
            </a:r>
            <a:r>
              <a:rPr lang="en-US" sz="3200" dirty="0" err="1">
                <a:latin typeface="Times New Roman" pitchFamily="18" charset="0"/>
                <a:cs typeface="Times New Roman" pitchFamily="18" charset="0"/>
              </a:rPr>
              <a:t>ketonuria</a:t>
            </a:r>
            <a:r>
              <a:rPr lang="en-US" sz="3200" dirty="0">
                <a:latin typeface="Times New Roman" pitchFamily="18" charset="0"/>
                <a:cs typeface="Times New Roman" pitchFamily="18" charset="0"/>
              </a:rPr>
              <a:t> levels in the morning. </a:t>
            </a:r>
            <a:endParaRPr lang="en-US" sz="3200" dirty="0" smtClean="0">
              <a:latin typeface="Times New Roman" pitchFamily="18" charset="0"/>
              <a:cs typeface="Times New Roman" pitchFamily="18" charset="0"/>
            </a:endParaRPr>
          </a:p>
          <a:p>
            <a:pPr>
              <a:buFontTx/>
              <a:buChar char="-"/>
            </a:pPr>
            <a:r>
              <a:rPr lang="en-US" sz="3200" dirty="0" smtClean="0">
                <a:latin typeface="Times New Roman" pitchFamily="18" charset="0"/>
                <a:cs typeface="Times New Roman" pitchFamily="18" charset="0"/>
              </a:rPr>
              <a:t>Teach </a:t>
            </a:r>
            <a:r>
              <a:rPr lang="en-US" sz="3200" dirty="0">
                <a:latin typeface="Times New Roman" pitchFamily="18" charset="0"/>
                <a:cs typeface="Times New Roman" pitchFamily="18" charset="0"/>
              </a:rPr>
              <a:t>proper self-administration of insulin </a:t>
            </a:r>
            <a:endParaRPr lang="en-US" sz="3200" dirty="0" smtClean="0">
              <a:latin typeface="Times New Roman" pitchFamily="18" charset="0"/>
              <a:cs typeface="Times New Roman" pitchFamily="18" charset="0"/>
            </a:endParaRPr>
          </a:p>
          <a:p>
            <a:pPr>
              <a:buFontTx/>
              <a:buChar char="-"/>
            </a:pP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Teach the woman signs and symptoms and treatment for hypoglycemia, hyperglycemia, and diabetic ketoacidosis </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2" name="Title 1"/>
          <p:cNvSpPr>
            <a:spLocks noGrp="1"/>
          </p:cNvSpPr>
          <p:nvPr>
            <p:ph type="title"/>
          </p:nvPr>
        </p:nvSpPr>
        <p:spPr>
          <a:xfrm>
            <a:off x="381000" y="-152400"/>
            <a:ext cx="8229600" cy="1143000"/>
          </a:xfrm>
        </p:spPr>
        <p:txBody>
          <a:bodyPr/>
          <a:lstStyle/>
          <a:p>
            <a:r>
              <a:rPr lang="en-US" dirty="0"/>
              <a:t>Nursing Actions.</a:t>
            </a:r>
          </a:p>
        </p:txBody>
      </p:sp>
    </p:spTree>
    <p:extLst>
      <p:ext uri="{BB962C8B-B14F-4D97-AF65-F5344CB8AC3E}">
        <p14:creationId xmlns:p14="http://schemas.microsoft.com/office/powerpoint/2010/main" val="859396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788091"/>
          </a:xfrm>
        </p:spPr>
        <p:txBody>
          <a:bodyPr>
            <a:noAutofit/>
          </a:bodyPr>
          <a:lstStyle/>
          <a:p>
            <a:r>
              <a:rPr lang="en-US" sz="3200" dirty="0">
                <a:solidFill>
                  <a:prstClr val="black"/>
                </a:solidFill>
                <a:latin typeface="Times New Roman" pitchFamily="18" charset="0"/>
                <a:cs typeface="Times New Roman" pitchFamily="18" charset="0"/>
              </a:rPr>
              <a:t>Reinforce diet management. The recommended overall dietary ratio is 33%–40% complex carbohydrates, 35%– 40% fat, and 20% protein. - Reinforce plan of care related to self-management and fetal surveillance. </a:t>
            </a:r>
            <a:endParaRPr lang="en-US" sz="3200" dirty="0" smtClean="0">
              <a:solidFill>
                <a:prstClr val="black"/>
              </a:solidFill>
              <a:latin typeface="Times New Roman" pitchFamily="18" charset="0"/>
              <a:cs typeface="Times New Roman" pitchFamily="18" charset="0"/>
            </a:endParaRPr>
          </a:p>
          <a:p>
            <a:r>
              <a:rPr lang="en-US" sz="3200" dirty="0" smtClean="0">
                <a:solidFill>
                  <a:prstClr val="black"/>
                </a:solidFill>
                <a:latin typeface="Times New Roman" pitchFamily="18" charset="0"/>
                <a:cs typeface="Times New Roman" pitchFamily="18" charset="0"/>
              </a:rPr>
              <a:t>- </a:t>
            </a:r>
            <a:r>
              <a:rPr lang="en-US" sz="3200" dirty="0">
                <a:solidFill>
                  <a:prstClr val="black"/>
                </a:solidFill>
                <a:latin typeface="Times New Roman" pitchFamily="18" charset="0"/>
                <a:cs typeface="Times New Roman" pitchFamily="18" charset="0"/>
              </a:rPr>
              <a:t>Exercise has been shown to improve glycemic control. . Walking 10–15 minutes after a meal is beneficial and can be managed by most pregnant women</a:t>
            </a:r>
            <a:endParaRPr lang="en-US" sz="32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t>Nursing cont.</a:t>
            </a:r>
            <a:endParaRPr lang="en-US" dirty="0"/>
          </a:p>
        </p:txBody>
      </p:sp>
    </p:spTree>
    <p:extLst>
      <p:ext uri="{BB962C8B-B14F-4D97-AF65-F5344CB8AC3E}">
        <p14:creationId xmlns:p14="http://schemas.microsoft.com/office/powerpoint/2010/main" val="40942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dirty="0"/>
              <a:t>Pregnancy hypertension identified as systolic pressure 140 mm Hg or greater or diastolic pressure 90 mm Hg or greater. </a:t>
            </a:r>
            <a:r>
              <a:rPr lang="en-US" sz="4000" u="sng" dirty="0"/>
              <a:t>the second leading </a:t>
            </a:r>
            <a:r>
              <a:rPr lang="en-US" sz="3200" dirty="0"/>
              <a:t>cause of maternal death and contribute to neonatal morbidity and mortality.</a:t>
            </a:r>
          </a:p>
        </p:txBody>
      </p:sp>
      <p:sp>
        <p:nvSpPr>
          <p:cNvPr id="2" name="Title 1"/>
          <p:cNvSpPr>
            <a:spLocks noGrp="1"/>
          </p:cNvSpPr>
          <p:nvPr>
            <p:ph type="title"/>
          </p:nvPr>
        </p:nvSpPr>
        <p:spPr/>
        <p:txBody>
          <a:bodyPr>
            <a:normAutofit/>
          </a:bodyPr>
          <a:lstStyle/>
          <a:p>
            <a:r>
              <a:rPr lang="en-US" sz="3600" dirty="0">
                <a:solidFill>
                  <a:prstClr val="black"/>
                </a:solidFill>
                <a:latin typeface="Times New Roman" pitchFamily="18" charset="0"/>
                <a:ea typeface="+mn-ea"/>
                <a:cs typeface="Times New Roman" pitchFamily="18" charset="0"/>
              </a:rPr>
              <a:t>Pregnancy hypertension</a:t>
            </a:r>
            <a:endParaRPr lang="en-US" sz="4400" dirty="0">
              <a:latin typeface="Times New Roman" pitchFamily="18" charset="0"/>
              <a:cs typeface="Times New Roman" pitchFamily="18" charset="0"/>
            </a:endParaRPr>
          </a:p>
        </p:txBody>
      </p:sp>
    </p:spTree>
    <p:extLst>
      <p:ext uri="{BB962C8B-B14F-4D97-AF65-F5344CB8AC3E}">
        <p14:creationId xmlns:p14="http://schemas.microsoft.com/office/powerpoint/2010/main" val="1831043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a:bodyPr>
          <a:lstStyle/>
          <a:p>
            <a:pPr marL="0" indent="0">
              <a:buNone/>
            </a:pPr>
            <a:r>
              <a:rPr lang="en-US" u="sng" dirty="0" smtClean="0">
                <a:latin typeface="Times New Roman" pitchFamily="18" charset="0"/>
                <a:cs typeface="Times New Roman" pitchFamily="18" charset="0"/>
              </a:rPr>
              <a:t>1-Preeclampsia </a:t>
            </a:r>
            <a:r>
              <a:rPr lang="en-US" u="sng" dirty="0">
                <a:latin typeface="Times New Roman" pitchFamily="18" charset="0"/>
                <a:cs typeface="Times New Roman" pitchFamily="18" charset="0"/>
              </a:rPr>
              <a:t>i</a:t>
            </a:r>
            <a:r>
              <a:rPr lang="en-US" dirty="0">
                <a:latin typeface="Times New Roman" pitchFamily="18" charset="0"/>
                <a:cs typeface="Times New Roman" pitchFamily="18" charset="0"/>
              </a:rPr>
              <a:t>s a systemic disease with hypertension accompanied by: proteinuria after the 20th week of gestation. </a:t>
            </a: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2-</a:t>
            </a:r>
            <a:r>
              <a:rPr lang="en-US" u="sng" dirty="0" smtClean="0">
                <a:latin typeface="Times New Roman" pitchFamily="18" charset="0"/>
                <a:cs typeface="Times New Roman" pitchFamily="18" charset="0"/>
              </a:rPr>
              <a:t>Eclampsi</a:t>
            </a:r>
            <a:r>
              <a:rPr lang="en-US" dirty="0" smtClean="0">
                <a:latin typeface="Times New Roman" pitchFamily="18" charset="0"/>
                <a:cs typeface="Times New Roman" pitchFamily="18" charset="0"/>
              </a:rPr>
              <a:t>a </a:t>
            </a:r>
            <a:r>
              <a:rPr lang="en-US" dirty="0">
                <a:latin typeface="Times New Roman" pitchFamily="18" charset="0"/>
                <a:cs typeface="Times New Roman" pitchFamily="18" charset="0"/>
              </a:rPr>
              <a:t>is the onset of convulsions or seizures that cannot be attributed to other causes in a woman with preeclampsia. </a:t>
            </a: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3- </a:t>
            </a:r>
            <a:r>
              <a:rPr lang="en-US" u="sng" dirty="0">
                <a:latin typeface="Times New Roman" pitchFamily="18" charset="0"/>
                <a:cs typeface="Times New Roman" pitchFamily="18" charset="0"/>
              </a:rPr>
              <a:t>Chronic hypertension</a:t>
            </a:r>
            <a:r>
              <a:rPr lang="en-US" dirty="0">
                <a:latin typeface="Times New Roman" pitchFamily="18" charset="0"/>
                <a:cs typeface="Times New Roman" pitchFamily="18" charset="0"/>
              </a:rPr>
              <a:t>: Hypertension (BP ≥ 140/90) before conception or before the 20th week of gestation, or hypertension first diagnosed after 20 weeks’ gestation that persists after 12 weeks postpartum; may put the woman at high risk for developing preeclampsia</a:t>
            </a:r>
          </a:p>
        </p:txBody>
      </p:sp>
      <p:sp>
        <p:nvSpPr>
          <p:cNvPr id="2" name="Title 1"/>
          <p:cNvSpPr>
            <a:spLocks noGrp="1"/>
          </p:cNvSpPr>
          <p:nvPr>
            <p:ph type="title"/>
          </p:nvPr>
        </p:nvSpPr>
        <p:spPr>
          <a:xfrm>
            <a:off x="457200" y="274638"/>
            <a:ext cx="8229600" cy="715962"/>
          </a:xfrm>
        </p:spPr>
        <p:txBody>
          <a:bodyPr/>
          <a:lstStyle/>
          <a:p>
            <a:r>
              <a:rPr lang="en-US" sz="3000" dirty="0">
                <a:solidFill>
                  <a:prstClr val="black"/>
                </a:solidFill>
                <a:ea typeface="+mn-ea"/>
                <a:cs typeface="+mn-cs"/>
              </a:rPr>
              <a:t>Preeclampsia and </a:t>
            </a:r>
            <a:r>
              <a:rPr lang="en-US" sz="3000" dirty="0" err="1">
                <a:solidFill>
                  <a:prstClr val="black"/>
                </a:solidFill>
                <a:ea typeface="+mn-ea"/>
                <a:cs typeface="+mn-cs"/>
              </a:rPr>
              <a:t>eclampsia</a:t>
            </a:r>
            <a:r>
              <a:rPr lang="en-US" sz="3000" dirty="0">
                <a:solidFill>
                  <a:prstClr val="black"/>
                </a:solidFill>
                <a:ea typeface="+mn-ea"/>
                <a:cs typeface="+mn-cs"/>
              </a:rPr>
              <a:t> syndrome</a:t>
            </a:r>
            <a:endParaRPr lang="en-US" dirty="0"/>
          </a:p>
        </p:txBody>
      </p:sp>
    </p:spTree>
    <p:extLst>
      <p:ext uri="{BB962C8B-B14F-4D97-AF65-F5344CB8AC3E}">
        <p14:creationId xmlns:p14="http://schemas.microsoft.com/office/powerpoint/2010/main" val="469870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3200" u="sng" dirty="0" smtClean="0"/>
              <a:t>unknown</a:t>
            </a:r>
            <a:r>
              <a:rPr lang="en-US" sz="3200" dirty="0"/>
              <a:t>. reduced organ perfusion secondary to vasospasm and endothelial activation . Preeclampsia is a disease of pregnancy that ranges from mild to severe and is hypertension accompanied by underlying systemic pathology</a:t>
            </a:r>
            <a:r>
              <a:rPr lang="en-US" dirty="0"/>
              <a:t>.</a:t>
            </a:r>
          </a:p>
        </p:txBody>
      </p:sp>
      <p:sp>
        <p:nvSpPr>
          <p:cNvPr id="2" name="Title 1"/>
          <p:cNvSpPr>
            <a:spLocks noGrp="1"/>
          </p:cNvSpPr>
          <p:nvPr>
            <p:ph type="title"/>
          </p:nvPr>
        </p:nvSpPr>
        <p:spPr/>
        <p:txBody>
          <a:bodyPr>
            <a:normAutofit/>
          </a:bodyPr>
          <a:lstStyle/>
          <a:p>
            <a:r>
              <a:rPr lang="en-US" sz="4000" dirty="0">
                <a:solidFill>
                  <a:srgbClr val="FF0000"/>
                </a:solidFill>
                <a:ea typeface="+mn-ea"/>
                <a:cs typeface="+mn-cs"/>
              </a:rPr>
              <a:t>Preeclampsia etiology</a:t>
            </a:r>
            <a:endParaRPr lang="en-US" sz="4800" dirty="0">
              <a:solidFill>
                <a:srgbClr val="FF0000"/>
              </a:solidFill>
            </a:endParaRPr>
          </a:p>
        </p:txBody>
      </p:sp>
    </p:spTree>
    <p:extLst>
      <p:ext uri="{BB962C8B-B14F-4D97-AF65-F5344CB8AC3E}">
        <p14:creationId xmlns:p14="http://schemas.microsoft.com/office/powerpoint/2010/main" val="2123340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864291"/>
          </a:xfrm>
        </p:spPr>
        <p:txBody>
          <a:bodyPr>
            <a:normAutofit/>
          </a:bodyPr>
          <a:lstStyle/>
          <a:p>
            <a:r>
              <a:rPr lang="en-US" sz="3200" dirty="0"/>
              <a:t>Liver damage may be mild or may progress to HELLP syndrome (Hemolysis, Elevated Liver enzymes, and Low Platelets). Hepatic involvement can lead to </a:t>
            </a:r>
            <a:r>
              <a:rPr lang="en-US" sz="3200" dirty="0" err="1"/>
              <a:t>periportal</a:t>
            </a:r>
            <a:r>
              <a:rPr lang="en-US" sz="3200" dirty="0"/>
              <a:t> hemorrhagic necrosis in the liver that can cause a </a:t>
            </a:r>
            <a:r>
              <a:rPr lang="en-US" sz="3200" dirty="0" err="1"/>
              <a:t>subcapsular</a:t>
            </a:r>
            <a:r>
              <a:rPr lang="en-US" sz="3200" dirty="0"/>
              <a:t> hematoma, which can result in right upper quadrant pain or </a:t>
            </a:r>
            <a:r>
              <a:rPr lang="en-US" sz="3200" dirty="0" err="1"/>
              <a:t>epigastric</a:t>
            </a:r>
            <a:r>
              <a:rPr lang="en-US" sz="3200" dirty="0"/>
              <a:t> pain</a:t>
            </a:r>
          </a:p>
        </p:txBody>
      </p:sp>
      <p:sp>
        <p:nvSpPr>
          <p:cNvPr id="2" name="Title 1"/>
          <p:cNvSpPr>
            <a:spLocks noGrp="1"/>
          </p:cNvSpPr>
          <p:nvPr>
            <p:ph type="title"/>
          </p:nvPr>
        </p:nvSpPr>
        <p:spPr/>
        <p:txBody>
          <a:bodyPr/>
          <a:lstStyle/>
          <a:p>
            <a:r>
              <a:rPr lang="en-US" dirty="0" smtClean="0"/>
              <a:t>Cont.</a:t>
            </a:r>
            <a:endParaRPr lang="en-US" dirty="0"/>
          </a:p>
        </p:txBody>
      </p:sp>
    </p:spTree>
    <p:extLst>
      <p:ext uri="{BB962C8B-B14F-4D97-AF65-F5344CB8AC3E}">
        <p14:creationId xmlns:p14="http://schemas.microsoft.com/office/powerpoint/2010/main" val="435942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940491"/>
          </a:xfrm>
        </p:spPr>
        <p:txBody>
          <a:bodyPr/>
          <a:lstStyle/>
          <a:p>
            <a:pPr marL="109728" indent="0">
              <a:buNone/>
            </a:pPr>
            <a:r>
              <a:rPr lang="en-US" sz="2800" dirty="0" smtClean="0"/>
              <a:t>■ </a:t>
            </a:r>
            <a:r>
              <a:rPr lang="en-US" sz="2800" dirty="0" err="1"/>
              <a:t>Nulliparity</a:t>
            </a:r>
            <a:r>
              <a:rPr lang="en-US" sz="2800" dirty="0"/>
              <a:t> </a:t>
            </a:r>
            <a:endParaRPr lang="en-US" sz="2800" dirty="0" smtClean="0"/>
          </a:p>
          <a:p>
            <a:pPr marL="109728" indent="0">
              <a:buNone/>
            </a:pPr>
            <a:r>
              <a:rPr lang="en-US" sz="2800" dirty="0" smtClean="0"/>
              <a:t>■ </a:t>
            </a:r>
            <a:r>
              <a:rPr lang="en-US" sz="2800" dirty="0"/>
              <a:t>Age younger than 19 or older than 35 years </a:t>
            </a:r>
            <a:endParaRPr lang="en-US" sz="2800" dirty="0" smtClean="0"/>
          </a:p>
          <a:p>
            <a:pPr marL="109728" indent="0">
              <a:buNone/>
            </a:pPr>
            <a:r>
              <a:rPr lang="en-US" sz="2800" dirty="0" smtClean="0"/>
              <a:t>■ </a:t>
            </a:r>
            <a:r>
              <a:rPr lang="en-US" sz="2800" dirty="0"/>
              <a:t>Obesity </a:t>
            </a:r>
            <a:endParaRPr lang="en-US" sz="2800" dirty="0" smtClean="0"/>
          </a:p>
          <a:p>
            <a:pPr marL="109728" indent="0">
              <a:buNone/>
            </a:pPr>
            <a:r>
              <a:rPr lang="en-US" sz="2800" dirty="0" smtClean="0"/>
              <a:t>■ </a:t>
            </a:r>
            <a:r>
              <a:rPr lang="en-US" sz="2800" dirty="0"/>
              <a:t>Multiple gestation </a:t>
            </a:r>
            <a:endParaRPr lang="en-US" sz="2800" dirty="0" smtClean="0"/>
          </a:p>
          <a:p>
            <a:pPr marL="109728" indent="0">
              <a:buNone/>
            </a:pPr>
            <a:r>
              <a:rPr lang="en-US" sz="2800" dirty="0" smtClean="0"/>
              <a:t>■ </a:t>
            </a:r>
            <a:r>
              <a:rPr lang="en-US" sz="2800" dirty="0"/>
              <a:t>Family history of preeclampsia </a:t>
            </a:r>
            <a:endParaRPr lang="en-US" sz="2800" dirty="0" smtClean="0"/>
          </a:p>
          <a:p>
            <a:pPr marL="109728" indent="0">
              <a:buNone/>
            </a:pPr>
            <a:r>
              <a:rPr lang="en-US" sz="2800" dirty="0" smtClean="0"/>
              <a:t>■ </a:t>
            </a:r>
            <a:r>
              <a:rPr lang="en-US" sz="2800" dirty="0"/>
              <a:t>Preexisting hypertension or renal </a:t>
            </a:r>
            <a:r>
              <a:rPr lang="en-US" sz="2800" dirty="0" smtClean="0"/>
              <a:t>disease</a:t>
            </a:r>
          </a:p>
          <a:p>
            <a:pPr marL="109728" indent="0">
              <a:buNone/>
            </a:pPr>
            <a:r>
              <a:rPr lang="en-US" sz="2800" dirty="0" smtClean="0"/>
              <a:t> </a:t>
            </a:r>
            <a:r>
              <a:rPr lang="en-US" sz="2800" dirty="0"/>
              <a:t>■ Previous preeclampsia or </a:t>
            </a:r>
            <a:r>
              <a:rPr lang="en-US" sz="2800" dirty="0" err="1"/>
              <a:t>eclampsia</a:t>
            </a:r>
            <a:r>
              <a:rPr lang="en-US" sz="2800" dirty="0"/>
              <a:t> </a:t>
            </a:r>
            <a:endParaRPr lang="en-US" sz="2800" dirty="0" smtClean="0"/>
          </a:p>
          <a:p>
            <a:pPr marL="109728" indent="0">
              <a:buNone/>
            </a:pPr>
            <a:r>
              <a:rPr lang="en-US" sz="2800" dirty="0" smtClean="0"/>
              <a:t>■ </a:t>
            </a:r>
            <a:r>
              <a:rPr lang="en-US" sz="2800" dirty="0"/>
              <a:t>Diabetes mellit</a:t>
            </a:r>
            <a:r>
              <a:rPr lang="en-US" dirty="0"/>
              <a:t>us</a:t>
            </a:r>
          </a:p>
        </p:txBody>
      </p:sp>
      <p:sp>
        <p:nvSpPr>
          <p:cNvPr id="2" name="Title 1"/>
          <p:cNvSpPr>
            <a:spLocks noGrp="1"/>
          </p:cNvSpPr>
          <p:nvPr>
            <p:ph type="title"/>
          </p:nvPr>
        </p:nvSpPr>
        <p:spPr>
          <a:xfrm>
            <a:off x="457200" y="274638"/>
            <a:ext cx="8229600" cy="868362"/>
          </a:xfrm>
        </p:spPr>
        <p:txBody>
          <a:bodyPr/>
          <a:lstStyle/>
          <a:p>
            <a:r>
              <a:rPr lang="en-US" sz="3200" dirty="0">
                <a:solidFill>
                  <a:prstClr val="black"/>
                </a:solidFill>
                <a:ea typeface="+mn-ea"/>
                <a:cs typeface="+mn-cs"/>
              </a:rPr>
              <a:t>Risk Factors for Preeclampsia/</a:t>
            </a:r>
            <a:r>
              <a:rPr lang="en-US" sz="3200" dirty="0" err="1">
                <a:solidFill>
                  <a:prstClr val="black"/>
                </a:solidFill>
                <a:ea typeface="+mn-ea"/>
                <a:cs typeface="+mn-cs"/>
              </a:rPr>
              <a:t>Eclampsia</a:t>
            </a:r>
            <a:endParaRPr lang="en-US" dirty="0"/>
          </a:p>
        </p:txBody>
      </p:sp>
    </p:spTree>
    <p:extLst>
      <p:ext uri="{BB962C8B-B14F-4D97-AF65-F5344CB8AC3E}">
        <p14:creationId xmlns:p14="http://schemas.microsoft.com/office/powerpoint/2010/main" val="1864984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864291"/>
          </a:xfrm>
        </p:spPr>
        <p:txBody>
          <a:bodyPr/>
          <a:lstStyle/>
          <a:p>
            <a:pPr marL="109728" indent="0">
              <a:buNone/>
            </a:pPr>
            <a:r>
              <a:rPr lang="en-US" dirty="0" smtClean="0"/>
              <a:t>■ </a:t>
            </a:r>
            <a:r>
              <a:rPr lang="en-US" sz="3200" dirty="0"/>
              <a:t>Cerebral </a:t>
            </a:r>
            <a:r>
              <a:rPr lang="en-US" sz="3200" dirty="0" smtClean="0"/>
              <a:t>edema/hemorrhage/stroke</a:t>
            </a:r>
          </a:p>
          <a:p>
            <a:pPr marL="109728" indent="0">
              <a:buNone/>
            </a:pPr>
            <a:r>
              <a:rPr lang="en-US" sz="3200" dirty="0" smtClean="0"/>
              <a:t> </a:t>
            </a:r>
            <a:r>
              <a:rPr lang="en-US" sz="3200" dirty="0"/>
              <a:t>■ Disseminated intravascular coagulation (DIC) </a:t>
            </a:r>
            <a:endParaRPr lang="en-US" sz="3200" dirty="0" smtClean="0"/>
          </a:p>
          <a:p>
            <a:pPr marL="109728" indent="0">
              <a:buNone/>
            </a:pPr>
            <a:r>
              <a:rPr lang="en-US" sz="3200" dirty="0" smtClean="0"/>
              <a:t>■ </a:t>
            </a:r>
            <a:r>
              <a:rPr lang="en-US" sz="3200" dirty="0"/>
              <a:t>Pulmonary edema </a:t>
            </a:r>
            <a:endParaRPr lang="en-US" sz="3200" dirty="0" smtClean="0"/>
          </a:p>
          <a:p>
            <a:pPr marL="109728" indent="0">
              <a:buNone/>
            </a:pPr>
            <a:r>
              <a:rPr lang="en-US" sz="3200" dirty="0" smtClean="0"/>
              <a:t>■ </a:t>
            </a:r>
            <a:r>
              <a:rPr lang="en-US" sz="3200" dirty="0"/>
              <a:t>Congestive heart </a:t>
            </a:r>
            <a:r>
              <a:rPr lang="en-US" sz="3200" dirty="0" smtClean="0"/>
              <a:t>failure</a:t>
            </a:r>
          </a:p>
          <a:p>
            <a:pPr marL="109728" indent="0">
              <a:buNone/>
            </a:pPr>
            <a:r>
              <a:rPr lang="en-US" sz="3200" dirty="0" smtClean="0"/>
              <a:t> </a:t>
            </a:r>
            <a:r>
              <a:rPr lang="en-US" sz="3200" dirty="0"/>
              <a:t>■ Hepatic failure </a:t>
            </a:r>
            <a:endParaRPr lang="en-US" sz="3200" dirty="0" smtClean="0"/>
          </a:p>
          <a:p>
            <a:pPr marL="109728" indent="0">
              <a:buNone/>
            </a:pPr>
            <a:r>
              <a:rPr lang="en-US" sz="3200" dirty="0" smtClean="0"/>
              <a:t>■ </a:t>
            </a:r>
            <a:r>
              <a:rPr lang="en-US" sz="3200" dirty="0"/>
              <a:t>Renal failure </a:t>
            </a:r>
            <a:endParaRPr lang="en-US" sz="3200" dirty="0" smtClean="0"/>
          </a:p>
          <a:p>
            <a:pPr marL="109728" indent="0">
              <a:buNone/>
            </a:pPr>
            <a:r>
              <a:rPr lang="en-US" sz="3200" dirty="0" smtClean="0"/>
              <a:t>■ </a:t>
            </a:r>
            <a:r>
              <a:rPr lang="en-US" sz="3200" dirty="0" err="1"/>
              <a:t>Abruptio</a:t>
            </a:r>
            <a:r>
              <a:rPr lang="en-US" sz="3200" dirty="0"/>
              <a:t> placenta</a:t>
            </a:r>
          </a:p>
        </p:txBody>
      </p:sp>
      <p:sp>
        <p:nvSpPr>
          <p:cNvPr id="2" name="Title 1"/>
          <p:cNvSpPr>
            <a:spLocks noGrp="1"/>
          </p:cNvSpPr>
          <p:nvPr>
            <p:ph type="title"/>
          </p:nvPr>
        </p:nvSpPr>
        <p:spPr/>
        <p:txBody>
          <a:bodyPr/>
          <a:lstStyle/>
          <a:p>
            <a:r>
              <a:rPr lang="en-US" sz="3200" dirty="0">
                <a:solidFill>
                  <a:prstClr val="black"/>
                </a:solidFill>
                <a:ea typeface="+mn-ea"/>
                <a:cs typeface="+mn-cs"/>
              </a:rPr>
              <a:t>Risks for the Woman</a:t>
            </a:r>
            <a:endParaRPr lang="en-US" dirty="0"/>
          </a:p>
        </p:txBody>
      </p:sp>
    </p:spTree>
    <p:extLst>
      <p:ext uri="{BB962C8B-B14F-4D97-AF65-F5344CB8AC3E}">
        <p14:creationId xmlns:p14="http://schemas.microsoft.com/office/powerpoint/2010/main" val="3776836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638800"/>
          </a:xfrm>
        </p:spPr>
        <p:txBody>
          <a:bodyPr>
            <a:normAutofit lnSpcReduction="10000"/>
          </a:bodyPr>
          <a:lstStyle/>
          <a:p>
            <a:pPr marL="109728" indent="0">
              <a:buNone/>
            </a:pPr>
            <a:r>
              <a:rPr lang="en-US" sz="3600" dirty="0">
                <a:latin typeface="Times New Roman" pitchFamily="18" charset="0"/>
                <a:cs typeface="Times New Roman" pitchFamily="18" charset="0"/>
              </a:rPr>
              <a:t>1- Accurate assessment is essential in that early recognition of worsening </a:t>
            </a:r>
            <a:r>
              <a:rPr lang="en-US" sz="3600" dirty="0" smtClean="0">
                <a:latin typeface="Times New Roman" pitchFamily="18" charset="0"/>
                <a:cs typeface="Times New Roman" pitchFamily="18" charset="0"/>
              </a:rPr>
              <a:t>disease</a:t>
            </a:r>
          </a:p>
          <a:p>
            <a:pPr marL="109728" indent="0">
              <a:buNone/>
            </a:pP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2- Blood pressure should be measured with the woman seated and her arm at heart </a:t>
            </a:r>
            <a:r>
              <a:rPr lang="en-US" sz="3600" dirty="0" smtClean="0">
                <a:latin typeface="Times New Roman" pitchFamily="18" charset="0"/>
                <a:cs typeface="Times New Roman" pitchFamily="18" charset="0"/>
              </a:rPr>
              <a:t>level</a:t>
            </a:r>
          </a:p>
          <a:p>
            <a:pPr marL="109728" indent="0">
              <a:buNone/>
            </a:pP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3- Administer antihypertensive as per orders (</a:t>
            </a:r>
            <a:r>
              <a:rPr lang="en-US" sz="3600" dirty="0" err="1">
                <a:latin typeface="Times New Roman" pitchFamily="18" charset="0"/>
                <a:cs typeface="Times New Roman" pitchFamily="18" charset="0"/>
              </a:rPr>
              <a:t>eg</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apresoline</a:t>
            </a:r>
            <a:r>
              <a:rPr lang="en-US" sz="3600" dirty="0">
                <a:latin typeface="Times New Roman" pitchFamily="18" charset="0"/>
                <a:cs typeface="Times New Roman" pitchFamily="18" charset="0"/>
              </a:rPr>
              <a:t>)(generally for blood pressure &gt;160/110 mm Hg</a:t>
            </a:r>
            <a:r>
              <a:rPr lang="en-US" sz="3600" dirty="0" smtClean="0">
                <a:latin typeface="Times New Roman" pitchFamily="18" charset="0"/>
                <a:cs typeface="Times New Roman" pitchFamily="18" charset="0"/>
              </a:rPr>
              <a:t>)</a:t>
            </a:r>
          </a:p>
          <a:p>
            <a:pPr marL="109728" indent="0">
              <a:buNone/>
            </a:pP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4- Administer magnesium sulfate as per </a:t>
            </a:r>
            <a:r>
              <a:rPr lang="en-US" sz="3600" dirty="0" smtClean="0">
                <a:latin typeface="Times New Roman" pitchFamily="18" charset="0"/>
                <a:cs typeface="Times New Roman" pitchFamily="18" charset="0"/>
              </a:rPr>
              <a:t>order</a:t>
            </a:r>
            <a:endParaRPr lang="en-US" sz="36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563562"/>
          </a:xfrm>
        </p:spPr>
        <p:txBody>
          <a:bodyPr>
            <a:normAutofit fontScale="90000"/>
          </a:bodyPr>
          <a:lstStyle/>
          <a:p>
            <a:r>
              <a:rPr lang="en-US" dirty="0"/>
              <a:t>Nursing Actions</a:t>
            </a:r>
          </a:p>
        </p:txBody>
      </p:sp>
    </p:spTree>
    <p:extLst>
      <p:ext uri="{BB962C8B-B14F-4D97-AF65-F5344CB8AC3E}">
        <p14:creationId xmlns:p14="http://schemas.microsoft.com/office/powerpoint/2010/main" val="1381977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788091"/>
          </a:xfrm>
        </p:spPr>
        <p:txBody>
          <a:bodyPr>
            <a:noAutofit/>
          </a:bodyPr>
          <a:lstStyle/>
          <a:p>
            <a:pPr marL="109728" lvl="0" indent="0">
              <a:buClr>
                <a:srgbClr val="2DA2BF"/>
              </a:buClr>
              <a:buNone/>
            </a:pPr>
            <a:r>
              <a:rPr lang="en-US" sz="3200" dirty="0">
                <a:solidFill>
                  <a:prstClr val="black"/>
                </a:solidFill>
                <a:latin typeface="Times New Roman" pitchFamily="18" charset="0"/>
                <a:cs typeface="Times New Roman" pitchFamily="18" charset="0"/>
              </a:rPr>
              <a:t>5- Assess for CNS changes including headache, visual changes </a:t>
            </a:r>
            <a:endParaRPr lang="en-US" sz="3200" dirty="0" smtClean="0">
              <a:solidFill>
                <a:prstClr val="black"/>
              </a:solidFill>
              <a:latin typeface="Times New Roman" pitchFamily="18" charset="0"/>
              <a:cs typeface="Times New Roman" pitchFamily="18" charset="0"/>
            </a:endParaRPr>
          </a:p>
          <a:p>
            <a:pPr marL="109728" lvl="0" indent="0">
              <a:buClr>
                <a:srgbClr val="2DA2BF"/>
              </a:buClr>
              <a:buNone/>
            </a:pPr>
            <a:r>
              <a:rPr lang="en-US" sz="3200" dirty="0" smtClean="0">
                <a:solidFill>
                  <a:prstClr val="black"/>
                </a:solidFill>
                <a:latin typeface="Times New Roman" pitchFamily="18" charset="0"/>
                <a:cs typeface="Times New Roman" pitchFamily="18" charset="0"/>
              </a:rPr>
              <a:t>6- </a:t>
            </a:r>
            <a:r>
              <a:rPr lang="en-US" sz="3200" dirty="0">
                <a:solidFill>
                  <a:prstClr val="black"/>
                </a:solidFill>
                <a:latin typeface="Times New Roman" pitchFamily="18" charset="0"/>
                <a:cs typeface="Times New Roman" pitchFamily="18" charset="0"/>
              </a:rPr>
              <a:t>Auscultate lung sounds for clarity and monitor the respiratory rate. </a:t>
            </a:r>
            <a:endParaRPr lang="en-US" sz="3200" dirty="0" smtClean="0">
              <a:solidFill>
                <a:prstClr val="black"/>
              </a:solidFill>
              <a:latin typeface="Times New Roman" pitchFamily="18" charset="0"/>
              <a:cs typeface="Times New Roman" pitchFamily="18" charset="0"/>
            </a:endParaRPr>
          </a:p>
          <a:p>
            <a:pPr marL="109728" lvl="0" indent="0">
              <a:buClr>
                <a:srgbClr val="2DA2BF"/>
              </a:buClr>
              <a:buNone/>
            </a:pPr>
            <a:r>
              <a:rPr lang="en-US" sz="3200" dirty="0" smtClean="0">
                <a:solidFill>
                  <a:prstClr val="black"/>
                </a:solidFill>
                <a:latin typeface="Times New Roman" pitchFamily="18" charset="0"/>
                <a:cs typeface="Times New Roman" pitchFamily="18" charset="0"/>
              </a:rPr>
              <a:t>7- </a:t>
            </a:r>
            <a:r>
              <a:rPr lang="en-US" sz="3200" dirty="0">
                <a:solidFill>
                  <a:prstClr val="black"/>
                </a:solidFill>
                <a:latin typeface="Times New Roman" pitchFamily="18" charset="0"/>
                <a:cs typeface="Times New Roman" pitchFamily="18" charset="0"/>
              </a:rPr>
              <a:t>Assess for signs and symptoms of pulmonary edema such as: , Shortness of breath, chest tightness or discomfort, cough, oxygen saturation less than 95%, increased respiratory and heart rates</a:t>
            </a:r>
          </a:p>
          <a:p>
            <a:endParaRPr lang="en-US" sz="32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t>Nursing care cont.</a:t>
            </a:r>
            <a:endParaRPr lang="en-US" dirty="0"/>
          </a:p>
        </p:txBody>
      </p:sp>
    </p:spTree>
    <p:extLst>
      <p:ext uri="{BB962C8B-B14F-4D97-AF65-F5344CB8AC3E}">
        <p14:creationId xmlns:p14="http://schemas.microsoft.com/office/powerpoint/2010/main" val="2134975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600" dirty="0" err="1" smtClean="0"/>
              <a:t>Eclampsia</a:t>
            </a:r>
            <a:r>
              <a:rPr lang="en-US" sz="3600" dirty="0" smtClean="0"/>
              <a:t> </a:t>
            </a:r>
            <a:r>
              <a:rPr lang="en-US" sz="3600" dirty="0"/>
              <a:t>is the occurrence of seizure activity in the presence of preeclampsia </a:t>
            </a:r>
            <a:r>
              <a:rPr lang="en-US" sz="3600" dirty="0" err="1"/>
              <a:t>Eclampsia</a:t>
            </a:r>
            <a:r>
              <a:rPr lang="en-US" sz="3600" dirty="0"/>
              <a:t> can occur ante –intra-, or postpartum; about 50% of cases occur antepartum.</a:t>
            </a:r>
          </a:p>
        </p:txBody>
      </p:sp>
      <p:sp>
        <p:nvSpPr>
          <p:cNvPr id="2" name="Title 1"/>
          <p:cNvSpPr>
            <a:spLocks noGrp="1"/>
          </p:cNvSpPr>
          <p:nvPr>
            <p:ph type="title"/>
          </p:nvPr>
        </p:nvSpPr>
        <p:spPr/>
        <p:txBody>
          <a:bodyPr>
            <a:normAutofit/>
          </a:bodyPr>
          <a:lstStyle/>
          <a:p>
            <a:pPr algn="ctr"/>
            <a:r>
              <a:rPr lang="en-US" sz="4000" dirty="0" err="1">
                <a:solidFill>
                  <a:srgbClr val="FF0000"/>
                </a:solidFill>
                <a:ea typeface="+mn-ea"/>
                <a:cs typeface="+mn-cs"/>
              </a:rPr>
              <a:t>Eclampsia</a:t>
            </a:r>
            <a:endParaRPr lang="en-US" sz="4800" dirty="0">
              <a:solidFill>
                <a:srgbClr val="FF0000"/>
              </a:solidFill>
            </a:endParaRPr>
          </a:p>
        </p:txBody>
      </p:sp>
    </p:spTree>
    <p:extLst>
      <p:ext uri="{BB962C8B-B14F-4D97-AF65-F5344CB8AC3E}">
        <p14:creationId xmlns:p14="http://schemas.microsoft.com/office/powerpoint/2010/main" val="435901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09728" indent="0">
              <a:buNone/>
            </a:pPr>
            <a:r>
              <a:rPr lang="en-US" sz="4000" dirty="0" smtClean="0"/>
              <a:t>Syndrome </a:t>
            </a:r>
            <a:r>
              <a:rPr lang="en-US" sz="4000" dirty="0"/>
              <a:t>Platelets 70 units/L Elevated ALT: &gt;50 units/L Bilirubin (indirect) Elevated: &gt;1.2 mg/</a:t>
            </a:r>
            <a:r>
              <a:rPr lang="en-US" sz="4000" dirty="0" err="1"/>
              <a:t>dL</a:t>
            </a:r>
            <a:r>
              <a:rPr lang="en-US" sz="4000" dirty="0"/>
              <a:t> </a:t>
            </a:r>
            <a:endParaRPr lang="en-US" sz="4000" dirty="0" smtClean="0"/>
          </a:p>
          <a:p>
            <a:pPr marL="109728" indent="0">
              <a:buNone/>
            </a:pPr>
            <a:r>
              <a:rPr lang="en-US" sz="4000" dirty="0" smtClean="0"/>
              <a:t>LDH </a:t>
            </a:r>
            <a:r>
              <a:rPr lang="en-US" sz="4000" dirty="0"/>
              <a:t>Elevated: &gt;600 units/L</a:t>
            </a:r>
          </a:p>
        </p:txBody>
      </p:sp>
      <p:sp>
        <p:nvSpPr>
          <p:cNvPr id="2" name="Title 1"/>
          <p:cNvSpPr>
            <a:spLocks noGrp="1"/>
          </p:cNvSpPr>
          <p:nvPr>
            <p:ph type="title"/>
          </p:nvPr>
        </p:nvSpPr>
        <p:spPr/>
        <p:txBody>
          <a:bodyPr/>
          <a:lstStyle/>
          <a:p>
            <a:r>
              <a:rPr lang="en-US" sz="3200" dirty="0">
                <a:solidFill>
                  <a:prstClr val="black"/>
                </a:solidFill>
                <a:ea typeface="+mn-ea"/>
                <a:cs typeface="+mn-cs"/>
              </a:rPr>
              <a:t>Laboratory Values Indicative of HELLP</a:t>
            </a:r>
            <a:endParaRPr lang="en-US" dirty="0"/>
          </a:p>
        </p:txBody>
      </p:sp>
    </p:spTree>
    <p:extLst>
      <p:ext uri="{BB962C8B-B14F-4D97-AF65-F5344CB8AC3E}">
        <p14:creationId xmlns:p14="http://schemas.microsoft.com/office/powerpoint/2010/main" val="3886034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09728" indent="0">
              <a:buNone/>
            </a:pPr>
            <a:r>
              <a:rPr lang="en-US" sz="4000" dirty="0" smtClean="0"/>
              <a:t>■ </a:t>
            </a:r>
            <a:r>
              <a:rPr lang="en-US" sz="4000" dirty="0" err="1"/>
              <a:t>Abruptio</a:t>
            </a:r>
            <a:r>
              <a:rPr lang="en-US" sz="4000" dirty="0"/>
              <a:t> </a:t>
            </a:r>
            <a:r>
              <a:rPr lang="en-US" sz="4000" dirty="0" smtClean="0"/>
              <a:t>placenta</a:t>
            </a:r>
          </a:p>
          <a:p>
            <a:pPr marL="109728" indent="0">
              <a:buNone/>
            </a:pPr>
            <a:r>
              <a:rPr lang="en-US" sz="4000" dirty="0" smtClean="0"/>
              <a:t> </a:t>
            </a:r>
            <a:r>
              <a:rPr lang="en-US" sz="4000" dirty="0"/>
              <a:t>■ Renal failure </a:t>
            </a:r>
            <a:endParaRPr lang="en-US" sz="4000" dirty="0" smtClean="0"/>
          </a:p>
          <a:p>
            <a:pPr marL="109728" indent="0">
              <a:buNone/>
            </a:pPr>
            <a:r>
              <a:rPr lang="en-US" sz="4000" dirty="0" smtClean="0"/>
              <a:t>■ </a:t>
            </a:r>
            <a:r>
              <a:rPr lang="en-US" sz="4000" dirty="0"/>
              <a:t>Liver hematoma and possible rupture </a:t>
            </a:r>
            <a:endParaRPr lang="en-US" sz="4000" dirty="0" smtClean="0"/>
          </a:p>
          <a:p>
            <a:pPr marL="109728" indent="0">
              <a:buNone/>
            </a:pPr>
            <a:r>
              <a:rPr lang="en-US" sz="4000" dirty="0" smtClean="0"/>
              <a:t>■ </a:t>
            </a:r>
            <a:r>
              <a:rPr lang="en-US" sz="4000" dirty="0"/>
              <a:t>Death</a:t>
            </a:r>
          </a:p>
        </p:txBody>
      </p:sp>
      <p:sp>
        <p:nvSpPr>
          <p:cNvPr id="2" name="Title 1"/>
          <p:cNvSpPr>
            <a:spLocks noGrp="1"/>
          </p:cNvSpPr>
          <p:nvPr>
            <p:ph type="title"/>
          </p:nvPr>
        </p:nvSpPr>
        <p:spPr/>
        <p:txBody>
          <a:bodyPr>
            <a:normAutofit/>
          </a:bodyPr>
          <a:lstStyle/>
          <a:p>
            <a:r>
              <a:rPr lang="en-US" sz="3600" dirty="0">
                <a:solidFill>
                  <a:srgbClr val="FF0000"/>
                </a:solidFill>
                <a:ea typeface="+mn-ea"/>
                <a:cs typeface="+mn-cs"/>
              </a:rPr>
              <a:t>Risks for the Woman</a:t>
            </a:r>
            <a:endParaRPr lang="en-US" sz="4400" dirty="0">
              <a:solidFill>
                <a:srgbClr val="FF0000"/>
              </a:solidFill>
            </a:endParaRPr>
          </a:p>
        </p:txBody>
      </p:sp>
    </p:spTree>
    <p:extLst>
      <p:ext uri="{BB962C8B-B14F-4D97-AF65-F5344CB8AC3E}">
        <p14:creationId xmlns:p14="http://schemas.microsoft.com/office/powerpoint/2010/main" val="1656608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4800" dirty="0" smtClean="0"/>
              <a:t>■ </a:t>
            </a:r>
            <a:r>
              <a:rPr lang="en-US" sz="4800" dirty="0"/>
              <a:t>Preterm birth </a:t>
            </a:r>
            <a:endParaRPr lang="en-US" sz="4800" dirty="0" smtClean="0"/>
          </a:p>
          <a:p>
            <a:pPr marL="0" indent="0">
              <a:buNone/>
            </a:pPr>
            <a:r>
              <a:rPr lang="en-US" sz="4800" dirty="0" smtClean="0"/>
              <a:t>■ </a:t>
            </a:r>
            <a:r>
              <a:rPr lang="en-US" sz="4800" dirty="0"/>
              <a:t>Death</a:t>
            </a:r>
          </a:p>
        </p:txBody>
      </p:sp>
      <p:sp>
        <p:nvSpPr>
          <p:cNvPr id="2" name="Title 1"/>
          <p:cNvSpPr>
            <a:spLocks noGrp="1"/>
          </p:cNvSpPr>
          <p:nvPr>
            <p:ph type="title"/>
          </p:nvPr>
        </p:nvSpPr>
        <p:spPr/>
        <p:txBody>
          <a:bodyPr/>
          <a:lstStyle/>
          <a:p>
            <a:r>
              <a:rPr lang="en-US" sz="3200" dirty="0">
                <a:solidFill>
                  <a:prstClr val="black"/>
                </a:solidFill>
                <a:ea typeface="+mn-ea"/>
                <a:cs typeface="+mn-cs"/>
              </a:rPr>
              <a:t>Risks for the Fetus and Newborn</a:t>
            </a:r>
            <a:endParaRPr lang="en-US" dirty="0"/>
          </a:p>
        </p:txBody>
      </p:sp>
    </p:spTree>
    <p:extLst>
      <p:ext uri="{BB962C8B-B14F-4D97-AF65-F5344CB8AC3E}">
        <p14:creationId xmlns:p14="http://schemas.microsoft.com/office/powerpoint/2010/main" val="1160018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09728" indent="0">
              <a:buNone/>
            </a:pPr>
            <a:r>
              <a:rPr lang="en-US" sz="3600" dirty="0" smtClean="0"/>
              <a:t>- </a:t>
            </a:r>
            <a:r>
              <a:rPr lang="en-US" sz="3600" dirty="0"/>
              <a:t>general malaise, nausea, and right upper gastric pain. , unexplained bruising, mucosal bleeding, </a:t>
            </a:r>
            <a:r>
              <a:rPr lang="en-US" sz="3600" dirty="0" err="1"/>
              <a:t>petechiae</a:t>
            </a:r>
            <a:r>
              <a:rPr lang="en-US" sz="3600" dirty="0"/>
              <a:t>, and bleeding from injection and IV sites. in laboratory tests associated with changes in liver function and platelets</a:t>
            </a:r>
          </a:p>
        </p:txBody>
      </p:sp>
      <p:sp>
        <p:nvSpPr>
          <p:cNvPr id="2" name="Title 1"/>
          <p:cNvSpPr>
            <a:spLocks noGrp="1"/>
          </p:cNvSpPr>
          <p:nvPr>
            <p:ph type="title"/>
          </p:nvPr>
        </p:nvSpPr>
        <p:spPr/>
        <p:txBody>
          <a:bodyPr/>
          <a:lstStyle/>
          <a:p>
            <a:r>
              <a:rPr lang="en-US" sz="3200" dirty="0">
                <a:solidFill>
                  <a:srgbClr val="FF0000"/>
                </a:solidFill>
                <a:ea typeface="+mn-ea"/>
                <a:cs typeface="+mn-cs"/>
              </a:rPr>
              <a:t>Assessment Findings</a:t>
            </a:r>
            <a:endParaRPr lang="en-US" dirty="0">
              <a:solidFill>
                <a:srgbClr val="FF0000"/>
              </a:solidFill>
            </a:endParaRPr>
          </a:p>
        </p:txBody>
      </p:sp>
    </p:spTree>
    <p:extLst>
      <p:ext uri="{BB962C8B-B14F-4D97-AF65-F5344CB8AC3E}">
        <p14:creationId xmlns:p14="http://schemas.microsoft.com/office/powerpoint/2010/main" val="478780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09728" indent="0">
              <a:buNone/>
            </a:pPr>
            <a:r>
              <a:rPr lang="en-US" sz="2800" dirty="0" smtClean="0"/>
              <a:t>■ </a:t>
            </a:r>
            <a:r>
              <a:rPr lang="en-US" sz="2800" dirty="0"/>
              <a:t>Evaluate laboratory tests. </a:t>
            </a:r>
            <a:endParaRPr lang="en-US" sz="2800" dirty="0" smtClean="0"/>
          </a:p>
          <a:p>
            <a:pPr marL="109728" indent="0">
              <a:buNone/>
            </a:pPr>
            <a:r>
              <a:rPr lang="en-US" sz="2800" dirty="0" smtClean="0"/>
              <a:t>■ </a:t>
            </a:r>
            <a:r>
              <a:rPr lang="en-US" sz="2800" dirty="0"/>
              <a:t>Notify the physician immediately if HELLP syndrome is suspected or lab values deteriorate. </a:t>
            </a:r>
            <a:r>
              <a:rPr lang="en-US" sz="2800" dirty="0" err="1"/>
              <a:t>Eclampsia</a:t>
            </a:r>
            <a:r>
              <a:rPr lang="en-US" sz="2800" dirty="0"/>
              <a:t> is thought to be triggered by one or more of the following: </a:t>
            </a:r>
            <a:endParaRPr lang="en-US" sz="2800" dirty="0" smtClean="0"/>
          </a:p>
          <a:p>
            <a:pPr marL="109728" indent="0">
              <a:buNone/>
            </a:pPr>
            <a:r>
              <a:rPr lang="en-US" sz="2800" dirty="0" smtClean="0"/>
              <a:t>■ </a:t>
            </a:r>
            <a:r>
              <a:rPr lang="en-US" sz="2800" dirty="0"/>
              <a:t>Cerebral vasospasm </a:t>
            </a:r>
            <a:endParaRPr lang="en-US" sz="2800" dirty="0" smtClean="0"/>
          </a:p>
          <a:p>
            <a:pPr marL="109728" indent="0">
              <a:buNone/>
            </a:pPr>
            <a:r>
              <a:rPr lang="en-US" sz="2800" dirty="0" smtClean="0"/>
              <a:t>■ </a:t>
            </a:r>
            <a:r>
              <a:rPr lang="en-US" sz="2800" dirty="0"/>
              <a:t>Cerebral hemorrhage </a:t>
            </a:r>
            <a:endParaRPr lang="en-US" sz="2800" dirty="0" smtClean="0"/>
          </a:p>
          <a:p>
            <a:pPr marL="109728" indent="0">
              <a:buNone/>
            </a:pPr>
            <a:r>
              <a:rPr lang="en-US" sz="2800" dirty="0" smtClean="0"/>
              <a:t>■ </a:t>
            </a:r>
            <a:r>
              <a:rPr lang="en-US" sz="2800" dirty="0"/>
              <a:t>Cerebral </a:t>
            </a:r>
            <a:r>
              <a:rPr lang="en-US" sz="2800" dirty="0" smtClean="0"/>
              <a:t>ischemia</a:t>
            </a:r>
          </a:p>
          <a:p>
            <a:pPr marL="109728" indent="0">
              <a:buNone/>
            </a:pPr>
            <a:r>
              <a:rPr lang="en-US" sz="2800" dirty="0" smtClean="0"/>
              <a:t> </a:t>
            </a:r>
            <a:r>
              <a:rPr lang="en-US" sz="2800" dirty="0"/>
              <a:t>■ Cerebral </a:t>
            </a:r>
            <a:r>
              <a:rPr lang="en-US" dirty="0"/>
              <a:t>edema</a:t>
            </a:r>
          </a:p>
        </p:txBody>
      </p:sp>
      <p:sp>
        <p:nvSpPr>
          <p:cNvPr id="2" name="Title 1"/>
          <p:cNvSpPr>
            <a:spLocks noGrp="1"/>
          </p:cNvSpPr>
          <p:nvPr>
            <p:ph type="title"/>
          </p:nvPr>
        </p:nvSpPr>
        <p:spPr/>
        <p:txBody>
          <a:bodyPr/>
          <a:lstStyle/>
          <a:p>
            <a:pPr algn="ctr"/>
            <a:r>
              <a:rPr lang="en-US" sz="3200" dirty="0">
                <a:solidFill>
                  <a:srgbClr val="FF0000"/>
                </a:solidFill>
                <a:ea typeface="+mn-ea"/>
                <a:cs typeface="+mn-cs"/>
              </a:rPr>
              <a:t>Nursing Actions</a:t>
            </a:r>
            <a:endParaRPr lang="en-US" dirty="0">
              <a:solidFill>
                <a:srgbClr val="FF0000"/>
              </a:solidFill>
            </a:endParaRPr>
          </a:p>
        </p:txBody>
      </p:sp>
    </p:spTree>
    <p:extLst>
      <p:ext uri="{BB962C8B-B14F-4D97-AF65-F5344CB8AC3E}">
        <p14:creationId xmlns:p14="http://schemas.microsoft.com/office/powerpoint/2010/main" val="2047105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pPr marL="109728" indent="0">
              <a:buNone/>
            </a:pPr>
            <a:r>
              <a:rPr lang="en-US" dirty="0" smtClean="0"/>
              <a:t>: </a:t>
            </a:r>
            <a:r>
              <a:rPr lang="en-US" dirty="0"/>
              <a:t>■ Remaining with the patient. </a:t>
            </a:r>
            <a:endParaRPr lang="en-US" dirty="0" smtClean="0"/>
          </a:p>
          <a:p>
            <a:pPr marL="109728" indent="0">
              <a:buNone/>
            </a:pPr>
            <a:r>
              <a:rPr lang="en-US" dirty="0" smtClean="0"/>
              <a:t>■ </a:t>
            </a:r>
            <a:r>
              <a:rPr lang="en-US" dirty="0"/>
              <a:t>Calling for help. </a:t>
            </a:r>
            <a:endParaRPr lang="en-US" dirty="0" smtClean="0"/>
          </a:p>
          <a:p>
            <a:pPr marL="109728" indent="0">
              <a:buNone/>
            </a:pPr>
            <a:r>
              <a:rPr lang="en-US" dirty="0" smtClean="0"/>
              <a:t>■ </a:t>
            </a:r>
            <a:r>
              <a:rPr lang="en-US" dirty="0"/>
              <a:t>Providing for patient safety by assessing airway and breathing. - Lower the head of the bed and turn the woman’s head to one side., suctioning to decrease the risk of aspiration</a:t>
            </a:r>
            <a:r>
              <a:rPr lang="en-US" dirty="0" smtClean="0"/>
              <a:t>.</a:t>
            </a:r>
          </a:p>
          <a:p>
            <a:pPr marL="109728" indent="0">
              <a:buNone/>
            </a:pPr>
            <a:r>
              <a:rPr lang="en-US" dirty="0" smtClean="0"/>
              <a:t> </a:t>
            </a:r>
            <a:r>
              <a:rPr lang="en-US" dirty="0"/>
              <a:t>■ Preventing maternal injury. (If possible, a padded tongue blade should be inserted to prevent tongue injury </a:t>
            </a:r>
            <a:endParaRPr lang="en-US" dirty="0" smtClean="0"/>
          </a:p>
          <a:p>
            <a:pPr marL="109728" indent="0">
              <a:buNone/>
            </a:pPr>
            <a:r>
              <a:rPr lang="en-US" dirty="0" smtClean="0"/>
              <a:t>■ </a:t>
            </a:r>
            <a:r>
              <a:rPr lang="en-US" dirty="0"/>
              <a:t>Keep side rails up and padded if possible. </a:t>
            </a:r>
          </a:p>
        </p:txBody>
      </p:sp>
      <p:sp>
        <p:nvSpPr>
          <p:cNvPr id="2" name="Title 1"/>
          <p:cNvSpPr>
            <a:spLocks noGrp="1"/>
          </p:cNvSpPr>
          <p:nvPr>
            <p:ph type="title"/>
          </p:nvPr>
        </p:nvSpPr>
        <p:spPr>
          <a:xfrm>
            <a:off x="457200" y="274638"/>
            <a:ext cx="8229600" cy="715962"/>
          </a:xfrm>
        </p:spPr>
        <p:txBody>
          <a:bodyPr>
            <a:normAutofit/>
          </a:bodyPr>
          <a:lstStyle/>
          <a:p>
            <a:r>
              <a:rPr lang="en-US" sz="2800" dirty="0">
                <a:solidFill>
                  <a:srgbClr val="FF0000"/>
                </a:solidFill>
                <a:ea typeface="+mn-ea"/>
                <a:cs typeface="+mn-cs"/>
              </a:rPr>
              <a:t>Care during a seizure includes</a:t>
            </a:r>
            <a:endParaRPr lang="en-US" sz="4800" dirty="0">
              <a:solidFill>
                <a:srgbClr val="FF0000"/>
              </a:solidFill>
            </a:endParaRPr>
          </a:p>
        </p:txBody>
      </p:sp>
    </p:spTree>
    <p:extLst>
      <p:ext uri="{BB962C8B-B14F-4D97-AF65-F5344CB8AC3E}">
        <p14:creationId xmlns:p14="http://schemas.microsoft.com/office/powerpoint/2010/main" val="2249544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562600"/>
          </a:xfrm>
        </p:spPr>
        <p:txBody>
          <a:bodyPr/>
          <a:lstStyle/>
          <a:p>
            <a:pPr marL="0" lvl="0" indent="0">
              <a:buNone/>
            </a:pPr>
            <a:r>
              <a:rPr lang="en-US" sz="2500" dirty="0">
                <a:solidFill>
                  <a:prstClr val="black"/>
                </a:solidFill>
              </a:rPr>
              <a:t>Recording the time, length, and type of seizure activity</a:t>
            </a:r>
            <a:r>
              <a:rPr lang="en-US" sz="2500" dirty="0" smtClean="0">
                <a:solidFill>
                  <a:prstClr val="black"/>
                </a:solidFill>
              </a:rPr>
              <a:t>.</a:t>
            </a:r>
          </a:p>
          <a:p>
            <a:pPr marL="0" lvl="0" indent="0">
              <a:buNone/>
            </a:pPr>
            <a:r>
              <a:rPr lang="en-US" sz="2500" dirty="0" smtClean="0">
                <a:solidFill>
                  <a:prstClr val="black"/>
                </a:solidFill>
              </a:rPr>
              <a:t> </a:t>
            </a:r>
            <a:r>
              <a:rPr lang="en-US" sz="2500" dirty="0">
                <a:solidFill>
                  <a:prstClr val="black"/>
                </a:solidFill>
              </a:rPr>
              <a:t>■ Notifying the physician. After the seizure, the following is done: </a:t>
            </a:r>
            <a:endParaRPr lang="en-US" sz="2500" dirty="0" smtClean="0">
              <a:solidFill>
                <a:prstClr val="black"/>
              </a:solidFill>
            </a:endParaRPr>
          </a:p>
          <a:p>
            <a:pPr marL="0" lvl="0" indent="0">
              <a:buNone/>
            </a:pPr>
            <a:r>
              <a:rPr lang="en-US" sz="2500" dirty="0" smtClean="0">
                <a:solidFill>
                  <a:prstClr val="black"/>
                </a:solidFill>
              </a:rPr>
              <a:t>■ </a:t>
            </a:r>
            <a:r>
              <a:rPr lang="en-US" sz="2500" dirty="0">
                <a:solidFill>
                  <a:prstClr val="black"/>
                </a:solidFill>
              </a:rPr>
              <a:t>Rapidly assess maternal and fetal status. </a:t>
            </a:r>
          </a:p>
          <a:p>
            <a:pPr marL="0" lvl="0" indent="0">
              <a:buNone/>
            </a:pPr>
            <a:r>
              <a:rPr lang="en-US" sz="2500" dirty="0" smtClean="0">
                <a:solidFill>
                  <a:prstClr val="black"/>
                </a:solidFill>
              </a:rPr>
              <a:t>■ </a:t>
            </a:r>
            <a:r>
              <a:rPr lang="en-US" sz="2500" dirty="0">
                <a:solidFill>
                  <a:prstClr val="black"/>
                </a:solidFill>
              </a:rPr>
              <a:t>Assess airway; suction if needed</a:t>
            </a:r>
            <a:r>
              <a:rPr lang="en-US" sz="2500" dirty="0" smtClean="0">
                <a:solidFill>
                  <a:prstClr val="black"/>
                </a:solidFill>
              </a:rPr>
              <a:t>.</a:t>
            </a:r>
          </a:p>
          <a:p>
            <a:pPr marL="0" lvl="0" indent="0">
              <a:buNone/>
            </a:pPr>
            <a:r>
              <a:rPr lang="en-US" sz="2500" dirty="0" smtClean="0">
                <a:solidFill>
                  <a:prstClr val="black"/>
                </a:solidFill>
              </a:rPr>
              <a:t> </a:t>
            </a:r>
            <a:r>
              <a:rPr lang="en-US" sz="2500" dirty="0">
                <a:solidFill>
                  <a:prstClr val="black"/>
                </a:solidFill>
              </a:rPr>
              <a:t>■ Administer supplemental oxygen: 10 L/min via mask. </a:t>
            </a:r>
            <a:endParaRPr lang="en-US" sz="2500" dirty="0" smtClean="0">
              <a:solidFill>
                <a:prstClr val="black"/>
              </a:solidFill>
            </a:endParaRPr>
          </a:p>
          <a:p>
            <a:pPr marL="0" lvl="0" indent="0">
              <a:buNone/>
            </a:pPr>
            <a:r>
              <a:rPr lang="en-US" sz="2500" dirty="0" smtClean="0">
                <a:solidFill>
                  <a:prstClr val="black"/>
                </a:solidFill>
              </a:rPr>
              <a:t>■ </a:t>
            </a:r>
            <a:r>
              <a:rPr lang="en-US" sz="2500" dirty="0">
                <a:solidFill>
                  <a:prstClr val="black"/>
                </a:solidFill>
              </a:rPr>
              <a:t>Ensure IV access. </a:t>
            </a:r>
            <a:endParaRPr lang="en-US" sz="2500" dirty="0" smtClean="0">
              <a:solidFill>
                <a:prstClr val="black"/>
              </a:solidFill>
            </a:endParaRPr>
          </a:p>
          <a:p>
            <a:pPr marL="0" lvl="0" indent="0">
              <a:buNone/>
            </a:pPr>
            <a:r>
              <a:rPr lang="en-US" sz="2500" dirty="0" smtClean="0">
                <a:solidFill>
                  <a:prstClr val="black"/>
                </a:solidFill>
              </a:rPr>
              <a:t>■ </a:t>
            </a:r>
            <a:r>
              <a:rPr lang="en-US" sz="2500" dirty="0">
                <a:solidFill>
                  <a:prstClr val="black"/>
                </a:solidFill>
              </a:rPr>
              <a:t>Administer magnesium sulfate per orders</a:t>
            </a:r>
            <a:r>
              <a:rPr lang="en-US" sz="2500" dirty="0" smtClean="0">
                <a:solidFill>
                  <a:prstClr val="black"/>
                </a:solidFill>
              </a:rPr>
              <a:t>.</a:t>
            </a:r>
          </a:p>
          <a:p>
            <a:pPr marL="0" lvl="0" indent="0">
              <a:buNone/>
            </a:pPr>
            <a:r>
              <a:rPr lang="en-US" sz="2500" dirty="0" smtClean="0">
                <a:solidFill>
                  <a:prstClr val="black"/>
                </a:solidFill>
              </a:rPr>
              <a:t> </a:t>
            </a:r>
            <a:r>
              <a:rPr lang="en-US" sz="2500" dirty="0">
                <a:solidFill>
                  <a:prstClr val="black"/>
                </a:solidFill>
              </a:rPr>
              <a:t>■ Provide a quiet environment.</a:t>
            </a:r>
          </a:p>
          <a:p>
            <a:endParaRPr lang="en-US" dirty="0"/>
          </a:p>
        </p:txBody>
      </p:sp>
      <p:sp>
        <p:nvSpPr>
          <p:cNvPr id="2" name="Title 1"/>
          <p:cNvSpPr>
            <a:spLocks noGrp="1"/>
          </p:cNvSpPr>
          <p:nvPr>
            <p:ph type="title"/>
          </p:nvPr>
        </p:nvSpPr>
        <p:spPr>
          <a:xfrm>
            <a:off x="381000" y="228600"/>
            <a:ext cx="8229600" cy="1143000"/>
          </a:xfrm>
        </p:spPr>
        <p:txBody>
          <a:bodyPr>
            <a:normAutofit/>
          </a:bodyPr>
          <a:lstStyle/>
          <a:p>
            <a:r>
              <a:rPr lang="en-US" sz="2800" dirty="0">
                <a:solidFill>
                  <a:srgbClr val="FF0000"/>
                </a:solidFill>
                <a:ea typeface="+mn-ea"/>
                <a:cs typeface="+mn-cs"/>
              </a:rPr>
              <a:t>Care </a:t>
            </a:r>
            <a:r>
              <a:rPr lang="en-US" sz="2800" dirty="0" smtClean="0">
                <a:solidFill>
                  <a:srgbClr val="FF0000"/>
                </a:solidFill>
                <a:ea typeface="+mn-ea"/>
                <a:cs typeface="+mn-cs"/>
              </a:rPr>
              <a:t> during </a:t>
            </a:r>
            <a:r>
              <a:rPr lang="en-US" sz="2800" dirty="0">
                <a:solidFill>
                  <a:srgbClr val="FF0000"/>
                </a:solidFill>
                <a:ea typeface="+mn-ea"/>
                <a:cs typeface="+mn-cs"/>
              </a:rPr>
              <a:t>a seizure includes</a:t>
            </a:r>
            <a:endParaRPr lang="en-US" sz="4800" dirty="0">
              <a:solidFill>
                <a:srgbClr val="FF0000"/>
              </a:solidFill>
            </a:endParaRPr>
          </a:p>
        </p:txBody>
      </p:sp>
    </p:spTree>
    <p:extLst>
      <p:ext uri="{BB962C8B-B14F-4D97-AF65-F5344CB8AC3E}">
        <p14:creationId xmlns:p14="http://schemas.microsoft.com/office/powerpoint/2010/main" val="3521945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dirty="0" smtClean="0">
                <a:latin typeface="Times New Roman"/>
                <a:ea typeface="Calibri"/>
              </a:rPr>
              <a:t>Anemia </a:t>
            </a:r>
            <a:r>
              <a:rPr lang="en-US" sz="3200" dirty="0">
                <a:latin typeface="Times New Roman"/>
                <a:ea typeface="Calibri"/>
              </a:rPr>
              <a:t>is the reduced ability of the blood to carry oxygen to the cells. Hemoglobin levels that are less than 10.5 g/</a:t>
            </a:r>
            <a:r>
              <a:rPr lang="en-US" sz="3200" dirty="0" err="1">
                <a:latin typeface="Times New Roman"/>
                <a:ea typeface="Calibri"/>
              </a:rPr>
              <a:t>dL</a:t>
            </a:r>
            <a:r>
              <a:rPr lang="en-US" sz="3200" dirty="0">
                <a:latin typeface="Times New Roman"/>
                <a:ea typeface="Calibri"/>
              </a:rPr>
              <a:t> in the second trimester and that are less than 11 g/</a:t>
            </a:r>
            <a:r>
              <a:rPr lang="en-US" sz="3200" dirty="0" err="1">
                <a:latin typeface="Times New Roman"/>
                <a:ea typeface="Calibri"/>
              </a:rPr>
              <a:t>dL</a:t>
            </a:r>
            <a:r>
              <a:rPr lang="en-US" sz="3200" dirty="0">
                <a:latin typeface="Times New Roman"/>
                <a:ea typeface="Calibri"/>
              </a:rPr>
              <a:t> in the first and third trimesters indicate anemia during pregnancy </a:t>
            </a:r>
            <a:endParaRPr lang="en-US" sz="3200" dirty="0"/>
          </a:p>
        </p:txBody>
      </p:sp>
      <p:sp>
        <p:nvSpPr>
          <p:cNvPr id="2" name="Title 1"/>
          <p:cNvSpPr>
            <a:spLocks noGrp="1"/>
          </p:cNvSpPr>
          <p:nvPr>
            <p:ph type="title"/>
          </p:nvPr>
        </p:nvSpPr>
        <p:spPr/>
        <p:txBody>
          <a:bodyPr>
            <a:normAutofit/>
          </a:bodyPr>
          <a:lstStyle/>
          <a:p>
            <a:r>
              <a:rPr lang="en-US" sz="2800" b="0" dirty="0" smtClean="0">
                <a:solidFill>
                  <a:srgbClr val="FF0000"/>
                </a:solidFill>
                <a:effectLst/>
                <a:latin typeface="Times New Roman"/>
                <a:ea typeface="Calibri"/>
                <a:cs typeface="+mn-cs"/>
              </a:rPr>
              <a:t>Anemia during pregnancy</a:t>
            </a:r>
            <a:endParaRPr lang="en-US" sz="4400" dirty="0">
              <a:solidFill>
                <a:srgbClr val="FF0000"/>
              </a:solidFill>
            </a:endParaRPr>
          </a:p>
        </p:txBody>
      </p:sp>
    </p:spTree>
    <p:extLst>
      <p:ext uri="{BB962C8B-B14F-4D97-AF65-F5344CB8AC3E}">
        <p14:creationId xmlns:p14="http://schemas.microsoft.com/office/powerpoint/2010/main" val="2749785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4000" dirty="0" smtClean="0"/>
              <a:t>Mild :9-10,9 </a:t>
            </a:r>
            <a:r>
              <a:rPr lang="en-US" sz="4000" dirty="0" err="1" smtClean="0"/>
              <a:t>gm</a:t>
            </a:r>
            <a:r>
              <a:rPr lang="en-US" sz="4000" dirty="0" smtClean="0"/>
              <a:t>\id</a:t>
            </a:r>
          </a:p>
          <a:p>
            <a:r>
              <a:rPr lang="en-US" sz="4000" dirty="0" smtClean="0"/>
              <a:t>Moderate:7,8-9 </a:t>
            </a:r>
            <a:r>
              <a:rPr lang="en-US" sz="4000" dirty="0" err="1" smtClean="0"/>
              <a:t>gm</a:t>
            </a:r>
            <a:r>
              <a:rPr lang="en-US" sz="4000" dirty="0" smtClean="0"/>
              <a:t>\dl</a:t>
            </a:r>
          </a:p>
          <a:p>
            <a:r>
              <a:rPr lang="en-US" sz="4000" dirty="0" smtClean="0"/>
              <a:t>Severe: &lt;7 </a:t>
            </a:r>
            <a:r>
              <a:rPr lang="en-US" sz="4000" dirty="0" err="1" smtClean="0"/>
              <a:t>gm</a:t>
            </a:r>
            <a:r>
              <a:rPr lang="en-US" sz="4000" dirty="0" smtClean="0"/>
              <a:t> \dl</a:t>
            </a:r>
          </a:p>
          <a:p>
            <a:r>
              <a:rPr lang="en-US" sz="4000" dirty="0" smtClean="0"/>
              <a:t>Very severe: &lt; 4gm \dl</a:t>
            </a:r>
            <a:endParaRPr lang="en-US" sz="4000" dirty="0"/>
          </a:p>
        </p:txBody>
      </p:sp>
      <p:sp>
        <p:nvSpPr>
          <p:cNvPr id="3" name="Title 2"/>
          <p:cNvSpPr>
            <a:spLocks noGrp="1"/>
          </p:cNvSpPr>
          <p:nvPr>
            <p:ph type="title"/>
          </p:nvPr>
        </p:nvSpPr>
        <p:spPr/>
        <p:txBody>
          <a:bodyPr/>
          <a:lstStyle/>
          <a:p>
            <a:pPr algn="ctr"/>
            <a:r>
              <a:rPr lang="en-US" dirty="0" smtClean="0">
                <a:solidFill>
                  <a:srgbClr val="FF0000"/>
                </a:solidFill>
              </a:rPr>
              <a:t>classification</a:t>
            </a:r>
            <a:endParaRPr lang="en-US" dirty="0">
              <a:solidFill>
                <a:srgbClr val="FF0000"/>
              </a:solidFill>
            </a:endParaRPr>
          </a:p>
        </p:txBody>
      </p:sp>
    </p:spTree>
    <p:extLst>
      <p:ext uri="{BB962C8B-B14F-4D97-AF65-F5344CB8AC3E}">
        <p14:creationId xmlns:p14="http://schemas.microsoft.com/office/powerpoint/2010/main" val="3381224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169091"/>
          </a:xfrm>
        </p:spPr>
        <p:txBody>
          <a:bodyPr>
            <a:noAutofit/>
          </a:bodyPr>
          <a:lstStyle/>
          <a:p>
            <a:pPr marL="109728" indent="0">
              <a:lnSpc>
                <a:spcPct val="115000"/>
              </a:lnSpc>
              <a:spcBef>
                <a:spcPts val="0"/>
              </a:spcBef>
              <a:buNone/>
            </a:pPr>
            <a:r>
              <a:rPr lang="en-US" sz="3600" dirty="0" smtClean="0">
                <a:latin typeface="Times New Roman"/>
                <a:ea typeface="Calibri"/>
                <a:cs typeface="Arial"/>
              </a:rPr>
              <a:t>Iron </a:t>
            </a:r>
            <a:r>
              <a:rPr lang="en-US" sz="3600" dirty="0">
                <a:latin typeface="Times New Roman"/>
                <a:ea typeface="Calibri"/>
                <a:cs typeface="Arial"/>
              </a:rPr>
              <a:t>supplements are commonly used to meet the needs of pregnancy and maintain iron stores.</a:t>
            </a:r>
            <a:endParaRPr lang="en-US" sz="3200" dirty="0">
              <a:ea typeface="Calibri"/>
              <a:cs typeface="Arial"/>
            </a:endParaRPr>
          </a:p>
          <a:p>
            <a:pPr marL="201168" marR="0" indent="0">
              <a:lnSpc>
                <a:spcPct val="115000"/>
              </a:lnSpc>
              <a:spcBef>
                <a:spcPts val="0"/>
              </a:spcBef>
              <a:spcAft>
                <a:spcPts val="0"/>
              </a:spcAft>
              <a:buNone/>
            </a:pPr>
            <a:r>
              <a:rPr lang="en-US" sz="3600" dirty="0">
                <a:latin typeface="Times New Roman"/>
                <a:ea typeface="Calibri"/>
                <a:cs typeface="Arial"/>
              </a:rPr>
              <a:t> 2-Vitamin C may enhance the absorption of iron</a:t>
            </a:r>
            <a:endParaRPr lang="en-US" sz="3200" dirty="0">
              <a:ea typeface="Calibri"/>
              <a:cs typeface="Arial"/>
            </a:endParaRPr>
          </a:p>
          <a:p>
            <a:pPr marL="201168" marR="0" indent="0">
              <a:lnSpc>
                <a:spcPct val="115000"/>
              </a:lnSpc>
              <a:spcBef>
                <a:spcPts val="0"/>
              </a:spcBef>
              <a:spcAft>
                <a:spcPts val="1000"/>
              </a:spcAft>
              <a:buNone/>
            </a:pPr>
            <a:r>
              <a:rPr lang="en-US" sz="3600" dirty="0">
                <a:latin typeface="Times New Roman"/>
                <a:ea typeface="Calibri"/>
                <a:cs typeface="Arial"/>
              </a:rPr>
              <a:t>. Iron should not be taken with milk or antacids because calcium impairs absorption.</a:t>
            </a:r>
            <a:endParaRPr lang="en-US" sz="3200" dirty="0">
              <a:ea typeface="Calibri"/>
              <a:cs typeface="Arial"/>
            </a:endParaRPr>
          </a:p>
          <a:p>
            <a:pPr marL="109728" indent="0">
              <a:buNone/>
            </a:pPr>
            <a:endParaRPr lang="en-US" sz="3600" dirty="0"/>
          </a:p>
        </p:txBody>
      </p:sp>
      <p:sp>
        <p:nvSpPr>
          <p:cNvPr id="2" name="Title 1"/>
          <p:cNvSpPr>
            <a:spLocks noGrp="1"/>
          </p:cNvSpPr>
          <p:nvPr>
            <p:ph type="title"/>
          </p:nvPr>
        </p:nvSpPr>
        <p:spPr>
          <a:xfrm>
            <a:off x="457200" y="274638"/>
            <a:ext cx="8229600" cy="868362"/>
          </a:xfrm>
        </p:spPr>
        <p:txBody>
          <a:bodyPr>
            <a:noAutofit/>
          </a:bodyPr>
          <a:lstStyle/>
          <a:p>
            <a:pPr lvl="0" indent="-256032" algn="ctr">
              <a:lnSpc>
                <a:spcPct val="115000"/>
              </a:lnSpc>
              <a:spcBef>
                <a:spcPts val="0"/>
              </a:spcBef>
              <a:spcAft>
                <a:spcPts val="1000"/>
              </a:spcAft>
            </a:pPr>
            <a:r>
              <a:rPr lang="en-US" sz="3200" dirty="0">
                <a:solidFill>
                  <a:srgbClr val="FF0000"/>
                </a:solidFill>
                <a:effectLst/>
                <a:latin typeface="Times New Roman"/>
                <a:ea typeface="Calibri"/>
                <a:cs typeface="Arial"/>
              </a:rPr>
              <a:t>Prevention</a:t>
            </a:r>
            <a:r>
              <a:rPr lang="en-US" sz="2400" b="0" dirty="0">
                <a:solidFill>
                  <a:srgbClr val="FF0000"/>
                </a:solidFill>
                <a:effectLst/>
                <a:ea typeface="Calibri"/>
                <a:cs typeface="Arial"/>
              </a:rPr>
              <a:t/>
            </a:r>
            <a:br>
              <a:rPr lang="en-US" sz="2400" b="0" dirty="0">
                <a:solidFill>
                  <a:srgbClr val="FF0000"/>
                </a:solidFill>
                <a:effectLst/>
                <a:ea typeface="Calibri"/>
                <a:cs typeface="Arial"/>
              </a:rPr>
            </a:br>
            <a:endParaRPr lang="en-US" sz="4400" dirty="0">
              <a:solidFill>
                <a:srgbClr val="FF0000"/>
              </a:solidFill>
            </a:endParaRPr>
          </a:p>
        </p:txBody>
      </p:sp>
    </p:spTree>
    <p:extLst>
      <p:ext uri="{BB962C8B-B14F-4D97-AF65-F5344CB8AC3E}">
        <p14:creationId xmlns:p14="http://schemas.microsoft.com/office/powerpoint/2010/main" val="18656361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169091"/>
          </a:xfrm>
        </p:spPr>
        <p:txBody>
          <a:bodyPr>
            <a:noAutofit/>
          </a:bodyPr>
          <a:lstStyle/>
          <a:p>
            <a:pPr lvl="0">
              <a:lnSpc>
                <a:spcPct val="115000"/>
              </a:lnSpc>
              <a:spcBef>
                <a:spcPts val="0"/>
              </a:spcBef>
              <a:spcAft>
                <a:spcPts val="1000"/>
              </a:spcAft>
              <a:buFont typeface="+mj-lt"/>
              <a:buAutoNum type="arabicPeriod"/>
            </a:pPr>
            <a:r>
              <a:rPr lang="en-US" sz="3200" dirty="0" smtClean="0">
                <a:latin typeface="Times New Roman"/>
                <a:ea typeface="Calibri"/>
                <a:cs typeface="Arial"/>
              </a:rPr>
              <a:t>take </a:t>
            </a:r>
            <a:r>
              <a:rPr lang="en-US" sz="3200" dirty="0">
                <a:latin typeface="Times New Roman"/>
                <a:ea typeface="Calibri"/>
                <a:cs typeface="Arial"/>
              </a:rPr>
              <a:t>foods are high in iron and folic acid to help her prevent or treat anemia. </a:t>
            </a:r>
            <a:endParaRPr lang="en-US" sz="2800" dirty="0">
              <a:ea typeface="Calibri"/>
              <a:cs typeface="Arial"/>
            </a:endParaRPr>
          </a:p>
          <a:p>
            <a:r>
              <a:rPr lang="en-US" sz="3200" dirty="0">
                <a:latin typeface="Times New Roman"/>
                <a:ea typeface="Calibri"/>
              </a:rPr>
              <a:t>She is taught how to take the supplements so that they are optimally effective. For example, the nurse explains that although milk is good to drink during pregnancy, it should not be taken at the same time as the iron supplement, or the iron will not be absorbed as easily. Foods high in vitamin C may enhance absorption</a:t>
            </a:r>
            <a:endParaRPr lang="en-US" sz="3200" dirty="0"/>
          </a:p>
        </p:txBody>
      </p:sp>
      <p:sp>
        <p:nvSpPr>
          <p:cNvPr id="2" name="Title 1"/>
          <p:cNvSpPr>
            <a:spLocks noGrp="1"/>
          </p:cNvSpPr>
          <p:nvPr>
            <p:ph type="title"/>
          </p:nvPr>
        </p:nvSpPr>
        <p:spPr/>
        <p:txBody>
          <a:bodyPr>
            <a:normAutofit fontScale="90000"/>
          </a:bodyPr>
          <a:lstStyle/>
          <a:p>
            <a:pPr lvl="0" indent="-256032" algn="ctr">
              <a:lnSpc>
                <a:spcPct val="115000"/>
              </a:lnSpc>
              <a:spcBef>
                <a:spcPts val="0"/>
              </a:spcBef>
              <a:spcAft>
                <a:spcPts val="1000"/>
              </a:spcAft>
            </a:pPr>
            <a:r>
              <a:rPr lang="en-US" sz="2700" dirty="0">
                <a:solidFill>
                  <a:srgbClr val="FF0000"/>
                </a:solidFill>
                <a:effectLst/>
                <a:latin typeface="Times New Roman"/>
                <a:ea typeface="Calibri"/>
                <a:cs typeface="Arial"/>
              </a:rPr>
              <a:t>Nursing Care for Anemia</a:t>
            </a:r>
            <a:r>
              <a:rPr lang="en-US" sz="2000" b="0" dirty="0">
                <a:solidFill>
                  <a:srgbClr val="FF0000"/>
                </a:solidFill>
                <a:effectLst/>
                <a:ea typeface="Calibri"/>
                <a:cs typeface="Arial"/>
              </a:rPr>
              <a:t/>
            </a:r>
            <a:br>
              <a:rPr lang="en-US" sz="2000" b="0" dirty="0">
                <a:solidFill>
                  <a:srgbClr val="FF0000"/>
                </a:solidFill>
                <a:effectLst/>
                <a:ea typeface="Calibri"/>
                <a:cs typeface="Arial"/>
              </a:rPr>
            </a:br>
            <a:endParaRPr lang="en-US" dirty="0">
              <a:solidFill>
                <a:srgbClr val="FF0000"/>
              </a:solidFill>
            </a:endParaRPr>
          </a:p>
        </p:txBody>
      </p:sp>
    </p:spTree>
    <p:extLst>
      <p:ext uri="{BB962C8B-B14F-4D97-AF65-F5344CB8AC3E}">
        <p14:creationId xmlns:p14="http://schemas.microsoft.com/office/powerpoint/2010/main" val="34534911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marR="0">
              <a:lnSpc>
                <a:spcPct val="115000"/>
              </a:lnSpc>
              <a:spcBef>
                <a:spcPts val="0"/>
              </a:spcBef>
              <a:spcAft>
                <a:spcPts val="1000"/>
              </a:spcAft>
            </a:pPr>
            <a:r>
              <a:rPr lang="en-US" sz="3200" u="sng" dirty="0">
                <a:latin typeface="Times New Roman"/>
                <a:ea typeface="Calibri"/>
                <a:cs typeface="Arial"/>
              </a:rPr>
              <a:t>Foods high in iron </a:t>
            </a:r>
            <a:r>
              <a:rPr lang="en-US" sz="3200" dirty="0">
                <a:latin typeface="Times New Roman"/>
                <a:ea typeface="Calibri"/>
                <a:cs typeface="Arial"/>
              </a:rPr>
              <a:t>Meats, chicken, fish, liver, legumes, green leafy vegetables, </a:t>
            </a:r>
            <a:endParaRPr lang="en-US" sz="2800" dirty="0">
              <a:ea typeface="Calibri"/>
              <a:cs typeface="Arial"/>
            </a:endParaRPr>
          </a:p>
          <a:p>
            <a:pPr marL="0" marR="0">
              <a:lnSpc>
                <a:spcPct val="115000"/>
              </a:lnSpc>
              <a:spcBef>
                <a:spcPts val="0"/>
              </a:spcBef>
              <a:spcAft>
                <a:spcPts val="1000"/>
              </a:spcAft>
            </a:pPr>
            <a:r>
              <a:rPr lang="en-US" sz="3200" u="sng" dirty="0">
                <a:latin typeface="Times New Roman"/>
                <a:ea typeface="Calibri"/>
                <a:cs typeface="Arial"/>
              </a:rPr>
              <a:t>Foods high in folic acid</a:t>
            </a:r>
            <a:r>
              <a:rPr lang="en-US" sz="3200" dirty="0">
                <a:latin typeface="Times New Roman"/>
                <a:ea typeface="Calibri"/>
                <a:cs typeface="Arial"/>
              </a:rPr>
              <a:t> Green leafy vegetables, asparagus, green beans, fruits, whole grains, liver, legumes, yeast Foods </a:t>
            </a:r>
            <a:endParaRPr lang="en-US" sz="2800" dirty="0">
              <a:ea typeface="Calibri"/>
              <a:cs typeface="Arial"/>
            </a:endParaRPr>
          </a:p>
          <a:p>
            <a:endParaRPr lang="en-US" dirty="0"/>
          </a:p>
        </p:txBody>
      </p:sp>
      <p:sp>
        <p:nvSpPr>
          <p:cNvPr id="2" name="Title 1"/>
          <p:cNvSpPr>
            <a:spLocks noGrp="1"/>
          </p:cNvSpPr>
          <p:nvPr>
            <p:ph type="title"/>
          </p:nvPr>
        </p:nvSpPr>
        <p:spPr/>
        <p:txBody>
          <a:bodyPr/>
          <a:lstStyle/>
          <a:p>
            <a:r>
              <a:rPr lang="en-US" dirty="0" smtClean="0"/>
              <a:t>Foods</a:t>
            </a:r>
            <a:endParaRPr lang="en-US" dirty="0"/>
          </a:p>
        </p:txBody>
      </p:sp>
    </p:spTree>
    <p:extLst>
      <p:ext uri="{BB962C8B-B14F-4D97-AF65-F5344CB8AC3E}">
        <p14:creationId xmlns:p14="http://schemas.microsoft.com/office/powerpoint/2010/main" val="4115294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81600"/>
          </a:xfrm>
        </p:spPr>
        <p:txBody>
          <a:bodyPr>
            <a:normAutofit/>
          </a:bodyPr>
          <a:lstStyle/>
          <a:p>
            <a:pPr marL="0" marR="0" indent="0">
              <a:lnSpc>
                <a:spcPct val="115000"/>
              </a:lnSpc>
              <a:spcBef>
                <a:spcPts val="0"/>
              </a:spcBef>
              <a:spcAft>
                <a:spcPts val="1000"/>
              </a:spcAft>
              <a:buNone/>
            </a:pPr>
            <a:r>
              <a:rPr lang="en-US" dirty="0" smtClean="0">
                <a:latin typeface="Times New Roman"/>
                <a:ea typeface="Calibri"/>
                <a:cs typeface="Arial"/>
              </a:rPr>
              <a:t>are </a:t>
            </a:r>
            <a:r>
              <a:rPr lang="en-US" dirty="0">
                <a:latin typeface="Times New Roman"/>
                <a:ea typeface="Calibri"/>
                <a:cs typeface="Arial"/>
              </a:rPr>
              <a:t>common in women because of the short urethra and the ease of contamination of the urethra from the rectum and because of contamination from the vagina during sexual activity. The urinary tract is normally self-cleaning because acidic urine inhibits the growth of microorganisms and flushes them out of the body with each voiding. </a:t>
            </a:r>
            <a:endParaRPr lang="en-US" sz="2000" dirty="0">
              <a:ea typeface="Calibri"/>
              <a:cs typeface="Arial"/>
            </a:endParaRPr>
          </a:p>
          <a:p>
            <a:pPr marL="109728" indent="0">
              <a:buNone/>
            </a:pPr>
            <a:r>
              <a:rPr lang="en-US" dirty="0">
                <a:latin typeface="Times New Roman"/>
                <a:ea typeface="Calibri"/>
              </a:rPr>
              <a:t>Urine that is retained in the bladder becomes more alkaline, providing a favorable environment for the growth of microorganisms. </a:t>
            </a:r>
            <a:endParaRPr lang="en-US" dirty="0"/>
          </a:p>
        </p:txBody>
      </p:sp>
      <p:sp>
        <p:nvSpPr>
          <p:cNvPr id="2" name="Title 1"/>
          <p:cNvSpPr>
            <a:spLocks noGrp="1"/>
          </p:cNvSpPr>
          <p:nvPr>
            <p:ph type="title"/>
          </p:nvPr>
        </p:nvSpPr>
        <p:spPr/>
        <p:txBody>
          <a:bodyPr/>
          <a:lstStyle/>
          <a:p>
            <a:r>
              <a:rPr lang="en-US" sz="3700" dirty="0">
                <a:solidFill>
                  <a:prstClr val="black"/>
                </a:solidFill>
                <a:effectLst/>
                <a:latin typeface="Times New Roman"/>
                <a:ea typeface="Calibri"/>
                <a:cs typeface="Arial"/>
              </a:rPr>
              <a:t>Urinary tract infections </a:t>
            </a:r>
            <a:r>
              <a:rPr lang="en-US" sz="2500" dirty="0">
                <a:solidFill>
                  <a:prstClr val="black"/>
                </a:solidFill>
                <a:effectLst/>
                <a:latin typeface="Times New Roman"/>
                <a:ea typeface="Calibri"/>
                <a:cs typeface="Arial"/>
              </a:rPr>
              <a:t>(UTIs</a:t>
            </a:r>
            <a:r>
              <a:rPr lang="en-US" sz="2500" b="0" dirty="0">
                <a:solidFill>
                  <a:prstClr val="black"/>
                </a:solidFill>
                <a:effectLst/>
                <a:latin typeface="Times New Roman"/>
                <a:ea typeface="Calibri"/>
                <a:cs typeface="Arial"/>
              </a:rPr>
              <a:t>)</a:t>
            </a:r>
            <a:endParaRPr lang="en-US" dirty="0"/>
          </a:p>
        </p:txBody>
      </p:sp>
    </p:spTree>
    <p:extLst>
      <p:ext uri="{BB962C8B-B14F-4D97-AF65-F5344CB8AC3E}">
        <p14:creationId xmlns:p14="http://schemas.microsoft.com/office/powerpoint/2010/main" val="4238966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169091"/>
          </a:xfrm>
        </p:spPr>
        <p:txBody>
          <a:bodyPr>
            <a:normAutofit fontScale="92500"/>
          </a:bodyPr>
          <a:lstStyle/>
          <a:p>
            <a:pPr marL="0" marR="0" indent="0">
              <a:lnSpc>
                <a:spcPct val="115000"/>
              </a:lnSpc>
              <a:spcBef>
                <a:spcPts val="0"/>
              </a:spcBef>
              <a:spcAft>
                <a:spcPts val="1000"/>
              </a:spcAft>
              <a:buNone/>
            </a:pPr>
            <a:r>
              <a:rPr lang="en-US" dirty="0" smtClean="0">
                <a:latin typeface="Times New Roman"/>
                <a:ea typeface="Calibri"/>
                <a:cs typeface="Arial"/>
              </a:rPr>
              <a:t>- </a:t>
            </a:r>
            <a:r>
              <a:rPr lang="en-US" dirty="0">
                <a:latin typeface="Times New Roman"/>
                <a:ea typeface="Calibri"/>
                <a:cs typeface="Arial"/>
              </a:rPr>
              <a:t>cystitis (bladder infection) or pyelonephritis (kidney infection). The woman with cystitis has the following </a:t>
            </a:r>
            <a:r>
              <a:rPr lang="en-US" b="1" dirty="0">
                <a:latin typeface="Times New Roman"/>
                <a:ea typeface="Calibri"/>
                <a:cs typeface="Arial"/>
              </a:rPr>
              <a:t>signs and symptoms</a:t>
            </a:r>
            <a:r>
              <a:rPr lang="en-US" dirty="0">
                <a:latin typeface="Times New Roman"/>
                <a:ea typeface="Calibri"/>
                <a:cs typeface="Arial"/>
              </a:rPr>
              <a:t>:</a:t>
            </a:r>
            <a:endParaRPr lang="en-US" sz="2000" dirty="0">
              <a:ea typeface="Calibri"/>
              <a:cs typeface="Arial"/>
            </a:endParaRPr>
          </a:p>
          <a:p>
            <a:pPr marL="0" marR="0" indent="0">
              <a:lnSpc>
                <a:spcPct val="115000"/>
              </a:lnSpc>
              <a:spcBef>
                <a:spcPts val="0"/>
              </a:spcBef>
              <a:spcAft>
                <a:spcPts val="1000"/>
              </a:spcAft>
              <a:buNone/>
            </a:pPr>
            <a:r>
              <a:rPr lang="en-US" dirty="0">
                <a:latin typeface="Times New Roman"/>
                <a:ea typeface="Calibri"/>
                <a:cs typeface="Arial"/>
              </a:rPr>
              <a:t> • Burning with urination </a:t>
            </a:r>
            <a:endParaRPr lang="en-US" sz="2000" dirty="0">
              <a:ea typeface="Calibri"/>
              <a:cs typeface="Arial"/>
            </a:endParaRPr>
          </a:p>
          <a:p>
            <a:pPr marL="0" marR="0" indent="0">
              <a:lnSpc>
                <a:spcPct val="115000"/>
              </a:lnSpc>
              <a:spcBef>
                <a:spcPts val="0"/>
              </a:spcBef>
              <a:spcAft>
                <a:spcPts val="1000"/>
              </a:spcAft>
              <a:buNone/>
            </a:pPr>
            <a:r>
              <a:rPr lang="en-US" dirty="0">
                <a:latin typeface="Times New Roman"/>
                <a:ea typeface="Calibri"/>
                <a:cs typeface="Arial"/>
              </a:rPr>
              <a:t>• Increased frequency and urgency of urination</a:t>
            </a:r>
            <a:endParaRPr lang="en-US" sz="2000" dirty="0">
              <a:ea typeface="Calibri"/>
              <a:cs typeface="Arial"/>
            </a:endParaRPr>
          </a:p>
          <a:p>
            <a:pPr marL="0" marR="0" indent="0">
              <a:lnSpc>
                <a:spcPct val="115000"/>
              </a:lnSpc>
              <a:spcBef>
                <a:spcPts val="0"/>
              </a:spcBef>
              <a:spcAft>
                <a:spcPts val="1000"/>
              </a:spcAft>
              <a:buNone/>
            </a:pPr>
            <a:r>
              <a:rPr lang="en-US" dirty="0">
                <a:latin typeface="Times New Roman"/>
                <a:ea typeface="Calibri"/>
                <a:cs typeface="Arial"/>
              </a:rPr>
              <a:t> • A normal or slightly elevated temperature If not treated, cystitis can ascend in the urinary tract and cause </a:t>
            </a:r>
            <a:r>
              <a:rPr lang="en-US" b="1" dirty="0">
                <a:latin typeface="Times New Roman"/>
                <a:ea typeface="Calibri"/>
                <a:cs typeface="Arial"/>
              </a:rPr>
              <a:t>pyelonephritis.</a:t>
            </a:r>
            <a:r>
              <a:rPr lang="en-US" dirty="0">
                <a:latin typeface="Times New Roman"/>
                <a:ea typeface="Calibri"/>
                <a:cs typeface="Arial"/>
              </a:rPr>
              <a:t> </a:t>
            </a:r>
            <a:endParaRPr lang="en-US" sz="2000" dirty="0">
              <a:ea typeface="Calibri"/>
              <a:cs typeface="Arial"/>
            </a:endParaRPr>
          </a:p>
          <a:p>
            <a:pPr marL="0" marR="0" indent="0">
              <a:lnSpc>
                <a:spcPct val="115000"/>
              </a:lnSpc>
              <a:spcBef>
                <a:spcPts val="0"/>
              </a:spcBef>
              <a:spcAft>
                <a:spcPts val="1000"/>
              </a:spcAft>
              <a:buNone/>
            </a:pPr>
            <a:r>
              <a:rPr lang="en-US" dirty="0">
                <a:latin typeface="Times New Roman"/>
                <a:ea typeface="Calibri"/>
                <a:cs typeface="Arial"/>
              </a:rPr>
              <a:t>Pyelonephritis is a particularly serious infection in pregnancy and is accompanied by the following </a:t>
            </a:r>
            <a:r>
              <a:rPr lang="en-US" b="1" dirty="0">
                <a:latin typeface="Times New Roman"/>
                <a:ea typeface="Calibri"/>
                <a:cs typeface="Arial"/>
              </a:rPr>
              <a:t>signs and symptoms:</a:t>
            </a:r>
            <a:r>
              <a:rPr lang="en-US" dirty="0">
                <a:latin typeface="Times New Roman"/>
                <a:ea typeface="Calibri"/>
                <a:cs typeface="Arial"/>
              </a:rPr>
              <a:t> </a:t>
            </a:r>
            <a:endParaRPr lang="en-US" sz="2000" dirty="0">
              <a:ea typeface="Calibri"/>
              <a:cs typeface="Arial"/>
            </a:endParaRPr>
          </a:p>
          <a:p>
            <a:endParaRPr lang="en-US" dirty="0"/>
          </a:p>
        </p:txBody>
      </p:sp>
      <p:sp>
        <p:nvSpPr>
          <p:cNvPr id="2" name="Title 1"/>
          <p:cNvSpPr>
            <a:spLocks noGrp="1"/>
          </p:cNvSpPr>
          <p:nvPr>
            <p:ph type="title"/>
          </p:nvPr>
        </p:nvSpPr>
        <p:spPr>
          <a:xfrm>
            <a:off x="457200" y="609600"/>
            <a:ext cx="8229600" cy="381000"/>
          </a:xfrm>
        </p:spPr>
        <p:txBody>
          <a:bodyPr>
            <a:noAutofit/>
          </a:bodyPr>
          <a:lstStyle/>
          <a:p>
            <a:pPr lvl="0" indent="-256032">
              <a:lnSpc>
                <a:spcPct val="115000"/>
              </a:lnSpc>
              <a:spcBef>
                <a:spcPts val="0"/>
              </a:spcBef>
              <a:spcAft>
                <a:spcPts val="1000"/>
              </a:spcAft>
            </a:pPr>
            <a:r>
              <a:rPr lang="en-US" sz="2800" dirty="0">
                <a:solidFill>
                  <a:srgbClr val="FF0000"/>
                </a:solidFill>
                <a:effectLst/>
                <a:latin typeface="Times New Roman"/>
                <a:ea typeface="Calibri"/>
                <a:cs typeface="Arial"/>
              </a:rPr>
              <a:t>asymptomatic infection may eventually cause</a:t>
            </a:r>
            <a:r>
              <a:rPr lang="en-US" sz="2800" b="0" dirty="0">
                <a:solidFill>
                  <a:srgbClr val="FF0000"/>
                </a:solidFill>
                <a:effectLst/>
                <a:latin typeface="Times New Roman"/>
                <a:ea typeface="Calibri"/>
                <a:cs typeface="Arial"/>
              </a:rPr>
              <a:t>:</a:t>
            </a:r>
            <a:r>
              <a:rPr lang="en-US" sz="1800" b="0" dirty="0">
                <a:solidFill>
                  <a:srgbClr val="FF0000"/>
                </a:solidFill>
                <a:effectLst/>
                <a:ea typeface="Calibri"/>
                <a:cs typeface="Arial"/>
              </a:rPr>
              <a:t/>
            </a:r>
            <a:br>
              <a:rPr lang="en-US" sz="1800" b="0" dirty="0">
                <a:solidFill>
                  <a:srgbClr val="FF0000"/>
                </a:solidFill>
                <a:effectLst/>
                <a:ea typeface="Calibri"/>
                <a:cs typeface="Arial"/>
              </a:rPr>
            </a:br>
            <a:endParaRPr lang="en-US" sz="4400" dirty="0">
              <a:solidFill>
                <a:srgbClr val="FF0000"/>
              </a:solidFill>
            </a:endParaRPr>
          </a:p>
        </p:txBody>
      </p:sp>
    </p:spTree>
    <p:extLst>
      <p:ext uri="{BB962C8B-B14F-4D97-AF65-F5344CB8AC3E}">
        <p14:creationId xmlns:p14="http://schemas.microsoft.com/office/powerpoint/2010/main" val="3478215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19200"/>
            <a:ext cx="8229600" cy="4864291"/>
          </a:xfrm>
        </p:spPr>
        <p:txBody>
          <a:bodyPr>
            <a:normAutofit fontScale="85000" lnSpcReduction="10000"/>
          </a:bodyPr>
          <a:lstStyle/>
          <a:p>
            <a:pPr marL="0" marR="0" indent="0">
              <a:lnSpc>
                <a:spcPct val="115000"/>
              </a:lnSpc>
              <a:spcBef>
                <a:spcPts val="0"/>
              </a:spcBef>
              <a:spcAft>
                <a:spcPts val="1000"/>
              </a:spcAft>
              <a:buNone/>
            </a:pPr>
            <a:r>
              <a:rPr lang="en-US" sz="2800" dirty="0">
                <a:latin typeface="Times New Roman"/>
                <a:ea typeface="Calibri"/>
                <a:cs typeface="Arial"/>
              </a:rPr>
              <a:t>Pyelonephritis is a particularly serious infection in pregnancy and is accompanied by the following </a:t>
            </a:r>
            <a:r>
              <a:rPr lang="en-US" sz="2800" b="1" dirty="0">
                <a:latin typeface="Times New Roman"/>
                <a:ea typeface="Calibri"/>
                <a:cs typeface="Arial"/>
              </a:rPr>
              <a:t>signs and symptoms:</a:t>
            </a:r>
            <a:r>
              <a:rPr lang="en-US" sz="2800" dirty="0">
                <a:latin typeface="Times New Roman"/>
                <a:ea typeface="Calibri"/>
                <a:cs typeface="Arial"/>
              </a:rPr>
              <a:t> </a:t>
            </a:r>
            <a:endParaRPr lang="en-US" sz="21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 High fever </a:t>
            </a:r>
            <a:endParaRPr lang="en-US" sz="21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 Chills </a:t>
            </a:r>
            <a:endParaRPr lang="en-US" sz="21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 Flank pain or tenderness</a:t>
            </a:r>
            <a:endParaRPr lang="en-US" sz="21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 • Nausea and vomiting </a:t>
            </a:r>
            <a:endParaRPr lang="en-US" sz="21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-Maternal hypertension, </a:t>
            </a:r>
            <a:endParaRPr lang="en-US" sz="21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-chronic renal disease, </a:t>
            </a:r>
            <a:endParaRPr lang="en-US" sz="2100" dirty="0">
              <a:ea typeface="Calibri"/>
              <a:cs typeface="Arial"/>
            </a:endParaRPr>
          </a:p>
          <a:p>
            <a:pPr marL="0" marR="0" indent="0">
              <a:lnSpc>
                <a:spcPct val="115000"/>
              </a:lnSpc>
              <a:spcBef>
                <a:spcPts val="0"/>
              </a:spcBef>
              <a:spcAft>
                <a:spcPts val="1000"/>
              </a:spcAft>
              <a:buNone/>
            </a:pPr>
            <a:r>
              <a:rPr lang="en-US" sz="2800" b="1" dirty="0">
                <a:latin typeface="Times New Roman"/>
                <a:ea typeface="Calibri"/>
                <a:cs typeface="Arial"/>
              </a:rPr>
              <a:t>--and preterm birth</a:t>
            </a:r>
            <a:r>
              <a:rPr lang="en-US" sz="2800" dirty="0">
                <a:latin typeface="Times New Roman"/>
                <a:ea typeface="Calibri"/>
                <a:cs typeface="Arial"/>
              </a:rPr>
              <a:t>. </a:t>
            </a:r>
            <a:endParaRPr lang="en-US" sz="2100" dirty="0">
              <a:ea typeface="Calibri"/>
              <a:cs typeface="Arial"/>
            </a:endParaRPr>
          </a:p>
          <a:p>
            <a:endParaRPr lang="en-US" dirty="0"/>
          </a:p>
        </p:txBody>
      </p:sp>
      <p:sp>
        <p:nvSpPr>
          <p:cNvPr id="2" name="Title 1"/>
          <p:cNvSpPr>
            <a:spLocks noGrp="1"/>
          </p:cNvSpPr>
          <p:nvPr>
            <p:ph type="title"/>
          </p:nvPr>
        </p:nvSpPr>
        <p:spPr/>
        <p:txBody>
          <a:bodyPr>
            <a:normAutofit/>
          </a:bodyPr>
          <a:lstStyle/>
          <a:p>
            <a:pPr algn="ctr"/>
            <a:r>
              <a:rPr lang="en-US" sz="3200" b="0" dirty="0">
                <a:solidFill>
                  <a:srgbClr val="FF0000"/>
                </a:solidFill>
                <a:effectLst/>
                <a:latin typeface="Times New Roman"/>
                <a:ea typeface="Calibri"/>
                <a:cs typeface="Arial"/>
              </a:rPr>
              <a:t>Pyelonephritis</a:t>
            </a:r>
            <a:endParaRPr lang="en-US" sz="5400" dirty="0">
              <a:solidFill>
                <a:srgbClr val="FF0000"/>
              </a:solidFill>
            </a:endParaRPr>
          </a:p>
        </p:txBody>
      </p:sp>
    </p:spTree>
    <p:extLst>
      <p:ext uri="{BB962C8B-B14F-4D97-AF65-F5344CB8AC3E}">
        <p14:creationId xmlns:p14="http://schemas.microsoft.com/office/powerpoint/2010/main" val="17843390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marR="0">
              <a:lnSpc>
                <a:spcPct val="115000"/>
              </a:lnSpc>
              <a:spcBef>
                <a:spcPts val="0"/>
              </a:spcBef>
              <a:spcAft>
                <a:spcPts val="1000"/>
              </a:spcAft>
            </a:pPr>
            <a:r>
              <a:rPr lang="en-US" sz="3200" dirty="0">
                <a:latin typeface="Times New Roman"/>
                <a:ea typeface="Calibri"/>
                <a:cs typeface="Arial"/>
              </a:rPr>
              <a:t>The high maternal fever is dangerous for the fetus because it increases the fetal metabolic rate, which increases fetal oxygen needs to levels that the mother cannot readily supply. </a:t>
            </a:r>
            <a:endParaRPr lang="en-US" sz="2800" dirty="0">
              <a:ea typeface="Calibri"/>
              <a:cs typeface="Arial"/>
            </a:endParaRP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21730651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864291"/>
          </a:xfrm>
        </p:spPr>
        <p:txBody>
          <a:bodyPr>
            <a:noAutofit/>
          </a:bodyPr>
          <a:lstStyle/>
          <a:p>
            <a:pPr marL="0" marR="0">
              <a:lnSpc>
                <a:spcPct val="115000"/>
              </a:lnSpc>
              <a:spcBef>
                <a:spcPts val="0"/>
              </a:spcBef>
              <a:spcAft>
                <a:spcPts val="1000"/>
              </a:spcAft>
            </a:pPr>
            <a:r>
              <a:rPr lang="en-US" sz="3600" dirty="0" smtClean="0">
                <a:latin typeface="Times New Roman"/>
                <a:ea typeface="Calibri"/>
                <a:cs typeface="Arial"/>
              </a:rPr>
              <a:t>are </a:t>
            </a:r>
            <a:r>
              <a:rPr lang="en-US" sz="3600" dirty="0">
                <a:latin typeface="Times New Roman"/>
                <a:ea typeface="Calibri"/>
                <a:cs typeface="Arial"/>
              </a:rPr>
              <a:t>treated with short-term oral antibiotics. Asymptomatic </a:t>
            </a:r>
            <a:r>
              <a:rPr lang="en-US" sz="3600" dirty="0" err="1">
                <a:latin typeface="Times New Roman"/>
                <a:ea typeface="Calibri"/>
                <a:cs typeface="Arial"/>
              </a:rPr>
              <a:t>bacteriuria</a:t>
            </a:r>
            <a:r>
              <a:rPr lang="en-US" sz="3600" dirty="0">
                <a:latin typeface="Times New Roman"/>
                <a:ea typeface="Calibri"/>
                <a:cs typeface="Arial"/>
              </a:rPr>
              <a:t> is treated with oral antibiotics for 10 days. Pyelonephritis is treated with multiple antibiotics, initially administered intravenously. Cystitis in pregnant women is treated with a full 7 days of antibiotic therapy. e better tolerated. </a:t>
            </a:r>
            <a:endParaRPr lang="en-US" sz="3200" dirty="0">
              <a:ea typeface="Calibri"/>
              <a:cs typeface="Arial"/>
            </a:endParaRPr>
          </a:p>
          <a:p>
            <a:endParaRPr lang="en-US" sz="3600" dirty="0"/>
          </a:p>
        </p:txBody>
      </p:sp>
      <p:sp>
        <p:nvSpPr>
          <p:cNvPr id="2" name="Title 1"/>
          <p:cNvSpPr>
            <a:spLocks noGrp="1"/>
          </p:cNvSpPr>
          <p:nvPr>
            <p:ph type="title"/>
          </p:nvPr>
        </p:nvSpPr>
        <p:spPr/>
        <p:txBody>
          <a:bodyPr>
            <a:normAutofit/>
          </a:bodyPr>
          <a:lstStyle/>
          <a:p>
            <a:pPr algn="ctr"/>
            <a:r>
              <a:rPr lang="en-US" sz="3200" dirty="0">
                <a:solidFill>
                  <a:srgbClr val="FF0000"/>
                </a:solidFill>
                <a:effectLst/>
                <a:latin typeface="Times New Roman"/>
                <a:ea typeface="Calibri"/>
                <a:cs typeface="Arial"/>
              </a:rPr>
              <a:t>Treatment UTIs</a:t>
            </a:r>
            <a:endParaRPr lang="en-US" sz="4800" dirty="0">
              <a:solidFill>
                <a:srgbClr val="FF0000"/>
              </a:solidFill>
            </a:endParaRPr>
          </a:p>
        </p:txBody>
      </p:sp>
    </p:spTree>
    <p:extLst>
      <p:ext uri="{BB962C8B-B14F-4D97-AF65-F5344CB8AC3E}">
        <p14:creationId xmlns:p14="http://schemas.microsoft.com/office/powerpoint/2010/main" val="15584125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1"/>
            <a:ext cx="8229600" cy="5181600"/>
          </a:xfrm>
        </p:spPr>
        <p:txBody>
          <a:bodyPr>
            <a:noAutofit/>
          </a:bodyPr>
          <a:lstStyle/>
          <a:p>
            <a:pPr marL="0" marR="0" indent="0">
              <a:lnSpc>
                <a:spcPct val="115000"/>
              </a:lnSpc>
              <a:spcBef>
                <a:spcPts val="0"/>
              </a:spcBef>
              <a:spcAft>
                <a:spcPts val="1000"/>
              </a:spcAft>
              <a:buNone/>
            </a:pPr>
            <a:r>
              <a:rPr lang="en-US" sz="2800" dirty="0" smtClean="0">
                <a:latin typeface="Times New Roman"/>
                <a:ea typeface="Calibri"/>
                <a:cs typeface="Arial"/>
              </a:rPr>
              <a:t>All </a:t>
            </a:r>
            <a:r>
              <a:rPr lang="en-US" sz="2800" dirty="0">
                <a:latin typeface="Times New Roman"/>
                <a:ea typeface="Calibri"/>
                <a:cs typeface="Arial"/>
              </a:rPr>
              <a:t>female patients should be taught how to</a:t>
            </a:r>
            <a:endParaRPr lang="en-US" sz="20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 • Assess the symptoms of UTI.</a:t>
            </a:r>
            <a:endParaRPr lang="en-US" sz="20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 • Encourage patient to drink fluids.</a:t>
            </a:r>
            <a:endParaRPr lang="en-US" sz="20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 • Administer antibiotic as ordered.</a:t>
            </a:r>
            <a:endParaRPr lang="en-US" sz="20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 • Encourage patient to void frequently.</a:t>
            </a:r>
            <a:endParaRPr lang="en-US" sz="20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 • Educate patient on proper wiping (from front to the back)</a:t>
            </a:r>
            <a:endParaRPr lang="en-US" sz="20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 • Educate patient on drinking acidic juices (Cranberry </a:t>
            </a:r>
            <a:r>
              <a:rPr lang="en-US" sz="2800" dirty="0" smtClean="0">
                <a:latin typeface="Times New Roman"/>
                <a:ea typeface="Calibri"/>
                <a:cs typeface="Arial"/>
              </a:rPr>
              <a:t>juice) which </a:t>
            </a:r>
            <a:r>
              <a:rPr lang="en-US" sz="2800" dirty="0">
                <a:latin typeface="Times New Roman"/>
                <a:ea typeface="Calibri"/>
                <a:cs typeface="Arial"/>
              </a:rPr>
              <a:t>help deter growth of bacteria.</a:t>
            </a:r>
            <a:endParaRPr lang="en-US" sz="2000" dirty="0">
              <a:ea typeface="Calibri"/>
              <a:cs typeface="Arial"/>
            </a:endParaRPr>
          </a:p>
          <a:p>
            <a:pPr marL="0" marR="0" indent="0">
              <a:lnSpc>
                <a:spcPct val="115000"/>
              </a:lnSpc>
              <a:spcBef>
                <a:spcPts val="0"/>
              </a:spcBef>
              <a:spcAft>
                <a:spcPts val="1000"/>
              </a:spcAft>
              <a:buNone/>
            </a:pPr>
            <a:r>
              <a:rPr lang="en-US" sz="2800" dirty="0">
                <a:latin typeface="Times New Roman"/>
                <a:ea typeface="Calibri"/>
                <a:cs typeface="Arial"/>
              </a:rPr>
              <a:t> • Take antibiotics as prescribed.</a:t>
            </a:r>
            <a:endParaRPr lang="en-US" sz="2000" dirty="0">
              <a:ea typeface="Calibri"/>
              <a:cs typeface="Arial"/>
            </a:endParaRPr>
          </a:p>
          <a:p>
            <a:pPr marL="0" indent="0">
              <a:buNone/>
            </a:pPr>
            <a:endParaRPr lang="en-US" sz="2800" dirty="0"/>
          </a:p>
        </p:txBody>
      </p:sp>
      <p:sp>
        <p:nvSpPr>
          <p:cNvPr id="2" name="Title 1"/>
          <p:cNvSpPr>
            <a:spLocks noGrp="1"/>
          </p:cNvSpPr>
          <p:nvPr>
            <p:ph type="title"/>
          </p:nvPr>
        </p:nvSpPr>
        <p:spPr>
          <a:xfrm>
            <a:off x="457200" y="274638"/>
            <a:ext cx="8229600" cy="639762"/>
          </a:xfrm>
        </p:spPr>
        <p:txBody>
          <a:bodyPr/>
          <a:lstStyle/>
          <a:p>
            <a:r>
              <a:rPr lang="en-US" sz="2800" b="1" dirty="0">
                <a:solidFill>
                  <a:prstClr val="black"/>
                </a:solidFill>
                <a:latin typeface="Times New Roman"/>
                <a:ea typeface="Calibri"/>
                <a:cs typeface="Arial"/>
              </a:rPr>
              <a:t>Nursing care</a:t>
            </a:r>
            <a:endParaRPr lang="en-US" dirty="0"/>
          </a:p>
        </p:txBody>
      </p:sp>
    </p:spTree>
    <p:extLst>
      <p:ext uri="{BB962C8B-B14F-4D97-AF65-F5344CB8AC3E}">
        <p14:creationId xmlns:p14="http://schemas.microsoft.com/office/powerpoint/2010/main" val="3442777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endParaRPr lang="en-US" sz="7200" dirty="0">
              <a:solidFill>
                <a:srgbClr val="FF0000"/>
              </a:solidFill>
            </a:endParaRPr>
          </a:p>
          <a:p>
            <a:pPr marL="0" lvl="0" indent="0" algn="ctr">
              <a:buClr>
                <a:srgbClr val="2DA2BF"/>
              </a:buClr>
              <a:buNone/>
            </a:pPr>
            <a:r>
              <a:rPr lang="en-US" sz="7200" dirty="0">
                <a:solidFill>
                  <a:srgbClr val="FF0000"/>
                </a:solidFill>
              </a:rPr>
              <a:t>Thank you</a:t>
            </a:r>
          </a:p>
          <a:p>
            <a:pPr marL="0" indent="0" algn="ctr">
              <a:buNone/>
            </a:pPr>
            <a:endParaRPr lang="en-US" sz="7200" dirty="0" smtClean="0">
              <a:solidFill>
                <a:srgbClr val="FF0000"/>
              </a:solidFill>
            </a:endParaRPr>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13788892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82</TotalTime>
  <Words>1860</Words>
  <Application>Microsoft Office PowerPoint</Application>
  <PresentationFormat>On-screen Show (4:3)</PresentationFormat>
  <Paragraphs>161</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Concourse</vt:lpstr>
      <vt:lpstr>Complications during pregnancy</vt:lpstr>
      <vt:lpstr>Gestational Diabetes Mellitus</vt:lpstr>
      <vt:lpstr>GDM</vt:lpstr>
      <vt:lpstr>cases</vt:lpstr>
      <vt:lpstr>Risks Factors for GDM</vt:lpstr>
      <vt:lpstr>Risks for the Woman</vt:lpstr>
      <vt:lpstr>Risks for the Fetus and Newborn</vt:lpstr>
      <vt:lpstr>Medical Management</vt:lpstr>
      <vt:lpstr>PowerPoint Presentation</vt:lpstr>
      <vt:lpstr>Nursing Actions.</vt:lpstr>
      <vt:lpstr>Nursing cont.</vt:lpstr>
      <vt:lpstr>Pregnancy hypertension</vt:lpstr>
      <vt:lpstr>Preeclampsia and eclampsia syndrome</vt:lpstr>
      <vt:lpstr>Preeclampsia etiology</vt:lpstr>
      <vt:lpstr>Cont.</vt:lpstr>
      <vt:lpstr>Risk Factors for Preeclampsia/Eclampsia</vt:lpstr>
      <vt:lpstr>Risks for the Woman</vt:lpstr>
      <vt:lpstr>Nursing Actions</vt:lpstr>
      <vt:lpstr>Nursing care cont.</vt:lpstr>
      <vt:lpstr>Eclampsia</vt:lpstr>
      <vt:lpstr>Laboratory Values Indicative of HELLP</vt:lpstr>
      <vt:lpstr>Risks for the Woman</vt:lpstr>
      <vt:lpstr>Risks for the Fetus and Newborn</vt:lpstr>
      <vt:lpstr>Assessment Findings</vt:lpstr>
      <vt:lpstr>Nursing Actions</vt:lpstr>
      <vt:lpstr>Care during a seizure includes</vt:lpstr>
      <vt:lpstr>Care  during a seizure includes</vt:lpstr>
      <vt:lpstr>Anemia during pregnancy</vt:lpstr>
      <vt:lpstr>classification</vt:lpstr>
      <vt:lpstr>Prevention </vt:lpstr>
      <vt:lpstr>Nursing Care for Anemia </vt:lpstr>
      <vt:lpstr>Foods</vt:lpstr>
      <vt:lpstr>Urinary tract infections (UTIs)</vt:lpstr>
      <vt:lpstr>asymptomatic infection may eventually cause: </vt:lpstr>
      <vt:lpstr>Pyelonephritis</vt:lpstr>
      <vt:lpstr>PowerPoint Presentation</vt:lpstr>
      <vt:lpstr>Treatment UTIs</vt:lpstr>
      <vt:lpstr>Nursing care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Complications during pregnancy</dc:title>
  <dc:creator>dell</dc:creator>
  <cp:lastModifiedBy>Maher</cp:lastModifiedBy>
  <cp:revision>9</cp:revision>
  <dcterms:created xsi:type="dcterms:W3CDTF">2006-08-16T00:00:00Z</dcterms:created>
  <dcterms:modified xsi:type="dcterms:W3CDTF">2023-04-02T19:36:25Z</dcterms:modified>
</cp:coreProperties>
</file>