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8" r:id="rId2"/>
    <p:sldId id="294" r:id="rId3"/>
    <p:sldId id="257" r:id="rId4"/>
    <p:sldId id="259" r:id="rId5"/>
    <p:sldId id="295" r:id="rId6"/>
    <p:sldId id="296" r:id="rId7"/>
    <p:sldId id="299" r:id="rId8"/>
    <p:sldId id="300" r:id="rId9"/>
    <p:sldId id="263" r:id="rId10"/>
    <p:sldId id="297" r:id="rId11"/>
    <p:sldId id="298" r:id="rId12"/>
    <p:sldId id="301" r:id="rId13"/>
    <p:sldId id="261" r:id="rId14"/>
    <p:sldId id="262" r:id="rId15"/>
    <p:sldId id="264" r:id="rId16"/>
    <p:sldId id="265" r:id="rId17"/>
    <p:sldId id="266" r:id="rId18"/>
    <p:sldId id="302" r:id="rId19"/>
    <p:sldId id="303" r:id="rId20"/>
    <p:sldId id="304" r:id="rId21"/>
    <p:sldId id="305" r:id="rId22"/>
    <p:sldId id="267" r:id="rId23"/>
    <p:sldId id="268" r:id="rId24"/>
    <p:sldId id="269" r:id="rId25"/>
    <p:sldId id="270" r:id="rId26"/>
    <p:sldId id="271" r:id="rId27"/>
    <p:sldId id="272" r:id="rId28"/>
    <p:sldId id="273" r:id="rId29"/>
    <p:sldId id="274" r:id="rId30"/>
    <p:sldId id="275" r:id="rId31"/>
    <p:sldId id="276" r:id="rId32"/>
    <p:sldId id="277" r:id="rId33"/>
    <p:sldId id="278" r:id="rId34"/>
    <p:sldId id="283" r:id="rId35"/>
    <p:sldId id="279" r:id="rId36"/>
    <p:sldId id="280" r:id="rId37"/>
    <p:sldId id="281" r:id="rId38"/>
    <p:sldId id="282" r:id="rId39"/>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66FF66"/>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76" d="100"/>
          <a:sy n="76" d="100"/>
        </p:scale>
        <p:origin x="-120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1B8ABB09-4A1D-463E-8065-109CC2B7EFAA}" type="datetimeFigureOut">
              <a:rPr lang="ar-SA" smtClean="0"/>
              <a:pPr/>
              <a:t>21/05/1444</a:t>
            </a:fld>
            <a:endParaRPr lang="ar-SA"/>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ar-SA"/>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0B34F065-1154-456A-91E3-76DE8E75E17B}"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B8ABB09-4A1D-463E-8065-109CC2B7EFAA}" type="datetimeFigureOut">
              <a:rPr lang="ar-SA" smtClean="0"/>
              <a:pPr/>
              <a:t>21/05/1444</a:t>
            </a:fld>
            <a:endParaRPr lang="ar-SA"/>
          </a:p>
        </p:txBody>
      </p:sp>
      <p:sp>
        <p:nvSpPr>
          <p:cNvPr id="5" name="Footer Placeholder 4"/>
          <p:cNvSpPr>
            <a:spLocks noGrp="1"/>
          </p:cNvSpPr>
          <p:nvPr>
            <p:ph type="ftr" sz="quarter" idx="11"/>
          </p:nvPr>
        </p:nvSpPr>
        <p:spPr/>
        <p:txBody>
          <a:bodyPr/>
          <a:lstStyle>
            <a:extLst/>
          </a:lstStyle>
          <a:p>
            <a:endParaRPr lang="ar-SA"/>
          </a:p>
        </p:txBody>
      </p:sp>
      <p:sp>
        <p:nvSpPr>
          <p:cNvPr id="6" name="Slide Number Placeholder 5"/>
          <p:cNvSpPr>
            <a:spLocks noGrp="1"/>
          </p:cNvSpPr>
          <p:nvPr>
            <p:ph type="sldNum" sz="quarter" idx="12"/>
          </p:nvPr>
        </p:nvSpPr>
        <p:spPr/>
        <p:txBody>
          <a:bodyPr/>
          <a:lstStyle>
            <a:extLst/>
          </a:lstStyle>
          <a:p>
            <a:fld id="{0B34F065-1154-456A-91E3-76DE8E75E17B}" type="slidenum">
              <a:rPr lang="ar-SA" smtClean="0"/>
              <a:pPr/>
              <a:t>‹#›</a:t>
            </a:fld>
            <a:endParaRPr lang="ar-SA"/>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B8ABB09-4A1D-463E-8065-109CC2B7EFAA}" type="datetimeFigureOut">
              <a:rPr lang="ar-SA" smtClean="0"/>
              <a:pPr/>
              <a:t>21/05/1444</a:t>
            </a:fld>
            <a:endParaRPr lang="ar-SA"/>
          </a:p>
        </p:txBody>
      </p:sp>
      <p:sp>
        <p:nvSpPr>
          <p:cNvPr id="5" name="Footer Placeholder 4"/>
          <p:cNvSpPr>
            <a:spLocks noGrp="1"/>
          </p:cNvSpPr>
          <p:nvPr>
            <p:ph type="ftr" sz="quarter" idx="11"/>
          </p:nvPr>
        </p:nvSpPr>
        <p:spPr/>
        <p:txBody>
          <a:bodyPr/>
          <a:lstStyle>
            <a:extLst/>
          </a:lstStyle>
          <a:p>
            <a:endParaRPr lang="ar-SA"/>
          </a:p>
        </p:txBody>
      </p:sp>
      <p:sp>
        <p:nvSpPr>
          <p:cNvPr id="6" name="Slide Number Placeholder 5"/>
          <p:cNvSpPr>
            <a:spLocks noGrp="1"/>
          </p:cNvSpPr>
          <p:nvPr>
            <p:ph type="sldNum" sz="quarter" idx="12"/>
          </p:nvPr>
        </p:nvSpPr>
        <p:spPr/>
        <p:txBody>
          <a:bodyPr/>
          <a:lstStyle>
            <a:extLst/>
          </a:lstStyle>
          <a:p>
            <a:fld id="{0B34F065-1154-456A-91E3-76DE8E75E17B}" type="slidenum">
              <a:rPr lang="ar-SA" smtClean="0"/>
              <a:pPr/>
              <a:t>‹#›</a:t>
            </a:fld>
            <a:endParaRPr lang="ar-SA"/>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B8ABB09-4A1D-463E-8065-109CC2B7EFAA}" type="datetimeFigureOut">
              <a:rPr lang="ar-SA" smtClean="0"/>
              <a:pPr/>
              <a:t>21/05/1444</a:t>
            </a:fld>
            <a:endParaRPr lang="ar-SA"/>
          </a:p>
        </p:txBody>
      </p:sp>
      <p:sp>
        <p:nvSpPr>
          <p:cNvPr id="6" name="Footer Placeholder 5"/>
          <p:cNvSpPr>
            <a:spLocks noGrp="1"/>
          </p:cNvSpPr>
          <p:nvPr>
            <p:ph type="ftr" sz="quarter" idx="11"/>
          </p:nvPr>
        </p:nvSpPr>
        <p:spPr/>
        <p:txBody>
          <a:bodyPr/>
          <a:lstStyle>
            <a:extLst/>
          </a:lstStyle>
          <a:p>
            <a:endParaRPr lang="ar-SA"/>
          </a:p>
        </p:txBody>
      </p:sp>
      <p:sp>
        <p:nvSpPr>
          <p:cNvPr id="7" name="Slide Number Placeholder 6"/>
          <p:cNvSpPr>
            <a:spLocks noGrp="1"/>
          </p:cNvSpPr>
          <p:nvPr>
            <p:ph type="sldNum" sz="quarter" idx="12"/>
          </p:nvPr>
        </p:nvSpPr>
        <p:spPr/>
        <p:txBody>
          <a:bodyPr/>
          <a:lstStyle>
            <a:extLst/>
          </a:lstStyle>
          <a:p>
            <a:fld id="{0B34F065-1154-456A-91E3-76DE8E75E17B}" type="slidenum">
              <a:rPr lang="ar-SA" smtClean="0"/>
              <a:pPr/>
              <a:t>‹#›</a:t>
            </a:fld>
            <a:endParaRPr lang="ar-SA"/>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B8ABB09-4A1D-463E-8065-109CC2B7EFAA}" type="datetimeFigureOut">
              <a:rPr lang="ar-SA" smtClean="0"/>
              <a:pPr/>
              <a:t>21/05/1444</a:t>
            </a:fld>
            <a:endParaRPr lang="ar-SA"/>
          </a:p>
        </p:txBody>
      </p:sp>
      <p:sp>
        <p:nvSpPr>
          <p:cNvPr id="8" name="Footer Placeholder 7"/>
          <p:cNvSpPr>
            <a:spLocks noGrp="1"/>
          </p:cNvSpPr>
          <p:nvPr>
            <p:ph type="ftr" sz="quarter" idx="11"/>
          </p:nvPr>
        </p:nvSpPr>
        <p:spPr/>
        <p:txBody>
          <a:bodyPr/>
          <a:lstStyle>
            <a:extLst/>
          </a:lstStyle>
          <a:p>
            <a:endParaRPr lang="ar-SA"/>
          </a:p>
        </p:txBody>
      </p:sp>
      <p:sp>
        <p:nvSpPr>
          <p:cNvPr id="9" name="Slide Number Placeholder 8"/>
          <p:cNvSpPr>
            <a:spLocks noGrp="1"/>
          </p:cNvSpPr>
          <p:nvPr>
            <p:ph type="sldNum" sz="quarter" idx="12"/>
          </p:nvPr>
        </p:nvSpPr>
        <p:spPr/>
        <p:txBody>
          <a:bodyPr/>
          <a:lstStyle>
            <a:extLst/>
          </a:lstStyle>
          <a:p>
            <a:fld id="{0B34F065-1154-456A-91E3-76DE8E75E17B}" type="slidenum">
              <a:rPr lang="ar-SA" smtClean="0"/>
              <a:pPr/>
              <a:t>‹#›</a:t>
            </a:fld>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1B8ABB09-4A1D-463E-8065-109CC2B7EFAA}" type="datetimeFigureOut">
              <a:rPr lang="ar-SA" smtClean="0"/>
              <a:pPr/>
              <a:t>21/05/1444</a:t>
            </a:fld>
            <a:endParaRPr lang="ar-SA"/>
          </a:p>
        </p:txBody>
      </p:sp>
      <p:sp>
        <p:nvSpPr>
          <p:cNvPr id="4" name="Footer Placeholder 3"/>
          <p:cNvSpPr>
            <a:spLocks noGrp="1"/>
          </p:cNvSpPr>
          <p:nvPr>
            <p:ph type="ftr" sz="quarter" idx="11"/>
          </p:nvPr>
        </p:nvSpPr>
        <p:spPr/>
        <p:txBody>
          <a:bodyPr/>
          <a:lstStyle>
            <a:extLst/>
          </a:lstStyle>
          <a:p>
            <a:endParaRPr lang="ar-SA"/>
          </a:p>
        </p:txBody>
      </p:sp>
      <p:sp>
        <p:nvSpPr>
          <p:cNvPr id="5" name="Slide Number Placeholder 4"/>
          <p:cNvSpPr>
            <a:spLocks noGrp="1"/>
          </p:cNvSpPr>
          <p:nvPr>
            <p:ph type="sldNum" sz="quarter" idx="12"/>
          </p:nvPr>
        </p:nvSpPr>
        <p:spPr/>
        <p:txBody>
          <a:bodyPr/>
          <a:lstStyle>
            <a:extLst/>
          </a:lstStyle>
          <a:p>
            <a:fld id="{0B34F065-1154-456A-91E3-76DE8E75E17B}" type="slidenum">
              <a:rPr lang="ar-SA" smtClean="0"/>
              <a:pPr/>
              <a:t>‹#›</a:t>
            </a:fld>
            <a:endParaRPr lang="ar-SA"/>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1B8ABB09-4A1D-463E-8065-109CC2B7EFAA}" type="datetimeFigureOut">
              <a:rPr lang="ar-SA" smtClean="0"/>
              <a:pPr/>
              <a:t>21/05/1444</a:t>
            </a:fld>
            <a:endParaRPr lang="ar-SA"/>
          </a:p>
        </p:txBody>
      </p:sp>
      <p:sp>
        <p:nvSpPr>
          <p:cNvPr id="3" name="Footer Placeholder 2"/>
          <p:cNvSpPr>
            <a:spLocks noGrp="1"/>
          </p:cNvSpPr>
          <p:nvPr>
            <p:ph type="ftr" sz="quarter" idx="11"/>
          </p:nvPr>
        </p:nvSpPr>
        <p:spPr/>
        <p:txBody>
          <a:bodyPr/>
          <a:lstStyle>
            <a:extLst/>
          </a:lstStyle>
          <a:p>
            <a:endParaRPr lang="ar-SA"/>
          </a:p>
        </p:txBody>
      </p:sp>
      <p:sp>
        <p:nvSpPr>
          <p:cNvPr id="4" name="Slide Number Placeholder 3"/>
          <p:cNvSpPr>
            <a:spLocks noGrp="1"/>
          </p:cNvSpPr>
          <p:nvPr>
            <p:ph type="sldNum" sz="quarter" idx="12"/>
          </p:nvPr>
        </p:nvSpPr>
        <p:spPr/>
        <p:txBody>
          <a:bodyPr/>
          <a:lstStyle>
            <a:extLst/>
          </a:lstStyle>
          <a:p>
            <a:fld id="{0B34F065-1154-456A-91E3-76DE8E75E17B}"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1B8ABB09-4A1D-463E-8065-109CC2B7EFAA}" type="datetimeFigureOut">
              <a:rPr lang="ar-SA" smtClean="0"/>
              <a:pPr/>
              <a:t>21/05/1444</a:t>
            </a:fld>
            <a:endParaRPr lang="ar-SA"/>
          </a:p>
        </p:txBody>
      </p:sp>
      <p:sp>
        <p:nvSpPr>
          <p:cNvPr id="6" name="Footer Placeholder 5"/>
          <p:cNvSpPr>
            <a:spLocks noGrp="1"/>
          </p:cNvSpPr>
          <p:nvPr>
            <p:ph type="ftr" sz="quarter" idx="11"/>
          </p:nvPr>
        </p:nvSpPr>
        <p:spPr/>
        <p:txBody>
          <a:bodyPr/>
          <a:lstStyle>
            <a:extLst/>
          </a:lstStyle>
          <a:p>
            <a:endParaRPr lang="ar-SA"/>
          </a:p>
        </p:txBody>
      </p:sp>
      <p:sp>
        <p:nvSpPr>
          <p:cNvPr id="7" name="Slide Number Placeholder 6"/>
          <p:cNvSpPr>
            <a:spLocks noGrp="1"/>
          </p:cNvSpPr>
          <p:nvPr>
            <p:ph type="sldNum" sz="quarter" idx="12"/>
          </p:nvPr>
        </p:nvSpPr>
        <p:spPr/>
        <p:txBody>
          <a:bodyPr/>
          <a:lstStyle>
            <a:extLst/>
          </a:lstStyle>
          <a:p>
            <a:fld id="{0B34F065-1154-456A-91E3-76DE8E75E17B}" type="slidenum">
              <a:rPr lang="ar-SA" smtClean="0"/>
              <a:pPr/>
              <a:t>‹#›</a:t>
            </a:fld>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1B8ABB09-4A1D-463E-8065-109CC2B7EFAA}" type="datetimeFigureOut">
              <a:rPr lang="ar-SA" smtClean="0"/>
              <a:pPr/>
              <a:t>21/05/1444</a:t>
            </a:fld>
            <a:endParaRPr lang="ar-SA"/>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ar-SA"/>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0B34F065-1154-456A-91E3-76DE8E75E17B}" type="slidenum">
              <a:rPr lang="ar-SA" smtClean="0"/>
              <a:pPr/>
              <a:t>‹#›</a:t>
            </a:fld>
            <a:endParaRPr lang="ar-SA"/>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B8ABB09-4A1D-463E-8065-109CC2B7EFAA}" type="datetimeFigureOut">
              <a:rPr lang="ar-SA" smtClean="0"/>
              <a:pPr/>
              <a:t>21/05/1444</a:t>
            </a:fld>
            <a:endParaRPr lang="ar-SA"/>
          </a:p>
        </p:txBody>
      </p:sp>
      <p:sp>
        <p:nvSpPr>
          <p:cNvPr id="5" name="Footer Placeholder 4"/>
          <p:cNvSpPr>
            <a:spLocks noGrp="1"/>
          </p:cNvSpPr>
          <p:nvPr>
            <p:ph type="ftr" sz="quarter" idx="11"/>
          </p:nvPr>
        </p:nvSpPr>
        <p:spPr/>
        <p:txBody>
          <a:bodyPr/>
          <a:lstStyle>
            <a:extLst/>
          </a:lstStyle>
          <a:p>
            <a:endParaRPr lang="ar-SA"/>
          </a:p>
        </p:txBody>
      </p:sp>
      <p:sp>
        <p:nvSpPr>
          <p:cNvPr id="6" name="Slide Number Placeholder 5"/>
          <p:cNvSpPr>
            <a:spLocks noGrp="1"/>
          </p:cNvSpPr>
          <p:nvPr>
            <p:ph type="sldNum" sz="quarter" idx="12"/>
          </p:nvPr>
        </p:nvSpPr>
        <p:spPr/>
        <p:txBody>
          <a:bodyPr/>
          <a:lstStyle>
            <a:extLst/>
          </a:lstStyle>
          <a:p>
            <a:fld id="{0B34F065-1154-456A-91E3-76DE8E75E17B}"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B8ABB09-4A1D-463E-8065-109CC2B7EFAA}" type="datetimeFigureOut">
              <a:rPr lang="ar-SA" smtClean="0"/>
              <a:pPr/>
              <a:t>21/05/1444</a:t>
            </a:fld>
            <a:endParaRPr lang="ar-SA"/>
          </a:p>
        </p:txBody>
      </p:sp>
      <p:sp>
        <p:nvSpPr>
          <p:cNvPr id="5" name="Footer Placeholder 4"/>
          <p:cNvSpPr>
            <a:spLocks noGrp="1"/>
          </p:cNvSpPr>
          <p:nvPr>
            <p:ph type="ftr" sz="quarter" idx="11"/>
          </p:nvPr>
        </p:nvSpPr>
        <p:spPr/>
        <p:txBody>
          <a:bodyPr/>
          <a:lstStyle>
            <a:extLst/>
          </a:lstStyle>
          <a:p>
            <a:endParaRPr lang="ar-SA"/>
          </a:p>
        </p:txBody>
      </p:sp>
      <p:sp>
        <p:nvSpPr>
          <p:cNvPr id="6" name="Slide Number Placeholder 5"/>
          <p:cNvSpPr>
            <a:spLocks noGrp="1"/>
          </p:cNvSpPr>
          <p:nvPr>
            <p:ph type="sldNum" sz="quarter" idx="12"/>
          </p:nvPr>
        </p:nvSpPr>
        <p:spPr/>
        <p:txBody>
          <a:bodyPr/>
          <a:lstStyle>
            <a:extLst/>
          </a:lstStyle>
          <a:p>
            <a:fld id="{0B34F065-1154-456A-91E3-76DE8E75E17B}"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1B8ABB09-4A1D-463E-8065-109CC2B7EFAA}" type="datetimeFigureOut">
              <a:rPr lang="ar-SA" smtClean="0"/>
              <a:pPr/>
              <a:t>21/05/1444</a:t>
            </a:fld>
            <a:endParaRPr lang="ar-SA"/>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ar-SA"/>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0B34F065-1154-456A-91E3-76DE8E75E17B}"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hyperlink" Target="http://patient.info/doctor/hypertension-in-pregnancy" TargetMode="External"/><Relationship Id="rId3" Type="http://schemas.openxmlformats.org/officeDocument/2006/relationships/hyperlink" Target="http://patient.info/doctor/placenta-praevia" TargetMode="External"/><Relationship Id="rId7" Type="http://schemas.openxmlformats.org/officeDocument/2006/relationships/hyperlink" Target="http://patient.info/doctor/pre-eclampsia-and-eclampsia" TargetMode="External"/><Relationship Id="rId2" Type="http://schemas.openxmlformats.org/officeDocument/2006/relationships/hyperlink" Target="http://patient.info/doctor/antepartum-haemorrhage" TargetMode="External"/><Relationship Id="rId1" Type="http://schemas.openxmlformats.org/officeDocument/2006/relationships/slideLayout" Target="../slideLayouts/slideLayout2.xml"/><Relationship Id="rId6" Type="http://schemas.openxmlformats.org/officeDocument/2006/relationships/hyperlink" Target="http://patient.info/doctor/polyhydramnios" TargetMode="External"/><Relationship Id="rId5" Type="http://schemas.openxmlformats.org/officeDocument/2006/relationships/hyperlink" Target="http://patient.info/doctor/multiple-pregnancy" TargetMode="External"/><Relationship Id="rId4" Type="http://schemas.openxmlformats.org/officeDocument/2006/relationships/hyperlink" Target="http://patient.info/doctor/placenta-and-placental-problems" TargetMode="External"/></Relationships>
</file>

<file path=ppt/slides/_rels/slide14.xml.rels><?xml version="1.0" encoding="UTF-8" standalone="yes"?>
<Relationships xmlns="http://schemas.openxmlformats.org/package/2006/relationships"><Relationship Id="rId2" Type="http://schemas.openxmlformats.org/officeDocument/2006/relationships/hyperlink" Target="http://patient.info/doctor/caesarean-section"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patient.info/doctor/placenta-and-placental-problems"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patient.info/doctor/liver-failure" TargetMode="External"/><Relationship Id="rId2" Type="http://schemas.openxmlformats.org/officeDocument/2006/relationships/hyperlink" Target="http://patient.info/search.asp?searchterm=DISSEMINATED+INTRAVASCULAR+COAGULATION&amp;collections=PPsearch" TargetMode="External"/><Relationship Id="rId1" Type="http://schemas.openxmlformats.org/officeDocument/2006/relationships/slideLayout" Target="../slideLayouts/slideLayout2.xml"/><Relationship Id="rId4" Type="http://schemas.openxmlformats.org/officeDocument/2006/relationships/hyperlink" Target="http://patient.info/doctor/acute-adult-respiratory-distress-syndrome" TargetMode="External"/></Relationships>
</file>

<file path=ppt/slides/_rels/slide24.xml.rels><?xml version="1.0" encoding="UTF-8" standalone="yes"?>
<Relationships xmlns="http://schemas.openxmlformats.org/package/2006/relationships"><Relationship Id="rId2" Type="http://schemas.openxmlformats.org/officeDocument/2006/relationships/hyperlink" Target="http://patient.info/doctor/labour-active-management-and-induction"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http://patient.info/doctor/postpartum-endometritis"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s://en.wikipedia.org/wiki/Myometrium" TargetMode="External"/><Relationship Id="rId2" Type="http://schemas.openxmlformats.org/officeDocument/2006/relationships/hyperlink" Target="https://en.wikipedia.org/wiki/Childbirth" TargetMode="External"/><Relationship Id="rId1" Type="http://schemas.openxmlformats.org/officeDocument/2006/relationships/slideLayout" Target="../slideLayouts/slideLayout2.xml"/><Relationship Id="rId5" Type="http://schemas.openxmlformats.org/officeDocument/2006/relationships/hyperlink" Target="https://en.wikipedia.org/wiki/Broad_ligament" TargetMode="External"/><Relationship Id="rId4" Type="http://schemas.openxmlformats.org/officeDocument/2006/relationships/hyperlink" Target="https://en.wikipedia.org/wiki/Peritoneum"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https://en.wikipedia.org/wiki/Wound_dehiscence" TargetMode="External"/><Relationship Id="rId2" Type="http://schemas.openxmlformats.org/officeDocument/2006/relationships/hyperlink" Target="https://en.wikipedia.org/wiki/Labor_(childbirth)"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s://en.wikipedia.org/wiki/Myomectomy" TargetMode="External"/><Relationship Id="rId2" Type="http://schemas.openxmlformats.org/officeDocument/2006/relationships/hyperlink" Target="https://en.wikipedia.org/wiki/Cesarean_section" TargetMode="External"/><Relationship Id="rId1" Type="http://schemas.openxmlformats.org/officeDocument/2006/relationships/slideLayout" Target="../slideLayouts/slideLayout2.xml"/><Relationship Id="rId6" Type="http://schemas.openxmlformats.org/officeDocument/2006/relationships/hyperlink" Target="https://en.wikipedia.org/wiki/Parity_(medicine)" TargetMode="External"/><Relationship Id="rId5" Type="http://schemas.openxmlformats.org/officeDocument/2006/relationships/hyperlink" Target="https://en.wikipedia.org/wiki/Prostaglandins" TargetMode="External"/><Relationship Id="rId4" Type="http://schemas.openxmlformats.org/officeDocument/2006/relationships/hyperlink" Target="https://en.wikipedia.org/wiki/Oxytocin"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s://en.wikipedia.org/wiki/Blood_transfusion" TargetMode="External"/><Relationship Id="rId2" Type="http://schemas.openxmlformats.org/officeDocument/2006/relationships/hyperlink" Target="https://en.wikipedia.org/wiki/Laparotomy"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bodyPr>
          <a:lstStyle/>
          <a:p>
            <a:pPr algn="ctr">
              <a:buNone/>
            </a:pPr>
            <a:r>
              <a:rPr lang="en-US" sz="8000" dirty="0">
                <a:solidFill>
                  <a:srgbClr val="FF0000"/>
                </a:solidFill>
                <a:latin typeface="Andalus" panose="02020603050405020304" pitchFamily="18" charset="-78"/>
                <a:cs typeface="Andalus" panose="02020603050405020304" pitchFamily="18" charset="-78"/>
              </a:rPr>
              <a:t>Postpartum hemorrhage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9459DC77-E89A-4828-9812-1445833DB79D}"/>
              </a:ext>
            </a:extLst>
          </p:cNvPr>
          <p:cNvSpPr>
            <a:spLocks noGrp="1"/>
          </p:cNvSpPr>
          <p:nvPr>
            <p:ph idx="1"/>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mn-ea"/>
                <a:cs typeface="+mn-cs"/>
              </a:rPr>
              <a:t>Postpartum hemorrhage </a:t>
            </a:r>
            <a:r>
              <a:rPr lang="en-US" kern="0" dirty="0">
                <a:solidFill>
                  <a:sysClr val="windowText" lastClr="000000"/>
                </a:solidFill>
                <a:latin typeface="Times New Roman" panose="02020603050405020304" pitchFamily="18" charset="0"/>
              </a:rPr>
              <a:t>can be </a:t>
            </a:r>
            <a:r>
              <a:rPr kumimoji="0" lang="en-US" sz="32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mn-ea"/>
                <a:cs typeface="+mn-cs"/>
              </a:rPr>
              <a:t>defined as a blood loss greater than 500 mL after vaginal birth or more than 1,000 mL after a cesarean birth.</a:t>
            </a:r>
          </a:p>
          <a:p>
            <a:pPr marL="0" indent="0" algn="l">
              <a:buNone/>
            </a:pPr>
            <a:endParaRPr lang="ar-IQ" dirty="0"/>
          </a:p>
        </p:txBody>
      </p:sp>
    </p:spTree>
    <p:extLst>
      <p:ext uri="{BB962C8B-B14F-4D97-AF65-F5344CB8AC3E}">
        <p14:creationId xmlns:p14="http://schemas.microsoft.com/office/powerpoint/2010/main" val="28788805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9552" y="1052736"/>
            <a:ext cx="8147248" cy="5073427"/>
          </a:xfrm>
        </p:spPr>
        <p:txBody>
          <a:bodyPr/>
          <a:lstStyle/>
          <a:p>
            <a:pPr algn="l">
              <a:buNone/>
            </a:pPr>
            <a:r>
              <a:rPr lang="en-US" dirty="0">
                <a:solidFill>
                  <a:srgbClr val="FF0000"/>
                </a:solidFill>
              </a:rPr>
              <a:t>TYPES OF PPH </a:t>
            </a:r>
          </a:p>
          <a:p>
            <a:pPr algn="l">
              <a:buNone/>
            </a:pPr>
            <a:r>
              <a:rPr lang="en-GB" dirty="0">
                <a:solidFill>
                  <a:schemeClr val="tx2">
                    <a:lumMod val="40000"/>
                    <a:lumOff val="60000"/>
                  </a:schemeClr>
                </a:solidFill>
              </a:rPr>
              <a:t>Primary PPH(EARLY) </a:t>
            </a:r>
            <a:r>
              <a:rPr lang="en-GB" dirty="0"/>
              <a:t>is often defined as the loss of more than 500 ml or 1,000 ml of blood from the genital tract within the first 24 hours following delivery.</a:t>
            </a:r>
          </a:p>
          <a:p>
            <a:pPr algn="l">
              <a:buNone/>
            </a:pPr>
            <a:r>
              <a:rPr lang="en-US" dirty="0"/>
              <a:t>If this bleeding occur after24h_6wks then called </a:t>
            </a:r>
            <a:r>
              <a:rPr lang="en-US" dirty="0">
                <a:solidFill>
                  <a:schemeClr val="tx2">
                    <a:lumMod val="40000"/>
                    <a:lumOff val="60000"/>
                  </a:schemeClr>
                </a:solidFill>
              </a:rPr>
              <a:t>secondary PPH(LATE).</a:t>
            </a:r>
            <a:endParaRPr lang="en-GB" dirty="0">
              <a:solidFill>
                <a:schemeClr val="tx2">
                  <a:lumMod val="40000"/>
                  <a:lumOff val="60000"/>
                </a:schemeClr>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l">
              <a:buNone/>
            </a:pPr>
            <a:r>
              <a:rPr lang="en-GB" dirty="0">
                <a:solidFill>
                  <a:srgbClr val="00B050"/>
                </a:solidFill>
              </a:rPr>
              <a:t>Signs and symptoms</a:t>
            </a:r>
            <a:r>
              <a:rPr lang="en-GB" dirty="0"/>
              <a:t> :</a:t>
            </a:r>
          </a:p>
          <a:p>
            <a:pPr algn="l">
              <a:buNone/>
            </a:pPr>
            <a:r>
              <a:rPr lang="en-US" dirty="0"/>
              <a:t>and hypotension.</a:t>
            </a:r>
            <a:r>
              <a:rPr lang="ar-IQ" dirty="0"/>
              <a:t> </a:t>
            </a:r>
            <a:r>
              <a:rPr lang="en-GB" dirty="0"/>
              <a:t> 1_tachycardia</a:t>
            </a:r>
            <a:r>
              <a:rPr lang="ar-IQ" dirty="0"/>
              <a:t> </a:t>
            </a:r>
            <a:endParaRPr lang="en-GB" dirty="0"/>
          </a:p>
          <a:p>
            <a:pPr algn="l">
              <a:buNone/>
            </a:pPr>
            <a:r>
              <a:rPr lang="en-GB" dirty="0"/>
              <a:t>2_ fainting attack. </a:t>
            </a:r>
          </a:p>
          <a:p>
            <a:pPr algn="l">
              <a:buNone/>
            </a:pPr>
            <a:r>
              <a:rPr lang="en-GB" dirty="0"/>
              <a:t>3_ increased breathing rate.</a:t>
            </a:r>
          </a:p>
          <a:p>
            <a:pPr algn="l">
              <a:buNone/>
            </a:pPr>
            <a:r>
              <a:rPr lang="en-US" dirty="0"/>
              <a:t>4_</a:t>
            </a:r>
            <a:r>
              <a:rPr lang="en-GB" dirty="0"/>
              <a:t> As more blood is lost the women may feel cold, their blood pressure may drop more and more, and they may become restless or unconscious(shock state).</a:t>
            </a:r>
            <a:endParaRPr lang="en-GB" dirty="0">
              <a:solidFill>
                <a:srgbClr val="00B05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6CB8CD3D-3C25-4FCB-A700-18743C78DAC6}"/>
              </a:ext>
            </a:extLst>
          </p:cNvPr>
          <p:cNvSpPr>
            <a:spLocks noGrp="1"/>
          </p:cNvSpPr>
          <p:nvPr>
            <p:ph idx="1"/>
          </p:nvPr>
        </p:nvSpPr>
        <p:spPr/>
        <p:txBody>
          <a:bodyPr>
            <a:normAutofit fontScale="92500"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Causes of postpartum hemorrhage is by </a:t>
            </a:r>
            <a:r>
              <a:rPr kumimoji="0" lang="en-US" sz="3600" b="1" i="0" u="none" strike="noStrike" kern="1200" cap="none" spc="0" normalizeH="0" baseline="0" noProof="0" dirty="0">
                <a:ln>
                  <a:noFill/>
                </a:ln>
                <a:solidFill>
                  <a:prstClr val="black"/>
                </a:solidFill>
                <a:effectLst/>
                <a:uLnTx/>
                <a:uFillTx/>
                <a:latin typeface="TimesNewRomanPS-BoldMT"/>
                <a:ea typeface="+mn-ea"/>
                <a:cs typeface="+mn-cs"/>
              </a:rPr>
              <a:t>using the “5 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1. </a:t>
            </a:r>
            <a:r>
              <a:rPr kumimoji="0" lang="en-US" sz="36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mn-cs"/>
              </a:rPr>
              <a:t>T</a:t>
            </a:r>
            <a:r>
              <a:rPr kumimoji="0" lang="en-US" sz="36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mn-cs"/>
              </a:rPr>
              <a:t>one</a:t>
            </a:r>
            <a: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 uterine atony(the most common cause of </a:t>
            </a:r>
            <a:r>
              <a:rPr kumimoji="0" lang="en-US" sz="36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mn-cs"/>
              </a:rPr>
              <a:t>pph</a:t>
            </a:r>
            <a: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2. </a:t>
            </a:r>
            <a:r>
              <a:rPr kumimoji="0" lang="en-US" sz="36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mn-cs"/>
              </a:rPr>
              <a:t>T</a:t>
            </a:r>
            <a:r>
              <a:rPr kumimoji="0" lang="en-US" sz="36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mn-cs"/>
              </a:rPr>
              <a:t>issue</a:t>
            </a:r>
            <a: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 retained placenta and clots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3. </a:t>
            </a:r>
            <a:r>
              <a:rPr kumimoji="0" lang="en-US" sz="36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mn-cs"/>
              </a:rPr>
              <a:t>T</a:t>
            </a:r>
            <a:r>
              <a:rPr kumimoji="0" lang="en-US" sz="36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mn-cs"/>
              </a:rPr>
              <a:t>rauma</a:t>
            </a:r>
            <a: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 vaginal, cervical, or uterine injury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4. </a:t>
            </a:r>
            <a:r>
              <a:rPr kumimoji="0" lang="en-US" sz="36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mn-cs"/>
              </a:rPr>
              <a:t>T</a:t>
            </a:r>
            <a:r>
              <a:rPr kumimoji="0" lang="en-US" sz="36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mn-cs"/>
              </a:rPr>
              <a:t>hrombin</a:t>
            </a:r>
            <a: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 coagulopathy (preexisting or acquired)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5. </a:t>
            </a:r>
            <a:r>
              <a:rPr kumimoji="0" lang="en-US" sz="36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mn-cs"/>
              </a:rPr>
              <a:t>T</a:t>
            </a:r>
            <a:r>
              <a:rPr kumimoji="0" lang="en-US" sz="36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mn-cs"/>
              </a:rPr>
              <a:t>raction</a:t>
            </a:r>
            <a: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 causing uterine inversion</a:t>
            </a:r>
            <a:endParaRPr kumimoji="0" lang="ar-IQ"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a:p>
            <a:pPr marL="0" indent="0" algn="l">
              <a:buNone/>
            </a:pPr>
            <a:endParaRPr lang="ar-IQ" dirty="0"/>
          </a:p>
        </p:txBody>
      </p:sp>
      <p:sp>
        <p:nvSpPr>
          <p:cNvPr id="2" name="Title 1">
            <a:extLst>
              <a:ext uri="{FF2B5EF4-FFF2-40B4-BE49-F238E27FC236}">
                <a16:creationId xmlns:a16="http://schemas.microsoft.com/office/drawing/2014/main" xmlns="" id="{E102B480-8A94-42F7-A28A-8C6332835A27}"/>
              </a:ext>
            </a:extLst>
          </p:cNvPr>
          <p:cNvSpPr>
            <a:spLocks noGrp="1"/>
          </p:cNvSpPr>
          <p:nvPr>
            <p:ph type="title"/>
          </p:nvPr>
        </p:nvSpPr>
        <p:spPr/>
        <p:txBody>
          <a:bodyPr>
            <a:normAutofit/>
          </a:bodyPr>
          <a:lstStyle/>
          <a:p>
            <a:r>
              <a:rPr lang="en-US" sz="6600" dirty="0">
                <a:solidFill>
                  <a:srgbClr val="66FF66"/>
                </a:solidFill>
              </a:rPr>
              <a:t>causes</a:t>
            </a:r>
            <a:endParaRPr lang="ar-IQ" sz="6600" dirty="0">
              <a:solidFill>
                <a:srgbClr val="66FF66"/>
              </a:solidFill>
            </a:endParaRPr>
          </a:p>
        </p:txBody>
      </p:sp>
    </p:spTree>
    <p:extLst>
      <p:ext uri="{BB962C8B-B14F-4D97-AF65-F5344CB8AC3E}">
        <p14:creationId xmlns:p14="http://schemas.microsoft.com/office/powerpoint/2010/main" val="14553657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BEDA838F-2EFF-4A4F-906D-9C7F0E09FA65}"/>
              </a:ext>
            </a:extLst>
          </p:cNvPr>
          <p:cNvSpPr>
            <a:spLocks noGrp="1"/>
          </p:cNvSpPr>
          <p:nvPr>
            <p:ph idx="1"/>
          </p:nvPr>
        </p:nvSpPr>
        <p:spPr/>
        <p:txBody>
          <a:bodyPr>
            <a:normAutofit fontScale="92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ysClr val="windowText" lastClr="000000"/>
                </a:solidFill>
                <a:effectLst/>
                <a:uLnTx/>
                <a:uFillTx/>
                <a:latin typeface="Calibri"/>
                <a:ea typeface="+mn-ea"/>
                <a:cs typeface="+mn-cs"/>
              </a:rPr>
              <a:t>Altered uterine muscle tone most commonly results from overdistention of the uterus. Overdistention can be caused by multifetal gestation, fetal macrosomia , poly hydramnios, fetal abnormality, or placental fragments, prolonged or rapid, forceful labor, especially if stimulated by oxytocin; bacterial toxins (e.g., chorioamnionitis, </a:t>
            </a:r>
            <a:r>
              <a:rPr kumimoji="0" lang="en-US" sz="2800" b="0" i="0" u="none" strike="noStrike" kern="0" cap="none" spc="0" normalizeH="0" baseline="0" noProof="0" dirty="0" err="1">
                <a:ln>
                  <a:noFill/>
                </a:ln>
                <a:solidFill>
                  <a:sysClr val="windowText" lastClr="000000"/>
                </a:solidFill>
                <a:effectLst/>
                <a:uLnTx/>
                <a:uFillTx/>
                <a:latin typeface="Calibri"/>
                <a:ea typeface="+mn-ea"/>
                <a:cs typeface="+mn-cs"/>
              </a:rPr>
              <a:t>endomyometritis</a:t>
            </a:r>
            <a:r>
              <a:rPr kumimoji="0" lang="en-US" sz="2800" b="0" i="0" u="none" strike="noStrike" kern="0" cap="none" spc="0" normalizeH="0" baseline="0" noProof="0" dirty="0">
                <a:ln>
                  <a:noFill/>
                </a:ln>
                <a:solidFill>
                  <a:sysClr val="windowText" lastClr="000000"/>
                </a:solidFill>
                <a:effectLst/>
                <a:uLnTx/>
                <a:uFillTx/>
                <a:latin typeface="Calibri"/>
                <a:ea typeface="+mn-ea"/>
                <a:cs typeface="+mn-cs"/>
              </a:rPr>
              <a:t>, septicemia);</a:t>
            </a:r>
            <a:r>
              <a:rPr kumimoji="0" lang="en-US" sz="3200" b="0" i="0" u="none" strike="noStrike" kern="1200" cap="none" spc="0" normalizeH="0" baseline="0" noProof="0" dirty="0">
                <a:ln>
                  <a:noFill/>
                </a:ln>
                <a:solidFill>
                  <a:prstClr val="black"/>
                </a:solidFill>
                <a:effectLst/>
                <a:uLnTx/>
                <a:uFillTx/>
                <a:latin typeface="Calibri"/>
                <a:ea typeface="+mn-ea"/>
                <a:cs typeface="+mn-cs"/>
              </a:rPr>
              <a:t> use of anesthesia, especially halothane; and magnesium sulfate used in the treatment of preeclampsia.. A distended bladder can also displace the uterus from the midline to either side, which impedes its ability to contract to reduce bleeding</a:t>
            </a:r>
            <a:endParaRPr kumimoji="0" lang="ar-IQ" sz="32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Text" lastClr="000000"/>
              </a:solidFill>
              <a:effectLst/>
              <a:uLnTx/>
              <a:uFillTx/>
              <a:latin typeface="Calibri"/>
              <a:ea typeface="+mn-ea"/>
              <a:cs typeface="+mn-cs"/>
            </a:endParaRPr>
          </a:p>
          <a:p>
            <a:pPr marL="0" marR="0" lvl="0" indent="0" algn="l" defTabSz="914400" eaLnBrk="1" fontAlgn="auto" latinLnBrk="0" hangingPunct="1">
              <a:lnSpc>
                <a:spcPct val="100000"/>
              </a:lnSpc>
              <a:spcBef>
                <a:spcPts val="0"/>
              </a:spcBef>
              <a:spcAft>
                <a:spcPts val="0"/>
              </a:spcAft>
              <a:buClrTx/>
              <a:buSzTx/>
              <a:buFontTx/>
              <a:buNone/>
              <a:tabLst/>
              <a:defRPr/>
            </a:pPr>
            <a:endParaRPr kumimoji="0" lang="ar-IQ" sz="2800" b="0" i="0" u="none" strike="noStrike" kern="0" cap="none" spc="0" normalizeH="0" baseline="0" noProof="0" dirty="0">
              <a:ln>
                <a:noFill/>
              </a:ln>
              <a:solidFill>
                <a:sysClr val="windowText" lastClr="000000"/>
              </a:solidFill>
              <a:effectLst/>
              <a:uLnTx/>
              <a:uFillTx/>
              <a:latin typeface="Calibri"/>
              <a:ea typeface="+mn-ea"/>
              <a:cs typeface="Arial" panose="020B0604020202020204" pitchFamily="34" charset="0"/>
            </a:endParaRPr>
          </a:p>
          <a:p>
            <a:pPr marL="0" indent="0">
              <a:buNone/>
            </a:pPr>
            <a:endParaRPr lang="ar-IQ" dirty="0"/>
          </a:p>
        </p:txBody>
      </p:sp>
      <p:sp>
        <p:nvSpPr>
          <p:cNvPr id="2" name="Title 1">
            <a:extLst>
              <a:ext uri="{FF2B5EF4-FFF2-40B4-BE49-F238E27FC236}">
                <a16:creationId xmlns:a16="http://schemas.microsoft.com/office/drawing/2014/main" xmlns="" id="{B631E60B-F890-428B-8639-A6641F9EABCC}"/>
              </a:ext>
            </a:extLst>
          </p:cNvPr>
          <p:cNvSpPr>
            <a:spLocks noGrp="1"/>
          </p:cNvSpPr>
          <p:nvPr>
            <p:ph type="title"/>
          </p:nvPr>
        </p:nvSpPr>
        <p:spPr/>
        <p:txBody>
          <a:bodyPr/>
          <a:lstStyle/>
          <a:p>
            <a:r>
              <a:rPr lang="en-US" dirty="0">
                <a:solidFill>
                  <a:srgbClr val="FF0000"/>
                </a:solidFill>
              </a:rPr>
              <a:t>Tone</a:t>
            </a:r>
            <a:r>
              <a:rPr lang="en-US" dirty="0"/>
              <a:t>(UTERINE ATONY)</a:t>
            </a:r>
            <a:endParaRPr lang="ar-IQ" dirty="0"/>
          </a:p>
        </p:txBody>
      </p:sp>
    </p:spTree>
    <p:extLst>
      <p:ext uri="{BB962C8B-B14F-4D97-AF65-F5344CB8AC3E}">
        <p14:creationId xmlns:p14="http://schemas.microsoft.com/office/powerpoint/2010/main" val="657916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A28BF5E8-B3C3-47AB-8045-11F6EB730708}"/>
              </a:ext>
            </a:extLst>
          </p:cNvPr>
          <p:cNvSpPr>
            <a:spLocks noGrp="1"/>
          </p:cNvSpPr>
          <p:nvPr>
            <p:ph idx="1"/>
          </p:nvPr>
        </p:nvSpPr>
        <p:spPr/>
        <p:txBody>
          <a:bodyPr>
            <a:normAutofit/>
          </a:bodyPr>
          <a:lstStyle/>
          <a:p>
            <a:pPr marL="31951"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Times New Roman"/>
                <a:ea typeface="+mn-ea"/>
                <a:cs typeface="Times New Roman"/>
              </a:rPr>
              <a:t>Tissue</a:t>
            </a:r>
            <a:endParaRPr kumimoji="0" lang="en-US" sz="2800" b="0" i="0" u="none" strike="noStrike" kern="1200" cap="none" spc="0" normalizeH="0" baseline="0" noProof="0" dirty="0">
              <a:ln>
                <a:noFill/>
              </a:ln>
              <a:solidFill>
                <a:srgbClr val="FF0000"/>
              </a:solidFill>
              <a:effectLst/>
              <a:uLnTx/>
              <a:uFillTx/>
              <a:latin typeface="Times New Roman"/>
              <a:ea typeface="+mn-ea"/>
              <a:cs typeface="Times New Roman"/>
            </a:endParaRPr>
          </a:p>
          <a:p>
            <a:pPr marL="31951" marR="19170" lvl="0" indent="0" algn="l" defTabSz="914400" rtl="0" eaLnBrk="1" fontAlgn="auto" latinLnBrk="0" hangingPunct="1">
              <a:lnSpc>
                <a:spcPct val="143700"/>
              </a:lnSpc>
              <a:spcBef>
                <a:spcPts val="25"/>
              </a:spcBef>
              <a:spcAft>
                <a:spcPts val="0"/>
              </a:spcAft>
              <a:buClrTx/>
              <a:buSzTx/>
              <a:buFontTx/>
              <a:buNone/>
              <a:tabLst/>
              <a:defRPr/>
            </a:pP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Failure</a:t>
            </a:r>
            <a:r>
              <a:rPr kumimoji="0" lang="en-US" sz="2800" b="0" i="0" u="none" strike="noStrike" kern="1200" cap="none" spc="377"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0" normalizeH="0" baseline="0" noProof="0" dirty="0">
                <a:ln>
                  <a:noFill/>
                </a:ln>
                <a:solidFill>
                  <a:prstClr val="black"/>
                </a:solidFill>
                <a:effectLst/>
                <a:uLnTx/>
                <a:uFillTx/>
                <a:latin typeface="Times New Roman"/>
                <a:ea typeface="+mn-ea"/>
                <a:cs typeface="Times New Roman"/>
              </a:rPr>
              <a:t>of</a:t>
            </a:r>
            <a:r>
              <a:rPr kumimoji="0" lang="en-US" sz="2800" b="0" i="0" u="none" strike="noStrike" kern="1200" cap="none" spc="365"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complete</a:t>
            </a:r>
            <a:r>
              <a:rPr kumimoji="0" lang="en-US" sz="2800" b="0" i="0" u="none" strike="noStrike" kern="1200" cap="none" spc="352"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placental</a:t>
            </a:r>
            <a:r>
              <a:rPr kumimoji="0" lang="en-US" sz="2800" b="0" i="0" u="none" strike="noStrike" kern="1200" cap="none" spc="365"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separation</a:t>
            </a:r>
            <a:r>
              <a:rPr kumimoji="0" lang="en-US" sz="2800" b="0" i="0" u="none" strike="noStrike" kern="1200" cap="none" spc="352"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and</a:t>
            </a:r>
            <a:r>
              <a:rPr kumimoji="0" lang="en-US" sz="2800" b="0" i="0" u="none" strike="noStrike" kern="1200" cap="none" spc="403"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expulsion</a:t>
            </a:r>
            <a:r>
              <a:rPr kumimoji="0" lang="en-US" sz="2800" b="0" i="0" u="none" strike="noStrike" kern="1200" cap="none" spc="352"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leads</a:t>
            </a:r>
            <a:r>
              <a:rPr kumimoji="0" lang="en-US" sz="2800" b="0" i="0" u="none" strike="noStrike" kern="1200" cap="none" spc="365"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to</a:t>
            </a:r>
            <a:r>
              <a:rPr kumimoji="0" lang="en-US" sz="2800" b="0" i="0" u="none" strike="noStrike" kern="1200" cap="none" spc="390"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retained </a:t>
            </a:r>
            <a:r>
              <a:rPr kumimoji="0" lang="en-US" sz="2800" b="0" i="0" u="none" strike="noStrike" kern="1200" cap="none" spc="-843"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fragments,</a:t>
            </a:r>
            <a:r>
              <a:rPr kumimoji="0" lang="en-US" sz="2800" b="0" i="0" u="none" strike="noStrike" kern="1200" cap="none" spc="377"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which</a:t>
            </a:r>
            <a:r>
              <a:rPr kumimoji="0" lang="en-US" sz="2800" b="0" i="0" u="none" strike="noStrike" kern="1200" cap="none" spc="403"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occupy</a:t>
            </a:r>
            <a:r>
              <a:rPr kumimoji="0" lang="en-US" sz="2800" b="0" i="0" u="none" strike="noStrike" kern="1200" cap="none" spc="403"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space</a:t>
            </a:r>
            <a:r>
              <a:rPr kumimoji="0" lang="en-US" sz="2800" b="0" i="0" u="none" strike="noStrike" kern="1200" cap="none" spc="440"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25" normalizeH="0" baseline="0" noProof="0" dirty="0">
                <a:ln>
                  <a:noFill/>
                </a:ln>
                <a:solidFill>
                  <a:prstClr val="black"/>
                </a:solidFill>
                <a:effectLst/>
                <a:uLnTx/>
                <a:uFillTx/>
                <a:latin typeface="Times New Roman"/>
                <a:ea typeface="+mn-ea"/>
                <a:cs typeface="Times New Roman"/>
              </a:rPr>
              <a:t>and</a:t>
            </a:r>
            <a:r>
              <a:rPr kumimoji="0" lang="en-US" sz="2800" b="0" i="0" u="none" strike="noStrike" kern="1200" cap="none" spc="428"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0" normalizeH="0" baseline="0" noProof="0" dirty="0">
                <a:ln>
                  <a:noFill/>
                </a:ln>
                <a:solidFill>
                  <a:prstClr val="black"/>
                </a:solidFill>
                <a:effectLst/>
                <a:uLnTx/>
                <a:uFillTx/>
                <a:latin typeface="Times New Roman"/>
                <a:ea typeface="+mn-ea"/>
                <a:cs typeface="Times New Roman"/>
              </a:rPr>
              <a:t>prevent</a:t>
            </a:r>
            <a:r>
              <a:rPr kumimoji="0" lang="en-US" sz="2800" b="0" i="0" u="none" strike="noStrike" kern="1200" cap="none" spc="403"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the</a:t>
            </a:r>
            <a:r>
              <a:rPr kumimoji="0" lang="en-US" sz="2800" b="0" i="0" u="none" strike="noStrike" kern="1200" cap="none" spc="390"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uterus</a:t>
            </a:r>
            <a:r>
              <a:rPr kumimoji="0" lang="en-US" sz="2800" b="0" i="0" u="none" strike="noStrike" kern="1200" cap="none" spc="440"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from</a:t>
            </a:r>
            <a:r>
              <a:rPr kumimoji="0" lang="en-US" sz="2800" b="0" i="0" u="none" strike="noStrike" kern="1200" cap="none" spc="415"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contracting </a:t>
            </a:r>
            <a:r>
              <a:rPr kumimoji="0" lang="en-US" sz="2800" b="0" i="0" u="none" strike="noStrike" kern="1200" cap="none" spc="-843"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fully</a:t>
            </a:r>
            <a:r>
              <a:rPr kumimoji="0" lang="en-US" sz="2800" b="0" i="0" u="none" strike="noStrike" kern="1200" cap="none" spc="126"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to</a:t>
            </a:r>
            <a:r>
              <a:rPr kumimoji="0" lang="en-US" sz="2800" b="0" i="0" u="none" strike="noStrike" kern="1200" cap="none" spc="126"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0" normalizeH="0" baseline="0" noProof="0" dirty="0">
                <a:ln>
                  <a:noFill/>
                </a:ln>
                <a:solidFill>
                  <a:prstClr val="black"/>
                </a:solidFill>
                <a:effectLst/>
                <a:uLnTx/>
                <a:uFillTx/>
                <a:latin typeface="Times New Roman"/>
                <a:ea typeface="+mn-ea"/>
                <a:cs typeface="Times New Roman"/>
              </a:rPr>
              <a:t>clamp</a:t>
            </a:r>
            <a:r>
              <a:rPr kumimoji="0" lang="en-US" sz="2800" b="0" i="0" u="none" strike="noStrike" kern="1200" cap="none" spc="75"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down</a:t>
            </a:r>
            <a:r>
              <a:rPr kumimoji="0" lang="en-US" sz="2800" b="0" i="0" u="none" strike="noStrike" kern="1200" cap="none" spc="75"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0" normalizeH="0" baseline="0" noProof="0" dirty="0">
                <a:ln>
                  <a:noFill/>
                </a:ln>
                <a:solidFill>
                  <a:prstClr val="black"/>
                </a:solidFill>
                <a:effectLst/>
                <a:uLnTx/>
                <a:uFillTx/>
                <a:latin typeface="Times New Roman"/>
                <a:ea typeface="+mn-ea"/>
                <a:cs typeface="Times New Roman"/>
              </a:rPr>
              <a:t>on</a:t>
            </a:r>
            <a:r>
              <a:rPr kumimoji="0" lang="en-US" sz="2800" b="0" i="0" u="none" strike="noStrike" kern="1200" cap="none" spc="75"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blood</a:t>
            </a:r>
            <a:r>
              <a:rPr kumimoji="0" lang="en-US" sz="2800" b="0" i="0" u="none" strike="noStrike" kern="1200" cap="none" spc="75"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vessels;</a:t>
            </a:r>
            <a:r>
              <a:rPr kumimoji="0" lang="en-US" sz="2800" b="0" i="0" u="none" strike="noStrike" kern="1200" cap="none" spc="75"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this</a:t>
            </a:r>
            <a:r>
              <a:rPr kumimoji="0" lang="en-US" sz="2800" b="0" i="0" u="none" strike="noStrike" kern="1200" cap="none" spc="101"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0" normalizeH="0" baseline="0" noProof="0" dirty="0">
                <a:ln>
                  <a:noFill/>
                </a:ln>
                <a:solidFill>
                  <a:prstClr val="black"/>
                </a:solidFill>
                <a:effectLst/>
                <a:uLnTx/>
                <a:uFillTx/>
                <a:latin typeface="Times New Roman"/>
                <a:ea typeface="+mn-ea"/>
                <a:cs typeface="Times New Roman"/>
              </a:rPr>
              <a:t>can</a:t>
            </a:r>
            <a:r>
              <a:rPr kumimoji="0" lang="en-US" sz="2800" b="0" i="0" u="none" strike="noStrike" kern="1200" cap="none" spc="126"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lead</a:t>
            </a:r>
            <a:r>
              <a:rPr kumimoji="0" lang="en-US" sz="2800" b="0" i="0" u="none" strike="noStrike" kern="1200" cap="none" spc="88"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to</a:t>
            </a:r>
            <a:r>
              <a:rPr kumimoji="0" lang="en-US" sz="2800" b="0" i="0" u="none" strike="noStrike" kern="1200" cap="none" spc="126"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hemorrhage.</a:t>
            </a:r>
          </a:p>
          <a:p>
            <a:pPr marL="0" indent="0" algn="l">
              <a:buNone/>
            </a:pPr>
            <a:endParaRPr lang="ar-IQ" dirty="0"/>
          </a:p>
        </p:txBody>
      </p:sp>
    </p:spTree>
    <p:extLst>
      <p:ext uri="{BB962C8B-B14F-4D97-AF65-F5344CB8AC3E}">
        <p14:creationId xmlns:p14="http://schemas.microsoft.com/office/powerpoint/2010/main" val="14275976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58092F6D-D0AC-469A-9BED-07C8EEFE6245}"/>
              </a:ext>
            </a:extLst>
          </p:cNvPr>
          <p:cNvSpPr>
            <a:spLocks noGrp="1"/>
          </p:cNvSpPr>
          <p:nvPr>
            <p:ph idx="1"/>
          </p:nvPr>
        </p:nvSpPr>
        <p:spPr/>
        <p:txBody>
          <a:bodyPr>
            <a:normAutofit fontScale="77500" lnSpcReduction="20000"/>
          </a:bodyPr>
          <a:lstStyle/>
          <a:p>
            <a:pPr marL="31951"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13" normalizeH="0" baseline="0" noProof="0" dirty="0">
                <a:ln>
                  <a:noFill/>
                </a:ln>
                <a:solidFill>
                  <a:srgbClr val="FF0000"/>
                </a:solidFill>
                <a:effectLst/>
                <a:uLnTx/>
                <a:uFillTx/>
                <a:latin typeface="Times New Roman"/>
                <a:ea typeface="+mn-ea"/>
                <a:cs typeface="Times New Roman"/>
              </a:rPr>
              <a:t>Trauma</a:t>
            </a:r>
            <a:endParaRPr kumimoji="0" lang="en-US" sz="2800" b="0" i="0" u="none" strike="noStrike" kern="1200" cap="none" spc="0" normalizeH="0" baseline="0" noProof="0" dirty="0">
              <a:ln>
                <a:noFill/>
              </a:ln>
              <a:solidFill>
                <a:srgbClr val="FF0000"/>
              </a:solidFill>
              <a:effectLst/>
              <a:uLnTx/>
              <a:uFillTx/>
              <a:latin typeface="Times New Roman"/>
              <a:ea typeface="+mn-ea"/>
              <a:cs typeface="Times New Roman"/>
            </a:endParaRPr>
          </a:p>
          <a:p>
            <a:pPr marL="31951" marR="35146" lvl="0" indent="0" algn="l" defTabSz="914400" rtl="0" eaLnBrk="1" fontAlgn="auto" latinLnBrk="0" hangingPunct="1">
              <a:lnSpc>
                <a:spcPct val="143600"/>
              </a:lnSpc>
              <a:spcBef>
                <a:spcPts val="0"/>
              </a:spcBef>
              <a:spcAft>
                <a:spcPts val="0"/>
              </a:spcAft>
              <a:buClrTx/>
              <a:buSzTx/>
              <a:buFontTx/>
              <a:buNone/>
              <a:tabLst/>
              <a:defRPr/>
            </a:pP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Damage</a:t>
            </a:r>
            <a:r>
              <a:rPr kumimoji="0" lang="en-US" sz="2800" b="0" i="0" u="none" strike="noStrike" kern="1200" cap="none" spc="25"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to</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the</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genital</a:t>
            </a:r>
            <a:r>
              <a:rPr kumimoji="0" lang="en-US" sz="2800" b="0" i="0" u="none" strike="noStrike" kern="1200" cap="none" spc="843"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tract</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0" normalizeH="0" baseline="0" noProof="0" dirty="0">
                <a:ln>
                  <a:noFill/>
                </a:ln>
                <a:solidFill>
                  <a:prstClr val="black"/>
                </a:solidFill>
                <a:effectLst/>
                <a:uLnTx/>
                <a:uFillTx/>
                <a:latin typeface="Times New Roman"/>
                <a:ea typeface="+mn-ea"/>
                <a:cs typeface="Times New Roman"/>
              </a:rPr>
              <a:t>may</a:t>
            </a:r>
            <a:r>
              <a:rPr kumimoji="0" lang="en-US" sz="2800" b="0" i="0" u="none" strike="noStrike" kern="1200" cap="none" spc="855"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occur</a:t>
            </a:r>
            <a:r>
              <a:rPr kumimoji="0" lang="en-US" sz="2800" b="0" i="0" u="none" strike="noStrike" kern="1200" cap="none" spc="843"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spontaneously</a:t>
            </a:r>
            <a:r>
              <a:rPr kumimoji="0" lang="en-US" sz="2800" b="0" i="0" u="none" strike="noStrike" kern="1200" cap="none" spc="843"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0" normalizeH="0" baseline="0" noProof="0" dirty="0">
                <a:ln>
                  <a:noFill/>
                </a:ln>
                <a:solidFill>
                  <a:prstClr val="black"/>
                </a:solidFill>
                <a:effectLst/>
                <a:uLnTx/>
                <a:uFillTx/>
                <a:latin typeface="Times New Roman"/>
                <a:ea typeface="+mn-ea"/>
                <a:cs typeface="Times New Roman"/>
              </a:rPr>
              <a:t>or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through</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the </a:t>
            </a:r>
            <a:r>
              <a:rPr kumimoji="0" lang="en-US" sz="2800" b="0" i="0" u="none" strike="noStrike" kern="1200" cap="none" spc="-843"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manipulations</a:t>
            </a:r>
            <a:r>
              <a:rPr kumimoji="0" lang="en-US" sz="28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used</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during</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birth.</a:t>
            </a:r>
            <a:endParaRPr kumimoji="0" lang="en-US" sz="2800" b="0" i="0" u="none" strike="noStrike" kern="1200" cap="none" spc="0" normalizeH="0" baseline="0" noProof="0" dirty="0">
              <a:ln>
                <a:noFill/>
              </a:ln>
              <a:solidFill>
                <a:prstClr val="black"/>
              </a:solidFill>
              <a:effectLst/>
              <a:uLnTx/>
              <a:uFillTx/>
              <a:latin typeface="Times New Roman"/>
              <a:ea typeface="+mn-ea"/>
              <a:cs typeface="Times New Roman"/>
            </a:endParaRPr>
          </a:p>
          <a:p>
            <a:pPr marL="1180577" marR="0" lvl="0" indent="-576709" algn="l" defTabSz="914400" rtl="0" eaLnBrk="1" fontAlgn="auto" latinLnBrk="0" hangingPunct="1">
              <a:lnSpc>
                <a:spcPct val="100000"/>
              </a:lnSpc>
              <a:spcBef>
                <a:spcPts val="2151"/>
              </a:spcBef>
              <a:spcAft>
                <a:spcPts val="0"/>
              </a:spcAft>
              <a:buClrTx/>
              <a:buSzTx/>
              <a:buFont typeface="Symbol"/>
              <a:buChar char=""/>
              <a:tabLst>
                <a:tab pos="1180577" algn="l"/>
                <a:tab pos="1182174" algn="l"/>
              </a:tabLst>
              <a:defRPr/>
            </a:pP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Lacerations</a:t>
            </a:r>
            <a:r>
              <a:rPr kumimoji="0" lang="en-US" sz="2800" b="0" i="0" u="none" strike="noStrike" kern="1200" cap="none" spc="-25"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and</a:t>
            </a:r>
            <a:r>
              <a:rPr kumimoji="0" lang="en-US" sz="2800" b="0" i="0" u="none" strike="noStrike" kern="1200" cap="none" spc="-63"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hematomas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After prolonged or vigorous labor, if the uterus has been stimulated  with oxytocin or prostaglandins.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After extrauterine or intrauterine manipulation of the fetus.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Cervical lacerations commonly occur during a forceps delivery or in  mothers who have not been able to resist bearing down before the  cervix is fully dilated.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Vaginal sidewall lacerations when the hand birth with the head.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During manipulations to resolve shoulder dystocia.</a:t>
            </a:r>
          </a:p>
          <a:p>
            <a:pPr marL="0" indent="0" algn="l">
              <a:buNone/>
            </a:pPr>
            <a:endParaRPr lang="ar-IQ" dirty="0"/>
          </a:p>
        </p:txBody>
      </p:sp>
    </p:spTree>
    <p:extLst>
      <p:ext uri="{BB962C8B-B14F-4D97-AF65-F5344CB8AC3E}">
        <p14:creationId xmlns:p14="http://schemas.microsoft.com/office/powerpoint/2010/main" val="37469203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fontScale="85000" lnSpcReduction="20000"/>
          </a:bodyPr>
          <a:lstStyle/>
          <a:p>
            <a:pPr marL="31951" marR="0" lvl="0" indent="0" algn="l" defTabSz="914400" rtl="0" eaLnBrk="1" fontAlgn="auto" latinLnBrk="0" hangingPunct="1">
              <a:lnSpc>
                <a:spcPct val="100000"/>
              </a:lnSpc>
              <a:spcBef>
                <a:spcPts val="2994"/>
              </a:spcBef>
              <a:spcAft>
                <a:spcPts val="0"/>
              </a:spcAft>
              <a:buClrTx/>
              <a:buSzTx/>
              <a:buFontTx/>
              <a:buNone/>
              <a:tabLst/>
              <a:defRPr/>
            </a:pPr>
            <a:r>
              <a:rPr kumimoji="0" lang="en-US" sz="2400" b="1" i="0" u="none" strike="noStrike" kern="1200" cap="none" spc="-13" normalizeH="0" baseline="0" noProof="0" dirty="0">
                <a:ln>
                  <a:noFill/>
                </a:ln>
                <a:solidFill>
                  <a:prstClr val="black"/>
                </a:solidFill>
                <a:effectLst/>
                <a:uLnTx/>
                <a:uFillTx/>
                <a:latin typeface="Times New Roman"/>
                <a:ea typeface="+mn-ea"/>
                <a:cs typeface="Times New Roman"/>
              </a:rPr>
              <a:t>Thrombin</a:t>
            </a:r>
            <a:endParaRPr kumimoji="0" lang="en-US" sz="2400" b="0" i="0" u="none" strike="noStrike" kern="1200" cap="none" spc="0" normalizeH="0" baseline="0" noProof="0" dirty="0">
              <a:ln>
                <a:noFill/>
              </a:ln>
              <a:solidFill>
                <a:prstClr val="black"/>
              </a:solidFill>
              <a:effectLst/>
              <a:uLnTx/>
              <a:uFillTx/>
              <a:latin typeface="Times New Roman"/>
              <a:ea typeface="+mn-ea"/>
              <a:cs typeface="Times New Roman"/>
            </a:endParaRPr>
          </a:p>
          <a:p>
            <a:pPr marL="752438" marR="25561" lvl="0" indent="-575112" algn="l" defTabSz="914400" rtl="0" eaLnBrk="1" fontAlgn="auto" latinLnBrk="0" hangingPunct="1">
              <a:lnSpc>
                <a:spcPct val="143600"/>
              </a:lnSpc>
              <a:spcBef>
                <a:spcPts val="0"/>
              </a:spcBef>
              <a:spcAft>
                <a:spcPts val="0"/>
              </a:spcAft>
              <a:buClrTx/>
              <a:buSzTx/>
              <a:buFont typeface="Wingdings"/>
              <a:buChar char=""/>
              <a:tabLst>
                <a:tab pos="754036" algn="l"/>
              </a:tabLst>
              <a:defRPr/>
            </a:pP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Thrombosis</a:t>
            </a:r>
            <a:r>
              <a:rPr kumimoji="0" lang="en-US" sz="2400" b="0" i="0" u="none" strike="noStrike" kern="1200" cap="none" spc="767"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(blood</a:t>
            </a:r>
            <a:r>
              <a:rPr kumimoji="0" lang="en-US" sz="2400" b="0" i="0" u="none" strike="noStrike" kern="1200" cap="none" spc="755"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clots)</a:t>
            </a:r>
            <a:r>
              <a:rPr kumimoji="0" lang="en-US" sz="2400" b="0" i="0" u="none" strike="noStrike" kern="1200" cap="none" spc="755"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helps</a:t>
            </a:r>
            <a:r>
              <a:rPr kumimoji="0" lang="en-US" sz="2400" b="0" i="0" u="none" strike="noStrike" kern="1200" cap="none" spc="780"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to</a:t>
            </a:r>
            <a:r>
              <a:rPr kumimoji="0" lang="en-US" sz="2400" b="0" i="0" u="none" strike="noStrike" kern="1200" cap="none" spc="742"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prevent</a:t>
            </a:r>
            <a:r>
              <a:rPr kumimoji="0" lang="en-US" sz="2400" b="0" i="0" u="none" strike="noStrike" kern="1200" cap="none" spc="755"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postpartum</a:t>
            </a:r>
            <a:r>
              <a:rPr kumimoji="0" lang="en-US" sz="2400" b="0" i="0" u="none" strike="noStrike" kern="1200" cap="none" spc="755"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hemorrhage </a:t>
            </a:r>
            <a:r>
              <a:rPr kumimoji="0" lang="en-US" sz="2400" b="0" i="0" u="none" strike="noStrike" kern="1200" cap="none" spc="-843"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immediately</a:t>
            </a:r>
            <a:r>
              <a:rPr kumimoji="0" lang="en-US" sz="2400" b="0" i="0" u="none" strike="noStrike" kern="1200" cap="none" spc="264"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after</a:t>
            </a:r>
            <a:r>
              <a:rPr kumimoji="0" lang="en-US" sz="2400" b="0" i="0" u="none" strike="noStrike" kern="1200" cap="none" spc="264"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0" normalizeH="0" baseline="0" noProof="0" dirty="0">
                <a:ln>
                  <a:noFill/>
                </a:ln>
                <a:solidFill>
                  <a:prstClr val="black"/>
                </a:solidFill>
                <a:effectLst/>
                <a:uLnTx/>
                <a:uFillTx/>
                <a:latin typeface="Times New Roman"/>
                <a:ea typeface="+mn-ea"/>
                <a:cs typeface="Times New Roman"/>
              </a:rPr>
              <a:t>birth</a:t>
            </a:r>
            <a:r>
              <a:rPr kumimoji="0" lang="en-US" sz="2400" b="0" i="0" u="none" strike="noStrike" kern="1200" cap="none" spc="264"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by</a:t>
            </a:r>
            <a:r>
              <a:rPr kumimoji="0" lang="en-US" sz="2400" b="0" i="0" u="none" strike="noStrike" kern="1200" cap="none" spc="277"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providing</a:t>
            </a:r>
            <a:r>
              <a:rPr kumimoji="0" lang="en-US" sz="2400" b="0" i="0" u="none" strike="noStrike" kern="1200" cap="none" spc="277"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hemostasis.</a:t>
            </a:r>
            <a:r>
              <a:rPr kumimoji="0" lang="en-US" sz="2400" b="0" i="0" u="none" strike="noStrike" kern="1200" cap="none" spc="252"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Fibrin</a:t>
            </a:r>
            <a:r>
              <a:rPr kumimoji="0" lang="en-US" sz="2400" b="0" i="0" u="none" strike="noStrike" kern="1200" cap="none" spc="277"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deposits</a:t>
            </a:r>
            <a:r>
              <a:rPr kumimoji="0" lang="en-US" sz="2400" b="0" i="0" u="none" strike="noStrike" kern="1200" cap="none" spc="264"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and</a:t>
            </a:r>
            <a:endParaRPr kumimoji="0" lang="en-US" sz="2400" b="0" i="0" u="none" strike="noStrike" kern="1200" cap="none" spc="0" normalizeH="0" baseline="0" noProof="0" dirty="0">
              <a:ln>
                <a:noFill/>
              </a:ln>
              <a:solidFill>
                <a:prstClr val="black"/>
              </a:solidFill>
              <a:effectLst/>
              <a:uLnTx/>
              <a:uFillTx/>
              <a:latin typeface="Times New Roman"/>
              <a:ea typeface="+mn-ea"/>
              <a:cs typeface="Times New Roman"/>
            </a:endParaRPr>
          </a:p>
          <a:p>
            <a:pPr marL="752438" marR="33548" lvl="0" indent="0" algn="l" defTabSz="914400" rtl="0" eaLnBrk="1" fontAlgn="auto" latinLnBrk="0" hangingPunct="1">
              <a:lnSpc>
                <a:spcPct val="143700"/>
              </a:lnSpc>
              <a:spcBef>
                <a:spcPts val="25"/>
              </a:spcBef>
              <a:spcAft>
                <a:spcPts val="0"/>
              </a:spcAft>
              <a:buClrTx/>
              <a:buSzTx/>
              <a:buFontTx/>
              <a:buNone/>
              <a:tabLst/>
              <a:defRPr/>
            </a:pP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clots</a:t>
            </a:r>
            <a:r>
              <a:rPr kumimoji="0" lang="en-US" sz="2400" b="0" i="0" u="none" strike="noStrike" kern="1200" cap="none" spc="50"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in</a:t>
            </a:r>
            <a:r>
              <a:rPr kumimoji="0" lang="en-US" sz="2400" b="0" i="0" u="none" strike="noStrike" kern="1200" cap="none" spc="25"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supplying</a:t>
            </a:r>
            <a:r>
              <a:rPr kumimoji="0" lang="en-US" sz="2400" b="0" i="0" u="none" strike="noStrike" kern="1200" cap="none" spc="25"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vessels</a:t>
            </a:r>
            <a:r>
              <a:rPr kumimoji="0" lang="en-US" sz="2400" b="0" i="0" u="none" strike="noStrike" kern="1200" cap="none" spc="25"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play</a:t>
            </a:r>
            <a:r>
              <a:rPr kumimoji="0" lang="en-US" sz="2400" b="0" i="0" u="none" strike="noStrike" kern="1200" cap="none" spc="38"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0" normalizeH="0" baseline="0" noProof="0" dirty="0">
                <a:ln>
                  <a:noFill/>
                </a:ln>
                <a:solidFill>
                  <a:prstClr val="black"/>
                </a:solidFill>
                <a:effectLst/>
                <a:uLnTx/>
                <a:uFillTx/>
                <a:latin typeface="Times New Roman"/>
                <a:ea typeface="+mn-ea"/>
                <a:cs typeface="Times New Roman"/>
              </a:rPr>
              <a:t>a</a:t>
            </a:r>
            <a:r>
              <a:rPr kumimoji="0" lang="en-US" sz="2400" b="0" i="0" u="none" strike="noStrike" kern="1200" cap="none" spc="50"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significant</a:t>
            </a:r>
            <a:r>
              <a:rPr kumimoji="0" lang="en-US" sz="2400" b="0" i="0" u="none" strike="noStrike" kern="1200" cap="none" spc="38"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role</a:t>
            </a:r>
            <a:r>
              <a:rPr kumimoji="0" lang="en-US" sz="2400" b="0" i="0" u="none" strike="noStrike" kern="1200" cap="none" spc="50"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in</a:t>
            </a:r>
            <a:r>
              <a:rPr kumimoji="0" lang="en-US" sz="2400" b="0" i="0" u="none" strike="noStrike" kern="1200" cap="none" spc="25"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the</a:t>
            </a:r>
            <a:r>
              <a:rPr kumimoji="0" lang="en-US" sz="2400" b="0" i="0" u="none" strike="noStrike" kern="1200" cap="none" spc="25"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hours</a:t>
            </a:r>
            <a:r>
              <a:rPr kumimoji="0" lang="en-US" sz="2400" b="0" i="0" u="none" strike="noStrike" kern="1200" cap="none" spc="50"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and</a:t>
            </a:r>
            <a:r>
              <a:rPr kumimoji="0" lang="en-US" sz="2400" b="0" i="0" u="none" strike="noStrike" kern="1200" cap="none" spc="38"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days </a:t>
            </a:r>
            <a:r>
              <a:rPr kumimoji="0" lang="en-US" sz="2400" b="0" i="0" u="none" strike="noStrike" kern="1200" cap="none" spc="-843"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0" normalizeH="0" baseline="0" noProof="0" dirty="0">
                <a:ln>
                  <a:noFill/>
                </a:ln>
                <a:solidFill>
                  <a:prstClr val="black"/>
                </a:solidFill>
                <a:effectLst/>
                <a:uLnTx/>
                <a:uFillTx/>
                <a:latin typeface="Times New Roman"/>
                <a:ea typeface="+mn-ea"/>
                <a:cs typeface="Times New Roman"/>
              </a:rPr>
              <a:t>after</a:t>
            </a:r>
            <a:r>
              <a:rPr kumimoji="0" lang="en-US" sz="2400" b="0" i="0" u="none" strike="noStrike" kern="1200" cap="none" spc="-50"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birth.</a:t>
            </a:r>
            <a:endParaRPr kumimoji="0" lang="en-US" sz="2400" b="0" i="0" u="none" strike="noStrike" kern="1200" cap="none" spc="0" normalizeH="0" baseline="0" noProof="0" dirty="0">
              <a:ln>
                <a:noFill/>
              </a:ln>
              <a:solidFill>
                <a:prstClr val="black"/>
              </a:solidFill>
              <a:effectLst/>
              <a:uLnTx/>
              <a:uFillTx/>
              <a:latin typeface="Times New Roman"/>
              <a:ea typeface="+mn-ea"/>
              <a:cs typeface="Times New Roman"/>
            </a:endParaRPr>
          </a:p>
          <a:p>
            <a:pPr marL="752438" marR="28756" lvl="0" indent="-575112" algn="l" defTabSz="914400" rtl="0" eaLnBrk="1" fontAlgn="auto" latinLnBrk="0" hangingPunct="1">
              <a:lnSpc>
                <a:spcPct val="143600"/>
              </a:lnSpc>
              <a:spcBef>
                <a:spcPts val="0"/>
              </a:spcBef>
              <a:spcAft>
                <a:spcPts val="0"/>
              </a:spcAft>
              <a:buClrTx/>
              <a:buSzTx/>
              <a:buFont typeface="Wingdings"/>
              <a:buChar char=""/>
              <a:tabLst>
                <a:tab pos="754036" algn="l"/>
              </a:tabLst>
              <a:defRPr/>
            </a:pP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Coagulopathies</a:t>
            </a:r>
            <a:r>
              <a:rPr kumimoji="0" lang="en-US" sz="2400" b="0" i="0" u="none" strike="noStrike" kern="1200" cap="none" spc="704"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should</a:t>
            </a:r>
            <a:r>
              <a:rPr kumimoji="0" lang="en-US" sz="2400" b="0" i="0" u="none" strike="noStrike" kern="1200" cap="none" spc="730"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be</a:t>
            </a:r>
            <a:r>
              <a:rPr kumimoji="0" lang="en-US" sz="2400" b="0" i="0" u="none" strike="noStrike" kern="1200" cap="none" spc="717"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suspected</a:t>
            </a:r>
            <a:r>
              <a:rPr kumimoji="0" lang="en-US" sz="2400" b="0" i="0" u="none" strike="noStrike" kern="1200" cap="none" spc="730"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when</a:t>
            </a:r>
            <a:r>
              <a:rPr kumimoji="0" lang="en-US" sz="2400" b="0" i="0" u="none" strike="noStrike" kern="1200" cap="none" spc="704"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postpartum</a:t>
            </a:r>
            <a:r>
              <a:rPr kumimoji="0" lang="en-US" sz="2400" b="0" i="0" u="none" strike="noStrike" kern="1200" cap="none" spc="692"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bleeding </a:t>
            </a:r>
            <a:r>
              <a:rPr kumimoji="0" lang="en-US" sz="2400" b="0" i="0" u="none" strike="noStrike" kern="1200" cap="none" spc="-843"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persists</a:t>
            </a:r>
            <a:r>
              <a:rPr kumimoji="0" lang="en-US" sz="2400" b="0" i="0" u="none" strike="noStrike" kern="1200" cap="none" spc="-50"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without</a:t>
            </a: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25" normalizeH="0" baseline="0" noProof="0" dirty="0">
                <a:ln>
                  <a:noFill/>
                </a:ln>
                <a:solidFill>
                  <a:prstClr val="black"/>
                </a:solidFill>
                <a:effectLst/>
                <a:uLnTx/>
                <a:uFillTx/>
                <a:latin typeface="Times New Roman"/>
                <a:ea typeface="+mn-ea"/>
                <a:cs typeface="Times New Roman"/>
              </a:rPr>
              <a:t>any</a:t>
            </a: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identifiable</a:t>
            </a:r>
            <a:r>
              <a:rPr kumimoji="0" lang="en-US" sz="24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cause.</a:t>
            </a:r>
            <a:endParaRPr kumimoji="0" lang="en-US" sz="2400" b="0" i="0" u="none" strike="noStrike" kern="1200" cap="none" spc="0" normalizeH="0" baseline="0" noProof="0" dirty="0">
              <a:ln>
                <a:noFill/>
              </a:ln>
              <a:solidFill>
                <a:prstClr val="black"/>
              </a:solidFill>
              <a:effectLst/>
              <a:uLnTx/>
              <a:uFillTx/>
              <a:latin typeface="Times New Roman"/>
              <a:ea typeface="+mn-ea"/>
              <a:cs typeface="Times New Roman"/>
            </a:endParaRPr>
          </a:p>
          <a:p>
            <a:pPr marL="752438" marR="0" lvl="0" indent="-576709" algn="l" defTabSz="914400" rtl="0" eaLnBrk="1" fontAlgn="auto" latinLnBrk="0" hangingPunct="1">
              <a:lnSpc>
                <a:spcPct val="100000"/>
              </a:lnSpc>
              <a:spcBef>
                <a:spcPts val="1874"/>
              </a:spcBef>
              <a:spcAft>
                <a:spcPts val="0"/>
              </a:spcAft>
              <a:buClrTx/>
              <a:buSzTx/>
              <a:buFont typeface="Wingdings"/>
              <a:buChar char=""/>
              <a:tabLst>
                <a:tab pos="754036" algn="l"/>
              </a:tabLst>
              <a:defRPr/>
            </a:pP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The</a:t>
            </a:r>
            <a:r>
              <a:rPr kumimoji="0" lang="en-US" sz="24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client’s</a:t>
            </a: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coagulation</a:t>
            </a:r>
            <a:r>
              <a:rPr kumimoji="0" lang="en-US" sz="2400" b="0" i="0" u="none" strike="noStrike" kern="1200" cap="none" spc="-38"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status</a:t>
            </a:r>
            <a:r>
              <a:rPr kumimoji="0" lang="en-US" sz="2400" b="0" i="0" u="none" strike="noStrike" kern="1200" cap="none" spc="-38"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0" normalizeH="0" baseline="0" noProof="0" dirty="0">
                <a:ln>
                  <a:noFill/>
                </a:ln>
                <a:solidFill>
                  <a:prstClr val="black"/>
                </a:solidFill>
                <a:effectLst/>
                <a:uLnTx/>
                <a:uFillTx/>
                <a:latin typeface="Times New Roman"/>
                <a:ea typeface="+mn-ea"/>
                <a:cs typeface="Times New Roman"/>
              </a:rPr>
              <a:t>is</a:t>
            </a:r>
            <a:r>
              <a:rPr kumimoji="0" lang="en-US" sz="2400" b="0" i="0" u="none" strike="noStrike" kern="1200" cap="none" spc="-25"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determined</a:t>
            </a: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during</a:t>
            </a: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pregnancy.</a:t>
            </a:r>
            <a:endParaRPr kumimoji="0" lang="en-US" sz="2400" b="0" i="0" u="none" strike="noStrike" kern="1200" cap="none" spc="0" normalizeH="0" baseline="0" noProof="0" dirty="0">
              <a:ln>
                <a:noFill/>
              </a:ln>
              <a:solidFill>
                <a:prstClr val="black"/>
              </a:solidFill>
              <a:effectLst/>
              <a:uLnTx/>
              <a:uFillTx/>
              <a:latin typeface="Times New Roman"/>
              <a:ea typeface="+mn-ea"/>
              <a:cs typeface="Times New Roman"/>
            </a:endParaRPr>
          </a:p>
          <a:p>
            <a:pPr marL="752438" marR="28756" lvl="0" indent="-575112" algn="just" defTabSz="914400" rtl="0" eaLnBrk="1" fontAlgn="auto" latinLnBrk="0" hangingPunct="1">
              <a:lnSpc>
                <a:spcPct val="143600"/>
              </a:lnSpc>
              <a:spcBef>
                <a:spcPts val="0"/>
              </a:spcBef>
              <a:spcAft>
                <a:spcPts val="0"/>
              </a:spcAft>
              <a:buClrTx/>
              <a:buSzTx/>
              <a:buFont typeface="Wingdings"/>
              <a:buChar char=""/>
              <a:tabLst>
                <a:tab pos="754036" algn="l"/>
              </a:tabLst>
              <a:defRPr/>
            </a:pP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Conditions associated with </a:t>
            </a:r>
            <a:r>
              <a:rPr kumimoji="0" lang="en-US" sz="2400" b="0" i="0" u="none" strike="noStrike" kern="1200" cap="none" spc="-25" normalizeH="0" baseline="0" noProof="0" dirty="0">
                <a:ln>
                  <a:noFill/>
                </a:ln>
                <a:solidFill>
                  <a:prstClr val="black"/>
                </a:solidFill>
                <a:effectLst/>
                <a:uLnTx/>
                <a:uFillTx/>
                <a:latin typeface="Times New Roman"/>
                <a:ea typeface="+mn-ea"/>
                <a:cs typeface="Times New Roman"/>
              </a:rPr>
              <a:t>coagulopathies </a:t>
            </a: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in the postpartum client </a:t>
            </a:r>
            <a:r>
              <a:rPr kumimoji="0" lang="en-US" sz="24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include:</a:t>
            </a:r>
            <a:endParaRPr kumimoji="0" lang="en-US" sz="2400" b="0" i="0" u="none" strike="noStrike" kern="1200" cap="none" spc="0" normalizeH="0" baseline="0" noProof="0" dirty="0">
              <a:ln>
                <a:noFill/>
              </a:ln>
              <a:solidFill>
                <a:prstClr val="black"/>
              </a:solidFill>
              <a:effectLst/>
              <a:uLnTx/>
              <a:uFillTx/>
              <a:latin typeface="Times New Roman"/>
              <a:ea typeface="+mn-ea"/>
              <a:cs typeface="Times New Roman"/>
            </a:endParaRPr>
          </a:p>
          <a:p>
            <a:pPr algn="l">
              <a:buNone/>
            </a:pPr>
            <a:endParaRPr lang="en-GB" dirty="0"/>
          </a:p>
        </p:txBody>
      </p:sp>
      <p:sp>
        <p:nvSpPr>
          <p:cNvPr id="2" name="عنوان 1"/>
          <p:cNvSpPr>
            <a:spLocks noGrp="1"/>
          </p:cNvSpPr>
          <p:nvPr>
            <p:ph type="title"/>
          </p:nvPr>
        </p:nvSpPr>
        <p:spPr/>
        <p:txBody>
          <a:bodyPr>
            <a:normAutofit fontScale="90000"/>
          </a:bodyPr>
          <a:lstStyle/>
          <a:p>
            <a:r>
              <a:rPr lang="en-GB" sz="3600" dirty="0">
                <a:solidFill>
                  <a:srgbClr val="FF0000"/>
                </a:solidFill>
              </a:rPr>
              <a:t>Pre-existing maternal haemorrhagic conditions</a:t>
            </a:r>
            <a:r>
              <a:rPr lang="en-US" sz="3600" dirty="0">
                <a:solidFill>
                  <a:srgbClr val="FF0000"/>
                </a:solidFill>
              </a:rPr>
              <a:t>(thrombin</a:t>
            </a:r>
            <a:r>
              <a:rPr lang="en-US" dirty="0">
                <a:solidFill>
                  <a:srgbClr val="FF0000"/>
                </a:solidFill>
              </a:rPr>
              <a:t>)</a:t>
            </a:r>
            <a:endParaRPr lang="en-GB" dirty="0">
              <a:solidFill>
                <a:srgbClr val="FF000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CE02B3C8-56E6-4C85-929F-BAE6A8FF6AF2}"/>
              </a:ext>
            </a:extLst>
          </p:cNvPr>
          <p:cNvSpPr>
            <a:spLocks noGrp="1"/>
          </p:cNvSpPr>
          <p:nvPr>
            <p:ph idx="1"/>
          </p:nvPr>
        </p:nvSpPr>
        <p:spPr/>
        <p:txBody>
          <a:bodyPr/>
          <a:lstStyle/>
          <a:p>
            <a:pPr marL="605465" marR="0" lvl="0" indent="-575112" algn="just" defTabSz="914400" rtl="0" eaLnBrk="1" fontAlgn="auto" latinLnBrk="0" hangingPunct="1">
              <a:lnSpc>
                <a:spcPct val="100000"/>
              </a:lnSpc>
              <a:spcBef>
                <a:spcPts val="1849"/>
              </a:spcBef>
              <a:spcAft>
                <a:spcPts val="0"/>
              </a:spcAft>
              <a:buClrTx/>
              <a:buSzTx/>
              <a:buFont typeface="Times New Roman"/>
              <a:buAutoNum type="arabicPeriod"/>
              <a:tabLst>
                <a:tab pos="607063" algn="l"/>
              </a:tabLst>
              <a:defRPr/>
            </a:pPr>
            <a:r>
              <a:rPr kumimoji="0" lang="en-US" sz="2000" b="1" i="0" u="none" strike="noStrike" kern="1200" cap="none" spc="-13" normalizeH="0" baseline="0" noProof="0" dirty="0">
                <a:ln>
                  <a:noFill/>
                </a:ln>
                <a:solidFill>
                  <a:prstClr val="black"/>
                </a:solidFill>
                <a:effectLst/>
                <a:uLnTx/>
                <a:uFillTx/>
                <a:latin typeface="Times New Roman"/>
                <a:ea typeface="+mn-ea"/>
                <a:cs typeface="Times New Roman"/>
              </a:rPr>
              <a:t>Idiopathic</a:t>
            </a:r>
            <a:r>
              <a:rPr kumimoji="0" lang="en-US" sz="2000" b="1" i="0" u="none" strike="noStrike" kern="1200" cap="none" spc="792" normalizeH="0" baseline="0" noProof="0" dirty="0">
                <a:ln>
                  <a:noFill/>
                </a:ln>
                <a:solidFill>
                  <a:prstClr val="black"/>
                </a:solidFill>
                <a:effectLst/>
                <a:uLnTx/>
                <a:uFillTx/>
                <a:latin typeface="Times New Roman"/>
                <a:ea typeface="+mn-ea"/>
                <a:cs typeface="Times New Roman"/>
              </a:rPr>
              <a:t> </a:t>
            </a:r>
            <a:r>
              <a:rPr kumimoji="0" lang="en-US" sz="2000" b="1" i="0" u="none" strike="noStrike" kern="1200" cap="none" spc="-13" normalizeH="0" baseline="0" noProof="0" dirty="0">
                <a:ln>
                  <a:noFill/>
                </a:ln>
                <a:solidFill>
                  <a:prstClr val="black"/>
                </a:solidFill>
                <a:effectLst/>
                <a:uLnTx/>
                <a:uFillTx/>
                <a:latin typeface="Times New Roman"/>
                <a:ea typeface="+mn-ea"/>
                <a:cs typeface="Times New Roman"/>
              </a:rPr>
              <a:t>thrombocytopenic</a:t>
            </a:r>
            <a:r>
              <a:rPr kumimoji="0" lang="en-US" sz="2000" b="1" i="0" u="none" strike="noStrike" kern="1200" cap="none" spc="805" normalizeH="0" baseline="0" noProof="0" dirty="0">
                <a:ln>
                  <a:noFill/>
                </a:ln>
                <a:solidFill>
                  <a:prstClr val="black"/>
                </a:solidFill>
                <a:effectLst/>
                <a:uLnTx/>
                <a:uFillTx/>
                <a:latin typeface="Times New Roman"/>
                <a:ea typeface="+mn-ea"/>
                <a:cs typeface="Times New Roman"/>
              </a:rPr>
              <a:t> </a:t>
            </a:r>
            <a:r>
              <a:rPr kumimoji="0" lang="en-US" sz="2000" b="1" i="0" u="none" strike="noStrike" kern="1200" cap="none" spc="0" normalizeH="0" baseline="0" noProof="0" dirty="0">
                <a:ln>
                  <a:noFill/>
                </a:ln>
                <a:solidFill>
                  <a:prstClr val="black"/>
                </a:solidFill>
                <a:effectLst/>
                <a:uLnTx/>
                <a:uFillTx/>
                <a:latin typeface="Times New Roman"/>
                <a:ea typeface="+mn-ea"/>
                <a:cs typeface="Times New Roman"/>
              </a:rPr>
              <a:t>purpura</a:t>
            </a:r>
            <a:r>
              <a:rPr kumimoji="0" lang="en-US" sz="2000" b="0" i="0" u="none" strike="noStrike" kern="1200" cap="none" spc="0" normalizeH="0" baseline="0" noProof="0" dirty="0">
                <a:ln>
                  <a:noFill/>
                </a:ln>
                <a:solidFill>
                  <a:prstClr val="black"/>
                </a:solidFill>
                <a:effectLst/>
                <a:uLnTx/>
                <a:uFillTx/>
                <a:latin typeface="Times New Roman"/>
                <a:ea typeface="+mn-ea"/>
                <a:cs typeface="Times New Roman"/>
              </a:rPr>
              <a:t>:</a:t>
            </a:r>
            <a:r>
              <a:rPr kumimoji="0" lang="en-US" sz="2000" b="0" i="0" u="none" strike="noStrike" kern="1200" cap="none" spc="780" normalizeH="0" baseline="0" noProof="0" dirty="0">
                <a:ln>
                  <a:noFill/>
                </a:ln>
                <a:solidFill>
                  <a:prstClr val="black"/>
                </a:solidFill>
                <a:effectLst/>
                <a:uLnTx/>
                <a:uFillTx/>
                <a:latin typeface="Times New Roman"/>
                <a:ea typeface="+mn-ea"/>
                <a:cs typeface="Times New Roman"/>
              </a:rPr>
              <a:t> </a:t>
            </a:r>
            <a:r>
              <a:rPr kumimoji="0" lang="en-US" sz="2000" b="0" i="0" u="none" strike="noStrike" kern="1200" cap="none" spc="0" normalizeH="0" baseline="0" noProof="0" dirty="0">
                <a:ln>
                  <a:noFill/>
                </a:ln>
                <a:solidFill>
                  <a:prstClr val="black"/>
                </a:solidFill>
                <a:effectLst/>
                <a:uLnTx/>
                <a:uFillTx/>
                <a:latin typeface="Times New Roman"/>
                <a:ea typeface="+mn-ea"/>
                <a:cs typeface="Times New Roman"/>
              </a:rPr>
              <a:t>is</a:t>
            </a:r>
            <a:r>
              <a:rPr kumimoji="0" lang="en-US" sz="2000" b="0" i="0" u="none" strike="noStrike" kern="1200" cap="none" spc="805" normalizeH="0" baseline="0" noProof="0" dirty="0">
                <a:ln>
                  <a:noFill/>
                </a:ln>
                <a:solidFill>
                  <a:prstClr val="black"/>
                </a:solidFill>
                <a:effectLst/>
                <a:uLnTx/>
                <a:uFillTx/>
                <a:latin typeface="Times New Roman"/>
                <a:ea typeface="+mn-ea"/>
                <a:cs typeface="Times New Roman"/>
              </a:rPr>
              <a:t> </a:t>
            </a:r>
            <a:r>
              <a:rPr kumimoji="0" lang="en-US" sz="2000" b="0" i="0" u="none" strike="noStrike" kern="1200" cap="none" spc="0" normalizeH="0" baseline="0" noProof="0" dirty="0">
                <a:ln>
                  <a:noFill/>
                </a:ln>
                <a:solidFill>
                  <a:prstClr val="black"/>
                </a:solidFill>
                <a:effectLst/>
                <a:uLnTx/>
                <a:uFillTx/>
                <a:latin typeface="Times New Roman"/>
                <a:ea typeface="+mn-ea"/>
                <a:cs typeface="Times New Roman"/>
              </a:rPr>
              <a:t>a</a:t>
            </a:r>
            <a:r>
              <a:rPr kumimoji="0" lang="en-US" sz="2000" b="0" i="0" u="none" strike="noStrike" kern="1200" cap="none" spc="805" normalizeH="0" baseline="0" noProof="0" dirty="0">
                <a:ln>
                  <a:noFill/>
                </a:ln>
                <a:solidFill>
                  <a:prstClr val="black"/>
                </a:solidFill>
                <a:effectLst/>
                <a:uLnTx/>
                <a:uFillTx/>
                <a:latin typeface="Times New Roman"/>
                <a:ea typeface="+mn-ea"/>
                <a:cs typeface="Times New Roman"/>
              </a:rPr>
              <a:t> </a:t>
            </a:r>
            <a:r>
              <a:rPr kumimoji="0" lang="en-US" sz="2000" b="0" i="0" u="none" strike="noStrike" kern="1200" cap="none" spc="-13" normalizeH="0" baseline="0" noProof="0" dirty="0">
                <a:ln>
                  <a:noFill/>
                </a:ln>
                <a:solidFill>
                  <a:prstClr val="black"/>
                </a:solidFill>
                <a:effectLst/>
                <a:uLnTx/>
                <a:uFillTx/>
                <a:latin typeface="Times New Roman"/>
                <a:ea typeface="+mn-ea"/>
                <a:cs typeface="Times New Roman"/>
              </a:rPr>
              <a:t>disorder</a:t>
            </a:r>
            <a:r>
              <a:rPr kumimoji="0" lang="en-US" sz="2000" b="0" i="0" u="none" strike="noStrike" kern="1200" cap="none" spc="792" normalizeH="0" baseline="0" noProof="0" dirty="0">
                <a:ln>
                  <a:noFill/>
                </a:ln>
                <a:solidFill>
                  <a:prstClr val="black"/>
                </a:solidFill>
                <a:effectLst/>
                <a:uLnTx/>
                <a:uFillTx/>
                <a:latin typeface="Times New Roman"/>
                <a:ea typeface="+mn-ea"/>
                <a:cs typeface="Times New Roman"/>
              </a:rPr>
              <a:t> </a:t>
            </a:r>
            <a:r>
              <a:rPr kumimoji="0" lang="en-US" sz="2000" b="0" i="0" u="none" strike="noStrike" kern="1200" cap="none" spc="0" normalizeH="0" baseline="0" noProof="0" dirty="0">
                <a:ln>
                  <a:noFill/>
                </a:ln>
                <a:solidFill>
                  <a:prstClr val="black"/>
                </a:solidFill>
                <a:effectLst/>
                <a:uLnTx/>
                <a:uFillTx/>
                <a:latin typeface="Times New Roman"/>
                <a:ea typeface="+mn-ea"/>
                <a:cs typeface="Times New Roman"/>
              </a:rPr>
              <a:t>of</a:t>
            </a:r>
            <a:r>
              <a:rPr kumimoji="0" lang="en-US" sz="2000" b="0" i="0" u="none" strike="noStrike" kern="1200" cap="none" spc="792" normalizeH="0" baseline="0" noProof="0" dirty="0">
                <a:ln>
                  <a:noFill/>
                </a:ln>
                <a:solidFill>
                  <a:prstClr val="black"/>
                </a:solidFill>
                <a:effectLst/>
                <a:uLnTx/>
                <a:uFillTx/>
                <a:latin typeface="Times New Roman"/>
                <a:ea typeface="+mn-ea"/>
                <a:cs typeface="Times New Roman"/>
              </a:rPr>
              <a:t> </a:t>
            </a:r>
            <a:r>
              <a:rPr kumimoji="0" lang="en-US" sz="2000" b="0" i="0" u="none" strike="noStrike" kern="1200" cap="none" spc="-13" normalizeH="0" baseline="0" noProof="0" dirty="0">
                <a:ln>
                  <a:noFill/>
                </a:ln>
                <a:solidFill>
                  <a:prstClr val="black"/>
                </a:solidFill>
                <a:effectLst/>
                <a:uLnTx/>
                <a:uFillTx/>
                <a:latin typeface="Times New Roman"/>
                <a:ea typeface="+mn-ea"/>
                <a:cs typeface="Times New Roman"/>
              </a:rPr>
              <a:t>increased</a:t>
            </a:r>
            <a:endParaRPr kumimoji="0" lang="en-US" sz="2000" b="0" i="0" u="none" strike="noStrike" kern="1200" cap="none" spc="0" normalizeH="0" baseline="0" noProof="0" dirty="0">
              <a:ln>
                <a:noFill/>
              </a:ln>
              <a:solidFill>
                <a:prstClr val="black"/>
              </a:solidFill>
              <a:effectLst/>
              <a:uLnTx/>
              <a:uFillTx/>
              <a:latin typeface="Times New Roman"/>
              <a:ea typeface="+mn-ea"/>
              <a:cs typeface="Times New Roman"/>
            </a:endParaRPr>
          </a:p>
          <a:p>
            <a:pPr marL="605465" marR="28756" lvl="0" indent="0" algn="just" defTabSz="914400" rtl="0" eaLnBrk="1" fontAlgn="auto" latinLnBrk="0" hangingPunct="1">
              <a:lnSpc>
                <a:spcPct val="143600"/>
              </a:lnSpc>
              <a:spcBef>
                <a:spcPts val="25"/>
              </a:spcBef>
              <a:spcAft>
                <a:spcPts val="0"/>
              </a:spcAft>
              <a:buClrTx/>
              <a:buSzTx/>
              <a:buFontTx/>
              <a:buNone/>
              <a:tabLst/>
              <a:defRPr/>
            </a:pPr>
            <a:r>
              <a:rPr kumimoji="0" lang="en-US" sz="2000" b="0" i="0" u="none" strike="noStrike" kern="1200" cap="none" spc="-13" normalizeH="0" baseline="0" noProof="0" dirty="0">
                <a:ln>
                  <a:noFill/>
                </a:ln>
                <a:solidFill>
                  <a:prstClr val="black"/>
                </a:solidFill>
                <a:effectLst/>
                <a:uLnTx/>
                <a:uFillTx/>
                <a:latin typeface="Times New Roman"/>
                <a:ea typeface="+mn-ea"/>
                <a:cs typeface="Times New Roman"/>
              </a:rPr>
              <a:t>platelet destruction caused by autoantibodies, which can increase </a:t>
            </a:r>
            <a:r>
              <a:rPr kumimoji="0" lang="en-US" sz="2000" b="0" i="0" u="none" strike="noStrike" kern="1200" cap="none" spc="0" normalizeH="0" baseline="0" noProof="0" dirty="0">
                <a:ln>
                  <a:noFill/>
                </a:ln>
                <a:solidFill>
                  <a:prstClr val="black"/>
                </a:solidFill>
                <a:effectLst/>
                <a:uLnTx/>
                <a:uFillTx/>
                <a:latin typeface="Times New Roman"/>
                <a:ea typeface="+mn-ea"/>
                <a:cs typeface="Times New Roman"/>
              </a:rPr>
              <a:t>a </a:t>
            </a:r>
            <a:r>
              <a:rPr kumimoji="0" lang="en-US" sz="2000" b="0" i="0" u="none" strike="noStrike" kern="1200" cap="none" spc="13" normalizeH="0" baseline="0" noProof="0" dirty="0">
                <a:ln>
                  <a:noFill/>
                </a:ln>
                <a:solidFill>
                  <a:prstClr val="black"/>
                </a:solidFill>
                <a:effectLst/>
                <a:uLnTx/>
                <a:uFillTx/>
                <a:latin typeface="Times New Roman"/>
                <a:ea typeface="+mn-ea"/>
                <a:cs typeface="Times New Roman"/>
              </a:rPr>
              <a:t> </a:t>
            </a:r>
            <a:r>
              <a:rPr kumimoji="0" lang="en-US" sz="2000" b="0" i="0" u="none" strike="noStrike" kern="1200" cap="none" spc="-13" normalizeH="0" baseline="0" noProof="0" dirty="0">
                <a:ln>
                  <a:noFill/>
                </a:ln>
                <a:solidFill>
                  <a:prstClr val="black"/>
                </a:solidFill>
                <a:effectLst/>
                <a:uLnTx/>
                <a:uFillTx/>
                <a:latin typeface="Times New Roman"/>
                <a:ea typeface="+mn-ea"/>
                <a:cs typeface="Times New Roman"/>
              </a:rPr>
              <a:t>woman’s risk </a:t>
            </a:r>
            <a:r>
              <a:rPr kumimoji="0" lang="en-US" sz="2000" b="0" i="0" u="none" strike="noStrike" kern="1200" cap="none" spc="0" normalizeH="0" baseline="0" noProof="0" dirty="0">
                <a:ln>
                  <a:noFill/>
                </a:ln>
                <a:solidFill>
                  <a:prstClr val="black"/>
                </a:solidFill>
                <a:effectLst/>
                <a:uLnTx/>
                <a:uFillTx/>
                <a:latin typeface="Times New Roman"/>
                <a:ea typeface="+mn-ea"/>
                <a:cs typeface="Times New Roman"/>
              </a:rPr>
              <a:t>of </a:t>
            </a:r>
            <a:r>
              <a:rPr kumimoji="0" lang="en-US" sz="2000" b="0" i="0" u="none" strike="noStrike" kern="1200" cap="none" spc="-13" normalizeH="0" baseline="0" noProof="0" dirty="0">
                <a:ln>
                  <a:noFill/>
                </a:ln>
                <a:solidFill>
                  <a:prstClr val="black"/>
                </a:solidFill>
                <a:effectLst/>
                <a:uLnTx/>
                <a:uFillTx/>
                <a:latin typeface="Times New Roman"/>
                <a:ea typeface="+mn-ea"/>
                <a:cs typeface="Times New Roman"/>
              </a:rPr>
              <a:t>hemorrhage… Glucocorticoids and immune globulin </a:t>
            </a:r>
            <a:r>
              <a:rPr kumimoji="0" lang="en-US" sz="2000" b="0" i="0" u="none" strike="noStrike" kern="1200" cap="none" spc="0" normalizeH="0" baseline="0" noProof="0" dirty="0">
                <a:ln>
                  <a:noFill/>
                </a:ln>
                <a:solidFill>
                  <a:prstClr val="black"/>
                </a:solidFill>
                <a:effectLst/>
                <a:uLnTx/>
                <a:uFillTx/>
                <a:latin typeface="Times New Roman"/>
                <a:ea typeface="+mn-ea"/>
                <a:cs typeface="Times New Roman"/>
              </a:rPr>
              <a:t> are</a:t>
            </a:r>
            <a:r>
              <a:rPr kumimoji="0" lang="en-US" sz="2000" b="0" i="0" u="none" strike="noStrike" kern="1200" cap="none" spc="-13" normalizeH="0" baseline="0" noProof="0" dirty="0">
                <a:ln>
                  <a:noFill/>
                </a:ln>
                <a:solidFill>
                  <a:prstClr val="black"/>
                </a:solidFill>
                <a:effectLst/>
                <a:uLnTx/>
                <a:uFillTx/>
                <a:latin typeface="Times New Roman"/>
                <a:ea typeface="+mn-ea"/>
                <a:cs typeface="Times New Roman"/>
              </a:rPr>
              <a:t> the</a:t>
            </a:r>
            <a:r>
              <a:rPr kumimoji="0" lang="en-US" sz="20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US" sz="2000" b="0" i="0" u="none" strike="noStrike" kern="1200" cap="none" spc="-13" normalizeH="0" baseline="0" noProof="0" dirty="0">
                <a:ln>
                  <a:noFill/>
                </a:ln>
                <a:solidFill>
                  <a:prstClr val="black"/>
                </a:solidFill>
                <a:effectLst/>
                <a:uLnTx/>
                <a:uFillTx/>
                <a:latin typeface="Times New Roman"/>
                <a:ea typeface="+mn-ea"/>
                <a:cs typeface="Times New Roman"/>
              </a:rPr>
              <a:t>mainstays</a:t>
            </a:r>
            <a:r>
              <a:rPr kumimoji="0" lang="en-US" sz="2000" b="0" i="0" u="none" strike="noStrike" kern="1200" cap="none" spc="-38" normalizeH="0" baseline="0" noProof="0" dirty="0">
                <a:ln>
                  <a:noFill/>
                </a:ln>
                <a:solidFill>
                  <a:prstClr val="black"/>
                </a:solidFill>
                <a:effectLst/>
                <a:uLnTx/>
                <a:uFillTx/>
                <a:latin typeface="Times New Roman"/>
                <a:ea typeface="+mn-ea"/>
                <a:cs typeface="Times New Roman"/>
              </a:rPr>
              <a:t> </a:t>
            </a:r>
            <a:r>
              <a:rPr kumimoji="0" lang="en-US" sz="2000" b="0" i="0" u="none" strike="noStrike" kern="1200" cap="none" spc="0" normalizeH="0" baseline="0" noProof="0" dirty="0">
                <a:ln>
                  <a:noFill/>
                </a:ln>
                <a:solidFill>
                  <a:prstClr val="black"/>
                </a:solidFill>
                <a:effectLst/>
                <a:uLnTx/>
                <a:uFillTx/>
                <a:latin typeface="Times New Roman"/>
                <a:ea typeface="+mn-ea"/>
                <a:cs typeface="Times New Roman"/>
              </a:rPr>
              <a:t>of</a:t>
            </a:r>
            <a:r>
              <a:rPr kumimoji="0" lang="en-US" sz="2000" b="0" i="0" u="none" strike="noStrike" kern="1200" cap="none" spc="-38" normalizeH="0" baseline="0" noProof="0" dirty="0">
                <a:ln>
                  <a:noFill/>
                </a:ln>
                <a:solidFill>
                  <a:prstClr val="black"/>
                </a:solidFill>
                <a:effectLst/>
                <a:uLnTx/>
                <a:uFillTx/>
                <a:latin typeface="Times New Roman"/>
                <a:ea typeface="+mn-ea"/>
                <a:cs typeface="Times New Roman"/>
              </a:rPr>
              <a:t> </a:t>
            </a:r>
            <a:r>
              <a:rPr kumimoji="0" lang="en-US" sz="2000" b="0" i="0" u="none" strike="noStrike" kern="1200" cap="none" spc="-13" normalizeH="0" baseline="0" noProof="0" dirty="0">
                <a:ln>
                  <a:noFill/>
                </a:ln>
                <a:solidFill>
                  <a:prstClr val="black"/>
                </a:solidFill>
                <a:effectLst/>
                <a:uLnTx/>
                <a:uFillTx/>
                <a:latin typeface="Times New Roman"/>
                <a:ea typeface="+mn-ea"/>
                <a:cs typeface="Times New Roman"/>
              </a:rPr>
              <a:t>medical</a:t>
            </a:r>
            <a:r>
              <a:rPr kumimoji="0" lang="en-US" sz="2000" b="0" i="0" u="none" strike="noStrike" kern="1200" cap="none" spc="13" normalizeH="0" baseline="0" noProof="0" dirty="0">
                <a:ln>
                  <a:noFill/>
                </a:ln>
                <a:solidFill>
                  <a:prstClr val="black"/>
                </a:solidFill>
                <a:effectLst/>
                <a:uLnTx/>
                <a:uFillTx/>
                <a:latin typeface="Times New Roman"/>
                <a:ea typeface="+mn-ea"/>
                <a:cs typeface="Times New Roman"/>
              </a:rPr>
              <a:t> </a:t>
            </a:r>
            <a:r>
              <a:rPr kumimoji="0" lang="en-US" sz="2000" b="0" i="0" u="none" strike="noStrike" kern="1200" cap="none" spc="-13" normalizeH="0" baseline="0" noProof="0" dirty="0">
                <a:ln>
                  <a:noFill/>
                </a:ln>
                <a:solidFill>
                  <a:prstClr val="black"/>
                </a:solidFill>
                <a:effectLst/>
                <a:uLnTx/>
                <a:uFillTx/>
                <a:latin typeface="Times New Roman"/>
                <a:ea typeface="+mn-ea"/>
                <a:cs typeface="Times New Roman"/>
              </a:rPr>
              <a:t>therapy</a:t>
            </a:r>
            <a:endParaRPr kumimoji="0" lang="en-US" sz="2000" b="0" i="0" u="none" strike="noStrike" kern="1200" cap="none" spc="0" normalizeH="0" baseline="0" noProof="0" dirty="0">
              <a:ln>
                <a:noFill/>
              </a:ln>
              <a:solidFill>
                <a:prstClr val="black"/>
              </a:solidFill>
              <a:effectLst/>
              <a:uLnTx/>
              <a:uFillTx/>
              <a:latin typeface="Times New Roman"/>
              <a:ea typeface="+mn-ea"/>
              <a:cs typeface="Times New Roman"/>
            </a:endParaRPr>
          </a:p>
          <a:p>
            <a:pPr marL="0" marR="0" lvl="0" indent="0" algn="l" defTabSz="914400" rtl="0" eaLnBrk="1" fontAlgn="auto" latinLnBrk="0" hangingPunct="1">
              <a:lnSpc>
                <a:spcPct val="100000"/>
              </a:lnSpc>
              <a:spcBef>
                <a:spcPts val="126"/>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Times New Roman"/>
              <a:ea typeface="+mn-ea"/>
              <a:cs typeface="Times New Roman"/>
            </a:endParaRPr>
          </a:p>
          <a:p>
            <a:pPr marL="605465" marR="15975" lvl="0" indent="-575112" algn="just" defTabSz="914400" rtl="0" eaLnBrk="1" fontAlgn="auto" latinLnBrk="0" hangingPunct="1">
              <a:lnSpc>
                <a:spcPct val="143800"/>
              </a:lnSpc>
              <a:spcBef>
                <a:spcPts val="0"/>
              </a:spcBef>
              <a:spcAft>
                <a:spcPts val="0"/>
              </a:spcAft>
              <a:buClrTx/>
              <a:buSzTx/>
              <a:buFont typeface="Times New Roman"/>
              <a:buAutoNum type="arabicPeriod" startAt="2"/>
              <a:tabLst>
                <a:tab pos="607063" algn="l"/>
              </a:tabLst>
              <a:defRPr/>
            </a:pPr>
            <a:r>
              <a:rPr kumimoji="0" lang="en-US" sz="2000" b="1" i="0" u="none" strike="noStrike" kern="1200" cap="none" spc="-13" normalizeH="0" baseline="0" noProof="0" dirty="0">
                <a:ln>
                  <a:noFill/>
                </a:ln>
                <a:solidFill>
                  <a:prstClr val="black"/>
                </a:solidFill>
                <a:effectLst/>
                <a:uLnTx/>
                <a:uFillTx/>
                <a:latin typeface="Times New Roman"/>
                <a:ea typeface="+mn-ea"/>
                <a:cs typeface="Times New Roman"/>
              </a:rPr>
              <a:t>Von Willebrand disease</a:t>
            </a:r>
            <a:r>
              <a:rPr kumimoji="0" lang="en-US" sz="2000" b="0" i="0" u="none" strike="noStrike" kern="1200" cap="none" spc="-13" normalizeH="0" baseline="0" noProof="0" dirty="0">
                <a:ln>
                  <a:noFill/>
                </a:ln>
                <a:solidFill>
                  <a:prstClr val="black"/>
                </a:solidFill>
                <a:effectLst/>
                <a:uLnTx/>
                <a:uFillTx/>
                <a:latin typeface="Times New Roman"/>
                <a:ea typeface="+mn-ea"/>
                <a:cs typeface="Times New Roman"/>
              </a:rPr>
              <a:t>: is </a:t>
            </a:r>
            <a:r>
              <a:rPr kumimoji="0" lang="en-US" sz="2000" b="0" i="0" u="none" strike="noStrike" kern="1200" cap="none" spc="0" normalizeH="0" baseline="0" noProof="0" dirty="0">
                <a:ln>
                  <a:noFill/>
                </a:ln>
                <a:solidFill>
                  <a:prstClr val="black"/>
                </a:solidFill>
                <a:effectLst/>
                <a:uLnTx/>
                <a:uFillTx/>
                <a:latin typeface="Times New Roman"/>
                <a:ea typeface="+mn-ea"/>
                <a:cs typeface="Times New Roman"/>
              </a:rPr>
              <a:t>a </a:t>
            </a:r>
            <a:r>
              <a:rPr kumimoji="0" lang="en-US" sz="2000" b="0" i="0" u="none" strike="noStrike" kern="1200" cap="none" spc="-13" normalizeH="0" baseline="0" noProof="0" dirty="0">
                <a:ln>
                  <a:noFill/>
                </a:ln>
                <a:solidFill>
                  <a:prstClr val="black"/>
                </a:solidFill>
                <a:effectLst/>
                <a:uLnTx/>
                <a:uFillTx/>
                <a:latin typeface="Times New Roman"/>
                <a:ea typeface="+mn-ea"/>
                <a:cs typeface="Times New Roman"/>
              </a:rPr>
              <a:t>congenital bleeding disorder that</a:t>
            </a:r>
            <a:r>
              <a:rPr kumimoji="0" lang="en-US" sz="20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US" sz="2000" b="0" i="0" u="none" strike="noStrike" kern="1200" cap="none" spc="-25" normalizeH="0" baseline="0" noProof="0" dirty="0">
                <a:ln>
                  <a:noFill/>
                </a:ln>
                <a:solidFill>
                  <a:prstClr val="black"/>
                </a:solidFill>
                <a:effectLst/>
                <a:uLnTx/>
                <a:uFillTx/>
                <a:latin typeface="Times New Roman"/>
                <a:ea typeface="+mn-ea"/>
                <a:cs typeface="Times New Roman"/>
              </a:rPr>
              <a:t>is </a:t>
            </a:r>
            <a:r>
              <a:rPr kumimoji="0" lang="en-US" sz="2000" b="0" i="0" u="none" strike="noStrike" kern="1200" cap="none" spc="-13" normalizeH="0" baseline="0" noProof="0" dirty="0">
                <a:ln>
                  <a:noFill/>
                </a:ln>
                <a:solidFill>
                  <a:prstClr val="black"/>
                </a:solidFill>
                <a:effectLst/>
                <a:uLnTx/>
                <a:uFillTx/>
                <a:latin typeface="Times New Roman"/>
                <a:ea typeface="+mn-ea"/>
                <a:cs typeface="Times New Roman"/>
              </a:rPr>
              <a:t> inherited</a:t>
            </a:r>
            <a:r>
              <a:rPr kumimoji="0" lang="en-US" sz="20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US" sz="2000" b="0" i="0" u="none" strike="noStrike" kern="1200" cap="none" spc="-25" normalizeH="0" baseline="0" noProof="0" dirty="0">
                <a:ln>
                  <a:noFill/>
                </a:ln>
                <a:solidFill>
                  <a:prstClr val="black"/>
                </a:solidFill>
                <a:effectLst/>
                <a:uLnTx/>
                <a:uFillTx/>
                <a:latin typeface="Times New Roman"/>
                <a:ea typeface="+mn-ea"/>
                <a:cs typeface="Times New Roman"/>
              </a:rPr>
              <a:t>as</a:t>
            </a:r>
            <a:r>
              <a:rPr kumimoji="0" lang="en-US" sz="2000" b="0" i="0" u="none" strike="noStrike" kern="1200" cap="none" spc="-13" normalizeH="0" baseline="0" noProof="0" dirty="0">
                <a:ln>
                  <a:noFill/>
                </a:ln>
                <a:solidFill>
                  <a:prstClr val="black"/>
                </a:solidFill>
                <a:effectLst/>
                <a:uLnTx/>
                <a:uFillTx/>
                <a:latin typeface="Times New Roman"/>
                <a:ea typeface="+mn-ea"/>
                <a:cs typeface="Times New Roman"/>
              </a:rPr>
              <a:t> </a:t>
            </a:r>
            <a:r>
              <a:rPr kumimoji="0" lang="en-US" sz="2000" b="0" i="0" u="none" strike="noStrike" kern="1200" cap="none" spc="-25" normalizeH="0" baseline="0" noProof="0" dirty="0">
                <a:ln>
                  <a:noFill/>
                </a:ln>
                <a:solidFill>
                  <a:prstClr val="black"/>
                </a:solidFill>
                <a:effectLst/>
                <a:uLnTx/>
                <a:uFillTx/>
                <a:latin typeface="Times New Roman"/>
                <a:ea typeface="+mn-ea"/>
                <a:cs typeface="Times New Roman"/>
              </a:rPr>
              <a:t>an</a:t>
            </a:r>
            <a:r>
              <a:rPr kumimoji="0" lang="en-US" sz="2000" b="0" i="0" u="none" strike="noStrike" kern="1200" cap="none" spc="-13" normalizeH="0" baseline="0" noProof="0" dirty="0">
                <a:ln>
                  <a:noFill/>
                </a:ln>
                <a:solidFill>
                  <a:prstClr val="black"/>
                </a:solidFill>
                <a:effectLst/>
                <a:uLnTx/>
                <a:uFillTx/>
                <a:latin typeface="Times New Roman"/>
                <a:ea typeface="+mn-ea"/>
                <a:cs typeface="Times New Roman"/>
              </a:rPr>
              <a:t> autosomal</a:t>
            </a:r>
            <a:r>
              <a:rPr kumimoji="0" lang="en-US" sz="20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US" sz="2000" b="0" i="0" u="none" strike="noStrike" kern="1200" cap="none" spc="-13" normalizeH="0" baseline="0" noProof="0" dirty="0">
                <a:ln>
                  <a:noFill/>
                </a:ln>
                <a:solidFill>
                  <a:prstClr val="black"/>
                </a:solidFill>
                <a:effectLst/>
                <a:uLnTx/>
                <a:uFillTx/>
                <a:latin typeface="Times New Roman"/>
                <a:ea typeface="+mn-ea"/>
                <a:cs typeface="Times New Roman"/>
              </a:rPr>
              <a:t>dominant</a:t>
            </a:r>
            <a:r>
              <a:rPr kumimoji="0" lang="en-US" sz="20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US" sz="2000" b="0" i="0" u="none" strike="noStrike" kern="1200" cap="none" spc="-13" normalizeH="0" baseline="0" noProof="0" dirty="0">
                <a:ln>
                  <a:noFill/>
                </a:ln>
                <a:solidFill>
                  <a:prstClr val="black"/>
                </a:solidFill>
                <a:effectLst/>
                <a:uLnTx/>
                <a:uFillTx/>
                <a:latin typeface="Times New Roman"/>
                <a:ea typeface="+mn-ea"/>
                <a:cs typeface="Times New Roman"/>
              </a:rPr>
              <a:t>trait.</a:t>
            </a:r>
            <a:r>
              <a:rPr kumimoji="0" lang="en-US" sz="2000" b="0" i="0" u="none" strike="noStrike" kern="1200" cap="none" spc="0" normalizeH="0" baseline="0" noProof="0" dirty="0">
                <a:ln>
                  <a:noFill/>
                </a:ln>
                <a:solidFill>
                  <a:prstClr val="black"/>
                </a:solidFill>
                <a:effectLst/>
                <a:uLnTx/>
                <a:uFillTx/>
                <a:latin typeface="Times New Roman"/>
                <a:ea typeface="+mn-ea"/>
                <a:cs typeface="Times New Roman"/>
              </a:rPr>
              <a:t> It</a:t>
            </a:r>
            <a:r>
              <a:rPr kumimoji="0" lang="en-US" sz="2000" b="0" i="0" u="none" strike="noStrike" kern="1200" cap="none" spc="13" normalizeH="0" baseline="0" noProof="0" dirty="0">
                <a:ln>
                  <a:noFill/>
                </a:ln>
                <a:solidFill>
                  <a:prstClr val="black"/>
                </a:solidFill>
                <a:effectLst/>
                <a:uLnTx/>
                <a:uFillTx/>
                <a:latin typeface="Times New Roman"/>
                <a:ea typeface="+mn-ea"/>
                <a:cs typeface="Times New Roman"/>
              </a:rPr>
              <a:t> </a:t>
            </a:r>
            <a:r>
              <a:rPr kumimoji="0" lang="en-US" sz="2000" b="0" i="0" u="none" strike="noStrike" kern="1200" cap="none" spc="-13" normalizeH="0" baseline="0" noProof="0" dirty="0">
                <a:ln>
                  <a:noFill/>
                </a:ln>
                <a:solidFill>
                  <a:prstClr val="black"/>
                </a:solidFill>
                <a:effectLst/>
                <a:uLnTx/>
                <a:uFillTx/>
                <a:latin typeface="Times New Roman"/>
                <a:ea typeface="+mn-ea"/>
                <a:cs typeface="Times New Roman"/>
              </a:rPr>
              <a:t>is</a:t>
            </a:r>
            <a:r>
              <a:rPr kumimoji="0" lang="en-US" sz="20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US" sz="2000" b="0" i="0" u="none" strike="noStrike" kern="1200" cap="none" spc="-13" normalizeH="0" baseline="0" noProof="0" dirty="0">
                <a:ln>
                  <a:noFill/>
                </a:ln>
                <a:solidFill>
                  <a:prstClr val="black"/>
                </a:solidFill>
                <a:effectLst/>
                <a:uLnTx/>
                <a:uFillTx/>
                <a:latin typeface="Times New Roman"/>
                <a:ea typeface="+mn-ea"/>
                <a:cs typeface="Times New Roman"/>
              </a:rPr>
              <a:t>characterized</a:t>
            </a:r>
            <a:r>
              <a:rPr kumimoji="0" lang="en-US" sz="2000" b="0" i="0" u="none" strike="noStrike" kern="1200" cap="none" spc="0" normalizeH="0" baseline="0" noProof="0" dirty="0">
                <a:ln>
                  <a:noFill/>
                </a:ln>
                <a:solidFill>
                  <a:prstClr val="black"/>
                </a:solidFill>
                <a:effectLst/>
                <a:uLnTx/>
                <a:uFillTx/>
                <a:latin typeface="Times New Roman"/>
                <a:ea typeface="+mn-ea"/>
                <a:cs typeface="Times New Roman"/>
              </a:rPr>
              <a:t> by</a:t>
            </a:r>
            <a:r>
              <a:rPr kumimoji="0" lang="en-US" sz="2000" b="0" i="0" u="none" strike="noStrike" kern="1200" cap="none" spc="13" normalizeH="0" baseline="0" noProof="0" dirty="0">
                <a:ln>
                  <a:noFill/>
                </a:ln>
                <a:solidFill>
                  <a:prstClr val="black"/>
                </a:solidFill>
                <a:effectLst/>
                <a:uLnTx/>
                <a:uFillTx/>
                <a:latin typeface="Times New Roman"/>
                <a:ea typeface="+mn-ea"/>
                <a:cs typeface="Times New Roman"/>
              </a:rPr>
              <a:t> </a:t>
            </a:r>
            <a:r>
              <a:rPr kumimoji="0" lang="en-US" sz="2000" b="0" i="0" u="none" strike="noStrike" kern="1200" cap="none" spc="0" normalizeH="0" baseline="0" noProof="0" dirty="0">
                <a:ln>
                  <a:noFill/>
                </a:ln>
                <a:solidFill>
                  <a:prstClr val="black"/>
                </a:solidFill>
                <a:effectLst/>
                <a:uLnTx/>
                <a:uFillTx/>
                <a:latin typeface="Times New Roman"/>
                <a:ea typeface="+mn-ea"/>
                <a:cs typeface="Times New Roman"/>
              </a:rPr>
              <a:t>a </a:t>
            </a:r>
            <a:r>
              <a:rPr kumimoji="0" lang="en-US" sz="2000" b="0" i="0" u="none" strike="noStrike" kern="1200" cap="none" spc="13" normalizeH="0" baseline="0" noProof="0" dirty="0">
                <a:ln>
                  <a:noFill/>
                </a:ln>
                <a:solidFill>
                  <a:prstClr val="black"/>
                </a:solidFill>
                <a:effectLst/>
                <a:uLnTx/>
                <a:uFillTx/>
                <a:latin typeface="Times New Roman"/>
                <a:ea typeface="+mn-ea"/>
                <a:cs typeface="Times New Roman"/>
              </a:rPr>
              <a:t> </a:t>
            </a:r>
            <a:r>
              <a:rPr kumimoji="0" lang="en-US" sz="2000" b="0" i="0" u="none" strike="noStrike" kern="1200" cap="none" spc="-13" normalizeH="0" baseline="0" noProof="0" dirty="0">
                <a:ln>
                  <a:noFill/>
                </a:ln>
                <a:solidFill>
                  <a:prstClr val="black"/>
                </a:solidFill>
                <a:effectLst/>
                <a:uLnTx/>
                <a:uFillTx/>
                <a:latin typeface="Times New Roman"/>
                <a:ea typeface="+mn-ea"/>
                <a:cs typeface="Times New Roman"/>
              </a:rPr>
              <a:t>prolonged bleeding time, </a:t>
            </a:r>
            <a:r>
              <a:rPr kumimoji="0" lang="en-US" sz="2000" b="0" i="0" u="none" strike="noStrike" kern="1200" cap="none" spc="0" normalizeH="0" baseline="0" noProof="0" dirty="0">
                <a:ln>
                  <a:noFill/>
                </a:ln>
                <a:solidFill>
                  <a:prstClr val="black"/>
                </a:solidFill>
                <a:effectLst/>
                <a:uLnTx/>
                <a:uFillTx/>
                <a:latin typeface="Times New Roman"/>
                <a:ea typeface="+mn-ea"/>
                <a:cs typeface="Times New Roman"/>
              </a:rPr>
              <a:t>a </a:t>
            </a:r>
            <a:r>
              <a:rPr kumimoji="0" lang="en-US" sz="2000" b="0" i="0" u="none" strike="noStrike" kern="1200" cap="none" spc="-13" normalizeH="0" baseline="0" noProof="0" dirty="0">
                <a:ln>
                  <a:noFill/>
                </a:ln>
                <a:solidFill>
                  <a:prstClr val="black"/>
                </a:solidFill>
                <a:effectLst/>
                <a:uLnTx/>
                <a:uFillTx/>
                <a:latin typeface="Times New Roman"/>
                <a:ea typeface="+mn-ea"/>
                <a:cs typeface="Times New Roman"/>
              </a:rPr>
              <a:t>deficiency </a:t>
            </a:r>
            <a:r>
              <a:rPr kumimoji="0" lang="en-US" sz="2000" b="0" i="0" u="none" strike="noStrike" kern="1200" cap="none" spc="0" normalizeH="0" baseline="0" noProof="0" dirty="0">
                <a:ln>
                  <a:noFill/>
                </a:ln>
                <a:solidFill>
                  <a:prstClr val="black"/>
                </a:solidFill>
                <a:effectLst/>
                <a:uLnTx/>
                <a:uFillTx/>
                <a:latin typeface="Times New Roman"/>
                <a:ea typeface="+mn-ea"/>
                <a:cs typeface="Times New Roman"/>
              </a:rPr>
              <a:t>of </a:t>
            </a:r>
            <a:r>
              <a:rPr kumimoji="0" lang="en-US" sz="2000" b="0" i="0" u="none" strike="noStrike" kern="1200" cap="none" spc="-13" normalizeH="0" baseline="0" noProof="0" dirty="0">
                <a:ln>
                  <a:noFill/>
                </a:ln>
                <a:solidFill>
                  <a:prstClr val="black"/>
                </a:solidFill>
                <a:effectLst/>
                <a:uLnTx/>
                <a:uFillTx/>
                <a:latin typeface="Times New Roman"/>
                <a:ea typeface="+mn-ea"/>
                <a:cs typeface="Times New Roman"/>
              </a:rPr>
              <a:t>von Willebrand factor, and </a:t>
            </a:r>
            <a:r>
              <a:rPr kumimoji="0" lang="en-US" sz="20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US" sz="2000" b="0" i="0" u="none" strike="noStrike" kern="1200" cap="none" spc="-13" normalizeH="0" baseline="0" noProof="0" dirty="0">
                <a:ln>
                  <a:noFill/>
                </a:ln>
                <a:solidFill>
                  <a:prstClr val="black"/>
                </a:solidFill>
                <a:effectLst/>
                <a:uLnTx/>
                <a:uFillTx/>
                <a:latin typeface="Times New Roman"/>
                <a:ea typeface="+mn-ea"/>
                <a:cs typeface="Times New Roman"/>
              </a:rPr>
              <a:t>impairment </a:t>
            </a:r>
            <a:r>
              <a:rPr kumimoji="0" lang="en-US" sz="2000" b="0" i="0" u="none" strike="noStrike" kern="1200" cap="none" spc="0" normalizeH="0" baseline="0" noProof="0" dirty="0">
                <a:ln>
                  <a:noFill/>
                </a:ln>
                <a:solidFill>
                  <a:prstClr val="black"/>
                </a:solidFill>
                <a:effectLst/>
                <a:uLnTx/>
                <a:uFillTx/>
                <a:latin typeface="Times New Roman"/>
                <a:ea typeface="+mn-ea"/>
                <a:cs typeface="Times New Roman"/>
              </a:rPr>
              <a:t>of </a:t>
            </a:r>
            <a:r>
              <a:rPr kumimoji="0" lang="en-US" sz="2000" b="0" i="0" u="none" strike="noStrike" kern="1200" cap="none" spc="-13" normalizeH="0" baseline="0" noProof="0" dirty="0">
                <a:ln>
                  <a:noFill/>
                </a:ln>
                <a:solidFill>
                  <a:prstClr val="black"/>
                </a:solidFill>
                <a:effectLst/>
                <a:uLnTx/>
                <a:uFillTx/>
                <a:latin typeface="Times New Roman"/>
                <a:ea typeface="+mn-ea"/>
                <a:cs typeface="Times New Roman"/>
              </a:rPr>
              <a:t>platelet adhesion, </a:t>
            </a:r>
            <a:r>
              <a:rPr kumimoji="0" lang="en-US" sz="2000" b="0" i="0" u="none" strike="noStrike" kern="1200" cap="none" spc="0" normalizeH="0" baseline="0" noProof="0" dirty="0">
                <a:ln>
                  <a:noFill/>
                </a:ln>
                <a:solidFill>
                  <a:prstClr val="black"/>
                </a:solidFill>
                <a:effectLst/>
                <a:uLnTx/>
                <a:uFillTx/>
                <a:latin typeface="Times New Roman"/>
                <a:ea typeface="+mn-ea"/>
                <a:cs typeface="Times New Roman"/>
              </a:rPr>
              <a:t>it </a:t>
            </a:r>
            <a:r>
              <a:rPr kumimoji="0" lang="en-US" sz="2000" b="0" i="0" u="none" strike="noStrike" kern="1200" cap="none" spc="-13" normalizeH="0" baseline="0" noProof="0" dirty="0">
                <a:ln>
                  <a:noFill/>
                </a:ln>
                <a:solidFill>
                  <a:prstClr val="black"/>
                </a:solidFill>
                <a:effectLst/>
                <a:uLnTx/>
                <a:uFillTx/>
                <a:latin typeface="Times New Roman"/>
                <a:ea typeface="+mn-ea"/>
                <a:cs typeface="Times New Roman"/>
              </a:rPr>
              <a:t>is diagnosed more frequently </a:t>
            </a:r>
            <a:r>
              <a:rPr kumimoji="0" lang="en-US" sz="2000" b="0" i="0" u="none" strike="noStrike" kern="1200" cap="none" spc="0" normalizeH="0" baseline="0" noProof="0" dirty="0">
                <a:ln>
                  <a:noFill/>
                </a:ln>
                <a:solidFill>
                  <a:prstClr val="black"/>
                </a:solidFill>
                <a:effectLst/>
                <a:uLnTx/>
                <a:uFillTx/>
                <a:latin typeface="Times New Roman"/>
                <a:ea typeface="+mn-ea"/>
                <a:cs typeface="Times New Roman"/>
              </a:rPr>
              <a:t>in </a:t>
            </a:r>
            <a:r>
              <a:rPr kumimoji="0" lang="en-US" sz="2000" b="0" i="0" u="none" strike="noStrike" kern="1200" cap="none" spc="13" normalizeH="0" baseline="0" noProof="0" dirty="0">
                <a:ln>
                  <a:noFill/>
                </a:ln>
                <a:solidFill>
                  <a:prstClr val="black"/>
                </a:solidFill>
                <a:effectLst/>
                <a:uLnTx/>
                <a:uFillTx/>
                <a:latin typeface="Times New Roman"/>
                <a:ea typeface="+mn-ea"/>
                <a:cs typeface="Times New Roman"/>
              </a:rPr>
              <a:t> </a:t>
            </a:r>
            <a:r>
              <a:rPr kumimoji="0" lang="en-US" sz="2000" b="0" i="0" u="none" strike="noStrike" kern="1200" cap="none" spc="-13" normalizeH="0" baseline="0" noProof="0" dirty="0">
                <a:ln>
                  <a:noFill/>
                </a:ln>
                <a:solidFill>
                  <a:prstClr val="black"/>
                </a:solidFill>
                <a:effectLst/>
                <a:uLnTx/>
                <a:uFillTx/>
                <a:latin typeface="Times New Roman"/>
                <a:ea typeface="+mn-ea"/>
                <a:cs typeface="Times New Roman"/>
              </a:rPr>
              <a:t>women</a:t>
            </a:r>
            <a:r>
              <a:rPr kumimoji="0" lang="en-US" sz="2000" b="0" i="0" u="none" strike="noStrike" kern="1200" cap="none" spc="-138" normalizeH="0" baseline="0" noProof="0" dirty="0">
                <a:ln>
                  <a:noFill/>
                </a:ln>
                <a:solidFill>
                  <a:prstClr val="black"/>
                </a:solidFill>
                <a:effectLst/>
                <a:uLnTx/>
                <a:uFillTx/>
                <a:latin typeface="Times New Roman"/>
                <a:ea typeface="+mn-ea"/>
                <a:cs typeface="Times New Roman"/>
              </a:rPr>
              <a:t> </a:t>
            </a:r>
            <a:r>
              <a:rPr kumimoji="0" lang="en-US" sz="2000" b="0" i="0" u="none" strike="noStrike" kern="1200" cap="none" spc="-13" normalizeH="0" baseline="0" noProof="0" dirty="0">
                <a:ln>
                  <a:noFill/>
                </a:ln>
                <a:solidFill>
                  <a:prstClr val="black"/>
                </a:solidFill>
                <a:effectLst/>
                <a:uLnTx/>
                <a:uFillTx/>
                <a:latin typeface="Times New Roman"/>
                <a:ea typeface="+mn-ea"/>
                <a:cs typeface="Times New Roman"/>
              </a:rPr>
              <a:t>because</a:t>
            </a:r>
            <a:r>
              <a:rPr kumimoji="0" lang="en-US" sz="2000" b="0" i="0" u="none" strike="noStrike" kern="1200" cap="none" spc="-151" normalizeH="0" baseline="0" noProof="0" dirty="0">
                <a:ln>
                  <a:noFill/>
                </a:ln>
                <a:solidFill>
                  <a:prstClr val="black"/>
                </a:solidFill>
                <a:effectLst/>
                <a:uLnTx/>
                <a:uFillTx/>
                <a:latin typeface="Times New Roman"/>
                <a:ea typeface="+mn-ea"/>
                <a:cs typeface="Times New Roman"/>
              </a:rPr>
              <a:t> </a:t>
            </a:r>
            <a:r>
              <a:rPr kumimoji="0" lang="en-US" sz="2000" b="0" i="0" u="none" strike="noStrike" kern="1200" cap="none" spc="0" normalizeH="0" baseline="0" noProof="0" dirty="0">
                <a:ln>
                  <a:noFill/>
                </a:ln>
                <a:solidFill>
                  <a:prstClr val="black"/>
                </a:solidFill>
                <a:effectLst/>
                <a:uLnTx/>
                <a:uFillTx/>
                <a:latin typeface="Times New Roman"/>
                <a:ea typeface="+mn-ea"/>
                <a:cs typeface="Times New Roman"/>
              </a:rPr>
              <a:t>of</a:t>
            </a:r>
            <a:r>
              <a:rPr kumimoji="0" lang="en-US" sz="2000" b="0" i="0" u="none" strike="noStrike" kern="1200" cap="none" spc="-151" normalizeH="0" baseline="0" noProof="0" dirty="0">
                <a:ln>
                  <a:noFill/>
                </a:ln>
                <a:solidFill>
                  <a:prstClr val="black"/>
                </a:solidFill>
                <a:effectLst/>
                <a:uLnTx/>
                <a:uFillTx/>
                <a:latin typeface="Times New Roman"/>
                <a:ea typeface="+mn-ea"/>
                <a:cs typeface="Times New Roman"/>
              </a:rPr>
              <a:t> </a:t>
            </a:r>
            <a:r>
              <a:rPr kumimoji="0" lang="en-US" sz="2000" b="0" i="0" u="none" strike="noStrike" kern="1200" cap="none" spc="-13" normalizeH="0" baseline="0" noProof="0" dirty="0">
                <a:ln>
                  <a:noFill/>
                </a:ln>
                <a:solidFill>
                  <a:prstClr val="black"/>
                </a:solidFill>
                <a:effectLst/>
                <a:uLnTx/>
                <a:uFillTx/>
                <a:latin typeface="Times New Roman"/>
                <a:ea typeface="+mn-ea"/>
                <a:cs typeface="Times New Roman"/>
              </a:rPr>
              <a:t>menorrhagia.</a:t>
            </a:r>
            <a:r>
              <a:rPr kumimoji="0" lang="en-US" sz="2000" b="0" i="0" u="none" strike="noStrike" kern="1200" cap="none" spc="-151" normalizeH="0" baseline="0" noProof="0" dirty="0">
                <a:ln>
                  <a:noFill/>
                </a:ln>
                <a:solidFill>
                  <a:prstClr val="black"/>
                </a:solidFill>
                <a:effectLst/>
                <a:uLnTx/>
                <a:uFillTx/>
                <a:latin typeface="Times New Roman"/>
                <a:ea typeface="+mn-ea"/>
                <a:cs typeface="Times New Roman"/>
              </a:rPr>
              <a:t> </a:t>
            </a:r>
            <a:r>
              <a:rPr kumimoji="0" lang="en-US" sz="2000" b="0" i="0" u="none" strike="noStrike" kern="1200" cap="none" spc="-13" normalizeH="0" baseline="0" noProof="0" dirty="0">
                <a:ln>
                  <a:noFill/>
                </a:ln>
                <a:solidFill>
                  <a:prstClr val="black"/>
                </a:solidFill>
                <a:effectLst/>
                <a:uLnTx/>
                <a:uFillTx/>
                <a:latin typeface="Times New Roman"/>
                <a:ea typeface="+mn-ea"/>
                <a:cs typeface="Times New Roman"/>
              </a:rPr>
              <a:t>During</a:t>
            </a:r>
            <a:r>
              <a:rPr kumimoji="0" lang="en-US" sz="2000" b="0" i="0" u="none" strike="noStrike" kern="1200" cap="none" spc="-138" normalizeH="0" baseline="0" noProof="0" dirty="0">
                <a:ln>
                  <a:noFill/>
                </a:ln>
                <a:solidFill>
                  <a:prstClr val="black"/>
                </a:solidFill>
                <a:effectLst/>
                <a:uLnTx/>
                <a:uFillTx/>
                <a:latin typeface="Times New Roman"/>
                <a:ea typeface="+mn-ea"/>
                <a:cs typeface="Times New Roman"/>
              </a:rPr>
              <a:t> </a:t>
            </a:r>
            <a:r>
              <a:rPr kumimoji="0" lang="en-US" sz="2000" b="0" i="0" u="none" strike="noStrike" kern="1200" cap="none" spc="-13" normalizeH="0" baseline="0" noProof="0" dirty="0">
                <a:ln>
                  <a:noFill/>
                </a:ln>
                <a:solidFill>
                  <a:prstClr val="black"/>
                </a:solidFill>
                <a:effectLst/>
                <a:uLnTx/>
                <a:uFillTx/>
                <a:latin typeface="Times New Roman"/>
                <a:ea typeface="+mn-ea"/>
                <a:cs typeface="Times New Roman"/>
              </a:rPr>
              <a:t>pregnancy,</a:t>
            </a:r>
            <a:r>
              <a:rPr kumimoji="0" lang="en-US" sz="2000" b="0" i="0" u="none" strike="noStrike" kern="1200" cap="none" spc="-151" normalizeH="0" baseline="0" noProof="0" dirty="0">
                <a:ln>
                  <a:noFill/>
                </a:ln>
                <a:solidFill>
                  <a:prstClr val="black"/>
                </a:solidFill>
                <a:effectLst/>
                <a:uLnTx/>
                <a:uFillTx/>
                <a:latin typeface="Times New Roman"/>
                <a:ea typeface="+mn-ea"/>
                <a:cs typeface="Times New Roman"/>
              </a:rPr>
              <a:t> </a:t>
            </a:r>
            <a:r>
              <a:rPr kumimoji="0" lang="en-US" sz="2000" b="0" i="0" u="none" strike="noStrike" kern="1200" cap="none" spc="13" normalizeH="0" baseline="0" noProof="0" dirty="0">
                <a:ln>
                  <a:noFill/>
                </a:ln>
                <a:solidFill>
                  <a:prstClr val="black"/>
                </a:solidFill>
                <a:effectLst/>
                <a:uLnTx/>
                <a:uFillTx/>
                <a:latin typeface="Times New Roman"/>
                <a:ea typeface="+mn-ea"/>
                <a:cs typeface="Times New Roman"/>
              </a:rPr>
              <a:t>the</a:t>
            </a:r>
            <a:r>
              <a:rPr kumimoji="0" lang="en-US" sz="2000" b="0" i="0" u="none" strike="noStrike" kern="1200" cap="none" spc="-176" normalizeH="0" baseline="0" noProof="0" dirty="0">
                <a:ln>
                  <a:noFill/>
                </a:ln>
                <a:solidFill>
                  <a:prstClr val="black"/>
                </a:solidFill>
                <a:effectLst/>
                <a:uLnTx/>
                <a:uFillTx/>
                <a:latin typeface="Times New Roman"/>
                <a:ea typeface="+mn-ea"/>
                <a:cs typeface="Times New Roman"/>
              </a:rPr>
              <a:t> </a:t>
            </a:r>
            <a:r>
              <a:rPr kumimoji="0" lang="en-US" sz="2000" b="0" i="0" u="none" strike="noStrike" kern="1200" cap="none" spc="-13" normalizeH="0" baseline="0" noProof="0" dirty="0">
                <a:ln>
                  <a:noFill/>
                </a:ln>
                <a:solidFill>
                  <a:prstClr val="black"/>
                </a:solidFill>
                <a:effectLst/>
                <a:uLnTx/>
                <a:uFillTx/>
                <a:latin typeface="Times New Roman"/>
                <a:ea typeface="+mn-ea"/>
                <a:cs typeface="Times New Roman"/>
              </a:rPr>
              <a:t>von</a:t>
            </a:r>
            <a:r>
              <a:rPr kumimoji="0" lang="en-US" sz="2000" b="0" i="0" u="none" strike="noStrike" kern="1200" cap="none" spc="-138" normalizeH="0" baseline="0" noProof="0" dirty="0">
                <a:ln>
                  <a:noFill/>
                </a:ln>
                <a:solidFill>
                  <a:prstClr val="black"/>
                </a:solidFill>
                <a:effectLst/>
                <a:uLnTx/>
                <a:uFillTx/>
                <a:latin typeface="Times New Roman"/>
                <a:ea typeface="+mn-ea"/>
                <a:cs typeface="Times New Roman"/>
              </a:rPr>
              <a:t> </a:t>
            </a:r>
            <a:r>
              <a:rPr kumimoji="0" lang="en-US" sz="2000" b="0" i="0" u="none" strike="noStrike" kern="1200" cap="none" spc="-13" normalizeH="0" baseline="0" noProof="0" dirty="0">
                <a:ln>
                  <a:noFill/>
                </a:ln>
                <a:solidFill>
                  <a:prstClr val="black"/>
                </a:solidFill>
                <a:effectLst/>
                <a:uLnTx/>
                <a:uFillTx/>
                <a:latin typeface="Times New Roman"/>
                <a:ea typeface="+mn-ea"/>
                <a:cs typeface="Times New Roman"/>
              </a:rPr>
              <a:t>Willebrand</a:t>
            </a:r>
            <a:endParaRPr kumimoji="0" lang="en-US" sz="2000" b="0" i="0" u="none" strike="noStrike" kern="1200" cap="none" spc="0" normalizeH="0" baseline="0" noProof="0" dirty="0">
              <a:ln>
                <a:noFill/>
              </a:ln>
              <a:solidFill>
                <a:prstClr val="black"/>
              </a:solidFill>
              <a:effectLst/>
              <a:uLnTx/>
              <a:uFillTx/>
              <a:latin typeface="Times New Roman"/>
              <a:ea typeface="+mn-ea"/>
              <a:cs typeface="Times New Roman"/>
            </a:endParaRPr>
          </a:p>
          <a:p>
            <a:pPr marL="0" indent="0" algn="l">
              <a:buNone/>
            </a:pPr>
            <a:endParaRPr lang="ar-IQ" dirty="0"/>
          </a:p>
        </p:txBody>
      </p:sp>
    </p:spTree>
    <p:extLst>
      <p:ext uri="{BB962C8B-B14F-4D97-AF65-F5344CB8AC3E}">
        <p14:creationId xmlns:p14="http://schemas.microsoft.com/office/powerpoint/2010/main" val="13589440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27B4593E-9551-4E36-A3F6-FF09CB0166C4}"/>
              </a:ext>
            </a:extLst>
          </p:cNvPr>
          <p:cNvSpPr>
            <a:spLocks noGrp="1"/>
          </p:cNvSpPr>
          <p:nvPr>
            <p:ph idx="1"/>
          </p:nvPr>
        </p:nvSpPr>
        <p:spPr/>
        <p:txBody>
          <a:bodyPr>
            <a:normAutofit fontScale="77500" lnSpcReduction="20000"/>
          </a:bodyPr>
          <a:lstStyle/>
          <a:p>
            <a:pPr marL="605465" marR="30353" lvl="0" indent="0" algn="just" defTabSz="914400" rtl="0" eaLnBrk="1" fontAlgn="auto" latinLnBrk="0" hangingPunct="1">
              <a:lnSpc>
                <a:spcPct val="143600"/>
              </a:lnSpc>
              <a:spcBef>
                <a:spcPts val="13"/>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Times New Roman"/>
                <a:ea typeface="+mn-ea"/>
                <a:cs typeface="Times New Roman"/>
              </a:rPr>
              <a:t>factor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level increases in most women; thus, labor and birth usually </a:t>
            </a:r>
            <a:r>
              <a:rPr kumimoji="0" lang="en-US" sz="28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proceed</a:t>
            </a:r>
            <a:r>
              <a:rPr kumimoji="0" lang="en-US" sz="28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normally,</a:t>
            </a:r>
            <a:r>
              <a:rPr kumimoji="0" lang="en-US" sz="28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but</a:t>
            </a:r>
            <a:r>
              <a:rPr kumimoji="0" lang="en-US" sz="2800" b="0" i="0" u="none" strike="noStrike" kern="1200" cap="none" spc="0" normalizeH="0" baseline="0" noProof="0" dirty="0">
                <a:ln>
                  <a:noFill/>
                </a:ln>
                <a:solidFill>
                  <a:prstClr val="black"/>
                </a:solidFill>
                <a:effectLst/>
                <a:uLnTx/>
                <a:uFillTx/>
                <a:latin typeface="Times New Roman"/>
                <a:ea typeface="+mn-ea"/>
                <a:cs typeface="Times New Roman"/>
              </a:rPr>
              <a:t> we</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should</a:t>
            </a:r>
            <a:r>
              <a:rPr kumimoji="0" lang="en-US" sz="28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be</a:t>
            </a:r>
            <a:r>
              <a:rPr kumimoji="0" lang="en-US" sz="28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attention</a:t>
            </a:r>
            <a:r>
              <a:rPr kumimoji="0" lang="en-US" sz="28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for</a:t>
            </a:r>
            <a:r>
              <a:rPr kumimoji="0" lang="en-US" sz="28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the</a:t>
            </a:r>
            <a:r>
              <a:rPr kumimoji="0" lang="en-US" sz="28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first</a:t>
            </a:r>
            <a:r>
              <a:rPr kumimoji="0" lang="en-US" sz="28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week </a:t>
            </a:r>
            <a:r>
              <a:rPr kumimoji="0" lang="en-US" sz="28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postpartum.</a:t>
            </a:r>
            <a:endParaRPr kumimoji="0" lang="en-US" sz="2800" b="0" i="0" u="none" strike="noStrike" kern="1200" cap="none" spc="0" normalizeH="0" baseline="0" noProof="0" dirty="0">
              <a:ln>
                <a:noFill/>
              </a:ln>
              <a:solidFill>
                <a:prstClr val="black"/>
              </a:solidFill>
              <a:effectLst/>
              <a:uLnTx/>
              <a:uFillTx/>
              <a:latin typeface="Times New Roman"/>
              <a:ea typeface="+mn-ea"/>
              <a:cs typeface="Times New Roman"/>
            </a:endParaRPr>
          </a:p>
          <a:p>
            <a:pPr marL="605465" marR="17573" lvl="0" indent="-575112" algn="just" defTabSz="914400" rtl="0" eaLnBrk="1" fontAlgn="auto" latinLnBrk="0" hangingPunct="1">
              <a:lnSpc>
                <a:spcPct val="143800"/>
              </a:lnSpc>
              <a:spcBef>
                <a:spcPts val="13"/>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Times New Roman"/>
                <a:ea typeface="+mn-ea"/>
                <a:cs typeface="Times New Roman"/>
              </a:rPr>
              <a:t>3.</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 </a:t>
            </a:r>
            <a:r>
              <a:rPr kumimoji="0" lang="en-US" sz="2800" b="1" i="0" u="none" strike="noStrike" kern="1200" cap="none" spc="-13" normalizeH="0" baseline="0" noProof="0" dirty="0">
                <a:ln>
                  <a:noFill/>
                </a:ln>
                <a:solidFill>
                  <a:prstClr val="black"/>
                </a:solidFill>
                <a:effectLst/>
                <a:uLnTx/>
                <a:uFillTx/>
                <a:latin typeface="Times New Roman"/>
                <a:ea typeface="+mn-ea"/>
                <a:cs typeface="Times New Roman"/>
              </a:rPr>
              <a:t>Disseminated</a:t>
            </a:r>
            <a:r>
              <a:rPr kumimoji="0" lang="en-US" sz="2800" b="1"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US" sz="2800" b="1" i="0" u="none" strike="noStrike" kern="1200" cap="none" spc="-13" normalizeH="0" baseline="0" noProof="0" dirty="0">
                <a:ln>
                  <a:noFill/>
                </a:ln>
                <a:solidFill>
                  <a:prstClr val="black"/>
                </a:solidFill>
                <a:effectLst/>
                <a:uLnTx/>
                <a:uFillTx/>
                <a:latin typeface="Times New Roman"/>
                <a:ea typeface="+mn-ea"/>
                <a:cs typeface="Times New Roman"/>
              </a:rPr>
              <a:t>intravascular</a:t>
            </a:r>
            <a:r>
              <a:rPr kumimoji="0" lang="en-US" sz="2800" b="1"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US" sz="2800" b="1" i="0" u="none" strike="noStrike" kern="1200" cap="none" spc="-13" normalizeH="0" baseline="0" noProof="0" dirty="0">
                <a:ln>
                  <a:noFill/>
                </a:ln>
                <a:solidFill>
                  <a:prstClr val="black"/>
                </a:solidFill>
                <a:effectLst/>
                <a:uLnTx/>
                <a:uFillTx/>
                <a:latin typeface="Times New Roman"/>
                <a:ea typeface="+mn-ea"/>
                <a:cs typeface="Times New Roman"/>
              </a:rPr>
              <a:t>coagulation</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a:t>
            </a:r>
            <a:r>
              <a:rPr kumimoji="0" lang="en-US" sz="28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is</a:t>
            </a:r>
            <a:r>
              <a:rPr kumimoji="0" lang="en-US" sz="2800" b="0" i="0" u="none" strike="noStrike" kern="1200" cap="none" spc="0" normalizeH="0" baseline="0" noProof="0" dirty="0">
                <a:ln>
                  <a:noFill/>
                </a:ln>
                <a:solidFill>
                  <a:prstClr val="black"/>
                </a:solidFill>
                <a:effectLst/>
                <a:uLnTx/>
                <a:uFillTx/>
                <a:latin typeface="Times New Roman"/>
                <a:ea typeface="+mn-ea"/>
                <a:cs typeface="Times New Roman"/>
              </a:rPr>
              <a:t> a</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life</a:t>
            </a:r>
            <a:r>
              <a:rPr kumimoji="0" lang="en-US" sz="2800" b="0" i="0" u="none" strike="noStrike" kern="1200" cap="none" spc="868"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threatening, </a:t>
            </a:r>
            <a:r>
              <a:rPr kumimoji="0" lang="en-US" sz="28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acquired</a:t>
            </a:r>
            <a:r>
              <a:rPr kumimoji="0" lang="en-US" sz="28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coagulopathy</a:t>
            </a:r>
            <a:r>
              <a:rPr kumimoji="0" lang="en-US" sz="2800" b="0" i="0" u="none" strike="noStrike" kern="1200" cap="none" spc="0" normalizeH="0" baseline="0" noProof="0" dirty="0">
                <a:ln>
                  <a:noFill/>
                </a:ln>
                <a:solidFill>
                  <a:prstClr val="black"/>
                </a:solidFill>
                <a:effectLst/>
                <a:uLnTx/>
                <a:uFillTx/>
                <a:latin typeface="Times New Roman"/>
                <a:ea typeface="+mn-ea"/>
                <a:cs typeface="Times New Roman"/>
              </a:rPr>
              <a:t> in</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which</a:t>
            </a:r>
            <a:r>
              <a:rPr kumimoji="0" lang="en-US" sz="28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the</a:t>
            </a:r>
            <a:r>
              <a:rPr kumimoji="0" lang="en-US" sz="2800" b="0" i="0" u="none" strike="noStrike" kern="1200" cap="none" spc="25"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clotting</a:t>
            </a:r>
            <a:r>
              <a:rPr kumimoji="0" lang="en-US" sz="28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system</a:t>
            </a:r>
            <a:r>
              <a:rPr kumimoji="0" lang="en-US" sz="28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is</a:t>
            </a:r>
            <a:r>
              <a:rPr kumimoji="0" lang="en-US" sz="28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abnormally </a:t>
            </a:r>
            <a:r>
              <a:rPr kumimoji="0" lang="en-US" sz="2800" b="0" i="0" u="none" strike="noStrike" kern="1200" cap="none" spc="-843"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activated, resulting in widespread clot formation </a:t>
            </a:r>
            <a:r>
              <a:rPr kumimoji="0" lang="en-US" sz="2800" b="0" i="0" u="none" strike="noStrike" kern="1200" cap="none" spc="0" normalizeH="0" baseline="0" noProof="0" dirty="0">
                <a:ln>
                  <a:noFill/>
                </a:ln>
                <a:solidFill>
                  <a:prstClr val="black"/>
                </a:solidFill>
                <a:effectLst/>
                <a:uLnTx/>
                <a:uFillTx/>
                <a:latin typeface="Times New Roman"/>
                <a:ea typeface="+mn-ea"/>
                <a:cs typeface="Times New Roman"/>
              </a:rPr>
              <a:t>in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the small vessels </a:t>
            </a:r>
            <a:r>
              <a:rPr kumimoji="0" lang="en-US" sz="28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throughout the body, which leads to the depletion </a:t>
            </a:r>
            <a:r>
              <a:rPr kumimoji="0" lang="en-US" sz="2800" b="0" i="0" u="none" strike="noStrike" kern="1200" cap="none" spc="0" normalizeH="0" baseline="0" noProof="0" dirty="0">
                <a:ln>
                  <a:noFill/>
                </a:ln>
                <a:solidFill>
                  <a:prstClr val="black"/>
                </a:solidFill>
                <a:effectLst/>
                <a:uLnTx/>
                <a:uFillTx/>
                <a:latin typeface="Times New Roman"/>
                <a:ea typeface="+mn-ea"/>
                <a:cs typeface="Times New Roman"/>
              </a:rPr>
              <a:t>of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platelets and </a:t>
            </a:r>
            <a:r>
              <a:rPr kumimoji="0" lang="en-US" sz="28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coagulation factors. This is why </a:t>
            </a:r>
            <a:r>
              <a:rPr kumimoji="0" lang="en-US" sz="2800" b="0" i="0" u="none" strike="noStrike" kern="1200" cap="none" spc="0" normalizeH="0" baseline="0" noProof="0" dirty="0">
                <a:ln>
                  <a:noFill/>
                </a:ln>
                <a:solidFill>
                  <a:prstClr val="black"/>
                </a:solidFill>
                <a:effectLst/>
                <a:uLnTx/>
                <a:uFillTx/>
                <a:latin typeface="Times New Roman"/>
                <a:ea typeface="+mn-ea"/>
                <a:cs typeface="Times New Roman"/>
              </a:rPr>
              <a:t>DIC is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also known </a:t>
            </a:r>
            <a:r>
              <a:rPr kumimoji="0" lang="en-US" sz="2800" b="0" i="0" u="none" strike="noStrike" kern="1200" cap="none" spc="0" normalizeH="0" baseline="0" noProof="0" dirty="0">
                <a:ln>
                  <a:noFill/>
                </a:ln>
                <a:solidFill>
                  <a:prstClr val="black"/>
                </a:solidFill>
                <a:effectLst/>
                <a:uLnTx/>
                <a:uFillTx/>
                <a:latin typeface="Times New Roman"/>
                <a:ea typeface="+mn-ea"/>
                <a:cs typeface="Times New Roman"/>
              </a:rPr>
              <a:t>as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consumption </a:t>
            </a:r>
            <a:r>
              <a:rPr kumimoji="0" lang="en-US" sz="28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coagulopathy.</a:t>
            </a:r>
            <a:endParaRPr kumimoji="0" lang="en-US" sz="2800" b="0" i="0" u="none" strike="noStrike" kern="1200" cap="none" spc="0" normalizeH="0" baseline="0" noProof="0" dirty="0">
              <a:ln>
                <a:noFill/>
              </a:ln>
              <a:solidFill>
                <a:prstClr val="black"/>
              </a:solidFill>
              <a:effectLst/>
              <a:uLnTx/>
              <a:uFillTx/>
              <a:latin typeface="Times New Roman"/>
              <a:ea typeface="+mn-ea"/>
              <a:cs typeface="Times New Roman"/>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Times New Roman"/>
              <a:ea typeface="+mn-ea"/>
              <a:cs typeface="Times New Roman"/>
            </a:endParaRPr>
          </a:p>
          <a:p>
            <a:pPr marL="0" indent="0">
              <a:buNone/>
            </a:pPr>
            <a:endParaRPr lang="ar-IQ" dirty="0"/>
          </a:p>
        </p:txBody>
      </p:sp>
    </p:spTree>
    <p:extLst>
      <p:ext uri="{BB962C8B-B14F-4D97-AF65-F5344CB8AC3E}">
        <p14:creationId xmlns:p14="http://schemas.microsoft.com/office/powerpoint/2010/main" val="313173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ECBC3563-B027-4D00-BDC3-FE149C81F299}"/>
              </a:ext>
            </a:extLst>
          </p:cNvPr>
          <p:cNvSpPr>
            <a:spLocks noGrp="1"/>
          </p:cNvSpPr>
          <p:nvPr>
            <p:ph idx="1"/>
          </p:nvPr>
        </p:nvSpPr>
        <p:spPr/>
        <p:txBody>
          <a:bodyPr>
            <a:normAutofit fontScale="62500" lnSpcReduction="20000"/>
          </a:bodyPr>
          <a:lstStyle/>
          <a:p>
            <a:pPr marL="31951" marR="0" lvl="0" indent="0" algn="l" defTabSz="914400" rtl="0" eaLnBrk="1" fontAlgn="auto" latinLnBrk="0" hangingPunct="1">
              <a:lnSpc>
                <a:spcPct val="100000"/>
              </a:lnSpc>
              <a:spcBef>
                <a:spcPts val="0"/>
              </a:spcBef>
              <a:spcAft>
                <a:spcPts val="0"/>
              </a:spcAft>
              <a:buClrTx/>
              <a:buSzTx/>
              <a:buFontTx/>
              <a:buNone/>
              <a:tabLst/>
              <a:defRPr/>
            </a:pPr>
            <a:r>
              <a:rPr kumimoji="0" lang="en-US" sz="4500" b="1" i="0" u="none" strike="noStrike" kern="1200" cap="none" spc="-13" normalizeH="0" baseline="0" noProof="0" dirty="0">
                <a:ln>
                  <a:noFill/>
                </a:ln>
                <a:solidFill>
                  <a:srgbClr val="FF0000"/>
                </a:solidFill>
                <a:effectLst/>
                <a:uLnTx/>
                <a:uFillTx/>
                <a:latin typeface="Times New Roman"/>
                <a:ea typeface="+mn-ea"/>
                <a:cs typeface="Times New Roman"/>
              </a:rPr>
              <a:t>Traction</a:t>
            </a:r>
            <a:endParaRPr kumimoji="0" lang="en-US" sz="4500" b="0" i="0" u="none" strike="noStrike" kern="1200" cap="none" spc="0" normalizeH="0" baseline="0" noProof="0" dirty="0">
              <a:ln>
                <a:noFill/>
              </a:ln>
              <a:solidFill>
                <a:srgbClr val="FF0000"/>
              </a:solidFill>
              <a:effectLst/>
              <a:uLnTx/>
              <a:uFillTx/>
              <a:latin typeface="Times New Roman"/>
              <a:ea typeface="+mn-ea"/>
              <a:cs typeface="Times New Roman"/>
            </a:endParaRPr>
          </a:p>
          <a:p>
            <a:pPr marL="31951" marR="20768" lvl="0" indent="0" algn="just" defTabSz="914400" rtl="0" eaLnBrk="1" fontAlgn="auto" latinLnBrk="0" hangingPunct="1">
              <a:lnSpc>
                <a:spcPct val="143700"/>
              </a:lnSpc>
              <a:spcBef>
                <a:spcPts val="25"/>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a:ea typeface="+mn-ea"/>
                <a:cs typeface="Times New Roman"/>
              </a:rPr>
              <a:t>Uterine </a:t>
            </a:r>
            <a:r>
              <a:rPr kumimoji="0" lang="en-US" sz="2800" b="1" i="0" u="none" strike="noStrike" kern="1200" cap="none" spc="-13" normalizeH="0" baseline="0" noProof="0" dirty="0">
                <a:ln>
                  <a:noFill/>
                </a:ln>
                <a:solidFill>
                  <a:prstClr val="black"/>
                </a:solidFill>
                <a:effectLst/>
                <a:uLnTx/>
                <a:uFillTx/>
                <a:latin typeface="Times New Roman"/>
                <a:ea typeface="+mn-ea"/>
                <a:cs typeface="Times New Roman"/>
              </a:rPr>
              <a:t>inversion</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 in </a:t>
            </a:r>
            <a:r>
              <a:rPr kumimoji="0" lang="en-US" sz="2800" b="0" i="0" u="none" strike="noStrike" kern="1200" cap="none" spc="-25" normalizeH="0" baseline="0" noProof="0" dirty="0">
                <a:ln>
                  <a:noFill/>
                </a:ln>
                <a:solidFill>
                  <a:prstClr val="black"/>
                </a:solidFill>
                <a:effectLst/>
                <a:uLnTx/>
                <a:uFillTx/>
                <a:latin typeface="Times New Roman"/>
                <a:ea typeface="+mn-ea"/>
                <a:cs typeface="Times New Roman"/>
              </a:rPr>
              <a:t>which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the uterus </a:t>
            </a:r>
            <a:r>
              <a:rPr kumimoji="0" lang="en-US" sz="2800" b="0" i="0" u="none" strike="noStrike" kern="1200" cap="none" spc="0" normalizeH="0" baseline="0" noProof="0" dirty="0">
                <a:ln>
                  <a:noFill/>
                </a:ln>
                <a:solidFill>
                  <a:prstClr val="black"/>
                </a:solidFill>
                <a:effectLst/>
                <a:uLnTx/>
                <a:uFillTx/>
                <a:latin typeface="Times New Roman"/>
                <a:ea typeface="+mn-ea"/>
                <a:cs typeface="Times New Roman"/>
              </a:rPr>
              <a:t>is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turned inside out, </a:t>
            </a:r>
            <a:r>
              <a:rPr kumimoji="0" lang="en-US" sz="2800" b="0" i="0" u="none" strike="noStrike" kern="1200" cap="none" spc="-25" normalizeH="0" baseline="0" noProof="0" dirty="0">
                <a:ln>
                  <a:noFill/>
                </a:ln>
                <a:solidFill>
                  <a:prstClr val="black"/>
                </a:solidFill>
                <a:effectLst/>
                <a:uLnTx/>
                <a:uFillTx/>
                <a:latin typeface="Times New Roman"/>
                <a:ea typeface="+mn-ea"/>
                <a:cs typeface="Times New Roman"/>
              </a:rPr>
              <a:t>results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from </a:t>
            </a:r>
            <a:r>
              <a:rPr kumimoji="0" lang="en-US" sz="28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excessive traction </a:t>
            </a:r>
            <a:r>
              <a:rPr kumimoji="0" lang="en-US" sz="2800" b="0" i="0" u="none" strike="noStrike" kern="1200" cap="none" spc="0" normalizeH="0" baseline="0" noProof="0" dirty="0">
                <a:ln>
                  <a:noFill/>
                </a:ln>
                <a:solidFill>
                  <a:prstClr val="black"/>
                </a:solidFill>
                <a:effectLst/>
                <a:uLnTx/>
                <a:uFillTx/>
                <a:latin typeface="Times New Roman"/>
                <a:ea typeface="+mn-ea"/>
                <a:cs typeface="Times New Roman"/>
              </a:rPr>
              <a:t>on the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umbilical cord in </a:t>
            </a:r>
            <a:r>
              <a:rPr kumimoji="0" lang="en-US" sz="2800" b="0" i="0" u="none" strike="noStrike" kern="1200" cap="none" spc="0" normalizeH="0" baseline="0" noProof="0" dirty="0">
                <a:ln>
                  <a:noFill/>
                </a:ln>
                <a:solidFill>
                  <a:prstClr val="black"/>
                </a:solidFill>
                <a:effectLst/>
                <a:uLnTx/>
                <a:uFillTx/>
                <a:latin typeface="Times New Roman"/>
                <a:ea typeface="+mn-ea"/>
                <a:cs typeface="Times New Roman"/>
              </a:rPr>
              <a:t>an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attempt to hasten the third </a:t>
            </a:r>
            <a:r>
              <a:rPr kumimoji="0" lang="en-US" sz="28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stage of childbirth. Inversion prevents the myometrium </a:t>
            </a:r>
            <a:r>
              <a:rPr kumimoji="0" lang="en-US" sz="2800" b="0" i="0" u="none" strike="noStrike" kern="1200" cap="none" spc="0" normalizeH="0" baseline="0" noProof="0" dirty="0">
                <a:ln>
                  <a:noFill/>
                </a:ln>
                <a:solidFill>
                  <a:prstClr val="black"/>
                </a:solidFill>
                <a:effectLst/>
                <a:uLnTx/>
                <a:uFillTx/>
                <a:latin typeface="Times New Roman"/>
                <a:ea typeface="+mn-ea"/>
                <a:cs typeface="Times New Roman"/>
              </a:rPr>
              <a:t>from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contracting </a:t>
            </a:r>
            <a:r>
              <a:rPr kumimoji="0" lang="en-US" sz="28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and retracting, and </a:t>
            </a:r>
            <a:r>
              <a:rPr kumimoji="0" lang="en-US" sz="2800" b="0" i="0" u="none" strike="noStrike" kern="1200" cap="none" spc="0" normalizeH="0" baseline="0" noProof="0" dirty="0">
                <a:ln>
                  <a:noFill/>
                </a:ln>
                <a:solidFill>
                  <a:prstClr val="black"/>
                </a:solidFill>
                <a:effectLst/>
                <a:uLnTx/>
                <a:uFillTx/>
                <a:latin typeface="Times New Roman"/>
                <a:ea typeface="+mn-ea"/>
                <a:cs typeface="Times New Roman"/>
              </a:rPr>
              <a:t>it is associated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with life-threatening hemorrhaging </a:t>
            </a:r>
            <a:r>
              <a:rPr kumimoji="0" lang="en-US" sz="2800" b="0" i="0" u="none" strike="noStrike" kern="1200" cap="none" spc="-25" normalizeH="0" baseline="0" noProof="0" dirty="0">
                <a:ln>
                  <a:noFill/>
                </a:ln>
                <a:solidFill>
                  <a:prstClr val="black"/>
                </a:solidFill>
                <a:effectLst/>
                <a:uLnTx/>
                <a:uFillTx/>
                <a:latin typeface="Times New Roman"/>
                <a:ea typeface="+mn-ea"/>
                <a:cs typeface="Times New Roman"/>
              </a:rPr>
              <a:t>as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 well </a:t>
            </a:r>
            <a:r>
              <a:rPr kumimoji="0" lang="en-US" sz="2800" b="0" i="0" u="none" strike="noStrike" kern="1200" cap="none" spc="-25" normalizeH="0" baseline="0" noProof="0" dirty="0">
                <a:ln>
                  <a:noFill/>
                </a:ln>
                <a:solidFill>
                  <a:prstClr val="black"/>
                </a:solidFill>
                <a:effectLst/>
                <a:uLnTx/>
                <a:uFillTx/>
                <a:latin typeface="Times New Roman"/>
                <a:ea typeface="+mn-ea"/>
                <a:cs typeface="Times New Roman"/>
              </a:rPr>
              <a:t>as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profound hypotension from vagal activation. Maternal symptoms </a:t>
            </a:r>
            <a:r>
              <a:rPr kumimoji="0" lang="en-US" sz="28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include pain, profuse</a:t>
            </a:r>
            <a:r>
              <a:rPr kumimoji="0" lang="en-US" sz="2800" b="0" i="0" u="none" strike="noStrike" kern="1200" cap="none" spc="-38"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bleeding, and</a:t>
            </a:r>
            <a:r>
              <a:rPr kumimoji="0" lang="en-US" sz="2800" b="0" i="0" u="none" strike="noStrike" kern="1200" cap="none" spc="-38"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shock</a:t>
            </a:r>
            <a:endParaRPr kumimoji="0" lang="en-US" sz="2800" b="0" i="0" u="none" strike="noStrike" kern="1200" cap="none" spc="0" normalizeH="0" baseline="0" noProof="0" dirty="0">
              <a:ln>
                <a:noFill/>
              </a:ln>
              <a:solidFill>
                <a:prstClr val="black"/>
              </a:solidFill>
              <a:effectLst/>
              <a:uLnTx/>
              <a:uFillTx/>
              <a:latin typeface="Times New Roman"/>
              <a:ea typeface="+mn-ea"/>
              <a:cs typeface="Times New Roman"/>
            </a:endParaRPr>
          </a:p>
          <a:p>
            <a:pPr marL="31951" marR="23963" lvl="0" indent="0" algn="just" defTabSz="914400" rtl="0" eaLnBrk="1" fontAlgn="auto" latinLnBrk="0" hangingPunct="1">
              <a:lnSpc>
                <a:spcPct val="143600"/>
              </a:lnSpc>
              <a:spcBef>
                <a:spcPts val="0"/>
              </a:spcBef>
              <a:spcAft>
                <a:spcPts val="0"/>
              </a:spcAft>
              <a:buClrTx/>
              <a:buSzTx/>
              <a:buFontTx/>
              <a:buNone/>
              <a:tabLst/>
              <a:defRPr/>
            </a:pPr>
            <a:r>
              <a:rPr kumimoji="0" lang="en-US" sz="2800" b="1" i="0" u="none" strike="noStrike" kern="1200" cap="none" spc="-13" normalizeH="0" baseline="0" noProof="0" dirty="0">
                <a:ln>
                  <a:noFill/>
                </a:ln>
                <a:solidFill>
                  <a:prstClr val="black"/>
                </a:solidFill>
                <a:effectLst/>
                <a:uLnTx/>
                <a:uFillTx/>
                <a:latin typeface="Times New Roman"/>
                <a:ea typeface="+mn-ea"/>
                <a:cs typeface="Times New Roman"/>
              </a:rPr>
              <a:t>Causes</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 occurs with </a:t>
            </a:r>
            <a:r>
              <a:rPr kumimoji="0" lang="en-US" sz="2800" b="0" i="0" u="none" strike="noStrike" kern="1200" cap="none" spc="0" normalizeH="0" baseline="0" noProof="0" dirty="0">
                <a:ln>
                  <a:noFill/>
                </a:ln>
                <a:solidFill>
                  <a:prstClr val="black"/>
                </a:solidFill>
                <a:effectLst/>
                <a:uLnTx/>
                <a:uFillTx/>
                <a:latin typeface="Times New Roman"/>
                <a:ea typeface="+mn-ea"/>
                <a:cs typeface="Times New Roman"/>
              </a:rPr>
              <a:t>an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atonic uterus that </a:t>
            </a:r>
            <a:r>
              <a:rPr kumimoji="0" lang="en-US" sz="2800" b="0" i="0" u="none" strike="noStrike" kern="1200" cap="none" spc="0" normalizeH="0" baseline="0" noProof="0" dirty="0">
                <a:ln>
                  <a:noFill/>
                </a:ln>
                <a:solidFill>
                  <a:prstClr val="black"/>
                </a:solidFill>
                <a:effectLst/>
                <a:uLnTx/>
                <a:uFillTx/>
                <a:latin typeface="Times New Roman"/>
                <a:ea typeface="+mn-ea"/>
                <a:cs typeface="Times New Roman"/>
              </a:rPr>
              <a:t>has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not separated well from the </a:t>
            </a:r>
            <a:r>
              <a:rPr kumimoji="0" lang="en-US" sz="28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placenta, excessive traction </a:t>
            </a:r>
            <a:r>
              <a:rPr kumimoji="0" lang="en-US" sz="2800" b="0" i="0" u="none" strike="noStrike" kern="1200" cap="none" spc="0" normalizeH="0" baseline="0" noProof="0" dirty="0">
                <a:ln>
                  <a:noFill/>
                </a:ln>
                <a:solidFill>
                  <a:prstClr val="black"/>
                </a:solidFill>
                <a:effectLst/>
                <a:uLnTx/>
                <a:uFillTx/>
                <a:latin typeface="Times New Roman"/>
                <a:ea typeface="+mn-ea"/>
                <a:cs typeface="Times New Roman"/>
              </a:rPr>
              <a:t>on the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umbilical cord while placental delivery </a:t>
            </a:r>
            <a:r>
              <a:rPr kumimoji="0" lang="en-US" sz="2800" b="0" i="0" u="none" strike="noStrike" kern="1200" cap="none" spc="-843"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0" normalizeH="0" baseline="0" noProof="0" dirty="0">
                <a:ln>
                  <a:noFill/>
                </a:ln>
                <a:solidFill>
                  <a:prstClr val="black"/>
                </a:solidFill>
                <a:effectLst/>
                <a:uLnTx/>
                <a:uFillTx/>
                <a:latin typeface="Times New Roman"/>
                <a:ea typeface="+mn-ea"/>
                <a:cs typeface="Times New Roman"/>
              </a:rPr>
              <a:t>is</a:t>
            </a:r>
            <a:r>
              <a:rPr kumimoji="0" lang="en-US" sz="2800" b="0" i="0" u="none" strike="noStrike" kern="1200" cap="none" spc="-50"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being</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assisted</a:t>
            </a:r>
            <a:endParaRPr kumimoji="0" lang="en-US" sz="2800" b="0" i="0" u="none" strike="noStrike" kern="1200" cap="none" spc="0" normalizeH="0" baseline="0" noProof="0" dirty="0">
              <a:ln>
                <a:noFill/>
              </a:ln>
              <a:solidFill>
                <a:prstClr val="black"/>
              </a:solidFill>
              <a:effectLst/>
              <a:uLnTx/>
              <a:uFillTx/>
              <a:latin typeface="Times New Roman"/>
              <a:ea typeface="+mn-ea"/>
              <a:cs typeface="Times New Roman"/>
            </a:endParaRPr>
          </a:p>
          <a:p>
            <a:pPr marL="31951" marR="15975" lvl="0" indent="0" algn="just" defTabSz="914400" rtl="0" eaLnBrk="1" fontAlgn="auto" latinLnBrk="0" hangingPunct="1">
              <a:lnSpc>
                <a:spcPct val="143700"/>
              </a:lnSpc>
              <a:spcBef>
                <a:spcPts val="38"/>
              </a:spcBef>
              <a:spcAft>
                <a:spcPts val="0"/>
              </a:spcAft>
              <a:buClrTx/>
              <a:buSzTx/>
              <a:buFontTx/>
              <a:buNone/>
              <a:tabLst/>
              <a:defRPr/>
            </a:pPr>
            <a:r>
              <a:rPr kumimoji="0" lang="en-US" sz="2800" b="1" i="0" u="none" strike="noStrike" kern="1200" cap="none" spc="-13" normalizeH="0" baseline="0" noProof="0" dirty="0">
                <a:ln>
                  <a:noFill/>
                </a:ln>
                <a:solidFill>
                  <a:prstClr val="black"/>
                </a:solidFill>
                <a:effectLst/>
                <a:uLnTx/>
                <a:uFillTx/>
                <a:latin typeface="Times New Roman"/>
                <a:ea typeface="+mn-ea"/>
                <a:cs typeface="Times New Roman"/>
              </a:rPr>
              <a:t>Management </a:t>
            </a:r>
            <a:r>
              <a:rPr kumimoji="0" lang="en-US" sz="2800" b="1" i="0" u="none" strike="noStrike" kern="1200" cap="none" spc="0" normalizeH="0" baseline="0" noProof="0" dirty="0">
                <a:ln>
                  <a:noFill/>
                </a:ln>
                <a:solidFill>
                  <a:prstClr val="black"/>
                </a:solidFill>
                <a:effectLst/>
                <a:uLnTx/>
                <a:uFillTx/>
                <a:latin typeface="Times New Roman"/>
                <a:ea typeface="+mn-ea"/>
                <a:cs typeface="Times New Roman"/>
              </a:rPr>
              <a:t>of </a:t>
            </a:r>
            <a:r>
              <a:rPr kumimoji="0" lang="en-US" sz="2800" b="1" i="0" u="none" strike="noStrike" kern="1200" cap="none" spc="-13" normalizeH="0" baseline="0" noProof="0" dirty="0">
                <a:ln>
                  <a:noFill/>
                </a:ln>
                <a:solidFill>
                  <a:prstClr val="black"/>
                </a:solidFill>
                <a:effectLst/>
                <a:uLnTx/>
                <a:uFillTx/>
                <a:latin typeface="Times New Roman"/>
                <a:ea typeface="+mn-ea"/>
                <a:cs typeface="Times New Roman"/>
              </a:rPr>
              <a:t>uterine inversion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involves gentle pushing </a:t>
            </a:r>
            <a:r>
              <a:rPr kumimoji="0" lang="en-US" sz="2800" b="0" i="0" u="none" strike="noStrike" kern="1200" cap="none" spc="0" normalizeH="0" baseline="0" noProof="0" dirty="0">
                <a:ln>
                  <a:noFill/>
                </a:ln>
                <a:solidFill>
                  <a:prstClr val="black"/>
                </a:solidFill>
                <a:effectLst/>
                <a:uLnTx/>
                <a:uFillTx/>
                <a:latin typeface="Times New Roman"/>
                <a:ea typeface="+mn-ea"/>
                <a:cs typeface="Times New Roman"/>
              </a:rPr>
              <a:t>of the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uterus </a:t>
            </a:r>
            <a:r>
              <a:rPr kumimoji="0" lang="en-US" sz="28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back into position (under general anesthesia) by the health care provider, </a:t>
            </a:r>
            <a:r>
              <a:rPr kumimoji="0" lang="en-US" sz="28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followed</a:t>
            </a:r>
            <a:r>
              <a:rPr kumimoji="0" lang="en-US" sz="28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by</a:t>
            </a:r>
            <a:r>
              <a:rPr kumimoji="0" lang="en-US" sz="28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oxytocin</a:t>
            </a:r>
            <a:r>
              <a:rPr kumimoji="0" lang="en-US" sz="2800" b="0" i="0" u="none" strike="noStrike" kern="1200" cap="none" spc="0" normalizeH="0" baseline="0" noProof="0" dirty="0">
                <a:ln>
                  <a:noFill/>
                </a:ln>
                <a:solidFill>
                  <a:prstClr val="black"/>
                </a:solidFill>
                <a:effectLst/>
                <a:uLnTx/>
                <a:uFillTx/>
                <a:latin typeface="Times New Roman"/>
                <a:ea typeface="+mn-ea"/>
                <a:cs typeface="Times New Roman"/>
              </a:rPr>
              <a:t> to</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augment</a:t>
            </a:r>
            <a:r>
              <a:rPr kumimoji="0" lang="en-US" sz="28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uterine</a:t>
            </a:r>
            <a:r>
              <a:rPr kumimoji="0" lang="en-US" sz="28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contractions</a:t>
            </a:r>
            <a:r>
              <a:rPr kumimoji="0" lang="en-US" sz="28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and</a:t>
            </a:r>
            <a:r>
              <a:rPr kumimoji="0" lang="en-US" sz="28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antibiotic </a:t>
            </a:r>
            <a:r>
              <a:rPr kumimoji="0" lang="en-US" sz="28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therapy to prevent infection. Prevention can </a:t>
            </a:r>
            <a:r>
              <a:rPr kumimoji="0" lang="en-US" sz="2800" b="0" i="0" u="none" strike="noStrike" kern="1200" cap="none" spc="0" normalizeH="0" baseline="0" noProof="0" dirty="0">
                <a:ln>
                  <a:noFill/>
                </a:ln>
                <a:solidFill>
                  <a:prstClr val="black"/>
                </a:solidFill>
                <a:effectLst/>
                <a:uLnTx/>
                <a:uFillTx/>
                <a:latin typeface="Times New Roman"/>
                <a:ea typeface="+mn-ea"/>
                <a:cs typeface="Times New Roman"/>
              </a:rPr>
              <a:t>be </a:t>
            </a:r>
            <a:r>
              <a:rPr kumimoji="0" lang="en-US" sz="2800" b="0" i="0" u="none" strike="noStrike" kern="1200" cap="none" spc="-25" normalizeH="0" baseline="0" noProof="0" dirty="0">
                <a:ln>
                  <a:noFill/>
                </a:ln>
                <a:solidFill>
                  <a:prstClr val="black"/>
                </a:solidFill>
                <a:effectLst/>
                <a:uLnTx/>
                <a:uFillTx/>
                <a:latin typeface="Times New Roman"/>
                <a:ea typeface="+mn-ea"/>
                <a:cs typeface="Times New Roman"/>
              </a:rPr>
              <a:t>achieved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by not pulling </a:t>
            </a:r>
            <a:r>
              <a:rPr kumimoji="0" lang="en-US" sz="28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forcefully</a:t>
            </a:r>
            <a:r>
              <a:rPr kumimoji="0" lang="en-US" sz="2800" b="0" i="0" u="none" strike="noStrike" kern="1200" cap="none" spc="-38"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0" normalizeH="0" baseline="0" noProof="0" dirty="0">
                <a:ln>
                  <a:noFill/>
                </a:ln>
                <a:solidFill>
                  <a:prstClr val="black"/>
                </a:solidFill>
                <a:effectLst/>
                <a:uLnTx/>
                <a:uFillTx/>
                <a:latin typeface="Times New Roman"/>
                <a:ea typeface="+mn-ea"/>
                <a:cs typeface="Times New Roman"/>
              </a:rPr>
              <a:t>on</a:t>
            </a:r>
            <a:r>
              <a:rPr kumimoji="0" lang="en-US" sz="2800" b="0" i="0" u="none" strike="noStrike" kern="1200" cap="none" spc="-38"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0" normalizeH="0" baseline="0" noProof="0" dirty="0">
                <a:ln>
                  <a:noFill/>
                </a:ln>
                <a:solidFill>
                  <a:prstClr val="black"/>
                </a:solidFill>
                <a:effectLst/>
                <a:uLnTx/>
                <a:uFillTx/>
                <a:latin typeface="Times New Roman"/>
                <a:ea typeface="+mn-ea"/>
                <a:cs typeface="Times New Roman"/>
              </a:rPr>
              <a:t>the</a:t>
            </a:r>
            <a:r>
              <a:rPr kumimoji="0" lang="en-US" sz="2800" b="0" i="0" u="none" strike="noStrike" kern="1200" cap="none" spc="-38"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umbilical</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cord</a:t>
            </a:r>
            <a:r>
              <a:rPr kumimoji="0" lang="en-US" sz="2800" b="0" i="0" u="none" strike="noStrike" kern="1200" cap="none" spc="-25"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until</a:t>
            </a:r>
            <a:r>
              <a:rPr kumimoji="0" lang="en-US" sz="2800" b="0" i="0" u="none" strike="noStrike" kern="1200" cap="none" spc="-25"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0" normalizeH="0" baseline="0" noProof="0" dirty="0">
                <a:ln>
                  <a:noFill/>
                </a:ln>
                <a:solidFill>
                  <a:prstClr val="black"/>
                </a:solidFill>
                <a:effectLst/>
                <a:uLnTx/>
                <a:uFillTx/>
                <a:latin typeface="Times New Roman"/>
                <a:ea typeface="+mn-ea"/>
                <a:cs typeface="Times New Roman"/>
              </a:rPr>
              <a:t>the</a:t>
            </a:r>
            <a:r>
              <a:rPr kumimoji="0" lang="en-US" sz="2800" b="0" i="0" u="none" strike="noStrike" kern="1200" cap="none" spc="-38"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13" normalizeH="0" baseline="0" noProof="0" dirty="0">
                <a:ln>
                  <a:noFill/>
                </a:ln>
                <a:solidFill>
                  <a:prstClr val="black"/>
                </a:solidFill>
                <a:effectLst/>
                <a:uLnTx/>
                <a:uFillTx/>
                <a:latin typeface="Times New Roman"/>
                <a:ea typeface="+mn-ea"/>
                <a:cs typeface="Times New Roman"/>
              </a:rPr>
              <a:t>placenta</a:t>
            </a:r>
            <a:r>
              <a:rPr kumimoji="0" lang="en-US" sz="2800" b="0" i="0" u="none" strike="noStrike" kern="1200" cap="none" spc="-38" normalizeH="0" baseline="0" noProof="0" dirty="0">
                <a:ln>
                  <a:noFill/>
                </a:ln>
                <a:solidFill>
                  <a:prstClr val="black"/>
                </a:solidFill>
                <a:effectLst/>
                <a:uLnTx/>
                <a:uFillTx/>
                <a:latin typeface="Times New Roman"/>
                <a:ea typeface="+mn-ea"/>
                <a:cs typeface="Times New Roman"/>
              </a:rPr>
              <a:t> </a:t>
            </a:r>
            <a:r>
              <a:rPr kumimoji="0" lang="en-US" sz="2800" b="0" i="0" u="none" strike="noStrike" kern="1200" cap="none" spc="0" normalizeH="0" baseline="0" noProof="0" dirty="0">
                <a:ln>
                  <a:noFill/>
                </a:ln>
                <a:solidFill>
                  <a:prstClr val="black"/>
                </a:solidFill>
                <a:effectLst/>
                <a:uLnTx/>
                <a:uFillTx/>
                <a:latin typeface="Times New Roman"/>
                <a:ea typeface="+mn-ea"/>
                <a:cs typeface="Times New Roman"/>
              </a:rPr>
              <a:t>separates</a:t>
            </a:r>
            <a:endParaRPr lang="ar-IQ" dirty="0"/>
          </a:p>
        </p:txBody>
      </p:sp>
    </p:spTree>
    <p:extLst>
      <p:ext uri="{BB962C8B-B14F-4D97-AF65-F5344CB8AC3E}">
        <p14:creationId xmlns:p14="http://schemas.microsoft.com/office/powerpoint/2010/main" val="22465260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fontScale="77500" lnSpcReduction="20000"/>
          </a:bodyPr>
          <a:lstStyle/>
          <a:p>
            <a:pPr algn="l">
              <a:buNone/>
            </a:pPr>
            <a:r>
              <a:rPr lang="en-GB" b="1" dirty="0"/>
              <a:t> </a:t>
            </a:r>
          </a:p>
          <a:p>
            <a:pPr algn="l">
              <a:buNone/>
            </a:pPr>
            <a:r>
              <a:rPr lang="en-GB" sz="6400" dirty="0">
                <a:solidFill>
                  <a:srgbClr val="FF0000"/>
                </a:solidFill>
              </a:rPr>
              <a:t>Antenatal risk factors</a:t>
            </a:r>
            <a:r>
              <a:rPr lang="en-GB" dirty="0"/>
              <a:t>:</a:t>
            </a:r>
          </a:p>
          <a:p>
            <a:pPr lvl="1" algn="l">
              <a:buNone/>
            </a:pPr>
            <a:r>
              <a:rPr lang="en-GB" dirty="0" err="1">
                <a:hlinkClick r:id="rId2"/>
              </a:rPr>
              <a:t>Antepartum</a:t>
            </a:r>
            <a:r>
              <a:rPr lang="en-GB" dirty="0">
                <a:hlinkClick r:id="rId2"/>
              </a:rPr>
              <a:t> haemorrhage</a:t>
            </a:r>
            <a:r>
              <a:rPr lang="en-GB" dirty="0"/>
              <a:t> in this pregnancy.</a:t>
            </a:r>
          </a:p>
          <a:p>
            <a:pPr lvl="1" algn="l">
              <a:buNone/>
            </a:pPr>
            <a:r>
              <a:rPr lang="en-GB" dirty="0">
                <a:hlinkClick r:id="rId3"/>
              </a:rPr>
              <a:t>Placenta </a:t>
            </a:r>
            <a:r>
              <a:rPr lang="en-GB" dirty="0" err="1">
                <a:hlinkClick r:id="rId3"/>
              </a:rPr>
              <a:t>praevia</a:t>
            </a:r>
            <a:endParaRPr lang="en-GB" dirty="0"/>
          </a:p>
          <a:p>
            <a:pPr lvl="1" algn="l">
              <a:buNone/>
            </a:pPr>
            <a:r>
              <a:rPr lang="en-GB" dirty="0"/>
              <a:t>Suspected or proven </a:t>
            </a:r>
            <a:r>
              <a:rPr lang="en-GB" dirty="0">
                <a:hlinkClick r:id="rId4"/>
              </a:rPr>
              <a:t>placental abruption</a:t>
            </a:r>
            <a:r>
              <a:rPr lang="en-GB" dirty="0"/>
              <a:t>.</a:t>
            </a:r>
          </a:p>
          <a:p>
            <a:pPr lvl="1" algn="l">
              <a:buNone/>
            </a:pPr>
            <a:r>
              <a:rPr lang="en-GB" dirty="0">
                <a:hlinkClick r:id="rId5"/>
              </a:rPr>
              <a:t>Multiple pregnancy</a:t>
            </a:r>
            <a:r>
              <a:rPr lang="en-GB" dirty="0"/>
              <a:t> ,Also other causes of uterine over-</a:t>
            </a:r>
            <a:r>
              <a:rPr lang="en-GB" dirty="0" err="1"/>
              <a:t>distention</a:t>
            </a:r>
            <a:r>
              <a:rPr lang="en-GB" dirty="0"/>
              <a:t> such as </a:t>
            </a:r>
            <a:r>
              <a:rPr lang="en-GB" dirty="0" err="1">
                <a:hlinkClick r:id="rId6"/>
              </a:rPr>
              <a:t>polyhydramnios</a:t>
            </a:r>
            <a:r>
              <a:rPr lang="en-GB" dirty="0"/>
              <a:t> or </a:t>
            </a:r>
            <a:r>
              <a:rPr lang="en-GB" dirty="0" err="1"/>
              <a:t>macrosomia</a:t>
            </a:r>
            <a:r>
              <a:rPr lang="en-GB" dirty="0"/>
              <a:t>.</a:t>
            </a:r>
          </a:p>
          <a:p>
            <a:pPr lvl="1" algn="l">
              <a:buNone/>
            </a:pPr>
            <a:r>
              <a:rPr lang="en-GB" dirty="0">
                <a:hlinkClick r:id="rId7"/>
              </a:rPr>
              <a:t>Pre-</a:t>
            </a:r>
            <a:r>
              <a:rPr lang="en-GB" dirty="0" err="1">
                <a:hlinkClick r:id="rId7"/>
              </a:rPr>
              <a:t>eclampsia</a:t>
            </a:r>
            <a:r>
              <a:rPr lang="en-GB" dirty="0"/>
              <a:t> or pregnancy-induced </a:t>
            </a:r>
            <a:r>
              <a:rPr lang="en-GB" dirty="0">
                <a:hlinkClick r:id="rId8"/>
              </a:rPr>
              <a:t>hypertension</a:t>
            </a:r>
            <a:r>
              <a:rPr lang="en-GB" dirty="0"/>
              <a:t>.</a:t>
            </a:r>
          </a:p>
          <a:p>
            <a:pPr lvl="1" algn="l">
              <a:buNone/>
            </a:pPr>
            <a:r>
              <a:rPr lang="en-GB" dirty="0"/>
              <a:t>Grand </a:t>
            </a:r>
            <a:r>
              <a:rPr lang="en-GB" dirty="0" err="1"/>
              <a:t>multiparity</a:t>
            </a:r>
            <a:r>
              <a:rPr lang="en-GB" dirty="0"/>
              <a:t> (four or more pregnancies).</a:t>
            </a:r>
          </a:p>
          <a:p>
            <a:pPr lvl="1" algn="l">
              <a:buNone/>
            </a:pPr>
            <a:r>
              <a:rPr lang="en-GB" dirty="0"/>
              <a:t>Previous PPH or previous history of retained placenta.</a:t>
            </a:r>
          </a:p>
          <a:p>
            <a:pPr lvl="1" algn="l">
              <a:buNone/>
            </a:pPr>
            <a:r>
              <a:rPr lang="en-GB" dirty="0"/>
              <a:t>Asian ethnic origin.</a:t>
            </a:r>
          </a:p>
          <a:p>
            <a:pPr lvl="1" algn="l">
              <a:buNone/>
            </a:pPr>
            <a:r>
              <a:rPr lang="en-GB" dirty="0"/>
              <a:t>Maternal obesity. Body mass index &gt;35 kg/m</a:t>
            </a:r>
            <a:r>
              <a:rPr lang="en-GB" baseline="30000" dirty="0"/>
              <a:t>2</a:t>
            </a:r>
            <a:r>
              <a:rPr lang="en-GB" dirty="0"/>
              <a:t> (2 x risk).</a:t>
            </a:r>
          </a:p>
          <a:p>
            <a:pPr lvl="1" algn="l">
              <a:buNone/>
            </a:pPr>
            <a:r>
              <a:rPr lang="en-GB" dirty="0"/>
              <a:t>Existing uterine abnormalities.</a:t>
            </a:r>
          </a:p>
          <a:p>
            <a:pPr lvl="1" algn="l">
              <a:buNone/>
            </a:pPr>
            <a:r>
              <a:rPr lang="en-GB" dirty="0"/>
              <a:t>Maternal age (40 years or older).</a:t>
            </a:r>
          </a:p>
          <a:p>
            <a:pPr lvl="1" algn="l">
              <a:buNone/>
            </a:pPr>
            <a:r>
              <a:rPr lang="en-GB" dirty="0"/>
              <a:t>Maternal anaemia. </a:t>
            </a:r>
            <a:r>
              <a:rPr lang="en-GB" dirty="0" err="1"/>
              <a:t>Hb</a:t>
            </a:r>
            <a:r>
              <a:rPr lang="en-GB" dirty="0"/>
              <a:t> &lt;9 g/</a:t>
            </a:r>
            <a:r>
              <a:rPr lang="en-GB" dirty="0" err="1"/>
              <a:t>dL</a:t>
            </a:r>
            <a:r>
              <a:rPr lang="en-GB" dirty="0"/>
              <a:t>.</a:t>
            </a:r>
          </a:p>
          <a:p>
            <a:pPr algn="l">
              <a:buNone/>
            </a:pPr>
            <a:endParaRPr lang="en-GB" dirty="0"/>
          </a:p>
        </p:txBody>
      </p:sp>
      <p:sp>
        <p:nvSpPr>
          <p:cNvPr id="2" name="عنوان 1"/>
          <p:cNvSpPr>
            <a:spLocks noGrp="1"/>
          </p:cNvSpPr>
          <p:nvPr>
            <p:ph type="title"/>
          </p:nvPr>
        </p:nvSpPr>
        <p:spPr/>
        <p:txBody>
          <a:bodyPr/>
          <a:lstStyle/>
          <a:p>
            <a:r>
              <a:rPr lang="en-GB" b="1" dirty="0">
                <a:solidFill>
                  <a:srgbClr val="FFC000"/>
                </a:solidFill>
              </a:rPr>
              <a:t>Risk factors</a:t>
            </a:r>
            <a:endParaRPr lang="en-GB" dirty="0">
              <a:solidFill>
                <a:srgbClr val="FFC000"/>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lnSpcReduction="10000"/>
          </a:bodyPr>
          <a:lstStyle/>
          <a:p>
            <a:pPr algn="l">
              <a:buNone/>
            </a:pPr>
            <a:r>
              <a:rPr lang="en-GB" dirty="0"/>
              <a:t>Emergency </a:t>
            </a:r>
            <a:r>
              <a:rPr lang="en-GB" dirty="0">
                <a:hlinkClick r:id="rId2"/>
              </a:rPr>
              <a:t>caesarean section</a:t>
            </a:r>
            <a:r>
              <a:rPr lang="en-GB" dirty="0"/>
              <a:t> </a:t>
            </a:r>
          </a:p>
          <a:p>
            <a:pPr algn="l">
              <a:buNone/>
            </a:pPr>
            <a:r>
              <a:rPr lang="en-GB" dirty="0"/>
              <a:t>Elective caesarean section- especially if &gt;3 repeat procedures.</a:t>
            </a:r>
            <a:r>
              <a:rPr lang="en-GB" baseline="30000" dirty="0"/>
              <a:t> </a:t>
            </a:r>
            <a:r>
              <a:rPr lang="en-GB" dirty="0"/>
              <a:t> </a:t>
            </a:r>
          </a:p>
          <a:p>
            <a:pPr algn="l">
              <a:buNone/>
            </a:pPr>
            <a:r>
              <a:rPr lang="en-GB" dirty="0"/>
              <a:t>Retained placenta.</a:t>
            </a:r>
          </a:p>
          <a:p>
            <a:pPr algn="l">
              <a:buNone/>
            </a:pPr>
            <a:r>
              <a:rPr lang="en-GB" dirty="0"/>
              <a:t>Deep episiotomy.</a:t>
            </a:r>
          </a:p>
          <a:p>
            <a:pPr algn="l">
              <a:buNone/>
            </a:pPr>
            <a:r>
              <a:rPr lang="en-GB" dirty="0"/>
              <a:t>Induction of labour</a:t>
            </a:r>
          </a:p>
          <a:p>
            <a:pPr algn="l">
              <a:buNone/>
            </a:pPr>
            <a:r>
              <a:rPr lang="en-GB" dirty="0"/>
              <a:t>Operative vaginal delivery</a:t>
            </a:r>
          </a:p>
          <a:p>
            <a:pPr algn="l">
              <a:buNone/>
            </a:pPr>
            <a:r>
              <a:rPr lang="en-GB" dirty="0"/>
              <a:t>Labour of &gt;12 hours (prolonged labour)</a:t>
            </a:r>
          </a:p>
          <a:p>
            <a:pPr algn="l">
              <a:buNone/>
            </a:pPr>
            <a:r>
              <a:rPr lang="en-GB" dirty="0"/>
              <a:t>&gt;4 kg baby (</a:t>
            </a:r>
            <a:r>
              <a:rPr lang="en-GB" dirty="0" err="1"/>
              <a:t>macrosomic</a:t>
            </a:r>
            <a:r>
              <a:rPr lang="en-GB" dirty="0"/>
              <a:t> baby).</a:t>
            </a:r>
          </a:p>
          <a:p>
            <a:pPr algn="l">
              <a:buNone/>
            </a:pPr>
            <a:r>
              <a:rPr lang="en-GB" dirty="0"/>
              <a:t>Maternal pyrexia in labour</a:t>
            </a:r>
          </a:p>
          <a:p>
            <a:pPr algn="l">
              <a:buNone/>
            </a:pPr>
            <a:endParaRPr lang="en-GB" dirty="0"/>
          </a:p>
        </p:txBody>
      </p:sp>
      <p:sp>
        <p:nvSpPr>
          <p:cNvPr id="2" name="عنوان 1"/>
          <p:cNvSpPr>
            <a:spLocks noGrp="1"/>
          </p:cNvSpPr>
          <p:nvPr>
            <p:ph type="title"/>
          </p:nvPr>
        </p:nvSpPr>
        <p:spPr/>
        <p:txBody>
          <a:bodyPr/>
          <a:lstStyle/>
          <a:p>
            <a:r>
              <a:rPr lang="en-GB" dirty="0">
                <a:solidFill>
                  <a:srgbClr val="FF0000"/>
                </a:solidFill>
              </a:rPr>
              <a:t>Factors relating to delivery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fontScale="92500" lnSpcReduction="20000"/>
          </a:bodyPr>
          <a:lstStyle/>
          <a:p>
            <a:pPr algn="l">
              <a:buNone/>
            </a:pPr>
            <a:r>
              <a:rPr lang="en-GB" b="1" dirty="0">
                <a:solidFill>
                  <a:srgbClr val="FF0000"/>
                </a:solidFill>
              </a:rPr>
              <a:t>Resuscitation</a:t>
            </a:r>
          </a:p>
          <a:p>
            <a:pPr algn="l">
              <a:buNone/>
            </a:pPr>
            <a:r>
              <a:rPr lang="en-GB" dirty="0">
                <a:solidFill>
                  <a:srgbClr val="66FF66"/>
                </a:solidFill>
              </a:rPr>
              <a:t>1</a:t>
            </a:r>
            <a:r>
              <a:rPr lang="en-GB" dirty="0"/>
              <a:t>-Oxygen by mask at 10-15 litres per minute.                       </a:t>
            </a:r>
            <a:r>
              <a:rPr lang="en-GB" dirty="0">
                <a:solidFill>
                  <a:srgbClr val="66FF66"/>
                </a:solidFill>
              </a:rPr>
              <a:t>2</a:t>
            </a:r>
            <a:r>
              <a:rPr lang="en-GB" dirty="0"/>
              <a:t>- IV access with 2 x 14-gauge </a:t>
            </a:r>
            <a:r>
              <a:rPr lang="en-GB" dirty="0" err="1"/>
              <a:t>cannulae</a:t>
            </a:r>
            <a:r>
              <a:rPr lang="en-GB" dirty="0"/>
              <a:t>.                         </a:t>
            </a:r>
            <a:r>
              <a:rPr lang="en-GB" dirty="0">
                <a:solidFill>
                  <a:srgbClr val="66FF66"/>
                </a:solidFill>
              </a:rPr>
              <a:t>3</a:t>
            </a:r>
            <a:r>
              <a:rPr lang="en-GB" dirty="0"/>
              <a:t>-Keep the woman lying flat and warm.                           </a:t>
            </a:r>
            <a:r>
              <a:rPr lang="en-GB" dirty="0">
                <a:solidFill>
                  <a:srgbClr val="66FF66"/>
                </a:solidFill>
              </a:rPr>
              <a:t>4</a:t>
            </a:r>
            <a:r>
              <a:rPr lang="en-GB" dirty="0"/>
              <a:t>-Transfuse blood as soon as available.                             </a:t>
            </a:r>
            <a:r>
              <a:rPr lang="en-GB" dirty="0">
                <a:solidFill>
                  <a:srgbClr val="66FF66"/>
                </a:solidFill>
              </a:rPr>
              <a:t>5</a:t>
            </a:r>
            <a:r>
              <a:rPr lang="en-GB" dirty="0"/>
              <a:t>-until available, transfuse up to 2 litres of warmed crystalloid Hartmann's solution and/or 1-2 litres of colloid.                                                                                    </a:t>
            </a:r>
            <a:r>
              <a:rPr lang="en-GB" dirty="0">
                <a:solidFill>
                  <a:srgbClr val="66FF66"/>
                </a:solidFill>
              </a:rPr>
              <a:t>6</a:t>
            </a:r>
            <a:r>
              <a:rPr lang="en-GB" dirty="0"/>
              <a:t>-In the absence of cross-matched blood, components may be </a:t>
            </a:r>
            <a:r>
              <a:rPr lang="en-GB" dirty="0" err="1"/>
              <a:t>required.Recombinant</a:t>
            </a:r>
            <a:r>
              <a:rPr lang="en-GB" dirty="0"/>
              <a:t> factor </a:t>
            </a:r>
            <a:r>
              <a:rPr lang="en-GB" dirty="0" err="1"/>
              <a:t>VIIa</a:t>
            </a:r>
            <a:r>
              <a:rPr lang="en-GB" dirty="0"/>
              <a:t> (</a:t>
            </a:r>
            <a:r>
              <a:rPr lang="en-GB" dirty="0" err="1"/>
              <a:t>rFVIIa</a:t>
            </a:r>
            <a:r>
              <a:rPr lang="en-GB" dirty="0"/>
              <a:t>) is increasingly frequently used for arresting bleeding in severe haemorrhage, </a:t>
            </a:r>
            <a:r>
              <a:rPr lang="en-GB" dirty="0" err="1"/>
              <a:t>platelates</a:t>
            </a:r>
            <a:r>
              <a:rPr lang="en-GB" dirty="0"/>
              <a:t> and fresh frozen plasma</a:t>
            </a:r>
            <a:r>
              <a:rPr lang="en-GB" baseline="30000" dirty="0"/>
              <a:t> .</a:t>
            </a:r>
            <a:r>
              <a:rPr lang="en-GB" dirty="0"/>
              <a:t> </a:t>
            </a:r>
          </a:p>
        </p:txBody>
      </p:sp>
      <p:sp>
        <p:nvSpPr>
          <p:cNvPr id="2" name="عنوان 1"/>
          <p:cNvSpPr>
            <a:spLocks noGrp="1"/>
          </p:cNvSpPr>
          <p:nvPr>
            <p:ph type="title"/>
          </p:nvPr>
        </p:nvSpPr>
        <p:spPr/>
        <p:txBody>
          <a:bodyPr>
            <a:normAutofit fontScale="90000"/>
          </a:bodyPr>
          <a:lstStyle/>
          <a:p>
            <a:r>
              <a:rPr lang="en-US" b="1" dirty="0">
                <a:solidFill>
                  <a:srgbClr val="92D050"/>
                </a:solidFill>
              </a:rPr>
              <a:t>	Nursing management</a:t>
            </a:r>
            <a:r>
              <a:rPr lang="en-GB" b="1" dirty="0"/>
              <a:t/>
            </a:r>
            <a:br>
              <a:rPr lang="en-GB" b="1" dirty="0"/>
            </a:br>
            <a:endParaRPr lang="en-GB"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l">
              <a:buNone/>
            </a:pPr>
            <a:r>
              <a:rPr lang="en-GB" b="1" dirty="0"/>
              <a:t>Monitoring                                                </a:t>
            </a:r>
            <a:r>
              <a:rPr lang="en-GB" dirty="0" err="1"/>
              <a:t>Crossmatch</a:t>
            </a:r>
            <a:r>
              <a:rPr lang="en-GB" dirty="0"/>
              <a:t> 4 units of blood minimum               Continuous monitoring of pulse, blood pressure, respiratory rate and urine output. Temperature monitoring every 15 minutes</a:t>
            </a:r>
          </a:p>
          <a:p>
            <a:pPr algn="l">
              <a:buNone/>
            </a:pPr>
            <a:r>
              <a:rPr lang="en-GB" dirty="0"/>
              <a:t>Records of all parameters on flow chart</a:t>
            </a:r>
            <a:endParaRPr lang="en-GB" b="1"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fontScale="70000" lnSpcReduction="20000"/>
          </a:bodyPr>
          <a:lstStyle/>
          <a:p>
            <a:pPr algn="l">
              <a:buNone/>
            </a:pPr>
            <a:r>
              <a:rPr lang="en-US" b="1" dirty="0">
                <a:solidFill>
                  <a:srgbClr val="FF0000"/>
                </a:solidFill>
              </a:rPr>
              <a:t>Nursing management</a:t>
            </a:r>
            <a:endParaRPr lang="en-GB" dirty="0"/>
          </a:p>
          <a:p>
            <a:pPr algn="l">
              <a:buNone/>
            </a:pPr>
            <a:r>
              <a:rPr lang="en-GB" dirty="0"/>
              <a:t>Examination to establish cause, and exclude other causes than uterine </a:t>
            </a:r>
            <a:r>
              <a:rPr lang="en-GB" dirty="0" err="1"/>
              <a:t>atony</a:t>
            </a:r>
            <a:r>
              <a:rPr lang="en-GB" dirty="0"/>
              <a:t> (the most common cause).</a:t>
            </a:r>
          </a:p>
          <a:p>
            <a:pPr algn="l">
              <a:buNone/>
            </a:pPr>
            <a:r>
              <a:rPr lang="en-GB" dirty="0"/>
              <a:t>If the cause is established to be uterine </a:t>
            </a:r>
            <a:r>
              <a:rPr lang="en-GB" dirty="0" err="1"/>
              <a:t>atony</a:t>
            </a:r>
            <a:r>
              <a:rPr lang="en-GB" dirty="0"/>
              <a:t>, the following measures are taken in turn:</a:t>
            </a:r>
          </a:p>
          <a:p>
            <a:pPr lvl="1" algn="l">
              <a:buNone/>
            </a:pPr>
            <a:endParaRPr lang="ar-IQ" dirty="0">
              <a:solidFill>
                <a:srgbClr val="66FF66"/>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solidFill>
                  <a:srgbClr val="66FF66"/>
                </a:solidFill>
              </a:rPr>
              <a:t>1</a:t>
            </a:r>
            <a:r>
              <a:rPr lang="en-GB" dirty="0"/>
              <a:t>-Bimanual uterine compression to stimulate contraction</a:t>
            </a:r>
            <a:r>
              <a:rPr lang="en-US" dirty="0"/>
              <a:t>                                          </a:t>
            </a:r>
            <a:r>
              <a:rPr kumimoji="0" lang="en-US" sz="2800" b="0" i="0" u="none" strike="noStrike" kern="1200" cap="none" spc="0" normalizeH="0" baseline="0" noProof="0" dirty="0">
                <a:ln>
                  <a:noFill/>
                </a:ln>
                <a:solidFill>
                  <a:prstClr val="black"/>
                </a:solidFill>
                <a:effectLst/>
                <a:uLnTx/>
                <a:uFillTx/>
                <a:latin typeface="Calibri"/>
                <a:ea typeface="+mn-ea"/>
                <a:cs typeface="+mn-cs"/>
              </a:rPr>
              <a:t>Massage the Uterus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Massage the uterus if uterine atony is noted. The uterine muscles are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sensitive to touch; massage stimulates the muscle fibers to contract.  Massage the boggy uterus to stimulate contractions and expression of any  accumulated blood clots while supporting the lower uterine segment. As  blood pools in the vagina, stasis of blood causes clots to form. These clots  need to be expelled as pressure is placed on the fundus.</a:t>
            </a:r>
          </a:p>
          <a:p>
            <a:pPr lvl="1" algn="l">
              <a:buNone/>
            </a:pPr>
            <a:r>
              <a:rPr lang="en-GB" dirty="0">
                <a:solidFill>
                  <a:srgbClr val="66FF66"/>
                </a:solidFill>
              </a:rPr>
              <a:t>2</a:t>
            </a:r>
            <a:r>
              <a:rPr lang="en-GB" dirty="0"/>
              <a:t>-Ensure the bladder is empty.</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solidFill>
                  <a:srgbClr val="66FF66"/>
                </a:solidFill>
              </a:rPr>
              <a:t>3</a:t>
            </a:r>
            <a:r>
              <a:rPr lang="en-GB" dirty="0"/>
              <a:t>-</a:t>
            </a:r>
            <a:r>
              <a:rPr kumimoji="0" lang="en-US" sz="2800" b="0" i="0" u="none" strike="noStrike" kern="1200" cap="none" spc="0" normalizeH="0" baseline="0" noProof="0" dirty="0">
                <a:ln>
                  <a:noFill/>
                </a:ln>
                <a:solidFill>
                  <a:prstClr val="black"/>
                </a:solidFill>
                <a:effectLst/>
                <a:uLnTx/>
                <a:uFillTx/>
                <a:latin typeface="Calibri"/>
                <a:ea typeface="+mn-ea"/>
                <a:cs typeface="+mn-cs"/>
              </a:rPr>
              <a:t>Administer a Uterotonic Drug</a:t>
            </a:r>
            <a:r>
              <a:rPr lang="en-GB" dirty="0"/>
              <a:t>.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B61A4EC1-961B-4FEC-9468-2B6EAD3EB4CC}"/>
              </a:ext>
            </a:extLst>
          </p:cNvPr>
          <p:cNvSpPr>
            <a:spLocks noGrp="1"/>
          </p:cNvSpPr>
          <p:nvPr>
            <p:ph idx="1"/>
          </p:nvPr>
        </p:nvSpPr>
        <p:spPr/>
        <p:txBody>
          <a:bodyPr>
            <a:normAutofit fontScale="92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The injection of a uterotonic drug immediately after birth is an important  intervention used to prevent postpartum hemorrhage If repeated fundal  massage and expression of clots fail.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1_Oxytocin (Pitocin); a synthetic analog of prostaglandin E1.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2_misoprostol (Cytotec) or </a:t>
            </a:r>
            <a:r>
              <a:rPr kumimoji="0" lang="en-US" sz="3200" b="0" i="0" u="none" strike="noStrike" kern="1200" cap="none" spc="0" normalizeH="0" baseline="0" noProof="0" dirty="0" err="1">
                <a:ln>
                  <a:noFill/>
                </a:ln>
                <a:solidFill>
                  <a:prstClr val="black"/>
                </a:solidFill>
                <a:effectLst/>
                <a:uLnTx/>
                <a:uFillTx/>
                <a:latin typeface="Calibri"/>
                <a:ea typeface="+mn-ea"/>
                <a:cs typeface="+mn-cs"/>
              </a:rPr>
              <a:t>dinoprostone</a:t>
            </a:r>
            <a:r>
              <a:rPr kumimoji="0" lang="en-US" sz="3200" b="0" i="0" u="none" strike="noStrike" kern="1200" cap="none" spc="0" normalizeH="0" baseline="0" noProof="0" dirty="0">
                <a:ln>
                  <a:noFill/>
                </a:ln>
                <a:solidFill>
                  <a:prstClr val="black"/>
                </a:solidFill>
                <a:effectLst/>
                <a:uLnTx/>
                <a:uFillTx/>
                <a:latin typeface="Calibri"/>
                <a:ea typeface="+mn-ea"/>
                <a:cs typeface="+mn-cs"/>
              </a:rPr>
              <a:t> (</a:t>
            </a:r>
            <a:r>
              <a:rPr kumimoji="0" lang="en-US" sz="3200" b="0" i="0" u="none" strike="noStrike" kern="1200" cap="none" spc="0" normalizeH="0" baseline="0" noProof="0" dirty="0" err="1">
                <a:ln>
                  <a:noFill/>
                </a:ln>
                <a:solidFill>
                  <a:prstClr val="black"/>
                </a:solidFill>
                <a:effectLst/>
                <a:uLnTx/>
                <a:uFillTx/>
                <a:latin typeface="Calibri"/>
                <a:ea typeface="+mn-ea"/>
                <a:cs typeface="+mn-cs"/>
              </a:rPr>
              <a:t>Prostin</a:t>
            </a:r>
            <a:r>
              <a:rPr kumimoji="0" lang="en-US" sz="3200" b="0" i="0" u="none" strike="noStrike" kern="1200" cap="none" spc="0" normalizeH="0" baseline="0" noProof="0" dirty="0">
                <a:ln>
                  <a:noFill/>
                </a:ln>
                <a:solidFill>
                  <a:prstClr val="black"/>
                </a:solidFill>
                <a:effectLst/>
                <a:uLnTx/>
                <a:uFillTx/>
                <a:latin typeface="Calibri"/>
                <a:ea typeface="+mn-ea"/>
                <a:cs typeface="+mn-cs"/>
              </a:rPr>
              <a:t> E2);(</a:t>
            </a:r>
            <a:r>
              <a:rPr kumimoji="0" lang="en-US" sz="3200" b="0" i="0" u="none" strike="noStrike" kern="1200" cap="none" spc="0" normalizeH="0" baseline="0" noProof="0" dirty="0" err="1">
                <a:ln>
                  <a:noFill/>
                </a:ln>
                <a:solidFill>
                  <a:prstClr val="black"/>
                </a:solidFill>
                <a:effectLst/>
                <a:uLnTx/>
                <a:uFillTx/>
                <a:latin typeface="Calibri"/>
                <a:ea typeface="+mn-ea"/>
                <a:cs typeface="+mn-cs"/>
              </a:rPr>
              <a:t>rectaly</a:t>
            </a:r>
            <a:r>
              <a:rPr kumimoji="0" lang="en-US" sz="3200" b="0" i="0" u="none" strike="noStrike" kern="1200" cap="none" spc="0" normalizeH="0" baseline="0" noProof="0" dirty="0">
                <a:ln>
                  <a:noFill/>
                </a:ln>
                <a:solidFill>
                  <a:prstClr val="black"/>
                </a:solidFill>
                <a:effectLst/>
                <a:uLnTx/>
                <a:uFillTx/>
                <a:latin typeface="Calibri"/>
                <a:ea typeface="+mn-ea"/>
                <a:cs typeface="+mn-cs"/>
              </a:rPr>
              <a:t> or orally)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3_methylergonovine maleate (Methergine).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4_ </a:t>
            </a:r>
            <a:r>
              <a:rPr lang="en-US" dirty="0">
                <a:solidFill>
                  <a:prstClr val="black"/>
                </a:solidFill>
                <a:latin typeface="Calibri"/>
              </a:rPr>
              <a:t>A </a:t>
            </a:r>
            <a:r>
              <a:rPr kumimoji="0" lang="en-US" sz="3200" b="0" i="0" u="none" strike="noStrike" kern="1200" cap="none" spc="0" normalizeH="0" baseline="0" noProof="0" dirty="0">
                <a:ln>
                  <a:noFill/>
                </a:ln>
                <a:solidFill>
                  <a:prstClr val="black"/>
                </a:solidFill>
                <a:effectLst/>
                <a:uLnTx/>
                <a:uFillTx/>
                <a:latin typeface="Calibri"/>
                <a:ea typeface="+mn-ea"/>
                <a:cs typeface="+mn-cs"/>
              </a:rPr>
              <a:t>derivative f prostaglandin (PGF2</a:t>
            </a:r>
            <a:r>
              <a:rPr kumimoji="0" lang="el-GR" sz="3200" b="0" i="0" u="none" strike="noStrike" kern="1200" cap="none" spc="0" normalizeH="0" baseline="0" noProof="0" dirty="0">
                <a:ln>
                  <a:noFill/>
                </a:ln>
                <a:solidFill>
                  <a:prstClr val="black"/>
                </a:solidFill>
                <a:effectLst/>
                <a:uLnTx/>
                <a:uFillTx/>
                <a:latin typeface="Calibri"/>
                <a:ea typeface="+mn-ea"/>
                <a:cs typeface="+mn-cs"/>
              </a:rPr>
              <a:t>α), </a:t>
            </a:r>
            <a:r>
              <a:rPr kumimoji="0" lang="en-US" sz="3200" b="0" i="0" u="none" strike="noStrike" kern="1200" cap="none" spc="0" normalizeH="0" baseline="0" noProof="0" dirty="0" err="1">
                <a:ln>
                  <a:noFill/>
                </a:ln>
                <a:solidFill>
                  <a:prstClr val="black"/>
                </a:solidFill>
                <a:effectLst/>
                <a:uLnTx/>
                <a:uFillTx/>
                <a:latin typeface="Calibri"/>
                <a:ea typeface="+mn-ea"/>
                <a:cs typeface="+mn-cs"/>
              </a:rPr>
              <a:t>carboprost</a:t>
            </a:r>
            <a:r>
              <a:rPr kumimoji="0" lang="en-US" sz="3200" b="0" i="0" u="none" strike="noStrike" kern="1200" cap="none" spc="0" normalizeH="0" baseline="0" noProof="0" dirty="0">
                <a:ln>
                  <a:noFill/>
                </a:ln>
                <a:solidFill>
                  <a:prstClr val="black"/>
                </a:solidFill>
                <a:effectLst/>
                <a:uLnTx/>
                <a:uFillTx/>
                <a:latin typeface="Calibri"/>
                <a:ea typeface="+mn-ea"/>
                <a:cs typeface="+mn-cs"/>
              </a:rPr>
              <a:t> (</a:t>
            </a:r>
            <a:r>
              <a:rPr kumimoji="0" lang="en-US" sz="3200" b="0" i="0" u="none" strike="noStrike" kern="1200" cap="none" spc="0" normalizeH="0" baseline="0" noProof="0" dirty="0" err="1">
                <a:ln>
                  <a:noFill/>
                </a:ln>
                <a:solidFill>
                  <a:prstClr val="black"/>
                </a:solidFill>
                <a:effectLst/>
                <a:uLnTx/>
                <a:uFillTx/>
                <a:latin typeface="Calibri"/>
                <a:ea typeface="+mn-ea"/>
                <a:cs typeface="+mn-cs"/>
              </a:rPr>
              <a:t>Hemabate</a:t>
            </a:r>
            <a:r>
              <a:rPr kumimoji="0" lang="en-US" sz="3200" b="0" i="0" u="none" strike="noStrike" kern="1200" cap="none" spc="0" normalizeH="0" baseline="0" noProof="0" dirty="0">
                <a:ln>
                  <a:noFill/>
                </a:ln>
                <a:solidFill>
                  <a:prstClr val="black"/>
                </a:solidFill>
                <a:effectLst/>
                <a:uLnTx/>
                <a:uFillTx/>
                <a:latin typeface="Calibri"/>
                <a:ea typeface="+mn-ea"/>
                <a:cs typeface="+mn-cs"/>
              </a:rPr>
              <a:t>).</a:t>
            </a:r>
          </a:p>
          <a:p>
            <a:pPr marL="0" indent="0" algn="l">
              <a:buNone/>
            </a:pPr>
            <a:endParaRPr lang="ar-IQ" dirty="0"/>
          </a:p>
        </p:txBody>
      </p:sp>
    </p:spTree>
    <p:extLst>
      <p:ext uri="{BB962C8B-B14F-4D97-AF65-F5344CB8AC3E}">
        <p14:creationId xmlns:p14="http://schemas.microsoft.com/office/powerpoint/2010/main" val="25338940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54C44C3E-CA40-4605-ACCB-E670FF1D625D}"/>
              </a:ext>
            </a:extLst>
          </p:cNvPr>
          <p:cNvSpPr>
            <a:spLocks noGrp="1"/>
          </p:cNvSpPr>
          <p:nvPr>
            <p:ph idx="1"/>
          </p:nvPr>
        </p:nvSpPr>
        <p:spPr/>
        <p:txBody>
          <a:bodyPr>
            <a:normAutofit fontScale="25000" lnSpcReduction="20000"/>
          </a:bodyPr>
          <a:lstStyle/>
          <a:p>
            <a:pPr marL="31951" marR="0" lvl="0" indent="0" algn="l" defTabSz="91440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13" normalizeH="0" baseline="0" noProof="0" dirty="0">
                <a:ln>
                  <a:noFill/>
                </a:ln>
                <a:solidFill>
                  <a:prstClr val="black"/>
                </a:solidFill>
                <a:effectLst/>
                <a:uLnTx/>
                <a:uFillTx/>
                <a:latin typeface="Times New Roman"/>
                <a:ea typeface="+mn-ea"/>
                <a:cs typeface="Times New Roman"/>
              </a:rPr>
              <a:t>Contraindications</a:t>
            </a:r>
            <a:r>
              <a:rPr kumimoji="0" lang="en-US" sz="8000" b="0" i="0" u="none" strike="noStrike" kern="1200" cap="none" spc="-38" normalizeH="0" baseline="0" noProof="0" dirty="0">
                <a:ln>
                  <a:noFill/>
                </a:ln>
                <a:solidFill>
                  <a:prstClr val="black"/>
                </a:solidFill>
                <a:effectLst/>
                <a:uLnTx/>
                <a:uFillTx/>
                <a:latin typeface="Times New Roman"/>
                <a:ea typeface="+mn-ea"/>
                <a:cs typeface="Times New Roman"/>
              </a:rPr>
              <a:t> </a:t>
            </a:r>
            <a:r>
              <a:rPr kumimoji="0" lang="en-US" sz="8000" b="0" i="0" u="none" strike="noStrike" kern="1200" cap="none" spc="0" normalizeH="0" baseline="0" noProof="0" dirty="0">
                <a:ln>
                  <a:noFill/>
                </a:ln>
                <a:solidFill>
                  <a:prstClr val="black"/>
                </a:solidFill>
                <a:effectLst/>
                <a:uLnTx/>
                <a:uFillTx/>
                <a:latin typeface="Times New Roman"/>
                <a:ea typeface="+mn-ea"/>
                <a:cs typeface="Times New Roman"/>
              </a:rPr>
              <a:t>of</a:t>
            </a:r>
            <a:r>
              <a:rPr kumimoji="0" lang="en-US" sz="8000" b="0" i="0" u="none" strike="noStrike" kern="1200" cap="none" spc="-38" normalizeH="0" baseline="0" noProof="0" dirty="0">
                <a:ln>
                  <a:noFill/>
                </a:ln>
                <a:solidFill>
                  <a:prstClr val="black"/>
                </a:solidFill>
                <a:effectLst/>
                <a:uLnTx/>
                <a:uFillTx/>
                <a:latin typeface="Times New Roman"/>
                <a:ea typeface="+mn-ea"/>
                <a:cs typeface="Times New Roman"/>
              </a:rPr>
              <a:t> </a:t>
            </a:r>
            <a:r>
              <a:rPr kumimoji="0" lang="en-US" sz="8000" b="0" i="0" u="none" strike="noStrike" kern="1200" cap="none" spc="-13" normalizeH="0" baseline="0" noProof="0" dirty="0">
                <a:ln>
                  <a:noFill/>
                </a:ln>
                <a:solidFill>
                  <a:prstClr val="black"/>
                </a:solidFill>
                <a:effectLst/>
                <a:uLnTx/>
                <a:uFillTx/>
                <a:latin typeface="Times New Roman"/>
                <a:ea typeface="+mn-ea"/>
                <a:cs typeface="Times New Roman"/>
              </a:rPr>
              <a:t>administering</a:t>
            </a:r>
            <a:r>
              <a:rPr kumimoji="0" lang="en-US" sz="8000" b="0" i="0" u="none" strike="noStrike" kern="1200" cap="none" spc="25" normalizeH="0" baseline="0" noProof="0" dirty="0">
                <a:ln>
                  <a:noFill/>
                </a:ln>
                <a:solidFill>
                  <a:prstClr val="black"/>
                </a:solidFill>
                <a:effectLst/>
                <a:uLnTx/>
                <a:uFillTx/>
                <a:latin typeface="Times New Roman"/>
                <a:ea typeface="+mn-ea"/>
                <a:cs typeface="Times New Roman"/>
              </a:rPr>
              <a:t> </a:t>
            </a:r>
            <a:r>
              <a:rPr kumimoji="0" lang="en-US" sz="8000" b="0" i="0" u="none" strike="noStrike" kern="1200" cap="none" spc="-25" normalizeH="0" baseline="0" noProof="0" dirty="0">
                <a:ln>
                  <a:noFill/>
                </a:ln>
                <a:solidFill>
                  <a:prstClr val="black"/>
                </a:solidFill>
                <a:effectLst/>
                <a:uLnTx/>
                <a:uFillTx/>
                <a:latin typeface="Times New Roman"/>
                <a:ea typeface="+mn-ea"/>
                <a:cs typeface="Times New Roman"/>
              </a:rPr>
              <a:t>each</a:t>
            </a:r>
            <a:r>
              <a:rPr kumimoji="0" lang="en-US" sz="8000" b="0" i="0" u="none" strike="noStrike" kern="1200" cap="none" spc="13" normalizeH="0" baseline="0" noProof="0" dirty="0">
                <a:ln>
                  <a:noFill/>
                </a:ln>
                <a:solidFill>
                  <a:prstClr val="black"/>
                </a:solidFill>
                <a:effectLst/>
                <a:uLnTx/>
                <a:uFillTx/>
                <a:latin typeface="Times New Roman"/>
                <a:ea typeface="+mn-ea"/>
                <a:cs typeface="Times New Roman"/>
              </a:rPr>
              <a:t> </a:t>
            </a:r>
            <a:r>
              <a:rPr kumimoji="0" lang="en-US" sz="8000" b="0" i="0" u="none" strike="noStrike" kern="1200" cap="none" spc="0" normalizeH="0" baseline="0" noProof="0" dirty="0">
                <a:ln>
                  <a:noFill/>
                </a:ln>
                <a:solidFill>
                  <a:prstClr val="black"/>
                </a:solidFill>
                <a:effectLst/>
                <a:uLnTx/>
                <a:uFillTx/>
                <a:latin typeface="Times New Roman"/>
                <a:ea typeface="+mn-ea"/>
                <a:cs typeface="Times New Roman"/>
              </a:rPr>
              <a:t>of</a:t>
            </a:r>
            <a:r>
              <a:rPr kumimoji="0" lang="en-US" sz="8000" b="0" i="0" u="none" strike="noStrike" kern="1200" cap="none" spc="-25" normalizeH="0" baseline="0" noProof="0" dirty="0">
                <a:ln>
                  <a:noFill/>
                </a:ln>
                <a:solidFill>
                  <a:prstClr val="black"/>
                </a:solidFill>
                <a:effectLst/>
                <a:uLnTx/>
                <a:uFillTx/>
                <a:latin typeface="Times New Roman"/>
                <a:ea typeface="+mn-ea"/>
                <a:cs typeface="Times New Roman"/>
              </a:rPr>
              <a:t> </a:t>
            </a:r>
            <a:r>
              <a:rPr kumimoji="0" lang="en-US" sz="8000" b="0" i="0" u="none" strike="noStrike" kern="1200" cap="none" spc="0" normalizeH="0" baseline="0" noProof="0" dirty="0">
                <a:ln>
                  <a:noFill/>
                </a:ln>
                <a:solidFill>
                  <a:prstClr val="black"/>
                </a:solidFill>
                <a:effectLst/>
                <a:uLnTx/>
                <a:uFillTx/>
                <a:latin typeface="Times New Roman"/>
                <a:ea typeface="+mn-ea"/>
                <a:cs typeface="Times New Roman"/>
              </a:rPr>
              <a:t>the</a:t>
            </a:r>
            <a:r>
              <a:rPr kumimoji="0" lang="en-US" sz="8000" b="0" i="0" u="none" strike="noStrike" kern="1200" cap="none" spc="13" normalizeH="0" baseline="0" noProof="0" dirty="0">
                <a:ln>
                  <a:noFill/>
                </a:ln>
                <a:solidFill>
                  <a:prstClr val="black"/>
                </a:solidFill>
                <a:effectLst/>
                <a:uLnTx/>
                <a:uFillTx/>
                <a:latin typeface="Times New Roman"/>
                <a:ea typeface="+mn-ea"/>
                <a:cs typeface="Times New Roman"/>
              </a:rPr>
              <a:t> </a:t>
            </a:r>
            <a:r>
              <a:rPr kumimoji="0" lang="en-US" sz="8000" b="0" i="0" u="none" strike="noStrike" kern="1200" cap="none" spc="-13" normalizeH="0" baseline="0" noProof="0" dirty="0">
                <a:ln>
                  <a:noFill/>
                </a:ln>
                <a:solidFill>
                  <a:prstClr val="black"/>
                </a:solidFill>
                <a:effectLst/>
                <a:uLnTx/>
                <a:uFillTx/>
                <a:latin typeface="Times New Roman"/>
                <a:ea typeface="+mn-ea"/>
                <a:cs typeface="Times New Roman"/>
              </a:rPr>
              <a:t>medications</a:t>
            </a:r>
            <a:endParaRPr kumimoji="0" lang="en-US" sz="8000" b="0" i="0" u="none" strike="noStrike" kern="1200" cap="none" spc="0" normalizeH="0" baseline="0" noProof="0" dirty="0">
              <a:ln>
                <a:noFill/>
              </a:ln>
              <a:solidFill>
                <a:prstClr val="black"/>
              </a:solidFill>
              <a:effectLst/>
              <a:uLnTx/>
              <a:uFillTx/>
              <a:latin typeface="Times New Roman"/>
              <a:ea typeface="+mn-ea"/>
              <a:cs typeface="Times New Roman"/>
            </a:endParaRPr>
          </a:p>
          <a:p>
            <a:pPr marL="300336" marR="0" lvl="0" indent="-269981" algn="l" defTabSz="914400" rtl="0" eaLnBrk="1" fontAlgn="auto" latinLnBrk="0" hangingPunct="1">
              <a:lnSpc>
                <a:spcPct val="100000"/>
              </a:lnSpc>
              <a:spcBef>
                <a:spcPts val="1849"/>
              </a:spcBef>
              <a:spcAft>
                <a:spcPts val="0"/>
              </a:spcAft>
              <a:buClrTx/>
              <a:buSzTx/>
              <a:buFontTx/>
              <a:buChar char="•"/>
              <a:tabLst>
                <a:tab pos="301931" algn="l"/>
              </a:tabLst>
              <a:defRPr/>
            </a:pPr>
            <a:r>
              <a:rPr kumimoji="0" lang="en-US" sz="8000" b="0" i="0" u="none" strike="noStrike" kern="1200" cap="none" spc="-13" normalizeH="0" baseline="0" noProof="0" dirty="0">
                <a:ln>
                  <a:noFill/>
                </a:ln>
                <a:solidFill>
                  <a:prstClr val="black"/>
                </a:solidFill>
                <a:effectLst/>
                <a:uLnTx/>
                <a:uFillTx/>
                <a:latin typeface="Times New Roman"/>
                <a:ea typeface="+mn-ea"/>
                <a:cs typeface="Times New Roman"/>
              </a:rPr>
              <a:t>Pitocin–never give</a:t>
            </a:r>
            <a:r>
              <a:rPr kumimoji="0" lang="en-US" sz="8000" b="0" i="0" u="none" strike="noStrike" kern="1200" cap="none" spc="-38" normalizeH="0" baseline="0" noProof="0" dirty="0">
                <a:ln>
                  <a:noFill/>
                </a:ln>
                <a:solidFill>
                  <a:prstClr val="black"/>
                </a:solidFill>
                <a:effectLst/>
                <a:uLnTx/>
                <a:uFillTx/>
                <a:latin typeface="Times New Roman"/>
                <a:ea typeface="+mn-ea"/>
                <a:cs typeface="Times New Roman"/>
              </a:rPr>
              <a:t> </a:t>
            </a:r>
            <a:r>
              <a:rPr kumimoji="0" lang="en-US" sz="8000" b="0" i="0" u="none" strike="noStrike" kern="1200" cap="none" spc="-13" normalizeH="0" baseline="0" noProof="0" dirty="0">
                <a:ln>
                  <a:noFill/>
                </a:ln>
                <a:solidFill>
                  <a:prstClr val="black"/>
                </a:solidFill>
                <a:effectLst/>
                <a:uLnTx/>
                <a:uFillTx/>
                <a:latin typeface="Times New Roman"/>
                <a:ea typeface="+mn-ea"/>
                <a:cs typeface="Times New Roman"/>
              </a:rPr>
              <a:t>undiluted</a:t>
            </a:r>
            <a:r>
              <a:rPr kumimoji="0" lang="en-US" sz="80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US" sz="8000" b="0" i="0" u="none" strike="noStrike" kern="1200" cap="none" spc="-25" normalizeH="0" baseline="0" noProof="0" dirty="0">
                <a:ln>
                  <a:noFill/>
                </a:ln>
                <a:solidFill>
                  <a:prstClr val="black"/>
                </a:solidFill>
                <a:effectLst/>
                <a:uLnTx/>
                <a:uFillTx/>
                <a:latin typeface="Times New Roman"/>
                <a:ea typeface="+mn-ea"/>
                <a:cs typeface="Times New Roman"/>
              </a:rPr>
              <a:t>as</a:t>
            </a:r>
            <a:r>
              <a:rPr kumimoji="0" lang="en-US" sz="8000" b="0" i="0" u="none" strike="noStrike" kern="1200" cap="none" spc="13" normalizeH="0" baseline="0" noProof="0" dirty="0">
                <a:ln>
                  <a:noFill/>
                </a:ln>
                <a:solidFill>
                  <a:prstClr val="black"/>
                </a:solidFill>
                <a:effectLst/>
                <a:uLnTx/>
                <a:uFillTx/>
                <a:latin typeface="Times New Roman"/>
                <a:ea typeface="+mn-ea"/>
                <a:cs typeface="Times New Roman"/>
              </a:rPr>
              <a:t> </a:t>
            </a:r>
            <a:r>
              <a:rPr kumimoji="0" lang="en-US" sz="8000" b="0" i="0" u="none" strike="noStrike" kern="1200" cap="none" spc="0" normalizeH="0" baseline="0" noProof="0" dirty="0">
                <a:ln>
                  <a:noFill/>
                </a:ln>
                <a:solidFill>
                  <a:prstClr val="black"/>
                </a:solidFill>
                <a:effectLst/>
                <a:uLnTx/>
                <a:uFillTx/>
                <a:latin typeface="Times New Roman"/>
                <a:ea typeface="+mn-ea"/>
                <a:cs typeface="Times New Roman"/>
              </a:rPr>
              <a:t>a</a:t>
            </a:r>
            <a:r>
              <a:rPr kumimoji="0" lang="en-US" sz="8000" b="0" i="0" u="none" strike="noStrike" kern="1200" cap="none" spc="-13" normalizeH="0" baseline="0" noProof="0" dirty="0">
                <a:ln>
                  <a:noFill/>
                </a:ln>
                <a:solidFill>
                  <a:prstClr val="black"/>
                </a:solidFill>
                <a:effectLst/>
                <a:uLnTx/>
                <a:uFillTx/>
                <a:latin typeface="Times New Roman"/>
                <a:ea typeface="+mn-ea"/>
                <a:cs typeface="Times New Roman"/>
              </a:rPr>
              <a:t> bolus</a:t>
            </a:r>
            <a:r>
              <a:rPr kumimoji="0" lang="en-US" sz="80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US" sz="8000" b="0" i="0" u="none" strike="noStrike" kern="1200" cap="none" spc="-13" normalizeH="0" baseline="0" noProof="0" dirty="0">
                <a:ln>
                  <a:noFill/>
                </a:ln>
                <a:solidFill>
                  <a:prstClr val="black"/>
                </a:solidFill>
                <a:effectLst/>
                <a:uLnTx/>
                <a:uFillTx/>
                <a:latin typeface="Times New Roman"/>
                <a:ea typeface="+mn-ea"/>
                <a:cs typeface="Times New Roman"/>
              </a:rPr>
              <a:t>injection</a:t>
            </a:r>
            <a:r>
              <a:rPr kumimoji="0" lang="en-US" sz="8000" b="0" i="0" u="none" strike="noStrike" kern="1200" cap="none" spc="63" normalizeH="0" baseline="0" noProof="0" dirty="0">
                <a:ln>
                  <a:noFill/>
                </a:ln>
                <a:solidFill>
                  <a:prstClr val="black"/>
                </a:solidFill>
                <a:effectLst/>
                <a:uLnTx/>
                <a:uFillTx/>
                <a:latin typeface="Times New Roman"/>
                <a:ea typeface="+mn-ea"/>
                <a:cs typeface="Times New Roman"/>
              </a:rPr>
              <a:t> </a:t>
            </a:r>
            <a:r>
              <a:rPr kumimoji="0" lang="en-US" sz="8000" b="0" i="0" u="none" strike="noStrike" kern="1200" cap="none" spc="-38" normalizeH="0" baseline="0" noProof="0" dirty="0">
                <a:ln>
                  <a:noFill/>
                </a:ln>
                <a:solidFill>
                  <a:prstClr val="black"/>
                </a:solidFill>
                <a:effectLst/>
                <a:uLnTx/>
                <a:uFillTx/>
                <a:latin typeface="Times New Roman"/>
                <a:ea typeface="+mn-ea"/>
                <a:cs typeface="Times New Roman"/>
              </a:rPr>
              <a:t>IV</a:t>
            </a:r>
            <a:endParaRPr kumimoji="0" lang="en-US" sz="8000" b="0" i="0" u="none" strike="noStrike" kern="1200" cap="none" spc="0" normalizeH="0" baseline="0" noProof="0" dirty="0">
              <a:ln>
                <a:noFill/>
              </a:ln>
              <a:solidFill>
                <a:prstClr val="black"/>
              </a:solidFill>
              <a:effectLst/>
              <a:uLnTx/>
              <a:uFillTx/>
              <a:latin typeface="Times New Roman"/>
              <a:ea typeface="+mn-ea"/>
              <a:cs typeface="Times New Roman"/>
            </a:endParaRPr>
          </a:p>
          <a:p>
            <a:pPr marL="31951" marR="3766983" indent="0" algn="l" rtl="0">
              <a:lnSpc>
                <a:spcPts val="6088"/>
              </a:lnSpc>
              <a:spcBef>
                <a:spcPts val="491"/>
              </a:spcBef>
              <a:buFontTx/>
              <a:buChar char="•"/>
              <a:tabLst>
                <a:tab pos="301931" algn="l"/>
              </a:tabLst>
              <a:defRPr/>
            </a:pPr>
            <a:r>
              <a:rPr kumimoji="0" lang="en-US" sz="8000" b="0" i="0" u="none" strike="noStrike" kern="1200" cap="none" spc="-13" normalizeH="0" baseline="0" noProof="0" dirty="0">
                <a:ln>
                  <a:noFill/>
                </a:ln>
                <a:solidFill>
                  <a:prstClr val="black"/>
                </a:solidFill>
                <a:effectLst/>
                <a:uLnTx/>
                <a:uFillTx/>
                <a:latin typeface="Times New Roman"/>
                <a:ea typeface="+mn-ea"/>
                <a:cs typeface="Times New Roman"/>
              </a:rPr>
              <a:t>Cytotec–allergy,</a:t>
            </a:r>
            <a:r>
              <a:rPr kumimoji="0" lang="en-US" sz="80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US" sz="8000" b="0" i="0" u="none" strike="noStrike" kern="1200" cap="none" spc="-13" normalizeH="0" baseline="0" noProof="0" dirty="0">
                <a:ln>
                  <a:noFill/>
                </a:ln>
                <a:solidFill>
                  <a:prstClr val="black"/>
                </a:solidFill>
                <a:effectLst/>
                <a:uLnTx/>
                <a:uFillTx/>
                <a:latin typeface="Times New Roman"/>
                <a:ea typeface="+mn-ea"/>
                <a:cs typeface="Times New Roman"/>
              </a:rPr>
              <a:t>active</a:t>
            </a:r>
            <a:r>
              <a:rPr kumimoji="0" lang="en-US" sz="8000" b="0" i="0" u="none" strike="noStrike" kern="1200" cap="none" spc="13" normalizeH="0" baseline="0" noProof="0" dirty="0">
                <a:ln>
                  <a:noFill/>
                </a:ln>
                <a:solidFill>
                  <a:prstClr val="black"/>
                </a:solidFill>
                <a:effectLst/>
                <a:uLnTx/>
                <a:uFillTx/>
                <a:latin typeface="Times New Roman"/>
                <a:ea typeface="+mn-ea"/>
                <a:cs typeface="Times New Roman"/>
              </a:rPr>
              <a:t> </a:t>
            </a:r>
            <a:r>
              <a:rPr kumimoji="0" lang="en-US" sz="8000" b="0" i="0" u="none" strike="noStrike" kern="1200" cap="none" spc="-25" normalizeH="0" baseline="0" noProof="0" dirty="0">
                <a:ln>
                  <a:noFill/>
                </a:ln>
                <a:solidFill>
                  <a:prstClr val="black"/>
                </a:solidFill>
                <a:effectLst/>
                <a:uLnTx/>
                <a:uFillTx/>
                <a:latin typeface="Times New Roman"/>
                <a:ea typeface="+mn-ea"/>
                <a:cs typeface="Times New Roman"/>
              </a:rPr>
              <a:t>CVD,</a:t>
            </a:r>
            <a:r>
              <a:rPr kumimoji="0" lang="en-US" sz="8000" b="0" i="0" u="none" strike="noStrike" kern="1200" cap="none" spc="13" normalizeH="0" baseline="0" noProof="0" dirty="0">
                <a:ln>
                  <a:noFill/>
                </a:ln>
                <a:solidFill>
                  <a:prstClr val="black"/>
                </a:solidFill>
                <a:effectLst/>
                <a:uLnTx/>
                <a:uFillTx/>
                <a:latin typeface="Times New Roman"/>
                <a:ea typeface="+mn-ea"/>
                <a:cs typeface="Times New Roman"/>
              </a:rPr>
              <a:t> </a:t>
            </a:r>
            <a:r>
              <a:rPr kumimoji="0" lang="en-US" sz="8000" b="0" i="0" u="none" strike="noStrike" kern="1200" cap="none" spc="-13" normalizeH="0" baseline="0" noProof="0" dirty="0">
                <a:ln>
                  <a:noFill/>
                </a:ln>
                <a:solidFill>
                  <a:prstClr val="black"/>
                </a:solidFill>
                <a:effectLst/>
                <a:uLnTx/>
                <a:uFillTx/>
                <a:latin typeface="Times New Roman"/>
                <a:ea typeface="+mn-ea"/>
                <a:cs typeface="Times New Roman"/>
              </a:rPr>
              <a:t>pulmonary</a:t>
            </a:r>
            <a:r>
              <a:rPr kumimoji="0" lang="en-US" sz="8000" b="0" i="0" u="none" strike="noStrike" kern="1200" cap="none" spc="-25" normalizeH="0" baseline="0" noProof="0" dirty="0">
                <a:ln>
                  <a:noFill/>
                </a:ln>
                <a:solidFill>
                  <a:prstClr val="black"/>
                </a:solidFill>
                <a:effectLst/>
                <a:uLnTx/>
                <a:uFillTx/>
                <a:latin typeface="Times New Roman"/>
                <a:ea typeface="+mn-ea"/>
                <a:cs typeface="Times New Roman"/>
              </a:rPr>
              <a:t> </a:t>
            </a:r>
            <a:r>
              <a:rPr kumimoji="0" lang="en-US" sz="8000" b="0" i="0" u="none" strike="noStrike" kern="1200" cap="none" spc="0" normalizeH="0" baseline="0" noProof="0" dirty="0">
                <a:ln>
                  <a:noFill/>
                </a:ln>
                <a:solidFill>
                  <a:prstClr val="black"/>
                </a:solidFill>
                <a:effectLst/>
                <a:uLnTx/>
                <a:uFillTx/>
                <a:latin typeface="Times New Roman"/>
                <a:ea typeface="+mn-ea"/>
                <a:cs typeface="Times New Roman"/>
              </a:rPr>
              <a:t>or</a:t>
            </a:r>
            <a:r>
              <a:rPr kumimoji="0" lang="en-US" sz="8000" b="0" i="0" u="none" strike="noStrike" kern="1200" cap="none" spc="13" normalizeH="0" baseline="0" noProof="0" dirty="0">
                <a:ln>
                  <a:noFill/>
                </a:ln>
                <a:solidFill>
                  <a:prstClr val="black"/>
                </a:solidFill>
                <a:effectLst/>
                <a:uLnTx/>
                <a:uFillTx/>
                <a:latin typeface="Times New Roman"/>
                <a:ea typeface="+mn-ea"/>
                <a:cs typeface="Times New Roman"/>
              </a:rPr>
              <a:t> </a:t>
            </a:r>
            <a:r>
              <a:rPr lang="en-US" sz="8000" spc="-13" dirty="0">
                <a:solidFill>
                  <a:prstClr val="black"/>
                </a:solidFill>
                <a:latin typeface="Times New Roman"/>
                <a:cs typeface="Times New Roman"/>
              </a:rPr>
              <a:t>hepatic disease</a:t>
            </a:r>
            <a:endParaRPr lang="en-US" sz="8000" dirty="0">
              <a:solidFill>
                <a:prstClr val="black"/>
              </a:solidFill>
              <a:latin typeface="Times New Roman"/>
              <a:cs typeface="Times New Roman"/>
            </a:endParaRPr>
          </a:p>
          <a:p>
            <a:pPr marL="31951" marR="3766983" lvl="0" indent="0" algn="l" defTabSz="914400" rtl="0" eaLnBrk="1" fontAlgn="auto" latinLnBrk="0" hangingPunct="1">
              <a:lnSpc>
                <a:spcPts val="6088"/>
              </a:lnSpc>
              <a:spcBef>
                <a:spcPts val="491"/>
              </a:spcBef>
              <a:spcAft>
                <a:spcPts val="0"/>
              </a:spcAft>
              <a:buClrTx/>
              <a:buSzTx/>
              <a:buFontTx/>
              <a:buChar char="•"/>
              <a:tabLst>
                <a:tab pos="301931" algn="l"/>
              </a:tabLst>
              <a:defRPr/>
            </a:pPr>
            <a:r>
              <a:rPr kumimoji="0" lang="en-US" sz="8000" b="0" i="0" u="none" strike="noStrike" kern="1200" cap="none" spc="-843" normalizeH="0" baseline="0" noProof="0" dirty="0">
                <a:ln>
                  <a:noFill/>
                </a:ln>
                <a:solidFill>
                  <a:prstClr val="black"/>
                </a:solidFill>
                <a:effectLst/>
                <a:uLnTx/>
                <a:uFillTx/>
                <a:latin typeface="Times New Roman"/>
                <a:ea typeface="+mn-ea"/>
                <a:cs typeface="Times New Roman"/>
              </a:rPr>
              <a:t> </a:t>
            </a:r>
            <a:r>
              <a:rPr kumimoji="0" lang="en-US" sz="8000" b="0" i="0" u="none" strike="noStrike" kern="1200" cap="none" spc="-13" normalizeH="0" baseline="0" noProof="0" dirty="0" err="1">
                <a:ln>
                  <a:noFill/>
                </a:ln>
                <a:solidFill>
                  <a:prstClr val="black"/>
                </a:solidFill>
                <a:effectLst/>
                <a:uLnTx/>
                <a:uFillTx/>
                <a:latin typeface="Times New Roman"/>
                <a:ea typeface="+mn-ea"/>
                <a:cs typeface="Times New Roman"/>
              </a:rPr>
              <a:t>Prostin</a:t>
            </a:r>
            <a:r>
              <a:rPr kumimoji="0" lang="en-US" sz="8000" b="0" i="0" u="none" strike="noStrike" kern="1200" cap="none" spc="-25" normalizeH="0" baseline="0" noProof="0" dirty="0">
                <a:ln>
                  <a:noFill/>
                </a:ln>
                <a:solidFill>
                  <a:prstClr val="black"/>
                </a:solidFill>
                <a:effectLst/>
                <a:uLnTx/>
                <a:uFillTx/>
                <a:latin typeface="Times New Roman"/>
                <a:ea typeface="+mn-ea"/>
                <a:cs typeface="Times New Roman"/>
              </a:rPr>
              <a:t> </a:t>
            </a:r>
            <a:r>
              <a:rPr kumimoji="0" lang="en-US" sz="8000" b="0" i="0" u="none" strike="noStrike" kern="1200" cap="none" spc="-13" normalizeH="0" baseline="0" noProof="0" dirty="0">
                <a:ln>
                  <a:noFill/>
                </a:ln>
                <a:solidFill>
                  <a:prstClr val="black"/>
                </a:solidFill>
                <a:effectLst/>
                <a:uLnTx/>
                <a:uFillTx/>
                <a:latin typeface="Times New Roman"/>
                <a:ea typeface="+mn-ea"/>
                <a:cs typeface="Times New Roman"/>
              </a:rPr>
              <a:t>E2–active</a:t>
            </a:r>
            <a:r>
              <a:rPr kumimoji="0" lang="en-US" sz="8000" b="0" i="0" u="none" strike="noStrike" kern="1200" cap="none" spc="13" normalizeH="0" baseline="0" noProof="0" dirty="0">
                <a:ln>
                  <a:noFill/>
                </a:ln>
                <a:solidFill>
                  <a:prstClr val="black"/>
                </a:solidFill>
                <a:effectLst/>
                <a:uLnTx/>
                <a:uFillTx/>
                <a:latin typeface="Times New Roman"/>
                <a:ea typeface="+mn-ea"/>
                <a:cs typeface="Times New Roman"/>
              </a:rPr>
              <a:t> </a:t>
            </a:r>
            <a:r>
              <a:rPr kumimoji="0" lang="en-US" sz="8000" b="0" i="0" u="none" strike="noStrike" kern="1200" cap="none" spc="-13" normalizeH="0" baseline="0" noProof="0" dirty="0">
                <a:ln>
                  <a:noFill/>
                </a:ln>
                <a:solidFill>
                  <a:prstClr val="black"/>
                </a:solidFill>
                <a:effectLst/>
                <a:uLnTx/>
                <a:uFillTx/>
                <a:latin typeface="Times New Roman"/>
                <a:ea typeface="+mn-ea"/>
                <a:cs typeface="Times New Roman"/>
              </a:rPr>
              <a:t>cardiac,</a:t>
            </a:r>
            <a:r>
              <a:rPr kumimoji="0" lang="en-US" sz="80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US" sz="8000" b="0" i="0" u="none" strike="noStrike" kern="1200" cap="none" spc="-13" normalizeH="0" baseline="0" noProof="0" dirty="0">
                <a:ln>
                  <a:noFill/>
                </a:ln>
                <a:solidFill>
                  <a:prstClr val="black"/>
                </a:solidFill>
                <a:effectLst/>
                <a:uLnTx/>
                <a:uFillTx/>
                <a:latin typeface="Times New Roman"/>
                <a:ea typeface="+mn-ea"/>
                <a:cs typeface="Times New Roman"/>
              </a:rPr>
              <a:t>pulmonary,</a:t>
            </a:r>
            <a:r>
              <a:rPr kumimoji="0" lang="en-US" sz="8000" b="0" i="0" u="none" strike="noStrike" kern="1200" cap="none" spc="13" normalizeH="0" baseline="0" noProof="0" dirty="0">
                <a:ln>
                  <a:noFill/>
                </a:ln>
                <a:solidFill>
                  <a:prstClr val="black"/>
                </a:solidFill>
                <a:effectLst/>
                <a:uLnTx/>
                <a:uFillTx/>
                <a:latin typeface="Times New Roman"/>
                <a:ea typeface="+mn-ea"/>
                <a:cs typeface="Times New Roman"/>
              </a:rPr>
              <a:t> </a:t>
            </a:r>
            <a:r>
              <a:rPr kumimoji="0" lang="en-US" sz="8000" b="0" i="0" u="none" strike="noStrike" kern="1200" cap="none" spc="-13" normalizeH="0" baseline="0" noProof="0" dirty="0">
                <a:ln>
                  <a:noFill/>
                </a:ln>
                <a:solidFill>
                  <a:prstClr val="black"/>
                </a:solidFill>
                <a:effectLst/>
                <a:uLnTx/>
                <a:uFillTx/>
                <a:latin typeface="Times New Roman"/>
                <a:ea typeface="+mn-ea"/>
                <a:cs typeface="Times New Roman"/>
              </a:rPr>
              <a:t>renal,</a:t>
            </a:r>
            <a:r>
              <a:rPr kumimoji="0" lang="en-US" sz="8000" b="0" i="0" u="none" strike="noStrike" kern="1200" cap="none" spc="-38" normalizeH="0" baseline="0" noProof="0" dirty="0">
                <a:ln>
                  <a:noFill/>
                </a:ln>
                <a:solidFill>
                  <a:prstClr val="black"/>
                </a:solidFill>
                <a:effectLst/>
                <a:uLnTx/>
                <a:uFillTx/>
                <a:latin typeface="Times New Roman"/>
                <a:ea typeface="+mn-ea"/>
                <a:cs typeface="Times New Roman"/>
              </a:rPr>
              <a:t> </a:t>
            </a:r>
            <a:r>
              <a:rPr kumimoji="0" lang="en-US" sz="8000" b="0" i="0" u="none" strike="noStrike" kern="1200" cap="none" spc="0" normalizeH="0" baseline="0" noProof="0" dirty="0">
                <a:ln>
                  <a:noFill/>
                </a:ln>
                <a:solidFill>
                  <a:prstClr val="black"/>
                </a:solidFill>
                <a:effectLst/>
                <a:uLnTx/>
                <a:uFillTx/>
                <a:latin typeface="Times New Roman"/>
                <a:ea typeface="+mn-ea"/>
                <a:cs typeface="Times New Roman"/>
              </a:rPr>
              <a:t>or</a:t>
            </a:r>
            <a:r>
              <a:rPr kumimoji="0" lang="en-US" sz="8000" b="0" i="0" u="none" strike="noStrike" kern="1200" cap="none" spc="13" normalizeH="0" baseline="0" noProof="0" dirty="0">
                <a:ln>
                  <a:noFill/>
                </a:ln>
                <a:solidFill>
                  <a:prstClr val="black"/>
                </a:solidFill>
                <a:effectLst/>
                <a:uLnTx/>
                <a:uFillTx/>
                <a:latin typeface="Times New Roman"/>
                <a:ea typeface="+mn-ea"/>
                <a:cs typeface="Times New Roman"/>
              </a:rPr>
              <a:t> </a:t>
            </a:r>
            <a:r>
              <a:rPr kumimoji="0" lang="en-US" sz="8000" b="0" i="0" u="none" strike="noStrike" kern="1200" cap="none" spc="-13" normalizeH="0" baseline="0" noProof="0" dirty="0">
                <a:ln>
                  <a:noFill/>
                </a:ln>
                <a:solidFill>
                  <a:prstClr val="black"/>
                </a:solidFill>
                <a:effectLst/>
                <a:uLnTx/>
                <a:uFillTx/>
                <a:latin typeface="Times New Roman"/>
                <a:ea typeface="+mn-ea"/>
                <a:cs typeface="Times New Roman"/>
              </a:rPr>
              <a:t>hepatic </a:t>
            </a:r>
            <a:r>
              <a:rPr kumimoji="0" lang="en-US" sz="8000" b="0" i="0" u="none" strike="noStrike" kern="1200" cap="none" spc="-843" normalizeH="0" baseline="0" noProof="0" dirty="0">
                <a:ln>
                  <a:noFill/>
                </a:ln>
                <a:solidFill>
                  <a:prstClr val="black"/>
                </a:solidFill>
                <a:effectLst/>
                <a:uLnTx/>
                <a:uFillTx/>
                <a:latin typeface="Times New Roman"/>
                <a:ea typeface="+mn-ea"/>
                <a:cs typeface="Times New Roman"/>
              </a:rPr>
              <a:t> </a:t>
            </a:r>
            <a:r>
              <a:rPr kumimoji="0" lang="en-US" sz="8000" b="0" i="0" u="none" strike="noStrike" kern="1200" cap="none" spc="-13" normalizeH="0" baseline="0" noProof="0" dirty="0">
                <a:ln>
                  <a:noFill/>
                </a:ln>
                <a:solidFill>
                  <a:prstClr val="black"/>
                </a:solidFill>
                <a:effectLst/>
                <a:uLnTx/>
                <a:uFillTx/>
                <a:latin typeface="Times New Roman"/>
                <a:ea typeface="+mn-ea"/>
                <a:cs typeface="Times New Roman"/>
              </a:rPr>
              <a:t>disease</a:t>
            </a:r>
            <a:endParaRPr kumimoji="0" lang="en-US" sz="8000" b="0" i="0" u="none" strike="noStrike" kern="1200" cap="none" spc="0" normalizeH="0" baseline="0" noProof="0" dirty="0">
              <a:ln>
                <a:noFill/>
              </a:ln>
              <a:solidFill>
                <a:prstClr val="black"/>
              </a:solidFill>
              <a:effectLst/>
              <a:uLnTx/>
              <a:uFillTx/>
              <a:latin typeface="Times New Roman"/>
              <a:ea typeface="+mn-ea"/>
              <a:cs typeface="Times New Roman"/>
            </a:endParaRPr>
          </a:p>
          <a:p>
            <a:pPr marL="300336" marR="0" lvl="0" indent="-269981" algn="l" defTabSz="914400" rtl="0" eaLnBrk="1" fontAlgn="auto" latinLnBrk="0" hangingPunct="1">
              <a:lnSpc>
                <a:spcPct val="100000"/>
              </a:lnSpc>
              <a:spcBef>
                <a:spcPts val="1346"/>
              </a:spcBef>
              <a:spcAft>
                <a:spcPts val="0"/>
              </a:spcAft>
              <a:buClrTx/>
              <a:buSzTx/>
              <a:buFontTx/>
              <a:buChar char="•"/>
              <a:tabLst>
                <a:tab pos="301931" algn="l"/>
              </a:tabLst>
              <a:defRPr/>
            </a:pPr>
            <a:r>
              <a:rPr kumimoji="0" lang="en-US" sz="8000" b="0" i="0" u="none" strike="noStrike" kern="1200" cap="none" spc="-13" normalizeH="0" baseline="0" noProof="0" dirty="0">
                <a:ln>
                  <a:noFill/>
                </a:ln>
                <a:solidFill>
                  <a:prstClr val="black"/>
                </a:solidFill>
                <a:effectLst/>
                <a:uLnTx/>
                <a:uFillTx/>
                <a:latin typeface="Times New Roman"/>
                <a:ea typeface="+mn-ea"/>
                <a:cs typeface="Times New Roman"/>
              </a:rPr>
              <a:t>Methergine–if</a:t>
            </a:r>
            <a:r>
              <a:rPr kumimoji="0" lang="en-US" sz="80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US" sz="8000" b="0" i="0" u="none" strike="noStrike" kern="1200" cap="none" spc="-13" normalizeH="0" baseline="0" noProof="0" dirty="0">
                <a:ln>
                  <a:noFill/>
                </a:ln>
                <a:solidFill>
                  <a:prstClr val="black"/>
                </a:solidFill>
                <a:effectLst/>
                <a:uLnTx/>
                <a:uFillTx/>
                <a:latin typeface="Times New Roman"/>
                <a:ea typeface="+mn-ea"/>
                <a:cs typeface="Times New Roman"/>
              </a:rPr>
              <a:t>the</a:t>
            </a:r>
            <a:r>
              <a:rPr kumimoji="0" lang="en-US" sz="80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US" sz="8000" b="0" i="0" u="none" strike="noStrike" kern="1200" cap="none" spc="-13" normalizeH="0" baseline="0" noProof="0" dirty="0">
                <a:ln>
                  <a:noFill/>
                </a:ln>
                <a:solidFill>
                  <a:prstClr val="black"/>
                </a:solidFill>
                <a:effectLst/>
                <a:uLnTx/>
                <a:uFillTx/>
                <a:latin typeface="Times New Roman"/>
                <a:ea typeface="+mn-ea"/>
                <a:cs typeface="Times New Roman"/>
              </a:rPr>
              <a:t>woman</a:t>
            </a:r>
            <a:r>
              <a:rPr kumimoji="0" lang="en-US" sz="8000" b="0" i="0" u="none" strike="noStrike" kern="1200" cap="none" spc="25" normalizeH="0" baseline="0" noProof="0" dirty="0">
                <a:ln>
                  <a:noFill/>
                </a:ln>
                <a:solidFill>
                  <a:prstClr val="black"/>
                </a:solidFill>
                <a:effectLst/>
                <a:uLnTx/>
                <a:uFillTx/>
                <a:latin typeface="Times New Roman"/>
                <a:ea typeface="+mn-ea"/>
                <a:cs typeface="Times New Roman"/>
              </a:rPr>
              <a:t> </a:t>
            </a:r>
            <a:r>
              <a:rPr kumimoji="0" lang="en-US" sz="8000" b="0" i="0" u="none" strike="noStrike" kern="1200" cap="none" spc="-13" normalizeH="0" baseline="0" noProof="0" dirty="0">
                <a:ln>
                  <a:noFill/>
                </a:ln>
                <a:solidFill>
                  <a:prstClr val="black"/>
                </a:solidFill>
                <a:effectLst/>
                <a:uLnTx/>
                <a:uFillTx/>
                <a:latin typeface="Times New Roman"/>
                <a:ea typeface="+mn-ea"/>
                <a:cs typeface="Times New Roman"/>
              </a:rPr>
              <a:t>is</a:t>
            </a:r>
            <a:r>
              <a:rPr kumimoji="0" lang="en-US" sz="8000" b="0" i="0" u="none" strike="noStrike" kern="1200" cap="none" spc="13" normalizeH="0" baseline="0" noProof="0" dirty="0">
                <a:ln>
                  <a:noFill/>
                </a:ln>
                <a:solidFill>
                  <a:prstClr val="black"/>
                </a:solidFill>
                <a:effectLst/>
                <a:uLnTx/>
                <a:uFillTx/>
                <a:latin typeface="Times New Roman"/>
                <a:ea typeface="+mn-ea"/>
                <a:cs typeface="Times New Roman"/>
              </a:rPr>
              <a:t> </a:t>
            </a:r>
            <a:r>
              <a:rPr kumimoji="0" lang="en-US" sz="8000" b="0" i="0" u="none" strike="noStrike" kern="1200" cap="none" spc="-13" normalizeH="0" baseline="0" noProof="0" dirty="0">
                <a:ln>
                  <a:noFill/>
                </a:ln>
                <a:solidFill>
                  <a:prstClr val="black"/>
                </a:solidFill>
                <a:effectLst/>
                <a:uLnTx/>
                <a:uFillTx/>
                <a:latin typeface="Times New Roman"/>
                <a:ea typeface="+mn-ea"/>
                <a:cs typeface="Times New Roman"/>
              </a:rPr>
              <a:t>hypertensive,</a:t>
            </a:r>
            <a:r>
              <a:rPr kumimoji="0" lang="en-US" sz="8000" b="0" i="0" u="none" strike="noStrike" kern="1200" cap="none" spc="-25" normalizeH="0" baseline="0" noProof="0" dirty="0">
                <a:ln>
                  <a:noFill/>
                </a:ln>
                <a:solidFill>
                  <a:prstClr val="black"/>
                </a:solidFill>
                <a:effectLst/>
                <a:uLnTx/>
                <a:uFillTx/>
                <a:latin typeface="Times New Roman"/>
                <a:ea typeface="+mn-ea"/>
                <a:cs typeface="Times New Roman"/>
              </a:rPr>
              <a:t> </a:t>
            </a:r>
            <a:r>
              <a:rPr kumimoji="0" lang="en-US" sz="8000" b="0" i="0" u="none" strike="noStrike" kern="1200" cap="none" spc="0" normalizeH="0" baseline="0" noProof="0" dirty="0">
                <a:ln>
                  <a:noFill/>
                </a:ln>
                <a:solidFill>
                  <a:prstClr val="black"/>
                </a:solidFill>
                <a:effectLst/>
                <a:uLnTx/>
                <a:uFillTx/>
                <a:latin typeface="Times New Roman"/>
                <a:ea typeface="+mn-ea"/>
                <a:cs typeface="Times New Roman"/>
              </a:rPr>
              <a:t>do</a:t>
            </a:r>
            <a:r>
              <a:rPr kumimoji="0" lang="en-US" sz="8000" b="0" i="0" u="none" strike="noStrike" kern="1200" cap="none" spc="-25" normalizeH="0" baseline="0" noProof="0" dirty="0">
                <a:ln>
                  <a:noFill/>
                </a:ln>
                <a:solidFill>
                  <a:prstClr val="black"/>
                </a:solidFill>
                <a:effectLst/>
                <a:uLnTx/>
                <a:uFillTx/>
                <a:latin typeface="Times New Roman"/>
                <a:ea typeface="+mn-ea"/>
                <a:cs typeface="Times New Roman"/>
              </a:rPr>
              <a:t> </a:t>
            </a:r>
            <a:r>
              <a:rPr kumimoji="0" lang="en-US" sz="8000" b="0" i="0" u="none" strike="noStrike" kern="1200" cap="none" spc="-13" normalizeH="0" baseline="0" noProof="0" dirty="0">
                <a:ln>
                  <a:noFill/>
                </a:ln>
                <a:solidFill>
                  <a:prstClr val="black"/>
                </a:solidFill>
                <a:effectLst/>
                <a:uLnTx/>
                <a:uFillTx/>
                <a:latin typeface="Times New Roman"/>
                <a:ea typeface="+mn-ea"/>
                <a:cs typeface="Times New Roman"/>
              </a:rPr>
              <a:t>not</a:t>
            </a:r>
            <a:r>
              <a:rPr kumimoji="0" lang="en-US" sz="8000" b="0" i="0" u="none" strike="noStrike" kern="1200" cap="none" spc="25" normalizeH="0" baseline="0" noProof="0" dirty="0">
                <a:ln>
                  <a:noFill/>
                </a:ln>
                <a:solidFill>
                  <a:prstClr val="black"/>
                </a:solidFill>
                <a:effectLst/>
                <a:uLnTx/>
                <a:uFillTx/>
                <a:latin typeface="Times New Roman"/>
                <a:ea typeface="+mn-ea"/>
                <a:cs typeface="Times New Roman"/>
              </a:rPr>
              <a:t> </a:t>
            </a:r>
            <a:r>
              <a:rPr kumimoji="0" lang="en-US" sz="8000" b="0" i="0" u="none" strike="noStrike" kern="1200" cap="none" spc="-13" normalizeH="0" baseline="0" noProof="0" dirty="0">
                <a:ln>
                  <a:noFill/>
                </a:ln>
                <a:solidFill>
                  <a:prstClr val="black"/>
                </a:solidFill>
                <a:effectLst/>
                <a:uLnTx/>
                <a:uFillTx/>
                <a:latin typeface="Times New Roman"/>
                <a:ea typeface="+mn-ea"/>
                <a:cs typeface="Times New Roman"/>
              </a:rPr>
              <a:t>administer</a:t>
            </a:r>
            <a:endParaRPr kumimoji="0" lang="en-US" sz="8000" b="0" i="0" u="none" strike="noStrike" kern="1200" cap="none" spc="0" normalizeH="0" baseline="0" noProof="0" dirty="0">
              <a:ln>
                <a:noFill/>
              </a:ln>
              <a:solidFill>
                <a:prstClr val="black"/>
              </a:solidFill>
              <a:effectLst/>
              <a:uLnTx/>
              <a:uFillTx/>
              <a:latin typeface="Times New Roman"/>
              <a:ea typeface="+mn-ea"/>
              <a:cs typeface="Times New Roman"/>
            </a:endParaRPr>
          </a:p>
          <a:p>
            <a:pPr marL="300336" marR="0" lvl="0" indent="-269981" algn="l" defTabSz="914400" rtl="0" eaLnBrk="1" fontAlgn="auto" latinLnBrk="0" hangingPunct="1">
              <a:lnSpc>
                <a:spcPct val="100000"/>
              </a:lnSpc>
              <a:spcBef>
                <a:spcPts val="1837"/>
              </a:spcBef>
              <a:spcAft>
                <a:spcPts val="0"/>
              </a:spcAft>
              <a:buClrTx/>
              <a:buSzTx/>
              <a:buFontTx/>
              <a:buChar char="•"/>
              <a:tabLst>
                <a:tab pos="301931" algn="l"/>
              </a:tabLst>
              <a:defRPr/>
            </a:pPr>
            <a:r>
              <a:rPr kumimoji="0" lang="en-US" sz="8000" b="0" i="0" u="none" strike="noStrike" kern="1200" cap="none" spc="-13" normalizeH="0" baseline="0" noProof="0" dirty="0" err="1">
                <a:ln>
                  <a:noFill/>
                </a:ln>
                <a:solidFill>
                  <a:prstClr val="black"/>
                </a:solidFill>
                <a:effectLst/>
                <a:uLnTx/>
                <a:uFillTx/>
                <a:latin typeface="Times New Roman"/>
                <a:ea typeface="+mn-ea"/>
                <a:cs typeface="Times New Roman"/>
              </a:rPr>
              <a:t>Hemabate</a:t>
            </a:r>
            <a:r>
              <a:rPr kumimoji="0" lang="en-US" sz="8000" b="0" i="0" u="none" strike="noStrike" kern="1200" cap="none" spc="-13" normalizeH="0" baseline="0" noProof="0" dirty="0">
                <a:ln>
                  <a:noFill/>
                </a:ln>
                <a:solidFill>
                  <a:prstClr val="black"/>
                </a:solidFill>
                <a:effectLst/>
                <a:uLnTx/>
                <a:uFillTx/>
                <a:latin typeface="Times New Roman"/>
                <a:ea typeface="+mn-ea"/>
                <a:cs typeface="Times New Roman"/>
              </a:rPr>
              <a:t>–contraindicated</a:t>
            </a:r>
            <a:r>
              <a:rPr kumimoji="0" lang="en-US" sz="8000" b="0" i="0" u="none" strike="noStrike" kern="1200" cap="none" spc="-38" normalizeH="0" baseline="0" noProof="0" dirty="0">
                <a:ln>
                  <a:noFill/>
                </a:ln>
                <a:solidFill>
                  <a:prstClr val="black"/>
                </a:solidFill>
                <a:effectLst/>
                <a:uLnTx/>
                <a:uFillTx/>
                <a:latin typeface="Times New Roman"/>
                <a:ea typeface="+mn-ea"/>
                <a:cs typeface="Times New Roman"/>
              </a:rPr>
              <a:t> </a:t>
            </a:r>
            <a:r>
              <a:rPr kumimoji="0" lang="en-US" sz="8000" b="0" i="0" u="none" strike="noStrike" kern="1200" cap="none" spc="-13" normalizeH="0" baseline="0" noProof="0" dirty="0">
                <a:ln>
                  <a:noFill/>
                </a:ln>
                <a:solidFill>
                  <a:prstClr val="black"/>
                </a:solidFill>
                <a:effectLst/>
                <a:uLnTx/>
                <a:uFillTx/>
                <a:latin typeface="Times New Roman"/>
                <a:ea typeface="+mn-ea"/>
                <a:cs typeface="Times New Roman"/>
              </a:rPr>
              <a:t>with</a:t>
            </a:r>
            <a:r>
              <a:rPr kumimoji="0" lang="en-US" sz="8000" b="0" i="0" u="none" strike="noStrike" kern="1200" cap="none" spc="13" normalizeH="0" baseline="0" noProof="0" dirty="0">
                <a:ln>
                  <a:noFill/>
                </a:ln>
                <a:solidFill>
                  <a:prstClr val="black"/>
                </a:solidFill>
                <a:effectLst/>
                <a:uLnTx/>
                <a:uFillTx/>
                <a:latin typeface="Times New Roman"/>
                <a:ea typeface="+mn-ea"/>
                <a:cs typeface="Times New Roman"/>
              </a:rPr>
              <a:t> </a:t>
            </a:r>
            <a:r>
              <a:rPr kumimoji="0" lang="en-US" sz="8000" b="0" i="0" u="none" strike="noStrike" kern="1200" cap="none" spc="-13" normalizeH="0" baseline="0" noProof="0" dirty="0">
                <a:ln>
                  <a:noFill/>
                </a:ln>
                <a:solidFill>
                  <a:prstClr val="black"/>
                </a:solidFill>
                <a:effectLst/>
                <a:uLnTx/>
                <a:uFillTx/>
                <a:latin typeface="Times New Roman"/>
                <a:ea typeface="+mn-ea"/>
                <a:cs typeface="Times New Roman"/>
              </a:rPr>
              <a:t>asthma</a:t>
            </a:r>
            <a:r>
              <a:rPr kumimoji="0" lang="en-US" sz="80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US" sz="8000" b="0" i="0" u="none" strike="noStrike" kern="1200" cap="none" spc="-13" normalizeH="0" baseline="0" noProof="0" dirty="0">
                <a:ln>
                  <a:noFill/>
                </a:ln>
                <a:solidFill>
                  <a:prstClr val="black"/>
                </a:solidFill>
                <a:effectLst/>
                <a:uLnTx/>
                <a:uFillTx/>
                <a:latin typeface="Times New Roman"/>
                <a:ea typeface="+mn-ea"/>
                <a:cs typeface="Times New Roman"/>
              </a:rPr>
              <a:t>due</a:t>
            </a:r>
            <a:r>
              <a:rPr kumimoji="0" lang="en-US" sz="80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US" sz="8000" b="0" i="0" u="none" strike="noStrike" kern="1200" cap="none" spc="-13" normalizeH="0" baseline="0" noProof="0" dirty="0">
                <a:ln>
                  <a:noFill/>
                </a:ln>
                <a:solidFill>
                  <a:prstClr val="black"/>
                </a:solidFill>
                <a:effectLst/>
                <a:uLnTx/>
                <a:uFillTx/>
                <a:latin typeface="Times New Roman"/>
                <a:ea typeface="+mn-ea"/>
                <a:cs typeface="Times New Roman"/>
              </a:rPr>
              <a:t>to</a:t>
            </a:r>
            <a:r>
              <a:rPr kumimoji="0" lang="en-US" sz="8000" b="0" i="0" u="none" strike="noStrike" kern="1200" cap="none" spc="13" normalizeH="0" baseline="0" noProof="0" dirty="0">
                <a:ln>
                  <a:noFill/>
                </a:ln>
                <a:solidFill>
                  <a:prstClr val="black"/>
                </a:solidFill>
                <a:effectLst/>
                <a:uLnTx/>
                <a:uFillTx/>
                <a:latin typeface="Times New Roman"/>
                <a:ea typeface="+mn-ea"/>
                <a:cs typeface="Times New Roman"/>
              </a:rPr>
              <a:t> </a:t>
            </a:r>
            <a:r>
              <a:rPr kumimoji="0" lang="en-US" sz="8000" b="0" i="0" u="none" strike="noStrike" kern="1200" cap="none" spc="-13" normalizeH="0" baseline="0" noProof="0" dirty="0">
                <a:ln>
                  <a:noFill/>
                </a:ln>
                <a:solidFill>
                  <a:prstClr val="black"/>
                </a:solidFill>
                <a:effectLst/>
                <a:uLnTx/>
                <a:uFillTx/>
                <a:latin typeface="Times New Roman"/>
                <a:ea typeface="+mn-ea"/>
                <a:cs typeface="Times New Roman"/>
              </a:rPr>
              <a:t>risk</a:t>
            </a:r>
            <a:r>
              <a:rPr kumimoji="0" lang="en-US" sz="8000" b="0" i="0" u="none" strike="noStrike" kern="1200" cap="none" spc="13" normalizeH="0" baseline="0" noProof="0" dirty="0">
                <a:ln>
                  <a:noFill/>
                </a:ln>
                <a:solidFill>
                  <a:prstClr val="black"/>
                </a:solidFill>
                <a:effectLst/>
                <a:uLnTx/>
                <a:uFillTx/>
                <a:latin typeface="Times New Roman"/>
                <a:ea typeface="+mn-ea"/>
                <a:cs typeface="Times New Roman"/>
              </a:rPr>
              <a:t> </a:t>
            </a:r>
            <a:r>
              <a:rPr kumimoji="0" lang="en-US" sz="8000" b="0" i="0" u="none" strike="noStrike" kern="1200" cap="none" spc="0" normalizeH="0" baseline="0" noProof="0" dirty="0">
                <a:ln>
                  <a:noFill/>
                </a:ln>
                <a:solidFill>
                  <a:prstClr val="black"/>
                </a:solidFill>
                <a:effectLst/>
                <a:uLnTx/>
                <a:uFillTx/>
                <a:latin typeface="Times New Roman"/>
                <a:ea typeface="+mn-ea"/>
                <a:cs typeface="Times New Roman"/>
              </a:rPr>
              <a:t>of</a:t>
            </a:r>
            <a:r>
              <a:rPr kumimoji="0" lang="en-US" sz="8000" b="0" i="0" u="none" strike="noStrike" kern="1200" cap="none" spc="-38" normalizeH="0" baseline="0" noProof="0" dirty="0">
                <a:ln>
                  <a:noFill/>
                </a:ln>
                <a:solidFill>
                  <a:prstClr val="black"/>
                </a:solidFill>
                <a:effectLst/>
                <a:uLnTx/>
                <a:uFillTx/>
                <a:latin typeface="Times New Roman"/>
                <a:ea typeface="+mn-ea"/>
                <a:cs typeface="Times New Roman"/>
              </a:rPr>
              <a:t> </a:t>
            </a:r>
            <a:r>
              <a:rPr kumimoji="0" lang="en-US" sz="8000" b="0" i="0" u="none" strike="noStrike" kern="1200" cap="none" spc="-13" normalizeH="0" baseline="0" noProof="0" dirty="0">
                <a:ln>
                  <a:noFill/>
                </a:ln>
                <a:solidFill>
                  <a:prstClr val="black"/>
                </a:solidFill>
                <a:effectLst/>
                <a:uLnTx/>
                <a:uFillTx/>
                <a:latin typeface="Times New Roman"/>
                <a:ea typeface="+mn-ea"/>
                <a:cs typeface="Times New Roman"/>
              </a:rPr>
              <a:t>bronchial</a:t>
            </a:r>
            <a:r>
              <a:rPr kumimoji="0" lang="en-US" sz="8000" b="0" i="0" u="none" strike="noStrike" kern="1200" cap="none" spc="13" normalizeH="0" baseline="0" noProof="0" dirty="0">
                <a:ln>
                  <a:noFill/>
                </a:ln>
                <a:solidFill>
                  <a:prstClr val="black"/>
                </a:solidFill>
                <a:effectLst/>
                <a:uLnTx/>
                <a:uFillTx/>
                <a:latin typeface="Times New Roman"/>
                <a:ea typeface="+mn-ea"/>
                <a:cs typeface="Times New Roman"/>
              </a:rPr>
              <a:t> spasm</a:t>
            </a:r>
            <a:endParaRPr kumimoji="0" lang="en-US" sz="8000" b="0" i="0" u="none" strike="noStrike" kern="1200" cap="none" spc="0" normalizeH="0" baseline="0" noProof="0" dirty="0">
              <a:ln>
                <a:noFill/>
              </a:ln>
              <a:solidFill>
                <a:prstClr val="black"/>
              </a:solidFill>
              <a:effectLst/>
              <a:uLnTx/>
              <a:uFillTx/>
              <a:latin typeface="Times New Roman"/>
              <a:ea typeface="+mn-ea"/>
              <a:cs typeface="Times New Roman"/>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dirty="0">
              <a:ln>
                <a:noFill/>
              </a:ln>
              <a:solidFill>
                <a:prstClr val="black"/>
              </a:solidFill>
              <a:effectLst/>
              <a:uLnTx/>
              <a:uFillTx/>
              <a:latin typeface="Times New Roman"/>
              <a:ea typeface="+mn-ea"/>
              <a:cs typeface="Times New Roman"/>
            </a:endParaRPr>
          </a:p>
          <a:p>
            <a:pPr marL="0" indent="0" algn="l">
              <a:buNone/>
            </a:pPr>
            <a:endParaRPr lang="ar-IQ" dirty="0"/>
          </a:p>
        </p:txBody>
      </p:sp>
    </p:spTree>
    <p:extLst>
      <p:ext uri="{BB962C8B-B14F-4D97-AF65-F5344CB8AC3E}">
        <p14:creationId xmlns:p14="http://schemas.microsoft.com/office/powerpoint/2010/main" val="38742455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1B9B215E-4315-475D-ADBC-DB9C2C5C9E55}"/>
              </a:ext>
            </a:extLst>
          </p:cNvPr>
          <p:cNvSpPr>
            <a:spLocks noGrp="1"/>
          </p:cNvSpPr>
          <p:nvPr>
            <p:ph idx="1"/>
          </p:nvPr>
        </p:nvSpPr>
        <p:spPr/>
        <p:txBody>
          <a:bodyPr>
            <a:normAutofit fontScale="77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sng"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sng" strike="noStrike" kern="1200" cap="none" spc="0" normalizeH="0" baseline="0" noProof="0" dirty="0">
                <a:ln>
                  <a:noFill/>
                </a:ln>
                <a:solidFill>
                  <a:prstClr val="black"/>
                </a:solidFill>
                <a:effectLst/>
                <a:uLnTx/>
                <a:uFillTx/>
                <a:latin typeface="Calibri"/>
                <a:ea typeface="+mn-ea"/>
                <a:cs typeface="+mn-cs"/>
              </a:rPr>
              <a:t>If the cause of </a:t>
            </a:r>
            <a:r>
              <a:rPr lang="en-US" sz="2800" u="sng" dirty="0">
                <a:solidFill>
                  <a:prstClr val="black"/>
                </a:solidFill>
                <a:latin typeface="Calibri"/>
              </a:rPr>
              <a:t>PPH diagnosed as </a:t>
            </a:r>
            <a:r>
              <a:rPr lang="en-US" sz="2800" u="sng" dirty="0">
                <a:solidFill>
                  <a:srgbClr val="FF0000"/>
                </a:solidFill>
                <a:latin typeface="Calibri"/>
              </a:rPr>
              <a:t>RPOG      …</a:t>
            </a:r>
            <a:r>
              <a:rPr kumimoji="0" lang="en-US" sz="2800" b="0" i="0" u="sng" strike="noStrike" kern="1200" cap="none" spc="0" normalizeH="0" baseline="0" noProof="0" dirty="0">
                <a:ln>
                  <a:noFill/>
                </a:ln>
                <a:solidFill>
                  <a:prstClr val="black"/>
                </a:solidFill>
                <a:effectLst/>
                <a:uLnTx/>
                <a:uFillTx/>
                <a:latin typeface="Calibri"/>
                <a:ea typeface="+mn-ea"/>
                <a:cs typeface="+mn-cs"/>
              </a:rPr>
              <a:t>Prepare the Woman for Removal of Retained Placental</a:t>
            </a:r>
            <a:r>
              <a:rPr kumimoji="0" lang="en-US" sz="2800" b="0" i="0" u="sng" strike="noStrike" kern="1200" cap="none" spc="0" normalizeH="0" baseline="0" noProof="0" dirty="0">
                <a:ln>
                  <a:noFill/>
                </a:ln>
                <a:solidFill>
                  <a:srgbClr val="FF0000"/>
                </a:solidFill>
                <a:effectLst/>
                <a:uLnTx/>
                <a:uFillTx/>
                <a:latin typeface="Calibri"/>
                <a:ea typeface="+mn-ea"/>
                <a:cs typeface="+mn-cs"/>
              </a:rPr>
              <a:t> tissue</a:t>
            </a:r>
            <a:r>
              <a:rPr kumimoji="0" lang="en-US" sz="2800" b="0" i="0" u="none" strike="noStrike" kern="1200" cap="none" spc="0" normalizeH="0" baseline="0" noProof="0" dirty="0">
                <a:ln>
                  <a:noFill/>
                </a:ln>
                <a:solidFill>
                  <a:srgbClr val="FF0000"/>
                </a:solidFill>
                <a:effectLst/>
                <a:uLnTx/>
                <a:uFillTx/>
                <a:latin typeface="Calibri"/>
                <a:ea typeface="+mn-ea"/>
                <a:cs typeface="+mn-cs"/>
              </a:rPr>
              <a:t>  </a:t>
            </a:r>
            <a:r>
              <a:rPr kumimoji="0" lang="en-US" sz="2800" b="0" i="0" u="none" strike="noStrike" kern="1200" cap="none" spc="0" normalizeH="0" baseline="0" noProof="0" dirty="0">
                <a:ln>
                  <a:noFill/>
                </a:ln>
                <a:solidFill>
                  <a:prstClr val="black"/>
                </a:solidFill>
                <a:effectLst/>
                <a:uLnTx/>
                <a:uFillTx/>
                <a:latin typeface="Calibri"/>
                <a:ea typeface="+mn-ea"/>
                <a:cs typeface="+mn-cs"/>
              </a:rPr>
              <a:t>Nurses should anticipate and prepare the woman for transfer to the  operating room for surgical intervention if previous techniques fail to  achieve hemostasis. The blood bank should be notified that additional  transfusions may be required and the woman’s condition closely monitored  for signs of hypovolemic </a:t>
            </a:r>
            <a:r>
              <a:rPr kumimoji="0" lang="en-US" sz="2800" b="0" i="0" u="none" strike="noStrike" kern="1200" cap="none" spc="0" normalizeH="0" baseline="0" noProof="0" dirty="0" err="1">
                <a:ln>
                  <a:noFill/>
                </a:ln>
                <a:solidFill>
                  <a:prstClr val="black"/>
                </a:solidFill>
                <a:effectLst/>
                <a:uLnTx/>
                <a:uFillTx/>
                <a:latin typeface="Calibri"/>
                <a:ea typeface="+mn-ea"/>
                <a:cs typeface="+mn-cs"/>
              </a:rPr>
              <a:t>shock.So</a:t>
            </a:r>
            <a:r>
              <a:rPr kumimoji="0" lang="en-US" sz="2800" b="0" i="0" u="none" strike="noStrike" kern="1200" cap="none" spc="0" normalizeH="0" baseline="0" noProof="0" dirty="0">
                <a:ln>
                  <a:noFill/>
                </a:ln>
                <a:solidFill>
                  <a:prstClr val="black"/>
                </a:solidFill>
                <a:effectLst/>
                <a:uLnTx/>
                <a:uFillTx/>
                <a:latin typeface="Calibri"/>
                <a:ea typeface="+mn-ea"/>
                <a:cs typeface="+mn-cs"/>
              </a:rPr>
              <a:t> </a:t>
            </a:r>
            <a:r>
              <a:rPr kumimoji="0" lang="en-US" sz="2800" b="0" i="0" u="sng" strike="noStrike" kern="1200" cap="none" spc="0" normalizeH="0" baseline="0" noProof="0" dirty="0">
                <a:ln>
                  <a:noFill/>
                </a:ln>
                <a:solidFill>
                  <a:prstClr val="black"/>
                </a:solidFill>
                <a:effectLst/>
                <a:uLnTx/>
                <a:uFillTx/>
                <a:latin typeface="Calibri"/>
                <a:ea typeface="+mn-ea"/>
                <a:cs typeface="+mn-cs"/>
              </a:rPr>
              <a:t>continually	Assess	the	Woman	for	Signs	and	Symptoms	of  Hemorrhagic Shock</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Monitor the woman’s blood pressure, pulse, capillary refill, mental status,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and urinary output. These assessments allow estimation of the severity of  blood loss and help direct treatment.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800" dirty="0">
                <a:solidFill>
                  <a:prstClr val="black"/>
                </a:solidFill>
                <a:latin typeface="Calibri"/>
                <a:cs typeface="Arial" panose="020B0604020202020204" pitchFamily="34" charset="0"/>
              </a:rPr>
              <a:t>If the cause diagnosed as tears(</a:t>
            </a:r>
            <a:r>
              <a:rPr lang="en-US" sz="2800" dirty="0">
                <a:solidFill>
                  <a:srgbClr val="FF0000"/>
                </a:solidFill>
                <a:latin typeface="Calibri"/>
                <a:cs typeface="Arial" panose="020B0604020202020204" pitchFamily="34" charset="0"/>
              </a:rPr>
              <a:t>Trauma</a:t>
            </a:r>
            <a:r>
              <a:rPr lang="en-US" sz="2800" dirty="0">
                <a:solidFill>
                  <a:prstClr val="black"/>
                </a:solidFill>
                <a:latin typeface="Calibri"/>
                <a:cs typeface="Arial" panose="020B0604020202020204" pitchFamily="34" charset="0"/>
              </a:rPr>
              <a:t>) anywhere in the genital tract (perineal ,vaginal or cervical laceration) ,,this must be repaired accordingly .</a:t>
            </a:r>
            <a:endParaRPr kumimoji="0" lang="ar-IQ" sz="2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a:p>
            <a:pPr marL="0" indent="0" algn="l">
              <a:buNone/>
            </a:pPr>
            <a:endParaRPr lang="ar-IQ" dirty="0"/>
          </a:p>
        </p:txBody>
      </p:sp>
    </p:spTree>
    <p:extLst>
      <p:ext uri="{BB962C8B-B14F-4D97-AF65-F5344CB8AC3E}">
        <p14:creationId xmlns:p14="http://schemas.microsoft.com/office/powerpoint/2010/main" val="2328057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D119E7DC-EF6A-4495-89C1-5AD4C8B327AE}"/>
              </a:ext>
            </a:extLst>
          </p:cNvPr>
          <p:cNvSpPr>
            <a:spLocks noGrp="1"/>
          </p:cNvSpPr>
          <p:nvPr>
            <p:ph idx="1"/>
          </p:nvPr>
        </p:nvSpPr>
        <p:spPr/>
        <p:txBody>
          <a:bodyPr>
            <a:normAutofit fontScale="77500" lnSpcReduction="20000"/>
          </a:bodyPr>
          <a:lstStyle/>
          <a:p>
            <a:pPr marL="175729" marR="0" lvl="0" indent="0" algn="l" defTabSz="914400" rtl="0" eaLnBrk="1" fontAlgn="auto" latinLnBrk="0" hangingPunct="1">
              <a:lnSpc>
                <a:spcPct val="100000"/>
              </a:lnSpc>
              <a:spcBef>
                <a:spcPts val="1874"/>
              </a:spcBef>
              <a:spcAft>
                <a:spcPts val="0"/>
              </a:spcAft>
              <a:buClrTx/>
              <a:buSzTx/>
              <a:buNone/>
              <a:tabLst>
                <a:tab pos="754036" algn="l"/>
              </a:tabLst>
              <a:defRPr/>
            </a:pPr>
            <a:r>
              <a:rPr kumimoji="0" lang="en-US" sz="2400" b="0" i="1" u="sng" strike="noStrike" kern="1200" cap="none" spc="-13" normalizeH="0" baseline="0" noProof="0" dirty="0">
                <a:ln>
                  <a:noFill/>
                </a:ln>
                <a:solidFill>
                  <a:prstClr val="black"/>
                </a:solidFill>
                <a:effectLst/>
                <a:uLnTx/>
                <a:uFill>
                  <a:solidFill>
                    <a:srgbClr val="000000"/>
                  </a:solidFill>
                </a:uFill>
                <a:latin typeface="Times New Roman"/>
                <a:ea typeface="+mn-ea"/>
                <a:cs typeface="Times New Roman"/>
              </a:rPr>
              <a:t> Institute Emergency</a:t>
            </a:r>
            <a:r>
              <a:rPr kumimoji="0" lang="en-US" sz="2400" b="0" i="1" u="sng" strike="noStrike" kern="1200" cap="none" spc="-38" normalizeH="0" baseline="0" noProof="0" dirty="0">
                <a:ln>
                  <a:noFill/>
                </a:ln>
                <a:solidFill>
                  <a:prstClr val="black"/>
                </a:solidFill>
                <a:effectLst/>
                <a:uLnTx/>
                <a:uFill>
                  <a:solidFill>
                    <a:srgbClr val="000000"/>
                  </a:solidFill>
                </a:uFill>
                <a:latin typeface="Times New Roman"/>
                <a:ea typeface="+mn-ea"/>
                <a:cs typeface="Times New Roman"/>
              </a:rPr>
              <a:t> </a:t>
            </a:r>
            <a:r>
              <a:rPr kumimoji="0" lang="en-US" sz="2400" b="0" i="1" u="sng" strike="noStrike" kern="1200" cap="none" spc="-13" normalizeH="0" baseline="0" noProof="0" dirty="0">
                <a:ln>
                  <a:noFill/>
                </a:ln>
                <a:solidFill>
                  <a:prstClr val="black"/>
                </a:solidFill>
                <a:effectLst/>
                <a:uLnTx/>
                <a:uFill>
                  <a:solidFill>
                    <a:srgbClr val="000000"/>
                  </a:solidFill>
                </a:uFill>
                <a:latin typeface="Times New Roman"/>
                <a:ea typeface="+mn-ea"/>
                <a:cs typeface="Times New Roman"/>
              </a:rPr>
              <a:t>Measures</a:t>
            </a:r>
            <a:r>
              <a:rPr kumimoji="0" lang="en-US" sz="2400" b="0" i="1" u="sng" strike="noStrike" kern="1200" cap="none" spc="-25" normalizeH="0" baseline="0" noProof="0" dirty="0">
                <a:ln>
                  <a:noFill/>
                </a:ln>
                <a:solidFill>
                  <a:prstClr val="black"/>
                </a:solidFill>
                <a:effectLst/>
                <a:uLnTx/>
                <a:uFill>
                  <a:solidFill>
                    <a:srgbClr val="000000"/>
                  </a:solidFill>
                </a:uFill>
                <a:latin typeface="Times New Roman"/>
                <a:ea typeface="+mn-ea"/>
                <a:cs typeface="Times New Roman"/>
              </a:rPr>
              <a:t> </a:t>
            </a:r>
            <a:r>
              <a:rPr kumimoji="0" lang="en-US" sz="2400" b="0" i="1" u="sng" strike="noStrike" kern="1200" cap="none" spc="0" normalizeH="0" baseline="0" noProof="0" dirty="0">
                <a:ln>
                  <a:noFill/>
                </a:ln>
                <a:solidFill>
                  <a:prstClr val="black"/>
                </a:solidFill>
                <a:effectLst/>
                <a:uLnTx/>
                <a:uFill>
                  <a:solidFill>
                    <a:srgbClr val="000000"/>
                  </a:solidFill>
                </a:uFill>
                <a:latin typeface="Times New Roman"/>
                <a:ea typeface="+mn-ea"/>
                <a:cs typeface="Times New Roman"/>
              </a:rPr>
              <a:t>if</a:t>
            </a:r>
            <a:r>
              <a:rPr kumimoji="0" lang="en-US" sz="2400" b="0" i="1" u="sng" strike="noStrike" kern="1200" cap="none" spc="-38" normalizeH="0" baseline="0" noProof="0" dirty="0">
                <a:ln>
                  <a:noFill/>
                </a:ln>
                <a:solidFill>
                  <a:prstClr val="black"/>
                </a:solidFill>
                <a:effectLst/>
                <a:uLnTx/>
                <a:uFill>
                  <a:solidFill>
                    <a:srgbClr val="000000"/>
                  </a:solidFill>
                </a:uFill>
                <a:latin typeface="Times New Roman"/>
                <a:ea typeface="+mn-ea"/>
                <a:cs typeface="Times New Roman"/>
              </a:rPr>
              <a:t> </a:t>
            </a:r>
            <a:r>
              <a:rPr kumimoji="0" lang="en-US" sz="2400" b="0" i="1" u="sng" strike="noStrike" kern="1200" cap="none" spc="0" normalizeH="0" baseline="0" noProof="0" dirty="0">
                <a:ln>
                  <a:noFill/>
                </a:ln>
                <a:solidFill>
                  <a:prstClr val="black"/>
                </a:solidFill>
                <a:effectLst/>
                <a:uLnTx/>
                <a:uFill>
                  <a:solidFill>
                    <a:srgbClr val="000000"/>
                  </a:solidFill>
                </a:uFill>
                <a:latin typeface="Times New Roman"/>
                <a:ea typeface="+mn-ea"/>
                <a:cs typeface="Times New Roman"/>
              </a:rPr>
              <a:t>DIC</a:t>
            </a:r>
            <a:r>
              <a:rPr kumimoji="0" lang="en-US" sz="2400" b="0" i="1" u="sng" strike="noStrike" kern="1200" cap="none" spc="-50" normalizeH="0" baseline="0" noProof="0" dirty="0">
                <a:ln>
                  <a:noFill/>
                </a:ln>
                <a:solidFill>
                  <a:prstClr val="black"/>
                </a:solidFill>
                <a:effectLst/>
                <a:uLnTx/>
                <a:uFill>
                  <a:solidFill>
                    <a:srgbClr val="000000"/>
                  </a:solidFill>
                </a:uFill>
                <a:latin typeface="Times New Roman"/>
                <a:ea typeface="+mn-ea"/>
                <a:cs typeface="Times New Roman"/>
              </a:rPr>
              <a:t> </a:t>
            </a:r>
            <a:r>
              <a:rPr kumimoji="0" lang="en-US" sz="2400" b="0" i="1" u="sng" strike="noStrike" kern="1200" cap="none" spc="-13" normalizeH="0" baseline="0" noProof="0" dirty="0">
                <a:ln>
                  <a:noFill/>
                </a:ln>
                <a:solidFill>
                  <a:prstClr val="black"/>
                </a:solidFill>
                <a:effectLst/>
                <a:uLnTx/>
                <a:uFill>
                  <a:solidFill>
                    <a:srgbClr val="000000"/>
                  </a:solidFill>
                </a:uFill>
                <a:latin typeface="Times New Roman"/>
                <a:ea typeface="+mn-ea"/>
                <a:cs typeface="Times New Roman"/>
              </a:rPr>
              <a:t>Develops</a:t>
            </a:r>
            <a:endParaRPr kumimoji="0" lang="en-US" sz="2400" b="0" i="0" u="none" strike="noStrike" kern="1200" cap="none" spc="0" normalizeH="0" baseline="0" noProof="0" dirty="0">
              <a:ln>
                <a:noFill/>
              </a:ln>
              <a:solidFill>
                <a:prstClr val="black"/>
              </a:solidFill>
              <a:effectLst/>
              <a:uLnTx/>
              <a:uFillTx/>
              <a:latin typeface="Times New Roman"/>
              <a:ea typeface="+mn-ea"/>
              <a:cs typeface="Times New Roman"/>
            </a:endParaRPr>
          </a:p>
          <a:p>
            <a:pPr marL="752438" marR="22365" lvl="0" indent="-575112" algn="just" defTabSz="914400" rtl="0" eaLnBrk="1" fontAlgn="auto" latinLnBrk="0" hangingPunct="1">
              <a:lnSpc>
                <a:spcPct val="143600"/>
              </a:lnSpc>
              <a:spcBef>
                <a:spcPts val="277"/>
              </a:spcBef>
              <a:spcAft>
                <a:spcPts val="0"/>
              </a:spcAft>
              <a:buClrTx/>
              <a:buSzTx/>
              <a:buFont typeface="Symbol"/>
              <a:buChar char=""/>
              <a:tabLst>
                <a:tab pos="754036" algn="l"/>
              </a:tabLst>
              <a:defRPr/>
            </a:pPr>
            <a:r>
              <a:rPr kumimoji="0" lang="en-US" sz="2400" b="0" i="0" u="none" strike="noStrike" kern="1200" cap="none" spc="0" normalizeH="0" baseline="0" noProof="0" dirty="0">
                <a:ln>
                  <a:noFill/>
                </a:ln>
                <a:solidFill>
                  <a:prstClr val="black"/>
                </a:solidFill>
                <a:effectLst/>
                <a:uLnTx/>
                <a:uFillTx/>
                <a:latin typeface="Times New Roman"/>
                <a:ea typeface="+mn-ea"/>
                <a:cs typeface="Times New Roman"/>
              </a:rPr>
              <a:t>Be</a:t>
            </a:r>
            <a:r>
              <a:rPr kumimoji="0" lang="en-US" sz="2400" b="0" i="0" u="none" strike="noStrike" kern="1200" cap="none" spc="-226"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0" normalizeH="0" baseline="0" noProof="0" dirty="0">
                <a:ln>
                  <a:noFill/>
                </a:ln>
                <a:solidFill>
                  <a:prstClr val="black"/>
                </a:solidFill>
                <a:effectLst/>
                <a:uLnTx/>
                <a:uFillTx/>
                <a:latin typeface="Times New Roman"/>
                <a:ea typeface="+mn-ea"/>
                <a:cs typeface="Times New Roman"/>
              </a:rPr>
              <a:t>ready</a:t>
            </a:r>
            <a:r>
              <a:rPr kumimoji="0" lang="en-US" sz="2400" b="0" i="0" u="none" strike="noStrike" kern="1200" cap="none" spc="-201"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to</a:t>
            </a:r>
            <a:r>
              <a:rPr kumimoji="0" lang="en-US" sz="2400" b="0" i="0" u="none" strike="noStrike" kern="1200" cap="none" spc="-214"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0" normalizeH="0" baseline="0" noProof="0" dirty="0">
                <a:ln>
                  <a:noFill/>
                </a:ln>
                <a:solidFill>
                  <a:prstClr val="black"/>
                </a:solidFill>
                <a:effectLst/>
                <a:uLnTx/>
                <a:uFillTx/>
                <a:latin typeface="Times New Roman"/>
                <a:ea typeface="+mn-ea"/>
                <a:cs typeface="Times New Roman"/>
              </a:rPr>
              <a:t>replace</a:t>
            </a:r>
            <a:r>
              <a:rPr kumimoji="0" lang="en-US" sz="2400" b="0" i="0" u="none" strike="noStrike" kern="1200" cap="none" spc="-201"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25" normalizeH="0" baseline="0" noProof="0" dirty="0">
                <a:ln>
                  <a:noFill/>
                </a:ln>
                <a:solidFill>
                  <a:prstClr val="black"/>
                </a:solidFill>
                <a:effectLst/>
                <a:uLnTx/>
                <a:uFillTx/>
                <a:latin typeface="Times New Roman"/>
                <a:ea typeface="+mn-ea"/>
                <a:cs typeface="Times New Roman"/>
              </a:rPr>
              <a:t>fluid</a:t>
            </a:r>
            <a:r>
              <a:rPr kumimoji="0" lang="en-US" sz="2400" b="0" i="0" u="none" strike="noStrike" kern="1200" cap="none" spc="-214"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volume,</a:t>
            </a:r>
            <a:r>
              <a:rPr kumimoji="0" lang="en-US" sz="2400" b="0" i="0" u="none" strike="noStrike" kern="1200" cap="none" spc="-214"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administer</a:t>
            </a:r>
            <a:r>
              <a:rPr kumimoji="0" lang="en-US" sz="2400" b="0" i="0" u="none" strike="noStrike" kern="1200" cap="none" spc="-214"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blood</a:t>
            </a:r>
            <a:r>
              <a:rPr kumimoji="0" lang="en-US" sz="2400" b="0" i="0" u="none" strike="noStrike" kern="1200" cap="none" spc="-201"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component</a:t>
            </a:r>
            <a:r>
              <a:rPr kumimoji="0" lang="en-US" sz="2400" b="0" i="0" u="none" strike="noStrike" kern="1200" cap="none" spc="-214"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therapy, </a:t>
            </a:r>
            <a:r>
              <a:rPr kumimoji="0" lang="en-US" sz="2400" b="0" i="0" u="none" strike="noStrike" kern="1200" cap="none" spc="-843"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and optimize the mother’s oxygenation </a:t>
            </a:r>
            <a:r>
              <a:rPr kumimoji="0" lang="en-US" sz="2400" b="0" i="0" u="none" strike="noStrike" kern="1200" cap="none" spc="-25" normalizeH="0" baseline="0" noProof="0" dirty="0">
                <a:ln>
                  <a:noFill/>
                </a:ln>
                <a:solidFill>
                  <a:prstClr val="black"/>
                </a:solidFill>
                <a:effectLst/>
                <a:uLnTx/>
                <a:uFillTx/>
                <a:latin typeface="Times New Roman"/>
                <a:ea typeface="+mn-ea"/>
                <a:cs typeface="Times New Roman"/>
              </a:rPr>
              <a:t>and </a:t>
            </a: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perfusion status to ensure </a:t>
            </a:r>
            <a:r>
              <a:rPr kumimoji="0" lang="en-US" sz="24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adequate cardiac</a:t>
            </a: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output.</a:t>
            </a:r>
            <a:endParaRPr kumimoji="0" lang="en-US" sz="2400" b="0" i="0" u="none" strike="noStrike" kern="1200" cap="none" spc="0" normalizeH="0" baseline="0" noProof="0" dirty="0">
              <a:ln>
                <a:noFill/>
              </a:ln>
              <a:solidFill>
                <a:prstClr val="black"/>
              </a:solidFill>
              <a:effectLst/>
              <a:uLnTx/>
              <a:uFillTx/>
              <a:latin typeface="Times New Roman"/>
              <a:ea typeface="+mn-ea"/>
              <a:cs typeface="Times New Roman"/>
            </a:endParaRPr>
          </a:p>
          <a:p>
            <a:pPr marL="752438" marR="30353" lvl="0" indent="-575112" algn="just" defTabSz="914400" rtl="0" eaLnBrk="1" fontAlgn="auto" latinLnBrk="0" hangingPunct="1">
              <a:lnSpc>
                <a:spcPct val="142900"/>
              </a:lnSpc>
              <a:spcBef>
                <a:spcPts val="302"/>
              </a:spcBef>
              <a:spcAft>
                <a:spcPts val="0"/>
              </a:spcAft>
              <a:buClrTx/>
              <a:buSzTx/>
              <a:buFont typeface="Symbol"/>
              <a:buChar char=""/>
              <a:tabLst>
                <a:tab pos="754036" algn="l"/>
              </a:tabLst>
              <a:defRPr/>
            </a:pP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Continually reassess </a:t>
            </a:r>
            <a:r>
              <a:rPr kumimoji="0" lang="en-US" sz="2400" b="0" i="0" u="none" strike="noStrike" kern="1200" cap="none" spc="0" normalizeH="0" baseline="0" noProof="0" dirty="0">
                <a:ln>
                  <a:noFill/>
                </a:ln>
                <a:solidFill>
                  <a:prstClr val="black"/>
                </a:solidFill>
                <a:effectLst/>
                <a:uLnTx/>
                <a:uFillTx/>
                <a:latin typeface="Times New Roman"/>
                <a:ea typeface="+mn-ea"/>
                <a:cs typeface="Times New Roman"/>
              </a:rPr>
              <a:t>the </a:t>
            </a: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woman’s coagulation status by laboratory </a:t>
            </a:r>
            <a:r>
              <a:rPr kumimoji="0" lang="en-US" sz="24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studies.</a:t>
            </a:r>
            <a:endParaRPr kumimoji="0" lang="en-US" sz="2400" b="0" i="0" u="none" strike="noStrike" kern="1200" cap="none" spc="0" normalizeH="0" baseline="0" noProof="0" dirty="0">
              <a:ln>
                <a:noFill/>
              </a:ln>
              <a:solidFill>
                <a:prstClr val="black"/>
              </a:solidFill>
              <a:effectLst/>
              <a:uLnTx/>
              <a:uFillTx/>
              <a:latin typeface="Times New Roman"/>
              <a:ea typeface="+mn-ea"/>
              <a:cs typeface="Times New Roman"/>
            </a:endParaRPr>
          </a:p>
          <a:p>
            <a:pPr marL="752438" marR="23963" lvl="0" indent="-575112" algn="just" defTabSz="914400" rtl="0" eaLnBrk="1" fontAlgn="auto" latinLnBrk="0" hangingPunct="1">
              <a:lnSpc>
                <a:spcPct val="143600"/>
              </a:lnSpc>
              <a:spcBef>
                <a:spcPts val="287"/>
              </a:spcBef>
              <a:spcAft>
                <a:spcPts val="0"/>
              </a:spcAft>
              <a:buClrTx/>
              <a:buSzTx/>
              <a:buFont typeface="Symbol"/>
              <a:buChar char=""/>
              <a:tabLst>
                <a:tab pos="754036" algn="l"/>
              </a:tabLst>
              <a:defRPr/>
            </a:pP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Monitor vital signs closely, being alert </a:t>
            </a:r>
            <a:r>
              <a:rPr kumimoji="0" lang="en-US" sz="2400" b="0" i="0" u="none" strike="noStrike" kern="1200" cap="none" spc="0" normalizeH="0" baseline="0" noProof="0" dirty="0">
                <a:ln>
                  <a:noFill/>
                </a:ln>
                <a:solidFill>
                  <a:prstClr val="black"/>
                </a:solidFill>
                <a:effectLst/>
                <a:uLnTx/>
                <a:uFillTx/>
                <a:latin typeface="Times New Roman"/>
                <a:ea typeface="+mn-ea"/>
                <a:cs typeface="Times New Roman"/>
              </a:rPr>
              <a:t>for </a:t>
            </a: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changes that signal </a:t>
            </a:r>
            <a:r>
              <a:rPr kumimoji="0" lang="en-US" sz="2400" b="0" i="0" u="none" strike="noStrike" kern="1200" cap="none" spc="-38" normalizeH="0" baseline="0" noProof="0" dirty="0">
                <a:ln>
                  <a:noFill/>
                </a:ln>
                <a:solidFill>
                  <a:prstClr val="black"/>
                </a:solidFill>
                <a:effectLst/>
                <a:uLnTx/>
                <a:uFillTx/>
                <a:latin typeface="Times New Roman"/>
                <a:ea typeface="+mn-ea"/>
                <a:cs typeface="Times New Roman"/>
              </a:rPr>
              <a:t>an </a:t>
            </a:r>
            <a:r>
              <a:rPr kumimoji="0" lang="en-US" sz="2400" b="0" i="0" u="none" strike="noStrike" kern="1200" cap="none" spc="-25"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increase in bleeding </a:t>
            </a:r>
            <a:r>
              <a:rPr kumimoji="0" lang="en-US" sz="2400" b="0" i="0" u="none" strike="noStrike" kern="1200" cap="none" spc="0" normalizeH="0" baseline="0" noProof="0" dirty="0">
                <a:ln>
                  <a:noFill/>
                </a:ln>
                <a:solidFill>
                  <a:prstClr val="black"/>
                </a:solidFill>
                <a:effectLst/>
                <a:uLnTx/>
                <a:uFillTx/>
                <a:latin typeface="Times New Roman"/>
                <a:ea typeface="+mn-ea"/>
                <a:cs typeface="Times New Roman"/>
              </a:rPr>
              <a:t>or </a:t>
            </a: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impending shock Observe for </a:t>
            </a:r>
            <a:r>
              <a:rPr kumimoji="0" lang="en-US" sz="2400" b="0" i="0" u="none" strike="noStrike" kern="1200" cap="none" spc="0" normalizeH="0" baseline="0" noProof="0" dirty="0">
                <a:ln>
                  <a:noFill/>
                </a:ln>
                <a:solidFill>
                  <a:prstClr val="black"/>
                </a:solidFill>
                <a:effectLst/>
                <a:uLnTx/>
                <a:uFillTx/>
                <a:latin typeface="Times New Roman"/>
                <a:ea typeface="+mn-ea"/>
                <a:cs typeface="Times New Roman"/>
              </a:rPr>
              <a:t>early </a:t>
            </a: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signs </a:t>
            </a:r>
            <a:r>
              <a:rPr kumimoji="0" lang="en-US" sz="2400" b="0" i="0" u="none" strike="noStrike" kern="1200" cap="none" spc="0" normalizeH="0" baseline="0" noProof="0" dirty="0">
                <a:ln>
                  <a:noFill/>
                </a:ln>
                <a:solidFill>
                  <a:prstClr val="black"/>
                </a:solidFill>
                <a:effectLst/>
                <a:uLnTx/>
                <a:uFillTx/>
                <a:latin typeface="Times New Roman"/>
                <a:ea typeface="+mn-ea"/>
                <a:cs typeface="Times New Roman"/>
              </a:rPr>
              <a:t>of </a:t>
            </a: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ecchymosis,</a:t>
            </a:r>
            <a:r>
              <a:rPr kumimoji="0" lang="en-US" sz="24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including</a:t>
            </a:r>
            <a:r>
              <a:rPr kumimoji="0" lang="en-US" sz="24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spontaneous</a:t>
            </a:r>
            <a:r>
              <a:rPr kumimoji="0" lang="en-US" sz="24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bleeding</a:t>
            </a:r>
            <a:r>
              <a:rPr kumimoji="0" lang="en-US" sz="24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from</a:t>
            </a:r>
            <a:r>
              <a:rPr kumimoji="0" lang="en-US" sz="24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gums</a:t>
            </a:r>
            <a:r>
              <a:rPr kumimoji="0" lang="en-US" sz="24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or</a:t>
            </a:r>
            <a:r>
              <a:rPr kumimoji="0" lang="en-US" sz="24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nose, </a:t>
            </a:r>
            <a:r>
              <a:rPr kumimoji="0" lang="en-US" sz="24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petechiae,</a:t>
            </a:r>
            <a:r>
              <a:rPr kumimoji="0" lang="en-US" sz="2400" b="0" i="0" u="none" strike="noStrike" kern="1200" cap="none" spc="-151"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excessive</a:t>
            </a:r>
            <a:r>
              <a:rPr kumimoji="0" lang="en-US" sz="2400" b="0" i="0" u="none" strike="noStrike" kern="1200" cap="none" spc="-176"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bleeding</a:t>
            </a:r>
            <a:r>
              <a:rPr kumimoji="0" lang="en-US" sz="2400" b="0" i="0" u="none" strike="noStrike" kern="1200" cap="none" spc="-138"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from</a:t>
            </a:r>
            <a:r>
              <a:rPr kumimoji="0" lang="en-US" sz="2400" b="0" i="0" u="none" strike="noStrike" kern="1200" cap="none" spc="-138"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the</a:t>
            </a:r>
            <a:r>
              <a:rPr kumimoji="0" lang="en-US" sz="2400" b="0" i="0" u="none" strike="noStrike" kern="1200" cap="none" spc="-151"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cesarean</a:t>
            </a:r>
            <a:r>
              <a:rPr kumimoji="0" lang="en-US" sz="2400" b="0" i="0" u="none" strike="noStrike" kern="1200" cap="none" spc="-164"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incision</a:t>
            </a:r>
            <a:r>
              <a:rPr kumimoji="0" lang="en-US" sz="2400" b="0" i="0" u="none" strike="noStrike" kern="1200" cap="none" spc="-138"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site</a:t>
            </a:r>
            <a:r>
              <a:rPr kumimoji="0" lang="en-US" sz="2400" b="0" i="0" u="none" strike="noStrike" kern="1200" cap="none" spc="-164"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0" normalizeH="0" baseline="0" noProof="0" dirty="0">
                <a:ln>
                  <a:noFill/>
                </a:ln>
                <a:solidFill>
                  <a:prstClr val="black"/>
                </a:solidFill>
                <a:effectLst/>
                <a:uLnTx/>
                <a:uFillTx/>
                <a:latin typeface="Times New Roman"/>
                <a:ea typeface="+mn-ea"/>
                <a:cs typeface="Times New Roman"/>
              </a:rPr>
              <a:t>or</a:t>
            </a:r>
            <a:r>
              <a:rPr kumimoji="0" lang="en-US" sz="2400" b="0" i="0" u="none" strike="noStrike" kern="1200" cap="none" spc="-151"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25" normalizeH="0" baseline="0" noProof="0" dirty="0">
                <a:ln>
                  <a:noFill/>
                </a:ln>
                <a:solidFill>
                  <a:prstClr val="black"/>
                </a:solidFill>
                <a:effectLst/>
                <a:uLnTx/>
                <a:uFillTx/>
                <a:latin typeface="Times New Roman"/>
                <a:ea typeface="+mn-ea"/>
                <a:cs typeface="Times New Roman"/>
              </a:rPr>
              <a:t>IV</a:t>
            </a:r>
            <a:r>
              <a:rPr kumimoji="0" lang="en-US" sz="2400" b="0" i="0" u="none" strike="noStrike" kern="1200" cap="none" spc="-138"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site, </a:t>
            </a:r>
            <a:r>
              <a:rPr kumimoji="0" lang="en-US" sz="2400" b="0" i="0" u="none" strike="noStrike" kern="1200" cap="none" spc="-843"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hematuria, and blood </a:t>
            </a:r>
            <a:r>
              <a:rPr kumimoji="0" lang="en-US" sz="2400" b="0" i="0" u="none" strike="noStrike" kern="1200" cap="none" spc="0" normalizeH="0" baseline="0" noProof="0" dirty="0">
                <a:ln>
                  <a:noFill/>
                </a:ln>
                <a:solidFill>
                  <a:prstClr val="black"/>
                </a:solidFill>
                <a:effectLst/>
                <a:uLnTx/>
                <a:uFillTx/>
                <a:latin typeface="Times New Roman"/>
                <a:ea typeface="+mn-ea"/>
                <a:cs typeface="Times New Roman"/>
              </a:rPr>
              <a:t>in </a:t>
            </a: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the stool skin color, and reduction of urinary </a:t>
            </a:r>
            <a:r>
              <a:rPr kumimoji="0" lang="en-US" sz="24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13" normalizeH="0" baseline="0" noProof="0" dirty="0">
                <a:ln>
                  <a:noFill/>
                </a:ln>
                <a:solidFill>
                  <a:prstClr val="black"/>
                </a:solidFill>
                <a:effectLst/>
                <a:uLnTx/>
                <a:uFillTx/>
                <a:latin typeface="Times New Roman"/>
                <a:ea typeface="+mn-ea"/>
                <a:cs typeface="Times New Roman"/>
              </a:rPr>
              <a:t>output.</a:t>
            </a:r>
            <a:endParaRPr kumimoji="0" lang="en-US" sz="2400" b="0" i="0" u="none" strike="noStrike" kern="1200" cap="none" spc="0" normalizeH="0" baseline="0" noProof="0" dirty="0">
              <a:ln>
                <a:noFill/>
              </a:ln>
              <a:solidFill>
                <a:prstClr val="black"/>
              </a:solidFill>
              <a:effectLst/>
              <a:uLnTx/>
              <a:uFillTx/>
              <a:latin typeface="Times New Roman"/>
              <a:ea typeface="+mn-ea"/>
              <a:cs typeface="Times New Roman"/>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Times New Roman"/>
              <a:ea typeface="+mn-ea"/>
              <a:cs typeface="Times New Roman"/>
            </a:endParaRPr>
          </a:p>
          <a:p>
            <a:pPr marL="0" indent="0" algn="l">
              <a:buNone/>
            </a:pPr>
            <a:endParaRPr lang="ar-IQ" dirty="0"/>
          </a:p>
        </p:txBody>
      </p:sp>
    </p:spTree>
    <p:extLst>
      <p:ext uri="{BB962C8B-B14F-4D97-AF65-F5344CB8AC3E}">
        <p14:creationId xmlns:p14="http://schemas.microsoft.com/office/powerpoint/2010/main" val="33252886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fontScale="92500" lnSpcReduction="10000"/>
          </a:bodyPr>
          <a:lstStyle/>
          <a:p>
            <a:pPr algn="l">
              <a:buNone/>
            </a:pPr>
            <a:r>
              <a:rPr lang="en-GB" dirty="0"/>
              <a:t>If these physical and pharmacological methods are not succeeding, surgical options as follows:                 Balloon </a:t>
            </a:r>
            <a:r>
              <a:rPr lang="en-GB" dirty="0" err="1"/>
              <a:t>tamponade</a:t>
            </a:r>
            <a:r>
              <a:rPr lang="en-GB" dirty="0"/>
              <a:t>.</a:t>
            </a:r>
          </a:p>
          <a:p>
            <a:pPr algn="l">
              <a:buNone/>
            </a:pPr>
            <a:r>
              <a:rPr lang="en-GB" dirty="0"/>
              <a:t>Haemostatic brace suturing - </a:t>
            </a:r>
            <a:r>
              <a:rPr lang="en-GB" dirty="0" err="1"/>
              <a:t>eg</a:t>
            </a:r>
            <a:r>
              <a:rPr lang="en-GB" dirty="0"/>
              <a:t>, the B-Lynch compression suture.</a:t>
            </a:r>
          </a:p>
          <a:p>
            <a:pPr algn="l">
              <a:buNone/>
            </a:pPr>
            <a:r>
              <a:rPr lang="en-GB" dirty="0"/>
              <a:t>Bilateral ligation of the uterine arteries.</a:t>
            </a:r>
          </a:p>
          <a:p>
            <a:pPr algn="l">
              <a:buNone/>
            </a:pPr>
            <a:r>
              <a:rPr lang="en-GB" dirty="0"/>
              <a:t>Bilateral ligation of the internal iliac arteries.</a:t>
            </a:r>
          </a:p>
          <a:p>
            <a:pPr algn="l">
              <a:buNone/>
            </a:pPr>
            <a:r>
              <a:rPr lang="en-GB" dirty="0"/>
              <a:t>Selective arterial </a:t>
            </a:r>
            <a:r>
              <a:rPr lang="en-GB" dirty="0" err="1"/>
              <a:t>embolisation</a:t>
            </a:r>
            <a:r>
              <a:rPr lang="en-GB" dirty="0"/>
              <a:t>.</a:t>
            </a:r>
          </a:p>
          <a:p>
            <a:pPr algn="l">
              <a:buNone/>
            </a:pPr>
            <a:r>
              <a:rPr lang="en-GB" dirty="0"/>
              <a:t>Hysterectomy should be considered early, especially in cases of </a:t>
            </a:r>
            <a:r>
              <a:rPr lang="en-GB" dirty="0">
                <a:hlinkClick r:id="rId2"/>
              </a:rPr>
              <a:t>placenta </a:t>
            </a:r>
            <a:r>
              <a:rPr lang="en-GB" dirty="0" err="1">
                <a:hlinkClick r:id="rId2"/>
              </a:rPr>
              <a:t>accreta</a:t>
            </a:r>
            <a:r>
              <a:rPr lang="en-GB" dirty="0"/>
              <a:t> or uterine rupture. If possible, a second consultant should be involved in this decision.</a:t>
            </a:r>
          </a:p>
          <a:p>
            <a:pPr algn="l">
              <a:buNone/>
            </a:pPr>
            <a:endParaRPr lang="en-GB" dirty="0"/>
          </a:p>
          <a:p>
            <a:pPr algn="l">
              <a:buNone/>
            </a:pPr>
            <a:endParaRPr lang="en-GB"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l">
              <a:buNone/>
            </a:pPr>
            <a:endParaRPr lang="en-GB" b="1" dirty="0"/>
          </a:p>
          <a:p>
            <a:pPr algn="l">
              <a:buNone/>
            </a:pPr>
            <a:r>
              <a:rPr lang="en-GB" dirty="0" err="1"/>
              <a:t>Hypovolaemic</a:t>
            </a:r>
            <a:r>
              <a:rPr lang="en-GB" dirty="0"/>
              <a:t> shock.</a:t>
            </a:r>
          </a:p>
          <a:p>
            <a:pPr algn="l">
              <a:buNone/>
            </a:pPr>
            <a:r>
              <a:rPr lang="en-GB" dirty="0">
                <a:hlinkClick r:id="rId2"/>
              </a:rPr>
              <a:t>Disseminated intravascular coagulation</a:t>
            </a:r>
            <a:r>
              <a:rPr lang="en-GB" dirty="0"/>
              <a:t>.                Acute renal failure.</a:t>
            </a:r>
          </a:p>
          <a:p>
            <a:pPr algn="l">
              <a:buNone/>
            </a:pPr>
            <a:r>
              <a:rPr lang="en-GB" dirty="0">
                <a:hlinkClick r:id="rId3"/>
              </a:rPr>
              <a:t>Liver failure</a:t>
            </a:r>
            <a:r>
              <a:rPr lang="en-GB" dirty="0"/>
              <a:t>.</a:t>
            </a:r>
          </a:p>
          <a:p>
            <a:pPr algn="l">
              <a:buNone/>
            </a:pPr>
            <a:r>
              <a:rPr lang="en-GB" dirty="0">
                <a:hlinkClick r:id="rId4"/>
              </a:rPr>
              <a:t>Acute (adult) respiratory distress syndrome</a:t>
            </a:r>
            <a:r>
              <a:rPr lang="en-GB" dirty="0"/>
              <a:t>.</a:t>
            </a:r>
          </a:p>
          <a:p>
            <a:pPr algn="l">
              <a:buNone/>
            </a:pPr>
            <a:r>
              <a:rPr lang="en-GB" dirty="0"/>
              <a:t>Death</a:t>
            </a:r>
          </a:p>
          <a:p>
            <a:pPr algn="l">
              <a:buNone/>
            </a:pPr>
            <a:endParaRPr lang="en-GB" dirty="0"/>
          </a:p>
        </p:txBody>
      </p:sp>
      <p:sp>
        <p:nvSpPr>
          <p:cNvPr id="2" name="عنوان 1"/>
          <p:cNvSpPr>
            <a:spLocks noGrp="1"/>
          </p:cNvSpPr>
          <p:nvPr>
            <p:ph type="title"/>
          </p:nvPr>
        </p:nvSpPr>
        <p:spPr/>
        <p:txBody>
          <a:bodyPr/>
          <a:lstStyle/>
          <a:p>
            <a:r>
              <a:rPr lang="en-GB" b="1" dirty="0">
                <a:solidFill>
                  <a:srgbClr val="FF0000"/>
                </a:solidFill>
              </a:rPr>
              <a:t>Complications</a:t>
            </a:r>
            <a:endParaRPr lang="en-GB" dirty="0">
              <a:solidFill>
                <a:srgbClr val="FF0000"/>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fontScale="70000" lnSpcReduction="20000"/>
          </a:bodyPr>
          <a:lstStyle/>
          <a:p>
            <a:pPr algn="l">
              <a:buNone/>
            </a:pPr>
            <a:endParaRPr lang="en-GB" b="1" dirty="0"/>
          </a:p>
          <a:p>
            <a:pPr algn="l">
              <a:buNone/>
            </a:pPr>
            <a:r>
              <a:rPr lang="en-GB" dirty="0"/>
              <a:t>The </a:t>
            </a:r>
            <a:r>
              <a:rPr lang="en-GB" dirty="0">
                <a:hlinkClick r:id="rId2"/>
              </a:rPr>
              <a:t>active management of the third stage of labour</a:t>
            </a:r>
            <a:r>
              <a:rPr lang="en-GB" dirty="0"/>
              <a:t> significantly reduces the risk of PPH. Prophylactic </a:t>
            </a:r>
            <a:r>
              <a:rPr lang="en-GB" dirty="0" err="1"/>
              <a:t>oxytocics</a:t>
            </a:r>
            <a:r>
              <a:rPr lang="en-GB" dirty="0"/>
              <a:t> should be routinely used in the third stage of labour, as they decrease the risk of PPH by 60%. For most women delivering vaginally, </a:t>
            </a:r>
            <a:r>
              <a:rPr lang="en-GB" dirty="0" err="1"/>
              <a:t>oxytocin</a:t>
            </a:r>
            <a:r>
              <a:rPr lang="en-GB" dirty="0"/>
              <a:t> 5 or 10 IU IM is the prophylactic agent of choice. It is used as an infusion for women having caesarean sections. </a:t>
            </a:r>
            <a:r>
              <a:rPr lang="en-GB" dirty="0" err="1"/>
              <a:t>Syntometrine</a:t>
            </a:r>
            <a:r>
              <a:rPr lang="en-GB" dirty="0"/>
              <a:t>  (</a:t>
            </a:r>
            <a:r>
              <a:rPr lang="en-GB" dirty="0" err="1"/>
              <a:t>oxytocin</a:t>
            </a:r>
            <a:r>
              <a:rPr lang="en-GB" dirty="0"/>
              <a:t> plus </a:t>
            </a:r>
            <a:r>
              <a:rPr lang="en-GB" dirty="0" err="1"/>
              <a:t>ergometrine</a:t>
            </a:r>
            <a:r>
              <a:rPr lang="en-GB" dirty="0"/>
              <a:t>) may also be used in the absence of hypertension. Although </a:t>
            </a:r>
            <a:r>
              <a:rPr lang="en-GB" dirty="0" err="1"/>
              <a:t>oxytocin</a:t>
            </a:r>
            <a:r>
              <a:rPr lang="en-GB" dirty="0"/>
              <a:t> is the management of choice, in low resource settings </a:t>
            </a:r>
            <a:r>
              <a:rPr lang="en-GB" dirty="0" err="1"/>
              <a:t>misoprostol</a:t>
            </a:r>
            <a:r>
              <a:rPr lang="en-GB" dirty="0"/>
              <a:t> is an alternative. Its advantages are that it can be given orally. One study found it was more effective when given sublingually. </a:t>
            </a:r>
          </a:p>
          <a:p>
            <a:pPr algn="l">
              <a:buNone/>
            </a:pPr>
            <a:r>
              <a:rPr lang="en-GB" dirty="0"/>
              <a:t>Women at risk of PPH should be identified, and the place of their delivery planned accordingly.</a:t>
            </a:r>
          </a:p>
          <a:p>
            <a:pPr algn="l">
              <a:buNone/>
            </a:pPr>
            <a:endParaRPr lang="en-GB" dirty="0"/>
          </a:p>
        </p:txBody>
      </p:sp>
      <p:sp>
        <p:nvSpPr>
          <p:cNvPr id="2" name="عنوان 1"/>
          <p:cNvSpPr>
            <a:spLocks noGrp="1"/>
          </p:cNvSpPr>
          <p:nvPr>
            <p:ph type="title"/>
          </p:nvPr>
        </p:nvSpPr>
        <p:spPr/>
        <p:txBody>
          <a:bodyPr/>
          <a:lstStyle/>
          <a:p>
            <a:r>
              <a:rPr lang="en-GB" b="1" dirty="0">
                <a:solidFill>
                  <a:srgbClr val="FF0000"/>
                </a:solidFill>
              </a:rPr>
              <a:t>Prevention</a:t>
            </a:r>
            <a:endParaRPr lang="en-GB" dirty="0">
              <a:solidFill>
                <a:srgbClr val="FF0000"/>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l">
              <a:buNone/>
            </a:pPr>
            <a:r>
              <a:rPr lang="en-GB" sz="2800" b="1" dirty="0"/>
              <a:t>Secondary postpartum haemorrhage:</a:t>
            </a:r>
          </a:p>
          <a:p>
            <a:pPr algn="l">
              <a:buNone/>
            </a:pPr>
            <a:r>
              <a:rPr lang="en-GB" sz="2800" dirty="0"/>
              <a:t>is defined as abnormal bleeding from the genital tract, from 24 hours after delivery until six weeks postpartum.</a:t>
            </a:r>
            <a:endParaRPr lang="en-GB" sz="2800" b="1" dirty="0"/>
          </a:p>
          <a:p>
            <a:pPr algn="l">
              <a:buNone/>
            </a:pPr>
            <a:endParaRPr lang="en-GB" b="1" dirty="0"/>
          </a:p>
          <a:p>
            <a:pPr algn="l">
              <a:buNone/>
            </a:pPr>
            <a:endParaRPr lang="en-GB" dirty="0"/>
          </a:p>
        </p:txBody>
      </p:sp>
      <p:sp>
        <p:nvSpPr>
          <p:cNvPr id="2" name="عنوان 1"/>
          <p:cNvSpPr>
            <a:spLocks noGrp="1"/>
          </p:cNvSpPr>
          <p:nvPr>
            <p:ph type="title"/>
          </p:nvPr>
        </p:nvSpPr>
        <p:spPr/>
        <p:txBody>
          <a:bodyPr>
            <a:normAutofit fontScale="90000"/>
          </a:bodyPr>
          <a:lstStyle/>
          <a:p>
            <a:r>
              <a:rPr lang="en-GB" b="1" dirty="0">
                <a:solidFill>
                  <a:schemeClr val="accent6">
                    <a:lumMod val="75000"/>
                  </a:schemeClr>
                </a:solidFill>
              </a:rPr>
              <a:t>Secondary postpartum haemorrhage</a:t>
            </a:r>
            <a:r>
              <a:rPr lang="en-GB" b="1" dirty="0"/>
              <a:t/>
            </a:r>
            <a:br>
              <a:rPr lang="en-GB" b="1" dirty="0"/>
            </a:br>
            <a:endParaRPr lang="en-GB"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fontScale="85000" lnSpcReduction="20000"/>
          </a:bodyPr>
          <a:lstStyle/>
          <a:p>
            <a:pPr algn="l">
              <a:buNone/>
            </a:pPr>
            <a:r>
              <a:rPr lang="en-GB" dirty="0"/>
              <a:t>The two most common causes are:</a:t>
            </a:r>
          </a:p>
          <a:p>
            <a:pPr algn="l">
              <a:buNone/>
            </a:pPr>
            <a:r>
              <a:rPr lang="en-GB" dirty="0">
                <a:solidFill>
                  <a:srgbClr val="FFC000"/>
                </a:solidFill>
              </a:rPr>
              <a:t>1</a:t>
            </a:r>
            <a:r>
              <a:rPr lang="en-GB" dirty="0"/>
              <a:t>-Infection - </a:t>
            </a:r>
            <a:r>
              <a:rPr lang="en-GB" dirty="0" err="1">
                <a:hlinkClick r:id="rId2"/>
              </a:rPr>
              <a:t>endometritis</a:t>
            </a:r>
            <a:r>
              <a:rPr lang="en-GB" dirty="0"/>
              <a:t>. This occurs in 1-3% after spontaneous vaginal delivery. It is the most common cause of postnatal morbidity between day 2 and day 10. Risk factors are:</a:t>
            </a:r>
          </a:p>
          <a:p>
            <a:pPr lvl="1" algn="l">
              <a:buNone/>
            </a:pPr>
            <a:r>
              <a:rPr lang="en-GB" dirty="0"/>
              <a:t>Caesarean section, prolonged rupture of membranes, severe </a:t>
            </a:r>
            <a:r>
              <a:rPr lang="en-GB" dirty="0" err="1"/>
              <a:t>meconium</a:t>
            </a:r>
            <a:r>
              <a:rPr lang="en-GB" dirty="0"/>
              <a:t> staining in liquor, long labour with multiple examinations, manual removal of placenta, mother's age at extremes of the reproductive span, low socio-economic status, maternal anaemia, prolonged surgery and internal </a:t>
            </a:r>
            <a:r>
              <a:rPr lang="en-GB" dirty="0" err="1"/>
              <a:t>fetal</a:t>
            </a:r>
            <a:r>
              <a:rPr lang="en-GB" dirty="0"/>
              <a:t> monitoring.</a:t>
            </a:r>
          </a:p>
          <a:p>
            <a:pPr algn="l">
              <a:buNone/>
            </a:pPr>
            <a:r>
              <a:rPr lang="en-GB" dirty="0">
                <a:solidFill>
                  <a:srgbClr val="FFC000"/>
                </a:solidFill>
              </a:rPr>
              <a:t>2</a:t>
            </a:r>
            <a:r>
              <a:rPr lang="en-GB" dirty="0"/>
              <a:t>-Retained products of conception (RPOC).</a:t>
            </a:r>
          </a:p>
          <a:p>
            <a:pPr algn="l">
              <a:buNone/>
            </a:pPr>
            <a:endParaRPr lang="en-GB" dirty="0"/>
          </a:p>
        </p:txBody>
      </p:sp>
      <p:sp>
        <p:nvSpPr>
          <p:cNvPr id="2" name="عنوان 1"/>
          <p:cNvSpPr>
            <a:spLocks noGrp="1"/>
          </p:cNvSpPr>
          <p:nvPr>
            <p:ph type="title"/>
          </p:nvPr>
        </p:nvSpPr>
        <p:spPr/>
        <p:txBody>
          <a:bodyPr>
            <a:normAutofit fontScale="90000"/>
          </a:bodyPr>
          <a:lstStyle/>
          <a:p>
            <a:r>
              <a:rPr lang="en-GB" b="1" dirty="0">
                <a:solidFill>
                  <a:srgbClr val="FF0000"/>
                </a:solidFill>
              </a:rPr>
              <a:t>Aetiology</a:t>
            </a:r>
            <a:r>
              <a:rPr lang="en-GB" b="1" dirty="0"/>
              <a:t/>
            </a:r>
            <a:br>
              <a:rPr lang="en-GB" b="1" dirty="0"/>
            </a:br>
            <a:endParaRPr lang="en-GB"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fontScale="85000" lnSpcReduction="10000"/>
          </a:bodyPr>
          <a:lstStyle/>
          <a:p>
            <a:pPr algn="l">
              <a:buNone/>
            </a:pPr>
            <a:r>
              <a:rPr lang="en-GB" b="1" dirty="0">
                <a:solidFill>
                  <a:srgbClr val="FFC000"/>
                </a:solidFill>
              </a:rPr>
              <a:t>History</a:t>
            </a:r>
            <a:r>
              <a:rPr lang="en-GB" dirty="0"/>
              <a:t/>
            </a:r>
            <a:br>
              <a:rPr lang="en-GB" dirty="0"/>
            </a:br>
            <a:r>
              <a:rPr lang="en-GB" dirty="0"/>
              <a:t>Symptoms vary but may include:</a:t>
            </a:r>
          </a:p>
          <a:p>
            <a:pPr algn="l">
              <a:buNone/>
            </a:pPr>
            <a:r>
              <a:rPr lang="en-GB" dirty="0"/>
              <a:t>Fever.</a:t>
            </a:r>
          </a:p>
          <a:p>
            <a:pPr algn="l">
              <a:buNone/>
            </a:pPr>
            <a:r>
              <a:rPr lang="en-GB" dirty="0"/>
              <a:t>Abdominal pain.</a:t>
            </a:r>
          </a:p>
          <a:p>
            <a:pPr algn="l">
              <a:buNone/>
            </a:pPr>
            <a:r>
              <a:rPr lang="en-GB" dirty="0"/>
              <a:t>Offensive smelling </a:t>
            </a:r>
            <a:r>
              <a:rPr lang="en-GB" dirty="0" err="1"/>
              <a:t>lochia</a:t>
            </a:r>
            <a:r>
              <a:rPr lang="en-GB" dirty="0"/>
              <a:t>.</a:t>
            </a:r>
          </a:p>
          <a:p>
            <a:pPr algn="l">
              <a:buNone/>
            </a:pPr>
            <a:r>
              <a:rPr lang="en-GB" dirty="0"/>
              <a:t>Abnormal vaginal bleeding - postpartum haemorrhage.</a:t>
            </a:r>
          </a:p>
          <a:p>
            <a:pPr algn="l">
              <a:buNone/>
            </a:pPr>
            <a:r>
              <a:rPr lang="en-GB" dirty="0"/>
              <a:t>Abnormal vaginal discharge.</a:t>
            </a:r>
          </a:p>
          <a:p>
            <a:pPr algn="l">
              <a:buNone/>
            </a:pPr>
            <a:r>
              <a:rPr lang="en-GB" dirty="0" err="1"/>
              <a:t>Dysuria</a:t>
            </a:r>
            <a:r>
              <a:rPr lang="en-GB" dirty="0"/>
              <a:t>.</a:t>
            </a:r>
          </a:p>
          <a:p>
            <a:pPr algn="l">
              <a:buNone/>
            </a:pPr>
            <a:r>
              <a:rPr lang="en-GB" dirty="0"/>
              <a:t>General malaise.</a:t>
            </a:r>
          </a:p>
          <a:p>
            <a:pPr algn="l">
              <a:buNone/>
            </a:pPr>
            <a:r>
              <a:rPr lang="en-GB" dirty="0"/>
              <a:t>Look for history of prolonged </a:t>
            </a:r>
            <a:r>
              <a:rPr lang="en-GB" dirty="0" err="1"/>
              <a:t>labour&amp;difficult</a:t>
            </a:r>
            <a:r>
              <a:rPr lang="en-GB" dirty="0"/>
              <a:t> third stage..</a:t>
            </a:r>
          </a:p>
          <a:p>
            <a:pPr algn="l">
              <a:buNone/>
            </a:pPr>
            <a:endParaRPr lang="en-GB" dirty="0"/>
          </a:p>
        </p:txBody>
      </p:sp>
      <p:sp>
        <p:nvSpPr>
          <p:cNvPr id="2" name="عنوان 1"/>
          <p:cNvSpPr>
            <a:spLocks noGrp="1"/>
          </p:cNvSpPr>
          <p:nvPr>
            <p:ph type="title"/>
          </p:nvPr>
        </p:nvSpPr>
        <p:spPr/>
        <p:txBody>
          <a:bodyPr>
            <a:normAutofit fontScale="90000"/>
          </a:bodyPr>
          <a:lstStyle/>
          <a:p>
            <a:r>
              <a:rPr lang="en-GB" b="1" dirty="0"/>
              <a:t>Assessment</a:t>
            </a:r>
            <a:br>
              <a:rPr lang="en-GB" b="1" dirty="0"/>
            </a:br>
            <a:endParaRPr lang="en-GB"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fontScale="77500" lnSpcReduction="20000"/>
          </a:bodyPr>
          <a:lstStyle/>
          <a:p>
            <a:pPr algn="l">
              <a:buNone/>
            </a:pPr>
            <a:r>
              <a:rPr lang="en-GB" b="1" dirty="0">
                <a:solidFill>
                  <a:srgbClr val="FF0000"/>
                </a:solidFill>
              </a:rPr>
              <a:t>Examination</a:t>
            </a:r>
            <a:r>
              <a:rPr lang="en-GB" b="1" dirty="0"/>
              <a:t/>
            </a:r>
            <a:br>
              <a:rPr lang="en-GB" b="1" dirty="0"/>
            </a:br>
            <a:r>
              <a:rPr lang="en-GB" dirty="0"/>
              <a:t>There may be:</a:t>
            </a:r>
          </a:p>
          <a:p>
            <a:pPr algn="l">
              <a:buNone/>
            </a:pPr>
            <a:r>
              <a:rPr lang="en-GB" dirty="0"/>
              <a:t>Fever.</a:t>
            </a:r>
          </a:p>
          <a:p>
            <a:pPr algn="l">
              <a:buNone/>
            </a:pPr>
            <a:r>
              <a:rPr lang="en-GB" dirty="0"/>
              <a:t>Rigors.</a:t>
            </a:r>
          </a:p>
          <a:p>
            <a:pPr algn="l">
              <a:buNone/>
            </a:pPr>
            <a:r>
              <a:rPr lang="en-GB" dirty="0"/>
              <a:t>Tachycardia.</a:t>
            </a:r>
          </a:p>
          <a:p>
            <a:pPr algn="l">
              <a:buNone/>
            </a:pPr>
            <a:r>
              <a:rPr lang="en-GB" dirty="0"/>
              <a:t>Tenderness of the </a:t>
            </a:r>
            <a:r>
              <a:rPr lang="en-GB" dirty="0" err="1"/>
              <a:t>suprapubic</a:t>
            </a:r>
            <a:r>
              <a:rPr lang="en-GB" dirty="0"/>
              <a:t> area and </a:t>
            </a:r>
            <a:r>
              <a:rPr lang="en-GB" dirty="0" err="1"/>
              <a:t>adnexae</a:t>
            </a:r>
            <a:r>
              <a:rPr lang="en-GB" dirty="0"/>
              <a:t>.</a:t>
            </a:r>
          </a:p>
          <a:p>
            <a:pPr algn="l">
              <a:buNone/>
            </a:pPr>
            <a:r>
              <a:rPr lang="en-GB" dirty="0"/>
              <a:t>Elevated </a:t>
            </a:r>
            <a:r>
              <a:rPr lang="en-GB" dirty="0" err="1"/>
              <a:t>fundus</a:t>
            </a:r>
            <a:r>
              <a:rPr lang="en-GB" dirty="0"/>
              <a:t> which feels boggy in RPOC.</a:t>
            </a:r>
          </a:p>
          <a:p>
            <a:pPr algn="l">
              <a:buNone/>
            </a:pPr>
            <a:r>
              <a:rPr lang="en-GB" b="1" dirty="0">
                <a:solidFill>
                  <a:srgbClr val="FF0000"/>
                </a:solidFill>
              </a:rPr>
              <a:t>Investigation</a:t>
            </a:r>
          </a:p>
          <a:p>
            <a:pPr algn="l">
              <a:buNone/>
            </a:pPr>
            <a:r>
              <a:rPr lang="en-US" dirty="0"/>
              <a:t>Complete blood picture</a:t>
            </a:r>
            <a:endParaRPr lang="en-GB" dirty="0"/>
          </a:p>
          <a:p>
            <a:pPr algn="l">
              <a:buNone/>
            </a:pPr>
            <a:r>
              <a:rPr lang="en-GB" dirty="0"/>
              <a:t>Blood cultures..</a:t>
            </a:r>
          </a:p>
          <a:p>
            <a:pPr algn="l">
              <a:buNone/>
            </a:pPr>
            <a:r>
              <a:rPr lang="en-GB" dirty="0"/>
              <a:t>High vaginal swab; also gonorrhoea/</a:t>
            </a:r>
            <a:r>
              <a:rPr lang="en-GB" dirty="0" err="1"/>
              <a:t>chlamydia</a:t>
            </a:r>
            <a:r>
              <a:rPr lang="en-GB" dirty="0"/>
              <a:t>.</a:t>
            </a:r>
          </a:p>
          <a:p>
            <a:pPr algn="l">
              <a:buNone/>
            </a:pPr>
            <a:r>
              <a:rPr lang="en-GB" dirty="0"/>
              <a:t>Ultrasound - may be used if RPOC are suspected.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fontScale="92500" lnSpcReduction="10000"/>
          </a:bodyPr>
          <a:lstStyle/>
          <a:p>
            <a:pPr algn="l">
              <a:buNone/>
            </a:pPr>
            <a:r>
              <a:rPr lang="en-GB" dirty="0"/>
              <a:t>If sepsis is suspected..... Pyrexia &gt;38 degrees C.</a:t>
            </a:r>
          </a:p>
          <a:p>
            <a:pPr algn="l">
              <a:buNone/>
            </a:pPr>
            <a:r>
              <a:rPr lang="en-GB" dirty="0"/>
              <a:t>Sustained tachycardia (more than 90 </a:t>
            </a:r>
            <a:r>
              <a:rPr lang="en-GB" dirty="0" err="1"/>
              <a:t>bpm</a:t>
            </a:r>
            <a:r>
              <a:rPr lang="en-GB" dirty="0"/>
              <a:t>).</a:t>
            </a:r>
          </a:p>
          <a:p>
            <a:pPr algn="l">
              <a:buNone/>
            </a:pPr>
            <a:r>
              <a:rPr lang="en-GB" dirty="0"/>
              <a:t>Breathlessness (respiratory rate &gt; 20 breaths per minute - a serious symptom).</a:t>
            </a:r>
          </a:p>
          <a:p>
            <a:pPr algn="l">
              <a:buNone/>
            </a:pPr>
            <a:r>
              <a:rPr lang="en-GB" dirty="0"/>
              <a:t>Abdominal or chest pain.</a:t>
            </a:r>
          </a:p>
          <a:p>
            <a:pPr algn="l">
              <a:buNone/>
            </a:pPr>
            <a:r>
              <a:rPr lang="en-GB" dirty="0"/>
              <a:t>Diarrhoea and/or vomiting.</a:t>
            </a:r>
          </a:p>
          <a:p>
            <a:pPr algn="l">
              <a:buNone/>
            </a:pPr>
            <a:r>
              <a:rPr lang="en-GB" dirty="0"/>
              <a:t>Uterine or renal angle pain and tenderness.</a:t>
            </a:r>
          </a:p>
          <a:p>
            <a:pPr algn="l">
              <a:buNone/>
            </a:pPr>
            <a:r>
              <a:rPr lang="en-GB" dirty="0"/>
              <a:t>Woman is generally unwell or seems unduly anxious/distressed.</a:t>
            </a:r>
          </a:p>
          <a:p>
            <a:pPr algn="l">
              <a:buNone/>
            </a:pPr>
            <a:endParaRPr lang="en-GB" dirty="0"/>
          </a:p>
        </p:txBody>
      </p:sp>
      <p:sp>
        <p:nvSpPr>
          <p:cNvPr id="2" name="عنوان 1"/>
          <p:cNvSpPr>
            <a:spLocks noGrp="1"/>
          </p:cNvSpPr>
          <p:nvPr>
            <p:ph type="title"/>
          </p:nvPr>
        </p:nvSpPr>
        <p:spPr/>
        <p:txBody>
          <a:bodyPr/>
          <a:lstStyle/>
          <a:p>
            <a:r>
              <a:rPr lang="en-US" dirty="0">
                <a:solidFill>
                  <a:srgbClr val="00B0F0"/>
                </a:solidFill>
              </a:rPr>
              <a:t>Management</a:t>
            </a:r>
            <a:endParaRPr lang="en-GB" dirty="0">
              <a:solidFill>
                <a:srgbClr val="00B0F0"/>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fontScale="77500" lnSpcReduction="20000"/>
          </a:bodyPr>
          <a:lstStyle/>
          <a:p>
            <a:pPr algn="l" rtl="0"/>
            <a:r>
              <a:rPr lang="en-GB" dirty="0"/>
              <a:t>Speculum examination will allow visualisation of the cervix and lower genital tract to exclude lacerations </a:t>
            </a:r>
          </a:p>
          <a:p>
            <a:pPr algn="l" rtl="0"/>
            <a:r>
              <a:rPr lang="en-GB" dirty="0"/>
              <a:t> for </a:t>
            </a:r>
            <a:r>
              <a:rPr lang="en-GB" dirty="0" err="1"/>
              <a:t>endometritis</a:t>
            </a:r>
            <a:r>
              <a:rPr lang="en-GB" dirty="0"/>
              <a:t> IV antibiotics if there are signs of severe sepsis. If less systemically unwell, oral treatment may be sufficient.                                                                                        If RPOC are suspected, elective curettage with antibiotic cover may be required. Surgical measures should be undertaken if there is excessive or continuing bleeding, irrespective of ultrasound findings. A senior obstetrician should be involved in decisions and performance of any evacuation of RCOP, as these women are carrying a high risk of uterine </a:t>
            </a:r>
            <a:r>
              <a:rPr lang="en-GB" dirty="0" err="1"/>
              <a:t>perforation.The</a:t>
            </a:r>
            <a:r>
              <a:rPr lang="en-GB" dirty="0"/>
              <a:t> patient may require iron supplementation if </a:t>
            </a:r>
            <a:r>
              <a:rPr lang="en-GB" dirty="0" err="1"/>
              <a:t>Hb</a:t>
            </a:r>
            <a:r>
              <a:rPr lang="en-GB" dirty="0"/>
              <a:t> has fallen.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l">
              <a:buNone/>
            </a:pPr>
            <a:r>
              <a:rPr lang="en-GB" b="1" dirty="0">
                <a:solidFill>
                  <a:srgbClr val="FFC000"/>
                </a:solidFill>
              </a:rPr>
              <a:t>Prognosis</a:t>
            </a:r>
          </a:p>
          <a:p>
            <a:pPr algn="l">
              <a:buNone/>
            </a:pPr>
            <a:r>
              <a:rPr lang="en-GB" dirty="0"/>
              <a:t>90% of cases of postpartum </a:t>
            </a:r>
            <a:r>
              <a:rPr lang="en-GB" dirty="0" err="1"/>
              <a:t>endometritis</a:t>
            </a:r>
            <a:r>
              <a:rPr lang="en-GB" dirty="0"/>
              <a:t> treated with antibiotics improve within 48-72 hours. If this is not the case, the patient should be re-evaluated.</a:t>
            </a:r>
          </a:p>
          <a:p>
            <a:pPr algn="l">
              <a:buNone/>
            </a:pPr>
            <a:endParaRPr lang="en-GB"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fontScale="92500" lnSpcReduction="10000"/>
          </a:bodyPr>
          <a:lstStyle/>
          <a:p>
            <a:pPr algn="l">
              <a:buNone/>
            </a:pPr>
            <a:r>
              <a:rPr lang="en-GB" dirty="0"/>
              <a:t>Rupture of the uterus during pregnancy or </a:t>
            </a:r>
            <a:r>
              <a:rPr lang="en-GB" dirty="0" err="1"/>
              <a:t>labor</a:t>
            </a:r>
            <a:r>
              <a:rPr lang="en-GB" dirty="0"/>
              <a:t> is a serious emergency that can be fatal to both mother and </a:t>
            </a:r>
            <a:r>
              <a:rPr lang="en-GB" dirty="0" err="1"/>
              <a:t>fetus</a:t>
            </a:r>
            <a:r>
              <a:rPr lang="en-GB" dirty="0"/>
              <a:t>.</a:t>
            </a:r>
          </a:p>
          <a:p>
            <a:pPr algn="l">
              <a:buNone/>
            </a:pPr>
            <a:r>
              <a:rPr lang="en-GB" b="1" dirty="0"/>
              <a:t>Uterine rupture</a:t>
            </a:r>
            <a:r>
              <a:rPr lang="en-GB" dirty="0"/>
              <a:t> is a potentially dangerous event during </a:t>
            </a:r>
            <a:r>
              <a:rPr lang="en-GB" dirty="0">
                <a:hlinkClick r:id="rId2" tooltip="Childbirth"/>
              </a:rPr>
              <a:t>childbirth</a:t>
            </a:r>
            <a:r>
              <a:rPr lang="en-GB" dirty="0"/>
              <a:t> by which the integrity of the </a:t>
            </a:r>
            <a:r>
              <a:rPr lang="en-GB" dirty="0" err="1">
                <a:hlinkClick r:id="rId3" tooltip="Myometrium"/>
              </a:rPr>
              <a:t>myometrial</a:t>
            </a:r>
            <a:r>
              <a:rPr lang="en-GB" dirty="0"/>
              <a:t> wall is breached.                                      In an incomplete rupture the </a:t>
            </a:r>
            <a:r>
              <a:rPr lang="en-GB" dirty="0">
                <a:hlinkClick r:id="rId4" tooltip="Peritoneum"/>
              </a:rPr>
              <a:t>peritoneum</a:t>
            </a:r>
            <a:r>
              <a:rPr lang="en-GB" dirty="0"/>
              <a:t> is still intact. With a complete rupture the contents of the uterus may spill into the peritoneal cavity or the </a:t>
            </a:r>
            <a:r>
              <a:rPr lang="en-GB" dirty="0">
                <a:hlinkClick r:id="rId5" tooltip="Broad ligament"/>
              </a:rPr>
              <a:t>broad ligament</a:t>
            </a:r>
            <a:r>
              <a:rPr lang="en-GB" dirty="0"/>
              <a:t>.                                                  </a:t>
            </a:r>
            <a:endParaRPr lang="en-GB" b="1" dirty="0"/>
          </a:p>
          <a:p>
            <a:pPr algn="l">
              <a:buNone/>
            </a:pPr>
            <a:endParaRPr lang="en-GB" dirty="0"/>
          </a:p>
        </p:txBody>
      </p:sp>
      <p:sp>
        <p:nvSpPr>
          <p:cNvPr id="2" name="عنوان 1"/>
          <p:cNvSpPr>
            <a:spLocks noGrp="1"/>
          </p:cNvSpPr>
          <p:nvPr>
            <p:ph type="title"/>
          </p:nvPr>
        </p:nvSpPr>
        <p:spPr/>
        <p:txBody>
          <a:bodyPr>
            <a:normAutofit fontScale="90000"/>
          </a:bodyPr>
          <a:lstStyle/>
          <a:p>
            <a:r>
              <a:rPr lang="en-GB" b="1" dirty="0">
                <a:solidFill>
                  <a:srgbClr val="FF0000"/>
                </a:solidFill>
              </a:rPr>
              <a:t>Uterine rupture</a:t>
            </a:r>
            <a:r>
              <a:rPr lang="en-GB" b="1" dirty="0"/>
              <a:t/>
            </a:r>
            <a:br>
              <a:rPr lang="en-GB" b="1" dirty="0"/>
            </a:br>
            <a:endParaRPr lang="en-GB"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fontScale="92500"/>
          </a:bodyPr>
          <a:lstStyle/>
          <a:p>
            <a:pPr algn="l">
              <a:buNone/>
            </a:pPr>
            <a:r>
              <a:rPr lang="en-GB" dirty="0"/>
              <a:t>A uterine rupture is a life-threatening event for </a:t>
            </a:r>
            <a:r>
              <a:rPr lang="ar-IQ" dirty="0"/>
              <a:t>.</a:t>
            </a:r>
            <a:r>
              <a:rPr lang="en-GB" dirty="0"/>
              <a:t>mother and baby</a:t>
            </a:r>
            <a:endParaRPr lang="ar-IQ" dirty="0"/>
          </a:p>
          <a:p>
            <a:pPr algn="l">
              <a:buNone/>
            </a:pPr>
            <a:r>
              <a:rPr lang="en-GB" dirty="0"/>
              <a:t> uterine rupture typically occurs during active </a:t>
            </a:r>
            <a:r>
              <a:rPr lang="en-GB" dirty="0" err="1">
                <a:hlinkClick r:id="rId2" tooltip="Labor (childbirth)"/>
              </a:rPr>
              <a:t>labor</a:t>
            </a:r>
            <a:r>
              <a:rPr lang="en-GB" dirty="0"/>
              <a:t>, but may also develop during late pregnancy.</a:t>
            </a:r>
          </a:p>
          <a:p>
            <a:pPr algn="l">
              <a:buNone/>
            </a:pPr>
            <a:r>
              <a:rPr lang="en-GB" dirty="0"/>
              <a:t>Uterine </a:t>
            </a:r>
            <a:r>
              <a:rPr lang="en-GB" dirty="0">
                <a:hlinkClick r:id="rId3" tooltip="Wound dehiscence"/>
              </a:rPr>
              <a:t>dehiscence</a:t>
            </a:r>
            <a:r>
              <a:rPr lang="en-GB" dirty="0"/>
              <a:t> (which is mean opening of a previous scar) is a similar condition, but involves fewer layers, less bleeding, and less risk.</a:t>
            </a:r>
          </a:p>
          <a:p>
            <a:pPr algn="l">
              <a:buNone/>
            </a:pPr>
            <a:r>
              <a:rPr lang="en-GB" dirty="0"/>
              <a:t>.</a:t>
            </a:r>
          </a:p>
          <a:p>
            <a:pPr algn="l">
              <a:buNone/>
            </a:pPr>
            <a:endParaRPr lang="en-GB" dirty="0"/>
          </a:p>
          <a:p>
            <a:pPr algn="l">
              <a:buNone/>
            </a:pPr>
            <a:endParaRPr lang="en-GB"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lnSpcReduction="10000"/>
          </a:bodyPr>
          <a:lstStyle/>
          <a:p>
            <a:pPr algn="l">
              <a:buNone/>
            </a:pPr>
            <a:r>
              <a:rPr lang="en-US" dirty="0">
                <a:solidFill>
                  <a:srgbClr val="FF0000"/>
                </a:solidFill>
              </a:rPr>
              <a:t>Incidence</a:t>
            </a:r>
            <a:r>
              <a:rPr lang="en-US" dirty="0"/>
              <a:t>   </a:t>
            </a:r>
          </a:p>
          <a:p>
            <a:pPr algn="l">
              <a:buNone/>
            </a:pPr>
            <a:r>
              <a:rPr lang="en-US" dirty="0"/>
              <a:t>About 1:4000, 95% of cases occur in </a:t>
            </a:r>
            <a:r>
              <a:rPr lang="en-US" dirty="0" err="1"/>
              <a:t>multipara</a:t>
            </a:r>
            <a:r>
              <a:rPr lang="en-US" dirty="0"/>
              <a:t> particularly grand </a:t>
            </a:r>
            <a:r>
              <a:rPr lang="en-US" dirty="0" err="1"/>
              <a:t>multipara</a:t>
            </a:r>
            <a:r>
              <a:rPr lang="en-US" dirty="0"/>
              <a:t>.</a:t>
            </a:r>
          </a:p>
          <a:p>
            <a:pPr marL="45720" indent="0" algn="l">
              <a:buNone/>
            </a:pPr>
            <a:r>
              <a:rPr lang="en-US" b="1" dirty="0"/>
              <a:t>Causes</a:t>
            </a:r>
          </a:p>
          <a:p>
            <a:pPr algn="l" rtl="0">
              <a:buFont typeface="Wingdings" pitchFamily="2" charset="2"/>
              <a:buChar char="v"/>
            </a:pPr>
            <a:r>
              <a:rPr lang="en-US" dirty="0"/>
              <a:t>  </a:t>
            </a:r>
            <a:r>
              <a:rPr lang="en-US" sz="2800" dirty="0"/>
              <a:t>During Pregnancy</a:t>
            </a:r>
            <a:endParaRPr lang="en-US" dirty="0"/>
          </a:p>
          <a:p>
            <a:pPr algn="l" rtl="0">
              <a:buFont typeface="Wingdings" pitchFamily="2" charset="2"/>
              <a:buChar char="Ø"/>
            </a:pPr>
            <a:r>
              <a:rPr lang="en-US" dirty="0"/>
              <a:t>  Traumatic</a:t>
            </a:r>
          </a:p>
          <a:p>
            <a:pPr marL="502920" indent="-457200" algn="l" rtl="0">
              <a:buFont typeface="+mj-lt"/>
              <a:buAutoNum type="alphaLcPeriod"/>
            </a:pPr>
            <a:r>
              <a:rPr lang="en-US" dirty="0"/>
              <a:t>Perforation during vaginal evacuation.</a:t>
            </a:r>
          </a:p>
          <a:p>
            <a:pPr marL="502920" indent="-457200" algn="l" rtl="0">
              <a:buFont typeface="+mj-lt"/>
              <a:buAutoNum type="alphaLcPeriod"/>
            </a:pPr>
            <a:r>
              <a:rPr lang="en-US" dirty="0"/>
              <a:t>External trauma</a:t>
            </a:r>
          </a:p>
          <a:p>
            <a:pPr algn="l">
              <a:buNone/>
            </a:pPr>
            <a:endParaRPr lang="en-US" dirty="0"/>
          </a:p>
          <a:p>
            <a:pPr algn="l">
              <a:buNone/>
            </a:pPr>
            <a:endParaRPr lang="en-GB"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57158" y="1571612"/>
            <a:ext cx="8229600" cy="4525963"/>
          </a:xfrm>
        </p:spPr>
        <p:txBody>
          <a:bodyPr/>
          <a:lstStyle/>
          <a:p>
            <a:pPr algn="l">
              <a:buNone/>
            </a:pPr>
            <a:r>
              <a:rPr lang="en-GB" dirty="0"/>
              <a:t>A uterine scar from a previous </a:t>
            </a:r>
            <a:r>
              <a:rPr lang="en-GB" dirty="0" err="1">
                <a:hlinkClick r:id="rId2" tooltip="Cesarean section"/>
              </a:rPr>
              <a:t>cesarean</a:t>
            </a:r>
            <a:r>
              <a:rPr lang="en-GB" dirty="0">
                <a:hlinkClick r:id="rId2" tooltip="Cesarean section"/>
              </a:rPr>
              <a:t> section</a:t>
            </a:r>
            <a:r>
              <a:rPr lang="en-GB" dirty="0"/>
              <a:t> is the most common risk factor. Other forms of uterine surgery that result in full-thickness incisions (such as a </a:t>
            </a:r>
            <a:r>
              <a:rPr lang="en-GB" dirty="0" err="1">
                <a:hlinkClick r:id="rId3" tooltip="Myomectomy"/>
              </a:rPr>
              <a:t>myomectomy</a:t>
            </a:r>
            <a:r>
              <a:rPr lang="en-GB" dirty="0"/>
              <a:t>), dysfunctional </a:t>
            </a:r>
            <a:r>
              <a:rPr lang="en-GB" dirty="0" err="1"/>
              <a:t>labor</a:t>
            </a:r>
            <a:r>
              <a:rPr lang="en-GB" dirty="0"/>
              <a:t>, </a:t>
            </a:r>
            <a:r>
              <a:rPr lang="en-GB" dirty="0" err="1"/>
              <a:t>labor</a:t>
            </a:r>
            <a:r>
              <a:rPr lang="en-GB" dirty="0"/>
              <a:t> augmentation by </a:t>
            </a:r>
            <a:r>
              <a:rPr lang="en-GB" dirty="0" err="1">
                <a:hlinkClick r:id="rId4" tooltip="Oxytocin"/>
              </a:rPr>
              <a:t>oxytocin</a:t>
            </a:r>
            <a:r>
              <a:rPr lang="en-GB" dirty="0"/>
              <a:t> or </a:t>
            </a:r>
            <a:r>
              <a:rPr lang="en-GB" dirty="0">
                <a:hlinkClick r:id="rId5" tooltip="Prostaglandins"/>
              </a:rPr>
              <a:t>prostaglandins</a:t>
            </a:r>
            <a:r>
              <a:rPr lang="en-GB" dirty="0"/>
              <a:t>, and high </a:t>
            </a:r>
            <a:r>
              <a:rPr lang="en-GB" dirty="0">
                <a:hlinkClick r:id="rId6" tooltip="Parity (medicine)"/>
              </a:rPr>
              <a:t>parity</a:t>
            </a:r>
            <a:r>
              <a:rPr lang="en-GB" dirty="0"/>
              <a:t> may also set the stage for uterine rupture and </a:t>
            </a:r>
            <a:r>
              <a:rPr lang="en-GB" dirty="0">
                <a:solidFill>
                  <a:schemeClr val="accent5">
                    <a:lumMod val="75000"/>
                  </a:schemeClr>
                </a:solidFill>
              </a:rPr>
              <a:t>trauma</a:t>
            </a:r>
            <a:r>
              <a:rPr lang="en-GB" dirty="0"/>
              <a:t> to the abdomen.</a:t>
            </a:r>
          </a:p>
          <a:p>
            <a:pPr algn="l">
              <a:buNone/>
            </a:pPr>
            <a:endParaRPr lang="en-GB" dirty="0"/>
          </a:p>
        </p:txBody>
      </p:sp>
      <p:sp>
        <p:nvSpPr>
          <p:cNvPr id="2" name="عنوان 1"/>
          <p:cNvSpPr>
            <a:spLocks noGrp="1"/>
          </p:cNvSpPr>
          <p:nvPr>
            <p:ph type="title"/>
          </p:nvPr>
        </p:nvSpPr>
        <p:spPr/>
        <p:txBody>
          <a:bodyPr>
            <a:normAutofit fontScale="90000"/>
          </a:bodyPr>
          <a:lstStyle/>
          <a:p>
            <a:r>
              <a:rPr lang="en-GB" b="1" dirty="0">
                <a:solidFill>
                  <a:srgbClr val="FF0000"/>
                </a:solidFill>
              </a:rPr>
              <a:t>Risk factors and causes</a:t>
            </a:r>
            <a:r>
              <a:rPr lang="en-GB" b="1" dirty="0"/>
              <a:t/>
            </a:r>
            <a:br>
              <a:rPr lang="en-GB" b="1" dirty="0"/>
            </a:br>
            <a:endParaRPr lang="en-GB"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fontScale="62500" lnSpcReduction="20000"/>
          </a:bodyPr>
          <a:lstStyle/>
          <a:p>
            <a:pPr algn="l">
              <a:buNone/>
            </a:pPr>
            <a:r>
              <a:rPr lang="en-GB" dirty="0"/>
              <a:t>Several symptoms have been identified, but do not necessarily occur with every uterine rupture. Signs of  a partial or complete uterine rupture that may or may not be present.</a:t>
            </a:r>
          </a:p>
          <a:p>
            <a:pPr algn="l">
              <a:buNone/>
            </a:pPr>
            <a:r>
              <a:rPr lang="en-GB" dirty="0"/>
              <a:t>Vaginal bleeding</a:t>
            </a:r>
          </a:p>
          <a:p>
            <a:pPr algn="l">
              <a:buNone/>
            </a:pPr>
            <a:r>
              <a:rPr lang="en-GB" dirty="0"/>
              <a:t>Sharp pain between contractions</a:t>
            </a:r>
          </a:p>
          <a:p>
            <a:pPr algn="l">
              <a:buNone/>
            </a:pPr>
            <a:r>
              <a:rPr lang="en-GB" dirty="0"/>
              <a:t>Contractions that slow down or become less intense</a:t>
            </a:r>
          </a:p>
          <a:p>
            <a:pPr algn="l">
              <a:buNone/>
            </a:pPr>
            <a:r>
              <a:rPr lang="en-GB" dirty="0"/>
              <a:t>Unusual abdominal pain or tenderness</a:t>
            </a:r>
          </a:p>
          <a:p>
            <a:pPr algn="l">
              <a:buNone/>
            </a:pPr>
            <a:r>
              <a:rPr lang="en-GB" dirty="0"/>
              <a:t>Recession of the </a:t>
            </a:r>
            <a:r>
              <a:rPr lang="en-GB" dirty="0" err="1"/>
              <a:t>fetal</a:t>
            </a:r>
            <a:r>
              <a:rPr lang="en-GB" dirty="0"/>
              <a:t> head (baby’s head moving back up into the birth canal)</a:t>
            </a:r>
          </a:p>
          <a:p>
            <a:pPr algn="l">
              <a:buNone/>
            </a:pPr>
            <a:r>
              <a:rPr lang="en-GB" dirty="0"/>
              <a:t>Bulging under the pubic bone (baby’s head has protruded outside of the uterine scar)</a:t>
            </a:r>
          </a:p>
          <a:p>
            <a:pPr algn="l">
              <a:buNone/>
            </a:pPr>
            <a:r>
              <a:rPr lang="en-GB" dirty="0"/>
              <a:t>Sharp onset of pain at the site of the previous scar</a:t>
            </a:r>
          </a:p>
          <a:p>
            <a:pPr algn="l">
              <a:buNone/>
            </a:pPr>
            <a:r>
              <a:rPr lang="en-GB" dirty="0"/>
              <a:t>Uterine </a:t>
            </a:r>
            <a:r>
              <a:rPr lang="en-GB" dirty="0" err="1"/>
              <a:t>atony</a:t>
            </a:r>
            <a:r>
              <a:rPr lang="en-GB" dirty="0"/>
              <a:t> (loss of uterine muscle tone)</a:t>
            </a:r>
          </a:p>
          <a:p>
            <a:pPr algn="l">
              <a:buNone/>
            </a:pPr>
            <a:r>
              <a:rPr lang="en-GB" dirty="0"/>
              <a:t>Maternal tachycardia (rapid heart rate) and hypotension(</a:t>
            </a:r>
            <a:r>
              <a:rPr lang="en-GB" dirty="0" err="1"/>
              <a:t>hypovolaemic</a:t>
            </a:r>
            <a:r>
              <a:rPr lang="en-GB" dirty="0"/>
              <a:t> shock)</a:t>
            </a:r>
          </a:p>
          <a:p>
            <a:pPr algn="l">
              <a:buNone/>
            </a:pPr>
            <a:r>
              <a:rPr lang="en-US" dirty="0"/>
              <a:t>Negative fetal heart.</a:t>
            </a:r>
            <a:endParaRPr lang="en-GB" dirty="0"/>
          </a:p>
          <a:p>
            <a:pPr algn="l">
              <a:buNone/>
            </a:pPr>
            <a:endParaRPr lang="en-GB" dirty="0"/>
          </a:p>
        </p:txBody>
      </p:sp>
      <p:sp>
        <p:nvSpPr>
          <p:cNvPr id="2" name="عنوان 1"/>
          <p:cNvSpPr>
            <a:spLocks noGrp="1"/>
          </p:cNvSpPr>
          <p:nvPr>
            <p:ph type="title"/>
          </p:nvPr>
        </p:nvSpPr>
        <p:spPr/>
        <p:txBody>
          <a:bodyPr/>
          <a:lstStyle/>
          <a:p>
            <a:r>
              <a:rPr lang="en-US" dirty="0">
                <a:solidFill>
                  <a:srgbClr val="66FF66"/>
                </a:solidFill>
              </a:rPr>
              <a:t>presentation</a:t>
            </a:r>
            <a:endParaRPr lang="en-GB" dirty="0">
              <a:solidFill>
                <a:srgbClr val="66FF66"/>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fontScale="92500"/>
          </a:bodyPr>
          <a:lstStyle/>
          <a:p>
            <a:pPr algn="l">
              <a:buNone/>
            </a:pPr>
            <a:r>
              <a:rPr lang="en-GB" b="1" dirty="0">
                <a:solidFill>
                  <a:srgbClr val="FF0000"/>
                </a:solidFill>
              </a:rPr>
              <a:t>Treatment</a:t>
            </a:r>
          </a:p>
          <a:p>
            <a:pPr algn="l">
              <a:buNone/>
            </a:pPr>
            <a:r>
              <a:rPr lang="en-GB" dirty="0"/>
              <a:t>Emergency exploratory </a:t>
            </a:r>
            <a:r>
              <a:rPr lang="en-GB" dirty="0" err="1">
                <a:hlinkClick r:id="rId2" tooltip="Laparotomy"/>
              </a:rPr>
              <a:t>laparotomy</a:t>
            </a:r>
            <a:r>
              <a:rPr lang="en-GB" dirty="0"/>
              <a:t> with </a:t>
            </a:r>
            <a:r>
              <a:rPr lang="en-GB" dirty="0" err="1"/>
              <a:t>cesarean</a:t>
            </a:r>
            <a:r>
              <a:rPr lang="en-GB" dirty="0"/>
              <a:t> delivery accompanied by fluid and </a:t>
            </a:r>
            <a:r>
              <a:rPr lang="en-GB" dirty="0">
                <a:hlinkClick r:id="rId3" tooltip="Blood transfusion"/>
              </a:rPr>
              <a:t>blood transfusion</a:t>
            </a:r>
            <a:r>
              <a:rPr lang="en-GB" dirty="0"/>
              <a:t> are indicated for the management of uterine rupture. Depending on the nature of the rupture and the condition of the patient, the uterus may be either repaired or removed (</a:t>
            </a:r>
            <a:r>
              <a:rPr lang="en-GB" dirty="0" err="1"/>
              <a:t>cesarean</a:t>
            </a:r>
            <a:r>
              <a:rPr lang="en-GB" dirty="0"/>
              <a:t> hysterectomy). Delay in management places both mother and child at significant risk.</a:t>
            </a:r>
          </a:p>
          <a:p>
            <a:pPr algn="l">
              <a:buNone/>
            </a:pPr>
            <a:endParaRPr lang="en-GB"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bodyPr>
          <a:lstStyle/>
          <a:p>
            <a:pPr algn="ctr">
              <a:buNone/>
            </a:pPr>
            <a:r>
              <a:rPr lang="en-US" sz="8800" dirty="0">
                <a:solidFill>
                  <a:srgbClr val="FF0000"/>
                </a:solidFill>
                <a:latin typeface="Felix Titling" pitchFamily="82" charset="0"/>
              </a:rPr>
              <a:t>Thank you</a:t>
            </a:r>
            <a:endParaRPr lang="en-GB" sz="8800" dirty="0">
              <a:solidFill>
                <a:srgbClr val="FF0000"/>
              </a:solidFill>
              <a:latin typeface="Felix Titling" pitchFamily="82" charset="0"/>
            </a:endParaRPr>
          </a:p>
        </p:txBody>
      </p:sp>
      <p:pic>
        <p:nvPicPr>
          <p:cNvPr id="1026" name="Picture 2"/>
          <p:cNvPicPr>
            <a:picLocks noChangeAspect="1" noChangeArrowheads="1"/>
          </p:cNvPicPr>
          <p:nvPr/>
        </p:nvPicPr>
        <p:blipFill>
          <a:blip r:embed="rId2"/>
          <a:srcRect/>
          <a:stretch>
            <a:fillRect/>
          </a:stretch>
        </p:blipFill>
        <p:spPr bwMode="auto">
          <a:xfrm>
            <a:off x="285720" y="2857496"/>
            <a:ext cx="8501121" cy="3429023"/>
          </a:xfrm>
          <a:prstGeom prst="rect">
            <a:avLst/>
          </a:prstGeom>
          <a:noFill/>
          <a:ln w="9525">
            <a:noFill/>
            <a:miter lim="800000"/>
            <a:headEnd/>
            <a:tailEnd/>
          </a:ln>
          <a:effectLst/>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3501</TotalTime>
  <Words>1926</Words>
  <Application>Microsoft Office PowerPoint</Application>
  <PresentationFormat>On-screen Show (4:3)</PresentationFormat>
  <Paragraphs>195</Paragraphs>
  <Slides>38</Slides>
  <Notes>0</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Concourse</vt:lpstr>
      <vt:lpstr>PowerPoint Presentation</vt:lpstr>
      <vt:lpstr>PowerPoint Presentation</vt:lpstr>
      <vt:lpstr>PowerPoint Presentation</vt:lpstr>
      <vt:lpstr>PowerPoint Presentation</vt:lpstr>
      <vt:lpstr>causes</vt:lpstr>
      <vt:lpstr>Tone(UTERINE ATONY)</vt:lpstr>
      <vt:lpstr>PowerPoint Presentation</vt:lpstr>
      <vt:lpstr>PowerPoint Presentation</vt:lpstr>
      <vt:lpstr>Pre-existing maternal haemorrhagic conditions(thrombin)</vt:lpstr>
      <vt:lpstr>PowerPoint Presentation</vt:lpstr>
      <vt:lpstr>PowerPoint Presentation</vt:lpstr>
      <vt:lpstr>PowerPoint Presentation</vt:lpstr>
      <vt:lpstr>Risk factors</vt:lpstr>
      <vt:lpstr>Factors relating to delivery</vt:lpstr>
      <vt:lpstr> Nursing management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Complications</vt:lpstr>
      <vt:lpstr>Prevention</vt:lpstr>
      <vt:lpstr>Secondary postpartum haemorrhage </vt:lpstr>
      <vt:lpstr>Aetiology </vt:lpstr>
      <vt:lpstr>Assessment </vt:lpstr>
      <vt:lpstr>PowerPoint Presentation</vt:lpstr>
      <vt:lpstr>Management</vt:lpstr>
      <vt:lpstr>PowerPoint Presentation</vt:lpstr>
      <vt:lpstr>PowerPoint Presentation</vt:lpstr>
      <vt:lpstr>Uterine rupture </vt:lpstr>
      <vt:lpstr>PowerPoint Presentation</vt:lpstr>
      <vt:lpstr>PowerPoint Presentation</vt:lpstr>
      <vt:lpstr>Risk factors and causes </vt:lpstr>
      <vt:lpstr>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Postpartum haemorrhage</dc:title>
  <dc:creator>acer</dc:creator>
  <cp:lastModifiedBy>Maher</cp:lastModifiedBy>
  <cp:revision>111</cp:revision>
  <dcterms:created xsi:type="dcterms:W3CDTF">2015-11-21T07:52:44Z</dcterms:created>
  <dcterms:modified xsi:type="dcterms:W3CDTF">2022-12-14T17:22:00Z</dcterms:modified>
</cp:coreProperties>
</file>