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3"/>
  </p:notesMasterIdLst>
  <p:sldIdLst>
    <p:sldId id="304" r:id="rId2"/>
    <p:sldId id="303" r:id="rId3"/>
    <p:sldId id="261" r:id="rId4"/>
    <p:sldId id="262" r:id="rId5"/>
    <p:sldId id="263" r:id="rId6"/>
    <p:sldId id="264" r:id="rId7"/>
    <p:sldId id="265" r:id="rId8"/>
    <p:sldId id="266" r:id="rId9"/>
    <p:sldId id="267" r:id="rId10"/>
    <p:sldId id="300" r:id="rId11"/>
    <p:sldId id="301" r:id="rId12"/>
    <p:sldId id="274" r:id="rId13"/>
    <p:sldId id="275" r:id="rId14"/>
    <p:sldId id="276" r:id="rId15"/>
    <p:sldId id="277" r:id="rId16"/>
    <p:sldId id="280" r:id="rId17"/>
    <p:sldId id="278" r:id="rId18"/>
    <p:sldId id="279" r:id="rId19"/>
    <p:sldId id="282" r:id="rId20"/>
    <p:sldId id="283" r:id="rId21"/>
    <p:sldId id="288" r:id="rId22"/>
    <p:sldId id="289" r:id="rId23"/>
    <p:sldId id="302" r:id="rId24"/>
    <p:sldId id="290" r:id="rId25"/>
    <p:sldId id="287" r:id="rId26"/>
    <p:sldId id="291" r:id="rId27"/>
    <p:sldId id="292" r:id="rId28"/>
    <p:sldId id="295" r:id="rId29"/>
    <p:sldId id="296" r:id="rId30"/>
    <p:sldId id="297" r:id="rId31"/>
    <p:sldId id="32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318" r:id="rId46"/>
    <p:sldId id="319" r:id="rId47"/>
    <p:sldId id="320" r:id="rId48"/>
    <p:sldId id="321" r:id="rId49"/>
    <p:sldId id="322" r:id="rId50"/>
    <p:sldId id="323" r:id="rId51"/>
    <p:sldId id="299" r:id="rId5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6" d="100"/>
          <a:sy n="76" d="100"/>
        </p:scale>
        <p:origin x="-120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FD116C-D490-4E28-862A-E30E2EB445C1}" type="datetimeFigureOut">
              <a:rPr lang="en-US" smtClean="0"/>
              <a:pPr/>
              <a:t>5/4/2023</a:t>
            </a:fld>
            <a:endParaRPr lang="en-GB"/>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GB"/>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7CDA81-53E8-4C97-B6C8-ACC133177E64}" type="slidenum">
              <a:rPr lang="en-GB" smtClean="0"/>
              <a:pPr/>
              <a:t>‹#›</a:t>
            </a:fld>
            <a:endParaRPr lang="en-GB"/>
          </a:p>
        </p:txBody>
      </p:sp>
    </p:spTree>
    <p:extLst>
      <p:ext uri="{BB962C8B-B14F-4D97-AF65-F5344CB8AC3E}">
        <p14:creationId xmlns:p14="http://schemas.microsoft.com/office/powerpoint/2010/main" val="2576480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9" name="Slide Number Placeholder 8"/>
          <p:cNvSpPr>
            <a:spLocks noGrp="1"/>
          </p:cNvSpPr>
          <p:nvPr>
            <p:ph type="sldNum" sz="quarter" idx="11"/>
          </p:nvPr>
        </p:nvSpPr>
        <p:spPr/>
        <p:txBody>
          <a:bodyPr/>
          <a:lstStyle/>
          <a:p>
            <a:fld id="{0B34F065-1154-456A-91E3-76DE8E75E17B}" type="slidenum">
              <a:rPr lang="ar-SA" smtClean="0"/>
              <a:pPr/>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14/10/1444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B34F065-1154-456A-91E3-76DE8E75E17B}" type="slidenum">
              <a:rPr lang="ar-SA" smtClean="0"/>
              <a:pPr/>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8ABB09-4A1D-463E-8065-109CC2B7EFAA}" type="datetimeFigureOut">
              <a:rPr lang="ar-SA" smtClean="0"/>
              <a:pPr/>
              <a:t>14/10/1444</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B3A73930-FD37-4653-8614-BAB1FC8A4808}"/>
              </a:ext>
            </a:extLst>
          </p:cNvPr>
          <p:cNvPicPr>
            <a:picLocks noGrp="1" noChangeAspect="1"/>
          </p:cNvPicPr>
          <p:nvPr>
            <p:ph idx="1"/>
          </p:nvPr>
        </p:nvPicPr>
        <p:blipFill>
          <a:blip r:embed="rId2"/>
          <a:stretch>
            <a:fillRect/>
          </a:stretch>
        </p:blipFill>
        <p:spPr>
          <a:xfrm>
            <a:off x="457200" y="864456"/>
            <a:ext cx="8229600" cy="3572656"/>
          </a:xfrm>
        </p:spPr>
      </p:pic>
      <p:sp>
        <p:nvSpPr>
          <p:cNvPr id="2" name="TextBox 1"/>
          <p:cNvSpPr txBox="1"/>
          <p:nvPr/>
        </p:nvSpPr>
        <p:spPr>
          <a:xfrm>
            <a:off x="2843808" y="5301208"/>
            <a:ext cx="3600400" cy="738664"/>
          </a:xfrm>
          <a:prstGeom prst="rect">
            <a:avLst/>
          </a:prstGeom>
          <a:noFill/>
        </p:spPr>
        <p:txBody>
          <a:bodyPr wrap="square" rtlCol="0">
            <a:spAutoFit/>
          </a:bodyPr>
          <a:lstStyle/>
          <a:p>
            <a:r>
              <a:rPr lang="en-US" sz="2400" dirty="0" err="1" smtClean="0">
                <a:solidFill>
                  <a:srgbClr val="FF0000"/>
                </a:solidFill>
              </a:rPr>
              <a:t>BY:Suad</a:t>
            </a:r>
            <a:r>
              <a:rPr lang="en-US" sz="2400" dirty="0" smtClean="0">
                <a:solidFill>
                  <a:srgbClr val="FF0000"/>
                </a:solidFill>
              </a:rPr>
              <a:t> al </a:t>
            </a:r>
            <a:r>
              <a:rPr lang="en-US" sz="2400" dirty="0" err="1" smtClean="0">
                <a:solidFill>
                  <a:srgbClr val="FF0000"/>
                </a:solidFill>
              </a:rPr>
              <a:t>rubayee</a:t>
            </a:r>
            <a:r>
              <a:rPr lang="en-US" sz="2400" dirty="0" smtClean="0">
                <a:solidFill>
                  <a:srgbClr val="FF0000"/>
                </a:solidFill>
              </a:rPr>
              <a:t> </a:t>
            </a:r>
          </a:p>
          <a:p>
            <a:r>
              <a:rPr lang="en-US" dirty="0" smtClean="0">
                <a:solidFill>
                  <a:srgbClr val="FF0000"/>
                </a:solidFill>
              </a:rPr>
              <a:t>3</a:t>
            </a:r>
            <a:r>
              <a:rPr lang="en-US" baseline="30000" dirty="0" smtClean="0">
                <a:solidFill>
                  <a:srgbClr val="FF0000"/>
                </a:solidFill>
              </a:rPr>
              <a:t>rd</a:t>
            </a:r>
            <a:r>
              <a:rPr lang="en-US" dirty="0" smtClean="0">
                <a:solidFill>
                  <a:srgbClr val="FF0000"/>
                </a:solidFill>
              </a:rPr>
              <a:t> stage</a:t>
            </a:r>
            <a:endParaRPr lang="en-US" dirty="0"/>
          </a:p>
        </p:txBody>
      </p:sp>
    </p:spTree>
    <p:extLst>
      <p:ext uri="{BB962C8B-B14F-4D97-AF65-F5344CB8AC3E}">
        <p14:creationId xmlns:p14="http://schemas.microsoft.com/office/powerpoint/2010/main" val="3503018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E8C1B0C1-4ED4-4583-AC0B-721C9E972454}"/>
              </a:ext>
            </a:extLst>
          </p:cNvPr>
          <p:cNvPicPr>
            <a:picLocks noGrp="1" noChangeAspect="1"/>
          </p:cNvPicPr>
          <p:nvPr>
            <p:ph idx="1"/>
          </p:nvPr>
        </p:nvPicPr>
        <p:blipFill>
          <a:blip r:embed="rId2"/>
          <a:stretch>
            <a:fillRect/>
          </a:stretch>
        </p:blipFill>
        <p:spPr>
          <a:xfrm>
            <a:off x="179512" y="764704"/>
            <a:ext cx="7620000" cy="5251248"/>
          </a:xfrm>
        </p:spPr>
      </p:pic>
    </p:spTree>
    <p:extLst>
      <p:ext uri="{BB962C8B-B14F-4D97-AF65-F5344CB8AC3E}">
        <p14:creationId xmlns:p14="http://schemas.microsoft.com/office/powerpoint/2010/main" val="2641052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5400" dirty="0">
                <a:solidFill>
                  <a:srgbClr val="C00000"/>
                </a:solidFill>
              </a:rPr>
              <a:t>Bleeding in early pregnancy</a:t>
            </a:r>
            <a:endParaRPr lang="en-GB" sz="5400" dirty="0"/>
          </a:p>
        </p:txBody>
      </p:sp>
      <p:sp>
        <p:nvSpPr>
          <p:cNvPr id="3" name="عنصر نائب للمحتوى 2"/>
          <p:cNvSpPr>
            <a:spLocks noGrp="1"/>
          </p:cNvSpPr>
          <p:nvPr>
            <p:ph idx="1"/>
          </p:nvPr>
        </p:nvSpPr>
        <p:spPr/>
        <p:txBody>
          <a:bodyPr>
            <a:normAutofit/>
          </a:bodyPr>
          <a:lstStyle/>
          <a:p>
            <a:pPr lvl="0" algn="l" rtl="0"/>
            <a:r>
              <a:rPr lang="en-US" sz="4800" b="1" dirty="0"/>
              <a:t>Miscarriage </a:t>
            </a:r>
            <a:endParaRPr lang="en-GB" sz="4800" dirty="0"/>
          </a:p>
          <a:p>
            <a:pPr lvl="0" algn="l" rtl="0"/>
            <a:r>
              <a:rPr lang="en-US" sz="4800" b="1" dirty="0"/>
              <a:t>Ectopic pregnancy</a:t>
            </a:r>
            <a:endParaRPr lang="en-GB" sz="4800" dirty="0"/>
          </a:p>
          <a:p>
            <a:pPr lvl="0" algn="l" rtl="0"/>
            <a:r>
              <a:rPr lang="en-US" sz="4800" b="1" dirty="0"/>
              <a:t>Abnormal placenta </a:t>
            </a:r>
            <a:endParaRPr lang="en-GB" sz="4800" dirty="0"/>
          </a:p>
          <a:p>
            <a:pPr lvl="0" algn="l" rtl="0"/>
            <a:r>
              <a:rPr lang="en-US" sz="4800" b="1" dirty="0"/>
              <a:t>Molar pregnancy </a:t>
            </a:r>
            <a:endParaRPr lang="en-GB" sz="4800" dirty="0"/>
          </a:p>
          <a:p>
            <a:pPr algn="l"/>
            <a:endParaRPr lang="en-GB" sz="5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cs typeface="Times New Roman" pitchFamily="18" charset="0"/>
              </a:rPr>
              <a:t>Miscarriage or Abortion</a:t>
            </a:r>
            <a:endParaRPr lang="en-GB" dirty="0"/>
          </a:p>
        </p:txBody>
      </p:sp>
      <p:sp>
        <p:nvSpPr>
          <p:cNvPr id="3" name="عنصر نائب للمحتوى 2"/>
          <p:cNvSpPr>
            <a:spLocks noGrp="1"/>
          </p:cNvSpPr>
          <p:nvPr>
            <p:ph idx="1"/>
          </p:nvPr>
        </p:nvSpPr>
        <p:spPr>
          <a:xfrm>
            <a:off x="457200" y="1484784"/>
            <a:ext cx="7620000" cy="4916016"/>
          </a:xfrm>
        </p:spPr>
        <p:txBody>
          <a:bodyPr>
            <a:noAutofit/>
          </a:bodyPr>
          <a:lstStyle/>
          <a:p>
            <a:pPr algn="l">
              <a:buNone/>
              <a:defRPr/>
            </a:pPr>
            <a:r>
              <a:rPr lang="en-US" sz="2800" dirty="0">
                <a:solidFill>
                  <a:srgbClr val="FF0000"/>
                </a:solidFill>
                <a:latin typeface="Times New Roman" pitchFamily="18" charset="0"/>
                <a:cs typeface="Times New Roman" pitchFamily="18" charset="0"/>
              </a:rPr>
              <a:t>Definition:</a:t>
            </a:r>
          </a:p>
          <a:p>
            <a:pPr algn="l" rtl="0">
              <a:buNone/>
            </a:pPr>
            <a:r>
              <a:rPr lang="en-US" sz="2800" dirty="0">
                <a:latin typeface="Times New Roman" pitchFamily="18" charset="0"/>
                <a:cs typeface="Times New Roman" pitchFamily="18" charset="0"/>
              </a:rPr>
              <a:t>It is a spontaneous expulsion of the products of conception before 20 weeks gestation.</a:t>
            </a:r>
          </a:p>
          <a:p>
            <a:pPr algn="l" rtl="0">
              <a:buNone/>
            </a:pPr>
            <a:r>
              <a:rPr lang="en-US" sz="2800" dirty="0" err="1">
                <a:solidFill>
                  <a:srgbClr val="00B0F0"/>
                </a:solidFill>
                <a:latin typeface="Times New Roman" pitchFamily="18" charset="0"/>
                <a:cs typeface="Times New Roman" pitchFamily="18" charset="0"/>
              </a:rPr>
              <a:t>Csause</a:t>
            </a:r>
            <a:endParaRPr lang="en-US" sz="2800" dirty="0">
              <a:solidFill>
                <a:srgbClr val="00B0F0"/>
              </a:solidFill>
              <a:latin typeface="Times New Roman" pitchFamily="18" charset="0"/>
              <a:cs typeface="Times New Roman" pitchFamily="18" charset="0"/>
            </a:endParaRPr>
          </a:p>
          <a:p>
            <a:pPr algn="l" rtl="0">
              <a:buNone/>
            </a:pPr>
            <a:r>
              <a:rPr lang="en-US" sz="2800" dirty="0">
                <a:latin typeface="Times New Roman" pitchFamily="18" charset="0"/>
                <a:cs typeface="Times New Roman" pitchFamily="18" charset="0"/>
              </a:rPr>
              <a:t>1)Maternal</a:t>
            </a:r>
          </a:p>
          <a:p>
            <a:pPr algn="l" rtl="0">
              <a:buNone/>
            </a:pPr>
            <a:r>
              <a:rPr lang="en-US" sz="2800" dirty="0">
                <a:latin typeface="Times New Roman" pitchFamily="18" charset="0"/>
                <a:cs typeface="Times New Roman" pitchFamily="18" charset="0"/>
              </a:rPr>
              <a:t>                                  a_ general</a:t>
            </a:r>
          </a:p>
          <a:p>
            <a:pPr algn="l" rtl="0">
              <a:buNone/>
            </a:pPr>
            <a:r>
              <a:rPr lang="en-US" sz="2800" dirty="0">
                <a:latin typeface="Times New Roman" pitchFamily="18" charset="0"/>
                <a:cs typeface="Times New Roman" pitchFamily="18" charset="0"/>
              </a:rPr>
              <a:t>                                  b_ local  </a:t>
            </a:r>
          </a:p>
          <a:p>
            <a:pPr algn="l" rtl="0">
              <a:buNone/>
            </a:pPr>
            <a:r>
              <a:rPr lang="en-US" sz="2800" dirty="0">
                <a:latin typeface="Times New Roman" pitchFamily="18" charset="0"/>
                <a:cs typeface="Times New Roman" pitchFamily="18" charset="0"/>
              </a:rPr>
              <a:t>2)Fetal</a:t>
            </a:r>
          </a:p>
          <a:p>
            <a:pPr algn="l" rtl="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a_congenital</a:t>
            </a:r>
            <a:r>
              <a:rPr lang="en-US" sz="2800" dirty="0">
                <a:latin typeface="Times New Roman" pitchFamily="18" charset="0"/>
                <a:cs typeface="Times New Roman" pitchFamily="18" charset="0"/>
              </a:rPr>
              <a:t> and genetic </a:t>
            </a:r>
            <a:r>
              <a:rPr lang="en-US" sz="2800" dirty="0" err="1">
                <a:latin typeface="Times New Roman" pitchFamily="18" charset="0"/>
                <a:cs typeface="Times New Roman" pitchFamily="18" charset="0"/>
              </a:rPr>
              <a:t>abnormalties</a:t>
            </a:r>
            <a:endParaRPr lang="en-US" sz="2800" dirty="0">
              <a:latin typeface="Times New Roman" pitchFamily="18" charset="0"/>
              <a:cs typeface="Times New Roman" pitchFamily="18" charset="0"/>
            </a:endParaRPr>
          </a:p>
          <a:p>
            <a:pPr algn="l" rtl="0">
              <a:buNone/>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b_false</a:t>
            </a:r>
            <a:r>
              <a:rPr lang="en-US" sz="2800" dirty="0">
                <a:latin typeface="Times New Roman" pitchFamily="18" charset="0"/>
                <a:cs typeface="Times New Roman" pitchFamily="18" charset="0"/>
              </a:rPr>
              <a:t> implantation</a:t>
            </a:r>
          </a:p>
          <a:p>
            <a:pPr algn="l">
              <a:buNone/>
              <a:defRPr/>
            </a:pPr>
            <a:r>
              <a:rPr lang="en-US" sz="2800" dirty="0">
                <a:latin typeface="Times New Roman" pitchFamily="18" charset="0"/>
                <a:cs typeface="Times New Roman" pitchFamily="18" charset="0"/>
              </a:rPr>
              <a:t>.</a:t>
            </a:r>
          </a:p>
          <a:p>
            <a:pPr algn="l">
              <a:buNone/>
              <a:defRPr/>
            </a:pPr>
            <a:endParaRPr lang="en-US" sz="2800" dirty="0"/>
          </a:p>
          <a:p>
            <a:pPr algn="l">
              <a:buNone/>
              <a:defRPr/>
            </a:pPr>
            <a:r>
              <a:rPr lang="en-US" sz="2800" dirty="0"/>
              <a:t> </a:t>
            </a:r>
            <a:endParaRPr lang="ar-IQ" sz="2800" dirty="0"/>
          </a:p>
          <a:p>
            <a:pPr>
              <a:buNone/>
              <a:defRPr/>
            </a:pPr>
            <a:endParaRPr lang="ar-IQ" sz="2800" dirty="0"/>
          </a:p>
          <a:p>
            <a:endParaRPr lang="en-GB"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	</a:t>
            </a:r>
            <a:r>
              <a:rPr lang="en-US" dirty="0">
                <a:solidFill>
                  <a:srgbClr val="FF0000"/>
                </a:solidFill>
              </a:rPr>
              <a:t>Maternal causes</a:t>
            </a:r>
            <a:endParaRPr lang="en-GB" dirty="0">
              <a:solidFill>
                <a:srgbClr val="FF0000"/>
              </a:solidFill>
            </a:endParaRPr>
          </a:p>
        </p:txBody>
      </p:sp>
      <p:sp>
        <p:nvSpPr>
          <p:cNvPr id="3" name="عنصر نائب للمحتوى 2"/>
          <p:cNvSpPr>
            <a:spLocks noGrp="1"/>
          </p:cNvSpPr>
          <p:nvPr>
            <p:ph idx="1"/>
          </p:nvPr>
        </p:nvSpPr>
        <p:spPr>
          <a:xfrm>
            <a:off x="457200" y="1214422"/>
            <a:ext cx="8229600" cy="5357850"/>
          </a:xfrm>
        </p:spPr>
        <p:txBody>
          <a:bodyPr>
            <a:normAutofit/>
          </a:bodyPr>
          <a:lstStyle/>
          <a:p>
            <a:pPr algn="l" rtl="0">
              <a:buNone/>
              <a:defRPr/>
            </a:pPr>
            <a:r>
              <a:rPr lang="en-US" sz="3000" dirty="0">
                <a:solidFill>
                  <a:srgbClr val="7030A0"/>
                </a:solidFill>
              </a:rPr>
              <a:t>General causes:</a:t>
            </a:r>
          </a:p>
          <a:p>
            <a:pPr algn="l" rtl="0">
              <a:buNone/>
              <a:defRPr/>
            </a:pPr>
            <a:r>
              <a:rPr lang="en-US" dirty="0"/>
              <a:t>                      </a:t>
            </a:r>
            <a:r>
              <a:rPr lang="en-US" sz="2400" dirty="0">
                <a:latin typeface="Times New Roman" pitchFamily="18" charset="0"/>
                <a:cs typeface="Times New Roman" pitchFamily="18" charset="0"/>
              </a:rPr>
              <a:t>1)Age &gt;35 y</a:t>
            </a:r>
          </a:p>
          <a:p>
            <a:pPr algn="l" rtl="0">
              <a:buNone/>
              <a:defRPr/>
            </a:pPr>
            <a:r>
              <a:rPr lang="en-US" sz="2400" dirty="0">
                <a:latin typeface="Times New Roman" pitchFamily="18" charset="0"/>
                <a:cs typeface="Times New Roman" pitchFamily="18" charset="0"/>
              </a:rPr>
              <a:t>                       2)Built (very thin ,very obese)</a:t>
            </a:r>
          </a:p>
          <a:p>
            <a:pPr algn="l" rtl="0">
              <a:buNone/>
              <a:defRPr/>
            </a:pPr>
            <a:r>
              <a:rPr lang="en-US" sz="2400" dirty="0">
                <a:latin typeface="Times New Roman" pitchFamily="18" charset="0"/>
                <a:cs typeface="Times New Roman" pitchFamily="18" charset="0"/>
              </a:rPr>
              <a:t>                       3)Acute febrile illness</a:t>
            </a:r>
          </a:p>
          <a:p>
            <a:pPr algn="l" rtl="0">
              <a:buNone/>
              <a:defRPr/>
            </a:pPr>
            <a:r>
              <a:rPr lang="en-US" sz="2400" dirty="0">
                <a:latin typeface="Times New Roman" pitchFamily="18" charset="0"/>
                <a:cs typeface="Times New Roman" pitchFamily="18" charset="0"/>
              </a:rPr>
              <a:t>                       4)Infection(TORCH ,Malaria)</a:t>
            </a:r>
          </a:p>
          <a:p>
            <a:pPr algn="l" rtl="0">
              <a:buNone/>
              <a:defRPr/>
            </a:pPr>
            <a:r>
              <a:rPr lang="en-US" sz="2400" dirty="0">
                <a:latin typeface="Times New Roman" pitchFamily="18" charset="0"/>
                <a:cs typeface="Times New Roman" pitchFamily="18" charset="0"/>
              </a:rPr>
              <a:t>                       5)Sever hypertension or renal dis.</a:t>
            </a:r>
          </a:p>
          <a:p>
            <a:pPr algn="l" rtl="0">
              <a:buNone/>
              <a:defRPr/>
            </a:pPr>
            <a:r>
              <a:rPr lang="en-US" sz="2400" dirty="0">
                <a:latin typeface="Times New Roman" pitchFamily="18" charset="0"/>
                <a:cs typeface="Times New Roman" pitchFamily="18" charset="0"/>
              </a:rPr>
              <a:t>                       6)Diabetes mellitus</a:t>
            </a:r>
          </a:p>
          <a:p>
            <a:pPr algn="l" rtl="0">
              <a:buNone/>
              <a:defRPr/>
            </a:pPr>
            <a:r>
              <a:rPr lang="en-US" sz="2400" dirty="0">
                <a:latin typeface="Times New Roman" pitchFamily="18" charset="0"/>
                <a:cs typeface="Times New Roman" pitchFamily="18" charset="0"/>
              </a:rPr>
              <a:t>                        7)Trauma</a:t>
            </a:r>
          </a:p>
          <a:p>
            <a:pPr algn="l" rtl="0">
              <a:buNone/>
              <a:defRPr/>
            </a:pPr>
            <a:r>
              <a:rPr lang="en-US" sz="2400" dirty="0">
                <a:latin typeface="Times New Roman" pitchFamily="18" charset="0"/>
                <a:cs typeface="Times New Roman" pitchFamily="18" charset="0"/>
              </a:rPr>
              <a:t>                        8)A surgical op.  9.Chemical exposure . 10. psychological trauma .</a:t>
            </a:r>
          </a:p>
          <a:p>
            <a:pPr algn="l" rtl="0">
              <a:buNone/>
              <a:defRPr/>
            </a:pPr>
            <a:endParaRPr lang="en-US" dirty="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l" rtl="0">
              <a:buNone/>
              <a:defRPr/>
            </a:pPr>
            <a:r>
              <a:rPr lang="en-US" sz="2400" dirty="0">
                <a:solidFill>
                  <a:srgbClr val="7030A0"/>
                </a:solidFill>
                <a:latin typeface="Times New Roman" pitchFamily="18" charset="0"/>
                <a:cs typeface="Times New Roman" pitchFamily="18" charset="0"/>
              </a:rPr>
              <a:t>Local causes</a:t>
            </a:r>
            <a:r>
              <a:rPr lang="en-US" sz="2400" dirty="0">
                <a:solidFill>
                  <a:schemeClr val="bg2">
                    <a:lumMod val="75000"/>
                  </a:schemeClr>
                </a:solidFill>
                <a:latin typeface="Times New Roman" pitchFamily="18" charset="0"/>
                <a:cs typeface="Times New Roman" pitchFamily="18" charset="0"/>
              </a:rPr>
              <a:t>:</a:t>
            </a:r>
          </a:p>
          <a:p>
            <a:pPr algn="l" rtl="0">
              <a:buNone/>
              <a:defRPr/>
            </a:pPr>
            <a:r>
              <a:rPr lang="en-US" sz="2400" dirty="0">
                <a:solidFill>
                  <a:schemeClr val="bg2">
                    <a:lumMod val="75000"/>
                  </a:schemeClr>
                </a:solidFill>
                <a:latin typeface="Times New Roman" pitchFamily="18" charset="0"/>
                <a:cs typeface="Times New Roman" pitchFamily="18" charset="0"/>
              </a:rPr>
              <a:t>                      </a:t>
            </a:r>
            <a:r>
              <a:rPr lang="en-US" sz="2400" dirty="0">
                <a:solidFill>
                  <a:schemeClr val="tx1">
                    <a:lumMod val="75000"/>
                    <a:lumOff val="25000"/>
                  </a:schemeClr>
                </a:solidFill>
                <a:latin typeface="Times New Roman" pitchFamily="18" charset="0"/>
                <a:cs typeface="Times New Roman" pitchFamily="18" charset="0"/>
              </a:rPr>
              <a:t> 1) uterine fibroid</a:t>
            </a:r>
          </a:p>
          <a:p>
            <a:pPr algn="l" rtl="0">
              <a:buNone/>
              <a:defRPr/>
            </a:pPr>
            <a:r>
              <a:rPr lang="en-US" sz="2400" dirty="0">
                <a:solidFill>
                  <a:schemeClr val="tx1">
                    <a:lumMod val="75000"/>
                    <a:lumOff val="25000"/>
                  </a:schemeClr>
                </a:solidFill>
                <a:latin typeface="Times New Roman" pitchFamily="18" charset="0"/>
                <a:cs typeface="Times New Roman" pitchFamily="18" charset="0"/>
              </a:rPr>
              <a:t>                        2) congenital </a:t>
            </a:r>
            <a:r>
              <a:rPr lang="en-US" sz="2400" dirty="0" err="1">
                <a:solidFill>
                  <a:schemeClr val="tx1">
                    <a:lumMod val="75000"/>
                    <a:lumOff val="25000"/>
                  </a:schemeClr>
                </a:solidFill>
                <a:latin typeface="Times New Roman" pitchFamily="18" charset="0"/>
                <a:cs typeface="Times New Roman" pitchFamily="18" charset="0"/>
              </a:rPr>
              <a:t>ut</a:t>
            </a:r>
            <a:r>
              <a:rPr lang="en-US" sz="2400" dirty="0">
                <a:solidFill>
                  <a:schemeClr val="tx1">
                    <a:lumMod val="75000"/>
                    <a:lumOff val="25000"/>
                  </a:schemeClr>
                </a:solidFill>
                <a:latin typeface="Times New Roman" pitchFamily="18" charset="0"/>
                <a:cs typeface="Times New Roman" pitchFamily="18" charset="0"/>
              </a:rPr>
              <a:t>. Malformation</a:t>
            </a:r>
          </a:p>
          <a:p>
            <a:pPr algn="l" rtl="0">
              <a:buNone/>
              <a:defRPr/>
            </a:pPr>
            <a:r>
              <a:rPr lang="en-US" sz="2400" dirty="0">
                <a:solidFill>
                  <a:schemeClr val="tx1">
                    <a:lumMod val="75000"/>
                    <a:lumOff val="25000"/>
                  </a:schemeClr>
                </a:solidFill>
                <a:latin typeface="Times New Roman" pitchFamily="18" charset="0"/>
                <a:cs typeface="Times New Roman" pitchFamily="18" charset="0"/>
              </a:rPr>
              <a:t>                        3)Incompetent of the cervix</a:t>
            </a:r>
          </a:p>
          <a:p>
            <a:pPr algn="l" rtl="0">
              <a:buNone/>
              <a:defRPr/>
            </a:pPr>
            <a:r>
              <a:rPr lang="en-US" sz="2400" dirty="0">
                <a:solidFill>
                  <a:schemeClr val="tx1">
                    <a:lumMod val="75000"/>
                    <a:lumOff val="25000"/>
                  </a:schemeClr>
                </a:solidFill>
                <a:latin typeface="Times New Roman" pitchFamily="18" charset="0"/>
                <a:cs typeface="Times New Roman" pitchFamily="18" charset="0"/>
              </a:rPr>
              <a:t>                        4)Hormonal deficiency             1.reduction of </a:t>
            </a:r>
            <a:r>
              <a:rPr lang="en-US" sz="2400" dirty="0" err="1">
                <a:solidFill>
                  <a:schemeClr val="tx1">
                    <a:lumMod val="75000"/>
                    <a:lumOff val="25000"/>
                  </a:schemeClr>
                </a:solidFill>
                <a:latin typeface="Times New Roman" pitchFamily="18" charset="0"/>
                <a:cs typeface="Times New Roman" pitchFamily="18" charset="0"/>
              </a:rPr>
              <a:t>progesteron</a:t>
            </a:r>
            <a:endParaRPr lang="en-US" sz="2400" dirty="0">
              <a:solidFill>
                <a:schemeClr val="tx1">
                  <a:lumMod val="75000"/>
                  <a:lumOff val="25000"/>
                </a:schemeClr>
              </a:solidFill>
              <a:latin typeface="Times New Roman" pitchFamily="18" charset="0"/>
              <a:cs typeface="Times New Roman" pitchFamily="18" charset="0"/>
            </a:endParaRPr>
          </a:p>
          <a:p>
            <a:pPr algn="l" rtl="0">
              <a:buNone/>
              <a:defRPr/>
            </a:pPr>
            <a:r>
              <a:rPr lang="en-US" sz="2400" dirty="0">
                <a:solidFill>
                  <a:schemeClr val="tx1">
                    <a:lumMod val="75000"/>
                    <a:lumOff val="25000"/>
                  </a:schemeClr>
                </a:solidFill>
                <a:latin typeface="Times New Roman" pitchFamily="18" charset="0"/>
                <a:cs typeface="Times New Roman" pitchFamily="18" charset="0"/>
              </a:rPr>
              <a:t>                                                                       2.antiphospholipid </a:t>
            </a:r>
            <a:r>
              <a:rPr lang="en-US" sz="2400" dirty="0" err="1">
                <a:solidFill>
                  <a:schemeClr val="tx1">
                    <a:lumMod val="75000"/>
                    <a:lumOff val="25000"/>
                  </a:schemeClr>
                </a:solidFill>
                <a:latin typeface="Times New Roman" pitchFamily="18" charset="0"/>
                <a:cs typeface="Times New Roman" pitchFamily="18" charset="0"/>
              </a:rPr>
              <a:t>syndr</a:t>
            </a:r>
            <a:r>
              <a:rPr lang="en-US" sz="2400" dirty="0">
                <a:solidFill>
                  <a:schemeClr val="tx1">
                    <a:lumMod val="75000"/>
                    <a:lumOff val="25000"/>
                  </a:schemeClr>
                </a:solidFill>
                <a:latin typeface="Times New Roman" pitchFamily="18" charset="0"/>
                <a:cs typeface="Times New Roman" pitchFamily="18" charset="0"/>
              </a:rPr>
              <a:t>.</a:t>
            </a:r>
          </a:p>
          <a:p>
            <a:pPr algn="l" rtl="0">
              <a:buNone/>
              <a:defRPr/>
            </a:pPr>
            <a:r>
              <a:rPr lang="en-US" sz="2400" dirty="0">
                <a:solidFill>
                  <a:schemeClr val="tx1">
                    <a:lumMod val="75000"/>
                    <a:lumOff val="25000"/>
                  </a:schemeClr>
                </a:solidFill>
                <a:latin typeface="Times New Roman" pitchFamily="18" charset="0"/>
                <a:cs typeface="Times New Roman" pitchFamily="18" charset="0"/>
              </a:rPr>
              <a:t>   3. SLE                                                              </a:t>
            </a:r>
            <a:r>
              <a:rPr lang="en-US" dirty="0">
                <a:solidFill>
                  <a:schemeClr val="tx1">
                    <a:lumMod val="75000"/>
                    <a:lumOff val="25000"/>
                  </a:schemeClr>
                </a:solidFill>
              </a:rPr>
              <a:t>   </a:t>
            </a:r>
            <a:endParaRPr lang="ar-IQ" dirty="0">
              <a:solidFill>
                <a:schemeClr val="tx1">
                  <a:lumMod val="75000"/>
                  <a:lumOff val="25000"/>
                </a:schemeClr>
              </a:solidFill>
            </a:endParaRP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chemeClr val="tx2">
                    <a:lumMod val="60000"/>
                    <a:lumOff val="40000"/>
                  </a:schemeClr>
                </a:solidFill>
              </a:rPr>
              <a:t>Fetal causes</a:t>
            </a:r>
            <a:endParaRPr lang="en-GB" dirty="0"/>
          </a:p>
        </p:txBody>
      </p:sp>
      <p:sp>
        <p:nvSpPr>
          <p:cNvPr id="3" name="عنصر نائب للمحتوى 2"/>
          <p:cNvSpPr>
            <a:spLocks noGrp="1"/>
          </p:cNvSpPr>
          <p:nvPr>
            <p:ph idx="1"/>
          </p:nvPr>
        </p:nvSpPr>
        <p:spPr/>
        <p:txBody>
          <a:bodyPr>
            <a:normAutofit/>
          </a:bodyPr>
          <a:lstStyle/>
          <a:p>
            <a:pPr algn="l" rtl="0">
              <a:buNone/>
              <a:defRPr/>
            </a:pPr>
            <a:r>
              <a:rPr lang="en-US" sz="2800" dirty="0">
                <a:solidFill>
                  <a:srgbClr val="660066"/>
                </a:solidFill>
                <a:cs typeface="+mj-cs"/>
              </a:rPr>
              <a:t>1)Congenital and genetic malformations:</a:t>
            </a:r>
          </a:p>
          <a:p>
            <a:pPr algn="l" rtl="0">
              <a:buNone/>
              <a:defRPr/>
            </a:pPr>
            <a:r>
              <a:rPr lang="en-US" sz="2800" dirty="0">
                <a:cs typeface="+mj-cs"/>
              </a:rPr>
              <a:t> mostly are chromosomal abnormalities such as Turner’s syndrome usually the miscarriage occur at 6-8 weeks. U\S shows that the amniotic sac contain no embryo or small embryo with no fetal heart.</a:t>
            </a:r>
          </a:p>
          <a:p>
            <a:pPr algn="l" rtl="0">
              <a:buNone/>
              <a:defRPr/>
            </a:pPr>
            <a:r>
              <a:rPr lang="en-US" sz="2800" dirty="0">
                <a:cs typeface="+mj-cs"/>
              </a:rPr>
              <a:t> 2) false implantation ex: in the isthmus or the uterine </a:t>
            </a:r>
            <a:r>
              <a:rPr lang="en-US" sz="2800" dirty="0" err="1">
                <a:cs typeface="+mj-cs"/>
              </a:rPr>
              <a:t>cornue</a:t>
            </a:r>
            <a:r>
              <a:rPr lang="en-US" sz="2800" dirty="0">
                <a:cs typeface="+mj-cs"/>
              </a:rPr>
              <a:t>.</a:t>
            </a:r>
            <a:endParaRPr lang="ar-IQ" sz="2800" dirty="0">
              <a:cs typeface="+mj-cs"/>
            </a:endParaRPr>
          </a:p>
          <a:p>
            <a:pPr algn="l" rtl="0">
              <a:buNone/>
              <a:defRPr/>
            </a:pPr>
            <a:r>
              <a:rPr lang="en-US" sz="2800" dirty="0">
                <a:cs typeface="+mj-cs"/>
              </a:rPr>
              <a:t> </a:t>
            </a:r>
          </a:p>
          <a:p>
            <a:pPr algn="l" rtl="0">
              <a:buNone/>
              <a:defRPr/>
            </a:pPr>
            <a:endParaRPr lang="ar-IQ" dirty="0">
              <a:solidFill>
                <a:srgbClr val="660066"/>
              </a:solidFill>
            </a:endParaRPr>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Classification of abortion</a:t>
            </a:r>
            <a:endParaRPr lang="en-GB" dirty="0"/>
          </a:p>
        </p:txBody>
      </p:sp>
      <p:sp>
        <p:nvSpPr>
          <p:cNvPr id="3" name="عنصر نائب للمحتوى 2"/>
          <p:cNvSpPr>
            <a:spLocks noGrp="1"/>
          </p:cNvSpPr>
          <p:nvPr>
            <p:ph idx="1"/>
          </p:nvPr>
        </p:nvSpPr>
        <p:spPr/>
        <p:txBody>
          <a:bodyPr/>
          <a:lstStyle/>
          <a:p>
            <a:pPr algn="l" rtl="0">
              <a:buNone/>
            </a:pPr>
            <a:r>
              <a:rPr lang="en-US" sz="3600" dirty="0">
                <a:solidFill>
                  <a:srgbClr val="FF0000"/>
                </a:solidFill>
              </a:rPr>
              <a:t>1-Spontenous abortion</a:t>
            </a:r>
          </a:p>
          <a:p>
            <a:pPr algn="l" rtl="0">
              <a:buNone/>
            </a:pPr>
            <a:r>
              <a:rPr lang="en-US" sz="4400" dirty="0">
                <a:solidFill>
                  <a:srgbClr val="FF0000"/>
                </a:solidFill>
              </a:rPr>
              <a:t>2-Induced abortion </a:t>
            </a:r>
            <a:r>
              <a:rPr lang="en-US" sz="4400" dirty="0"/>
              <a:t>(</a:t>
            </a:r>
            <a:r>
              <a:rPr lang="en-US" sz="4400" dirty="0">
                <a:solidFill>
                  <a:srgbClr val="FF0000"/>
                </a:solidFill>
              </a:rPr>
              <a:t> </a:t>
            </a:r>
            <a:r>
              <a:rPr lang="en-US" sz="2800" dirty="0"/>
              <a:t>as in missed abortion and criminal abortion ) </a:t>
            </a:r>
          </a:p>
          <a:p>
            <a:pPr algn="l" rtl="0">
              <a:buNone/>
            </a:pPr>
            <a:endParaRPr lang="en-US" sz="2800" dirty="0"/>
          </a:p>
          <a:p>
            <a:pPr algn="l" rtl="0">
              <a:buNone/>
            </a:pPr>
            <a:r>
              <a:rPr lang="en-US" sz="2800" dirty="0">
                <a:solidFill>
                  <a:srgbClr val="00B050"/>
                </a:solidFill>
              </a:rPr>
              <a:t>Criminal Abortion….. </a:t>
            </a:r>
            <a:r>
              <a:rPr lang="en-US" sz="2800" dirty="0">
                <a:solidFill>
                  <a:schemeClr val="bg2">
                    <a:lumMod val="25000"/>
                  </a:schemeClr>
                </a:solidFill>
              </a:rPr>
              <a:t>Usually lead to septic abortion </a:t>
            </a:r>
            <a:r>
              <a:rPr lang="en-US" sz="2800" dirty="0" err="1">
                <a:solidFill>
                  <a:schemeClr val="bg2">
                    <a:lumMod val="25000"/>
                  </a:schemeClr>
                </a:solidFill>
              </a:rPr>
              <a:t>ie</a:t>
            </a:r>
            <a:r>
              <a:rPr lang="en-US" sz="2800" dirty="0">
                <a:solidFill>
                  <a:schemeClr val="bg2">
                    <a:lumMod val="25000"/>
                  </a:schemeClr>
                </a:solidFill>
              </a:rPr>
              <a:t> infection of the uterus.</a:t>
            </a:r>
          </a:p>
          <a:p>
            <a:pPr algn="l" rtl="0">
              <a:buNone/>
            </a:pP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rtl="0"/>
            <a:r>
              <a:rPr lang="en-US" sz="5400" b="1" dirty="0">
                <a:solidFill>
                  <a:srgbClr val="FF0000"/>
                </a:solidFill>
              </a:rPr>
              <a:t>Types of abortions:</a:t>
            </a:r>
            <a:endParaRPr lang="en-GB" sz="5400" dirty="0">
              <a:solidFill>
                <a:srgbClr val="FF0000"/>
              </a:solidFill>
            </a:endParaRPr>
          </a:p>
          <a:p>
            <a:pPr lvl="0" algn="l" rtl="0"/>
            <a:r>
              <a:rPr lang="en-US" sz="2800" b="1" dirty="0"/>
              <a:t>Threatened</a:t>
            </a:r>
            <a:endParaRPr lang="en-GB" sz="2800" dirty="0"/>
          </a:p>
          <a:p>
            <a:pPr lvl="0" algn="l" rtl="0"/>
            <a:r>
              <a:rPr lang="en-US" sz="2800" b="1" dirty="0"/>
              <a:t>Inevitable</a:t>
            </a:r>
            <a:endParaRPr lang="en-GB" sz="2800" dirty="0"/>
          </a:p>
          <a:p>
            <a:pPr lvl="0" algn="l" rtl="0"/>
            <a:r>
              <a:rPr lang="en-US" sz="2800" b="1" dirty="0"/>
              <a:t>Complete &amp; incomplete</a:t>
            </a:r>
            <a:endParaRPr lang="en-GB" sz="2800" dirty="0"/>
          </a:p>
          <a:p>
            <a:pPr lvl="0" algn="l" rtl="0"/>
            <a:r>
              <a:rPr lang="en-US" sz="2800" b="1" dirty="0"/>
              <a:t>Missed </a:t>
            </a:r>
            <a:endParaRPr lang="en-GB" sz="2800" dirty="0"/>
          </a:p>
          <a:p>
            <a:pPr lvl="0" algn="l" rtl="0"/>
            <a:r>
              <a:rPr lang="en-US" sz="2800" b="1" dirty="0"/>
              <a:t>Recurrent or habitual</a:t>
            </a:r>
            <a:endParaRPr lang="en-GB" sz="2800" dirty="0"/>
          </a:p>
          <a:p>
            <a:pPr algn="l"/>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1B3CC7D5-95BD-4A78-9270-19E599E866B3}"/>
              </a:ext>
            </a:extLst>
          </p:cNvPr>
          <p:cNvPicPr>
            <a:picLocks noChangeAspect="1"/>
          </p:cNvPicPr>
          <p:nvPr/>
        </p:nvPicPr>
        <p:blipFill>
          <a:blip r:embed="rId2"/>
          <a:stretch>
            <a:fillRect/>
          </a:stretch>
        </p:blipFill>
        <p:spPr>
          <a:xfrm>
            <a:off x="899592" y="275294"/>
            <a:ext cx="7200800" cy="6183738"/>
          </a:xfrm>
          <a:prstGeom prst="rect">
            <a:avLst/>
          </a:prstGeom>
        </p:spPr>
      </p:pic>
    </p:spTree>
    <p:extLst>
      <p:ext uri="{BB962C8B-B14F-4D97-AF65-F5344CB8AC3E}">
        <p14:creationId xmlns:p14="http://schemas.microsoft.com/office/powerpoint/2010/main" val="2007531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3EC3B1C3-B53E-4637-99B0-D44E49DFCC70}"/>
              </a:ext>
            </a:extLst>
          </p:cNvPr>
          <p:cNvPicPr>
            <a:picLocks noChangeAspect="1"/>
          </p:cNvPicPr>
          <p:nvPr/>
        </p:nvPicPr>
        <p:blipFill>
          <a:blip r:embed="rId2"/>
          <a:stretch>
            <a:fillRect/>
          </a:stretch>
        </p:blipFill>
        <p:spPr>
          <a:xfrm>
            <a:off x="416694" y="836712"/>
            <a:ext cx="8310611" cy="4828182"/>
          </a:xfrm>
          <a:prstGeom prst="rect">
            <a:avLst/>
          </a:prstGeom>
        </p:spPr>
      </p:pic>
    </p:spTree>
    <p:extLst>
      <p:ext uri="{BB962C8B-B14F-4D97-AF65-F5344CB8AC3E}">
        <p14:creationId xmlns:p14="http://schemas.microsoft.com/office/powerpoint/2010/main" val="1377809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solidFill>
                  <a:schemeClr val="accent6">
                    <a:lumMod val="75000"/>
                  </a:schemeClr>
                </a:solidFill>
              </a:rPr>
              <a:t>Nursing responsibilities</a:t>
            </a:r>
            <a:r>
              <a:rPr lang="en-US" b="1" dirty="0"/>
              <a:t> </a:t>
            </a:r>
            <a:r>
              <a:rPr lang="en-GB" dirty="0"/>
              <a:t/>
            </a:r>
            <a:br>
              <a:rPr lang="en-GB" dirty="0"/>
            </a:br>
            <a:endParaRPr lang="en-GB" dirty="0"/>
          </a:p>
        </p:txBody>
      </p:sp>
      <p:sp>
        <p:nvSpPr>
          <p:cNvPr id="3" name="عنصر نائب للمحتوى 2"/>
          <p:cNvSpPr>
            <a:spLocks noGrp="1"/>
          </p:cNvSpPr>
          <p:nvPr>
            <p:ph idx="1"/>
          </p:nvPr>
        </p:nvSpPr>
        <p:spPr/>
        <p:txBody>
          <a:bodyPr>
            <a:normAutofit/>
          </a:bodyPr>
          <a:lstStyle/>
          <a:p>
            <a:pPr lvl="0" algn="l" rtl="0">
              <a:buNone/>
            </a:pPr>
            <a:r>
              <a:rPr lang="en-US" sz="2400" dirty="0">
                <a:latin typeface="Times New Roman" pitchFamily="18" charset="0"/>
                <a:cs typeface="Times New Roman" pitchFamily="18" charset="0"/>
              </a:rPr>
              <a:t>1-Monitoring vital signs</a:t>
            </a:r>
            <a:endParaRPr lang="en-GB" sz="2400" dirty="0">
              <a:latin typeface="Times New Roman" pitchFamily="18" charset="0"/>
              <a:cs typeface="Times New Roman" pitchFamily="18" charset="0"/>
            </a:endParaRPr>
          </a:p>
          <a:p>
            <a:pPr lvl="0" algn="l" rtl="0">
              <a:buNone/>
            </a:pPr>
            <a:r>
              <a:rPr lang="en-US" sz="2400" dirty="0">
                <a:latin typeface="Times New Roman" pitchFamily="18" charset="0"/>
                <a:cs typeface="Times New Roman" pitchFamily="18" charset="0"/>
              </a:rPr>
              <a:t>2-Observe signs of shock, pallor ,cold clammy skin</a:t>
            </a:r>
          </a:p>
          <a:p>
            <a:pPr lvl="0" algn="l" rtl="0">
              <a:buNone/>
            </a:pPr>
            <a:r>
              <a:rPr lang="en-US" sz="2400" dirty="0">
                <a:latin typeface="Times New Roman" pitchFamily="18" charset="0"/>
                <a:cs typeface="Times New Roman" pitchFamily="18" charset="0"/>
              </a:rPr>
              <a:t>3-Weighing perineal pads to accurately determine the amount of bleeding</a:t>
            </a:r>
          </a:p>
          <a:p>
            <a:pPr lvl="0" algn="l" rtl="0">
              <a:buNone/>
            </a:pPr>
            <a:r>
              <a:rPr lang="en-US" sz="2400" dirty="0">
                <a:latin typeface="Times New Roman" pitchFamily="18" charset="0"/>
                <a:cs typeface="Times New Roman" pitchFamily="18" charset="0"/>
              </a:rPr>
              <a:t>4-Intravenous therapy </a:t>
            </a:r>
            <a:endParaRPr lang="en-GB" sz="2400" dirty="0">
              <a:latin typeface="Times New Roman" pitchFamily="18" charset="0"/>
              <a:cs typeface="Times New Roman" pitchFamily="18" charset="0"/>
            </a:endParaRPr>
          </a:p>
          <a:p>
            <a:pPr lvl="0" algn="l" rtl="0">
              <a:buNone/>
            </a:pPr>
            <a:r>
              <a:rPr lang="en-US" sz="2400" dirty="0">
                <a:latin typeface="Times New Roman" pitchFamily="18" charset="0"/>
                <a:cs typeface="Times New Roman" pitchFamily="18" charset="0"/>
              </a:rPr>
              <a:t>5-Oxygen therapy if needed</a:t>
            </a:r>
            <a:endParaRPr lang="en-GB" sz="2400" dirty="0">
              <a:latin typeface="Times New Roman" pitchFamily="18" charset="0"/>
              <a:cs typeface="Times New Roman" pitchFamily="18" charset="0"/>
            </a:endParaRPr>
          </a:p>
          <a:p>
            <a:pPr lvl="0" algn="l" rtl="0">
              <a:buNone/>
            </a:pPr>
            <a:r>
              <a:rPr lang="en-US" sz="2400" dirty="0">
                <a:latin typeface="Times New Roman" pitchFamily="18" charset="0"/>
                <a:cs typeface="Times New Roman" pitchFamily="18" charset="0"/>
              </a:rPr>
              <a:t>6-Obtained history and laboratory report</a:t>
            </a:r>
            <a:endParaRPr lang="en-GB" sz="2400" dirty="0">
              <a:latin typeface="Times New Roman" pitchFamily="18" charset="0"/>
              <a:cs typeface="Times New Roman" pitchFamily="18" charset="0"/>
            </a:endParaRPr>
          </a:p>
          <a:p>
            <a:pPr lvl="0" algn="l" rtl="0">
              <a:buNone/>
            </a:pPr>
            <a:r>
              <a:rPr lang="en-US" sz="2400" dirty="0">
                <a:latin typeface="Times New Roman" pitchFamily="18" charset="0"/>
                <a:cs typeface="Times New Roman" pitchFamily="18" charset="0"/>
              </a:rPr>
              <a:t>7-Assessing fetal heart</a:t>
            </a:r>
            <a:endParaRPr lang="en-GB" sz="2400" dirty="0">
              <a:latin typeface="Times New Roman" pitchFamily="18" charset="0"/>
              <a:cs typeface="Times New Roman" pitchFamily="18" charset="0"/>
            </a:endParaRPr>
          </a:p>
          <a:p>
            <a:pPr lvl="0" algn="l" rtl="0">
              <a:buNone/>
            </a:pPr>
            <a:r>
              <a:rPr lang="en-US" sz="2400" dirty="0">
                <a:latin typeface="Times New Roman" pitchFamily="18" charset="0"/>
                <a:cs typeface="Times New Roman" pitchFamily="18" charset="0"/>
              </a:rPr>
              <a:t>8-Blood transfusion if necessary</a:t>
            </a:r>
            <a:endParaRPr lang="en-GB" sz="2400" dirty="0">
              <a:latin typeface="Times New Roman" pitchFamily="18" charset="0"/>
              <a:cs typeface="Times New Roman" pitchFamily="18" charset="0"/>
            </a:endParaRPr>
          </a:p>
          <a:p>
            <a:pPr lvl="0" algn="l" rtl="0"/>
            <a:endParaRPr lang="en-US" sz="2400" dirty="0">
              <a:latin typeface="Times New Roman" pitchFamily="18" charset="0"/>
              <a:cs typeface="Times New Roman" pitchFamily="18" charset="0"/>
            </a:endParaRPr>
          </a:p>
          <a:p>
            <a:pPr lvl="0" algn="l" rtl="0"/>
            <a:endParaRPr lang="en-GB" sz="2400" dirty="0">
              <a:latin typeface="Times New Roman" pitchFamily="18" charset="0"/>
              <a:cs typeface="Times New Roman" pitchFamily="18" charset="0"/>
            </a:endParaRPr>
          </a:p>
          <a:p>
            <a:pPr algn="l" rtl="0"/>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lvl="0" algn="l" rtl="0">
              <a:buNone/>
            </a:pPr>
            <a:r>
              <a:rPr lang="en-US" sz="2800" dirty="0"/>
              <a:t>9-Surgical intervention ( dilation &amp; curettage) to remove the remainder of the product of conception.</a:t>
            </a:r>
            <a:endParaRPr lang="en-GB" sz="2800" dirty="0"/>
          </a:p>
          <a:p>
            <a:pPr algn="l" rtl="0">
              <a:buNone/>
            </a:pPr>
            <a:r>
              <a:rPr lang="en-US" sz="2800" dirty="0"/>
              <a:t>10-In case of RH incompatibility ,give the women RH</a:t>
            </a:r>
            <a:r>
              <a:rPr lang="en-US" sz="2800" baseline="-25000" dirty="0"/>
              <a:t>0</a:t>
            </a:r>
            <a:r>
              <a:rPr lang="en-US" sz="2800" dirty="0"/>
              <a:t>(D)immune globulins .</a:t>
            </a:r>
            <a:endParaRPr lang="en-GB" sz="2800" dirty="0"/>
          </a:p>
        </p:txBody>
      </p:sp>
      <p:sp>
        <p:nvSpPr>
          <p:cNvPr id="2" name="TextBox 1">
            <a:extLst>
              <a:ext uri="{FF2B5EF4-FFF2-40B4-BE49-F238E27FC236}">
                <a16:creationId xmlns="" xmlns:a16="http://schemas.microsoft.com/office/drawing/2014/main" id="{26AA33E1-DBB3-43BE-9A56-E8206F274D3B}"/>
              </a:ext>
            </a:extLst>
          </p:cNvPr>
          <p:cNvSpPr txBox="1"/>
          <p:nvPr/>
        </p:nvSpPr>
        <p:spPr>
          <a:xfrm>
            <a:off x="3657600" y="2511083"/>
            <a:ext cx="1828800" cy="1828800"/>
          </a:xfrm>
          <a:prstGeom prst="rect">
            <a:avLst/>
          </a:prstGeom>
          <a:noFill/>
        </p:spPr>
        <p:txBody>
          <a:bodyPr wrap="square" rtlCol="1">
            <a:spAutoFit/>
          </a:bodyPr>
          <a:lstStyle/>
          <a:p>
            <a:r>
              <a:rPr lang="en-US" sz="1800" kern="1200" dirty="0">
                <a:solidFill>
                  <a:schemeClr val="tx1"/>
                </a:solidFill>
                <a:latin typeface="+mn-lt"/>
                <a:ea typeface="+mn-ea"/>
                <a:cs typeface="+mn-cs"/>
              </a:rPr>
              <a:t>Your text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620000" cy="1714202"/>
          </a:xfrm>
        </p:spPr>
        <p:txBody>
          <a:bodyPr>
            <a:noAutofit/>
          </a:bodyPr>
          <a:lstStyle/>
          <a:p>
            <a:r>
              <a:rPr lang="en-US" sz="3600" b="1" dirty="0"/>
              <a:t>Discharge Teaching For The  Women After Early Miscarriage</a:t>
            </a:r>
            <a:r>
              <a:rPr lang="en-GB" sz="3600" dirty="0"/>
              <a:t/>
            </a:r>
            <a:br>
              <a:rPr lang="en-GB" sz="3600" dirty="0"/>
            </a:br>
            <a:endParaRPr lang="en-GB" sz="3600" dirty="0"/>
          </a:p>
        </p:txBody>
      </p:sp>
      <p:sp>
        <p:nvSpPr>
          <p:cNvPr id="3" name="عنصر نائب للمحتوى 2"/>
          <p:cNvSpPr>
            <a:spLocks noGrp="1"/>
          </p:cNvSpPr>
          <p:nvPr>
            <p:ph idx="1"/>
          </p:nvPr>
        </p:nvSpPr>
        <p:spPr/>
        <p:txBody>
          <a:bodyPr>
            <a:normAutofit/>
          </a:bodyPr>
          <a:lstStyle/>
          <a:p>
            <a:pPr lvl="0" algn="l" rtl="0"/>
            <a:r>
              <a:rPr lang="en-US" sz="2400" dirty="0">
                <a:latin typeface="Times New Roman" pitchFamily="18" charset="0"/>
                <a:cs typeface="Times New Roman" pitchFamily="18" charset="0"/>
              </a:rPr>
              <a:t>Advise the women to report any </a:t>
            </a:r>
            <a:r>
              <a:rPr lang="en-US" sz="2400" b="1" dirty="0">
                <a:latin typeface="Times New Roman" pitchFamily="18" charset="0"/>
                <a:cs typeface="Times New Roman" pitchFamily="18" charset="0"/>
              </a:rPr>
              <a:t>heavy, profuse or bright  red bleeding</a:t>
            </a:r>
            <a:r>
              <a:rPr lang="en-US" sz="2400" dirty="0">
                <a:latin typeface="Times New Roman" pitchFamily="18" charset="0"/>
                <a:cs typeface="Times New Roman" pitchFamily="18" charset="0"/>
              </a:rPr>
              <a:t> to a health care provider.</a:t>
            </a:r>
            <a:endParaRPr lang="en-GB" sz="2400" dirty="0">
              <a:latin typeface="Times New Roman" pitchFamily="18" charset="0"/>
              <a:cs typeface="Times New Roman" pitchFamily="18" charset="0"/>
            </a:endParaRPr>
          </a:p>
          <a:p>
            <a:pPr lvl="0" algn="l" rtl="0"/>
            <a:r>
              <a:rPr lang="en-US" sz="2400" dirty="0">
                <a:latin typeface="Times New Roman" pitchFamily="18" charset="0"/>
                <a:cs typeface="Times New Roman" pitchFamily="18" charset="0"/>
              </a:rPr>
              <a:t>Reassure the women that a </a:t>
            </a:r>
            <a:r>
              <a:rPr lang="en-US" sz="2400" b="1" dirty="0" err="1">
                <a:latin typeface="Times New Roman" pitchFamily="18" charset="0"/>
                <a:cs typeface="Times New Roman" pitchFamily="18" charset="0"/>
              </a:rPr>
              <a:t>scant,dark</a:t>
            </a:r>
            <a:r>
              <a:rPr lang="en-US" sz="2400" b="1" dirty="0">
                <a:latin typeface="Times New Roman" pitchFamily="18" charset="0"/>
                <a:cs typeface="Times New Roman" pitchFamily="18" charset="0"/>
              </a:rPr>
              <a:t> discharge</a:t>
            </a:r>
            <a:r>
              <a:rPr lang="en-US" sz="2400" dirty="0">
                <a:latin typeface="Times New Roman" pitchFamily="18" charset="0"/>
                <a:cs typeface="Times New Roman" pitchFamily="18" charset="0"/>
              </a:rPr>
              <a:t> may persist for </a:t>
            </a:r>
            <a:r>
              <a:rPr lang="en-US" sz="2400" b="1" dirty="0">
                <a:latin typeface="Times New Roman" pitchFamily="18" charset="0"/>
                <a:cs typeface="Times New Roman" pitchFamily="18" charset="0"/>
              </a:rPr>
              <a:t>1 to 2</a:t>
            </a:r>
            <a:r>
              <a:rPr lang="en-US" sz="2400" dirty="0">
                <a:latin typeface="Times New Roman" pitchFamily="18" charset="0"/>
                <a:cs typeface="Times New Roman" pitchFamily="18" charset="0"/>
              </a:rPr>
              <a:t> weeks.</a:t>
            </a:r>
            <a:endParaRPr lang="en-GB" sz="2400" dirty="0">
              <a:latin typeface="Times New Roman" pitchFamily="18" charset="0"/>
              <a:cs typeface="Times New Roman" pitchFamily="18" charset="0"/>
            </a:endParaRPr>
          </a:p>
          <a:p>
            <a:pPr lvl="0" algn="l" rtl="0"/>
            <a:r>
              <a:rPr lang="en-US" sz="2400" dirty="0">
                <a:latin typeface="Times New Roman" pitchFamily="18" charset="0"/>
                <a:cs typeface="Times New Roman" pitchFamily="18" charset="0"/>
              </a:rPr>
              <a:t> To reduce the risk to infection, remind the women </a:t>
            </a:r>
            <a:r>
              <a:rPr lang="en-US" sz="2400" b="1" dirty="0">
                <a:latin typeface="Times New Roman" pitchFamily="18" charset="0"/>
                <a:cs typeface="Times New Roman" pitchFamily="18" charset="0"/>
              </a:rPr>
              <a:t>not to put anything into the vagina for 2 weeks or until bleeding has stopped</a:t>
            </a:r>
            <a:r>
              <a:rPr lang="en-US" sz="2400" dirty="0">
                <a:latin typeface="Times New Roman" pitchFamily="18" charset="0"/>
                <a:cs typeface="Times New Roman" pitchFamily="18" charset="0"/>
              </a:rPr>
              <a:t> (e.g no tampon no vaginal intercourse). She should take </a:t>
            </a:r>
            <a:r>
              <a:rPr lang="en-US" sz="2400" b="1" dirty="0">
                <a:latin typeface="Times New Roman" pitchFamily="18" charset="0"/>
                <a:cs typeface="Times New Roman" pitchFamily="18" charset="0"/>
              </a:rPr>
              <a:t>antibiotics</a:t>
            </a:r>
            <a:r>
              <a:rPr lang="en-US" sz="2400" dirty="0">
                <a:latin typeface="Times New Roman" pitchFamily="18" charset="0"/>
                <a:cs typeface="Times New Roman" pitchFamily="18" charset="0"/>
              </a:rPr>
              <a:t> as prescribed.</a:t>
            </a:r>
            <a:endParaRPr lang="en-GB" sz="2400" dirty="0">
              <a:latin typeface="Times New Roman" pitchFamily="18" charset="0"/>
              <a:cs typeface="Times New Roman" pitchFamily="18" charset="0"/>
            </a:endParaRPr>
          </a:p>
          <a:p>
            <a:pPr lvl="0" algn="l" rtl="0"/>
            <a:r>
              <a:rPr lang="en-US" sz="2400" dirty="0">
                <a:latin typeface="Times New Roman" pitchFamily="18" charset="0"/>
                <a:cs typeface="Times New Roman" pitchFamily="18" charset="0"/>
              </a:rPr>
              <a:t>Advise the women to eat foods high </a:t>
            </a:r>
            <a:r>
              <a:rPr lang="en-US" sz="2400" b="1" dirty="0">
                <a:latin typeface="Times New Roman" pitchFamily="18" charset="0"/>
                <a:cs typeface="Times New Roman" pitchFamily="18" charset="0"/>
              </a:rPr>
              <a:t>in iron and protein</a:t>
            </a:r>
            <a:endParaRPr lang="en-GB" sz="2400" dirty="0">
              <a:latin typeface="Times New Roman" pitchFamily="18" charset="0"/>
              <a:cs typeface="Times New Roman" pitchFamily="18" charset="0"/>
            </a:endParaRPr>
          </a:p>
          <a:p>
            <a:pPr lvl="0" algn="l" rtl="0"/>
            <a:r>
              <a:rPr lang="en-US" sz="2400" dirty="0">
                <a:latin typeface="Times New Roman" pitchFamily="18" charset="0"/>
                <a:cs typeface="Times New Roman" pitchFamily="18" charset="0"/>
              </a:rPr>
              <a:t>Advise the women that attempts at pregnancy should be postponed for at </a:t>
            </a:r>
            <a:r>
              <a:rPr lang="en-US" sz="2400" b="1" dirty="0">
                <a:latin typeface="Times New Roman" pitchFamily="18" charset="0"/>
                <a:cs typeface="Times New Roman" pitchFamily="18" charset="0"/>
              </a:rPr>
              <a:t>least 2 months</a:t>
            </a:r>
            <a:r>
              <a:rPr lang="en-US" sz="2400" dirty="0">
                <a:latin typeface="Times New Roman" pitchFamily="18" charset="0"/>
                <a:cs typeface="Times New Roman" pitchFamily="18" charset="0"/>
              </a:rPr>
              <a:t>  to allow her body to recover.</a:t>
            </a:r>
            <a:endParaRPr lang="en-GB" sz="2400" dirty="0">
              <a:latin typeface="Times New Roman" pitchFamily="18" charset="0"/>
              <a:cs typeface="Times New Roman" pitchFamily="18" charset="0"/>
            </a:endParaRPr>
          </a:p>
          <a:p>
            <a:pPr algn="l"/>
            <a:endParaRPr lang="en-GB" sz="24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cs typeface="Times New Roman" pitchFamily="18" charset="0"/>
              </a:rPr>
              <a:t>Ectopic pregnancy</a:t>
            </a:r>
            <a:endParaRPr lang="en-GB" dirty="0"/>
          </a:p>
        </p:txBody>
      </p:sp>
      <p:sp>
        <p:nvSpPr>
          <p:cNvPr id="3" name="عنصر نائب للمحتوى 2"/>
          <p:cNvSpPr>
            <a:spLocks noGrp="1"/>
          </p:cNvSpPr>
          <p:nvPr>
            <p:ph idx="1"/>
          </p:nvPr>
        </p:nvSpPr>
        <p:spPr/>
        <p:txBody>
          <a:bodyPr>
            <a:normAutofit/>
          </a:bodyPr>
          <a:lstStyle/>
          <a:p>
            <a:pPr algn="l" rtl="0">
              <a:defRPr/>
            </a:pPr>
            <a:r>
              <a:rPr lang="en-US" sz="2400" dirty="0">
                <a:solidFill>
                  <a:srgbClr val="7030A0"/>
                </a:solidFill>
                <a:cs typeface="+mj-cs"/>
              </a:rPr>
              <a:t>Definition:  </a:t>
            </a:r>
            <a:r>
              <a:rPr lang="en-US" sz="2400" dirty="0">
                <a:solidFill>
                  <a:schemeClr val="bg2">
                    <a:lumMod val="25000"/>
                  </a:schemeClr>
                </a:solidFill>
                <a:cs typeface="+mj-cs"/>
              </a:rPr>
              <a:t>it’s</a:t>
            </a:r>
            <a:r>
              <a:rPr lang="en-US" sz="2400" dirty="0">
                <a:solidFill>
                  <a:srgbClr val="7030A0"/>
                </a:solidFill>
                <a:cs typeface="+mj-cs"/>
              </a:rPr>
              <a:t> </a:t>
            </a:r>
            <a:r>
              <a:rPr lang="en-US" sz="2400" dirty="0">
                <a:solidFill>
                  <a:schemeClr val="bg2">
                    <a:lumMod val="25000"/>
                  </a:schemeClr>
                </a:solidFill>
                <a:cs typeface="+mj-cs"/>
              </a:rPr>
              <a:t>the pregnancy that occur outside the uterine cavity , the most common site is</a:t>
            </a:r>
            <a:r>
              <a:rPr lang="en-US" sz="2400" dirty="0">
                <a:solidFill>
                  <a:srgbClr val="7030A0"/>
                </a:solidFill>
                <a:cs typeface="+mj-cs"/>
              </a:rPr>
              <a:t> </a:t>
            </a:r>
            <a:r>
              <a:rPr lang="en-US" sz="2400" dirty="0">
                <a:solidFill>
                  <a:schemeClr val="bg2">
                    <a:lumMod val="25000"/>
                  </a:schemeClr>
                </a:solidFill>
                <a:cs typeface="+mj-cs"/>
              </a:rPr>
              <a:t>the fallopian tube, rarely in</a:t>
            </a:r>
          </a:p>
          <a:p>
            <a:pPr algn="ctr" rtl="0">
              <a:buNone/>
              <a:defRPr/>
            </a:pPr>
            <a:r>
              <a:rPr lang="en-US" sz="2400" dirty="0">
                <a:solidFill>
                  <a:schemeClr val="bg2">
                    <a:lumMod val="25000"/>
                  </a:schemeClr>
                </a:solidFill>
                <a:cs typeface="+mj-cs"/>
              </a:rPr>
              <a:t>                                                    </a:t>
            </a:r>
            <a:r>
              <a:rPr lang="en-US" sz="2400" b="1" dirty="0">
                <a:solidFill>
                  <a:schemeClr val="accent6">
                    <a:lumMod val="75000"/>
                  </a:schemeClr>
                </a:solidFill>
                <a:cs typeface="+mj-cs"/>
              </a:rPr>
              <a:t>*</a:t>
            </a:r>
            <a:r>
              <a:rPr lang="en-US" sz="2400" b="1" dirty="0" err="1">
                <a:solidFill>
                  <a:schemeClr val="accent6">
                    <a:lumMod val="75000"/>
                  </a:schemeClr>
                </a:solidFill>
                <a:cs typeface="+mj-cs"/>
              </a:rPr>
              <a:t>ut.cornu</a:t>
            </a:r>
            <a:r>
              <a:rPr lang="en-US" sz="2400" b="1" dirty="0">
                <a:solidFill>
                  <a:schemeClr val="accent6">
                    <a:lumMod val="75000"/>
                  </a:schemeClr>
                </a:solidFill>
                <a:cs typeface="+mj-cs"/>
              </a:rPr>
              <a:t>   </a:t>
            </a:r>
          </a:p>
          <a:p>
            <a:pPr algn="ctr" rtl="0">
              <a:buNone/>
              <a:defRPr/>
            </a:pPr>
            <a:r>
              <a:rPr lang="en-US" sz="2400" b="1" dirty="0">
                <a:solidFill>
                  <a:schemeClr val="accent6">
                    <a:lumMod val="75000"/>
                  </a:schemeClr>
                </a:solidFill>
                <a:cs typeface="+mj-cs"/>
              </a:rPr>
              <a:t>                                               *Ovary</a:t>
            </a:r>
          </a:p>
          <a:p>
            <a:pPr algn="ctr" rtl="0">
              <a:buNone/>
              <a:defRPr/>
            </a:pPr>
            <a:r>
              <a:rPr lang="en-US" sz="2400" b="1" dirty="0">
                <a:solidFill>
                  <a:schemeClr val="accent6">
                    <a:lumMod val="75000"/>
                  </a:schemeClr>
                </a:solidFill>
                <a:cs typeface="+mj-cs"/>
              </a:rPr>
              <a:t>                                               *cervix  </a:t>
            </a:r>
          </a:p>
          <a:p>
            <a:pPr algn="ctr" rtl="0">
              <a:buNone/>
              <a:defRPr/>
            </a:pPr>
            <a:r>
              <a:rPr lang="en-US" sz="2400" b="1" dirty="0">
                <a:solidFill>
                  <a:schemeClr val="accent6">
                    <a:lumMod val="75000"/>
                  </a:schemeClr>
                </a:solidFill>
                <a:cs typeface="+mj-cs"/>
              </a:rPr>
              <a:t>                                                      *broad </a:t>
            </a:r>
            <a:r>
              <a:rPr lang="en-US" sz="2400" b="1" dirty="0" err="1">
                <a:solidFill>
                  <a:schemeClr val="accent6">
                    <a:lumMod val="75000"/>
                  </a:schemeClr>
                </a:solidFill>
                <a:cs typeface="+mj-cs"/>
              </a:rPr>
              <a:t>lig</a:t>
            </a:r>
            <a:r>
              <a:rPr lang="en-US" sz="2400" b="1" dirty="0">
                <a:solidFill>
                  <a:schemeClr val="accent6">
                    <a:lumMod val="75000"/>
                  </a:schemeClr>
                </a:solidFill>
                <a:cs typeface="+mj-cs"/>
              </a:rPr>
              <a:t>.</a:t>
            </a:r>
          </a:p>
          <a:p>
            <a:pPr algn="ctr" rtl="0">
              <a:buNone/>
              <a:defRPr/>
            </a:pPr>
            <a:r>
              <a:rPr lang="en-US" sz="2400" b="1" dirty="0">
                <a:solidFill>
                  <a:schemeClr val="accent6">
                    <a:lumMod val="75000"/>
                  </a:schemeClr>
                </a:solidFill>
                <a:cs typeface="+mj-cs"/>
              </a:rPr>
              <a:t>                                                       *</a:t>
            </a:r>
            <a:r>
              <a:rPr lang="en-US" sz="2400" b="1" dirty="0" err="1">
                <a:solidFill>
                  <a:schemeClr val="accent6">
                    <a:lumMod val="75000"/>
                  </a:schemeClr>
                </a:solidFill>
                <a:cs typeface="+mj-cs"/>
              </a:rPr>
              <a:t>abd.cavity</a:t>
            </a:r>
            <a:r>
              <a:rPr lang="en-US" sz="2400" b="1" dirty="0">
                <a:solidFill>
                  <a:schemeClr val="accent6">
                    <a:lumMod val="75000"/>
                  </a:schemeClr>
                </a:solidFill>
                <a:cs typeface="+mj-cs"/>
              </a:rPr>
              <a:t> </a:t>
            </a:r>
            <a:endParaRPr lang="ar-IQ" sz="2400" b="1" dirty="0">
              <a:solidFill>
                <a:schemeClr val="accent6">
                  <a:lumMod val="75000"/>
                </a:schemeClr>
              </a:solidFill>
              <a:cs typeface="+mj-cs"/>
            </a:endParaRPr>
          </a:p>
          <a:p>
            <a:endParaRPr lang="en-GB" sz="2400" dirty="0">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ECTOPIC PREGNANCY&#10;Definition : Pregnancy outside uterine cavity&#10;1. In fallopian tube (fimbriae,&#10;ampullary, isthmus,&#10;inters..."/>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2910" y="500042"/>
            <a:ext cx="8501089" cy="56261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7620000" cy="5780112"/>
          </a:xfrm>
        </p:spPr>
        <p:txBody>
          <a:bodyPr>
            <a:normAutofit/>
          </a:bodyPr>
          <a:lstStyle/>
          <a:p>
            <a:pPr algn="l" rtl="0">
              <a:defRPr/>
            </a:pPr>
            <a:r>
              <a:rPr lang="en-US" sz="3600" dirty="0">
                <a:solidFill>
                  <a:srgbClr val="FF0000"/>
                </a:solidFill>
              </a:rPr>
              <a:t>Causes:</a:t>
            </a:r>
            <a:r>
              <a:rPr lang="en-US" sz="2800" dirty="0">
                <a:solidFill>
                  <a:schemeClr val="tx2">
                    <a:lumMod val="60000"/>
                    <a:lumOff val="40000"/>
                  </a:schemeClr>
                </a:solidFill>
              </a:rPr>
              <a:t>  </a:t>
            </a:r>
            <a:r>
              <a:rPr lang="en-US" sz="2800" dirty="0">
                <a:solidFill>
                  <a:schemeClr val="bg2">
                    <a:lumMod val="25000"/>
                  </a:schemeClr>
                </a:solidFill>
              </a:rPr>
              <a:t>the ovum fertilized in the fallopian tube and reaches the uterus in about 5 days. anything that delays the passage of the fertilized ovum to the uterus can result in tubal pregnancy such as intrauterine contraceptive device and progesterone only pills.</a:t>
            </a:r>
          </a:p>
          <a:p>
            <a:pPr algn="l" rtl="0">
              <a:defRPr/>
            </a:pPr>
            <a:r>
              <a:rPr lang="en-US" sz="2800" dirty="0" err="1">
                <a:solidFill>
                  <a:schemeClr val="accent6">
                    <a:lumMod val="75000"/>
                  </a:schemeClr>
                </a:solidFill>
              </a:rPr>
              <a:t>Salpingitis</a:t>
            </a:r>
            <a:r>
              <a:rPr lang="en-US" sz="2800" dirty="0">
                <a:solidFill>
                  <a:schemeClr val="accent6">
                    <a:lumMod val="75000"/>
                  </a:schemeClr>
                </a:solidFill>
              </a:rPr>
              <a:t> </a:t>
            </a:r>
            <a:r>
              <a:rPr lang="en-US" sz="2800" dirty="0">
                <a:solidFill>
                  <a:schemeClr val="tx1">
                    <a:lumMod val="75000"/>
                    <a:lumOff val="25000"/>
                  </a:schemeClr>
                </a:solidFill>
              </a:rPr>
              <a:t>is the most common predisposing factor, this may not be so sever as to cause complete closing of the tube, but it may destroy the cilia, kinking or narrowing  the tube , the commonest microorganism is </a:t>
            </a:r>
            <a:r>
              <a:rPr lang="en-US" sz="2800" dirty="0" err="1">
                <a:solidFill>
                  <a:srgbClr val="00B050"/>
                </a:solidFill>
              </a:rPr>
              <a:t>chlamydia</a:t>
            </a:r>
            <a:r>
              <a:rPr lang="en-US" sz="2800" dirty="0">
                <a:solidFill>
                  <a:srgbClr val="00B050"/>
                </a:solidFill>
              </a:rPr>
              <a:t> </a:t>
            </a:r>
            <a:r>
              <a:rPr lang="en-US" sz="2800" dirty="0" err="1">
                <a:solidFill>
                  <a:srgbClr val="00B050"/>
                </a:solidFill>
              </a:rPr>
              <a:t>sp.,,</a:t>
            </a:r>
            <a:r>
              <a:rPr lang="en-US" sz="2800" dirty="0" err="1">
                <a:solidFill>
                  <a:schemeClr val="tx1">
                    <a:lumMod val="85000"/>
                    <a:lumOff val="15000"/>
                  </a:schemeClr>
                </a:solidFill>
              </a:rPr>
              <a:t>less</a:t>
            </a:r>
            <a:r>
              <a:rPr lang="en-US" sz="2800" dirty="0">
                <a:solidFill>
                  <a:schemeClr val="tx1">
                    <a:lumMod val="85000"/>
                    <a:lumOff val="15000"/>
                  </a:schemeClr>
                </a:solidFill>
              </a:rPr>
              <a:t> common  is </a:t>
            </a:r>
            <a:r>
              <a:rPr lang="en-US" sz="2800" dirty="0">
                <a:solidFill>
                  <a:srgbClr val="00B050"/>
                </a:solidFill>
              </a:rPr>
              <a:t>TB</a:t>
            </a:r>
            <a:r>
              <a:rPr lang="en-US" sz="2800" dirty="0">
                <a:solidFill>
                  <a:schemeClr val="tx1">
                    <a:lumMod val="85000"/>
                    <a:lumOff val="15000"/>
                  </a:schemeClr>
                </a:solidFill>
              </a:rPr>
              <a:t>(</a:t>
            </a:r>
            <a:r>
              <a:rPr lang="en-US" sz="2800" dirty="0" err="1">
                <a:solidFill>
                  <a:schemeClr val="tx1">
                    <a:lumMod val="85000"/>
                    <a:lumOff val="15000"/>
                  </a:schemeClr>
                </a:solidFill>
              </a:rPr>
              <a:t>Tuberculous</a:t>
            </a:r>
            <a:r>
              <a:rPr lang="en-US" sz="2800" dirty="0">
                <a:solidFill>
                  <a:schemeClr val="tx1">
                    <a:lumMod val="85000"/>
                    <a:lumOff val="15000"/>
                  </a:schemeClr>
                </a:solidFill>
              </a:rPr>
              <a:t> </a:t>
            </a:r>
            <a:r>
              <a:rPr lang="en-US" sz="2800" dirty="0" err="1">
                <a:solidFill>
                  <a:schemeClr val="tx1">
                    <a:lumMod val="85000"/>
                    <a:lumOff val="15000"/>
                  </a:schemeClr>
                </a:solidFill>
              </a:rPr>
              <a:t>salpingitis</a:t>
            </a:r>
            <a:r>
              <a:rPr lang="en-US" sz="2800" dirty="0">
                <a:solidFill>
                  <a:schemeClr val="tx1">
                    <a:lumMod val="85000"/>
                    <a:lumOff val="15000"/>
                  </a:schemeClr>
                </a:solidFill>
              </a:rPr>
              <a:t>)</a:t>
            </a:r>
            <a:endParaRPr lang="ar-IQ" sz="2800" dirty="0">
              <a:solidFill>
                <a:schemeClr val="tx1">
                  <a:lumMod val="85000"/>
                  <a:lumOff val="15000"/>
                </a:schemeClr>
              </a:solidFill>
            </a:endParaRPr>
          </a:p>
          <a:p>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cs typeface="Times New Roman" pitchFamily="18" charset="0"/>
              </a:rPr>
              <a:t>Risk factors</a:t>
            </a:r>
            <a:endParaRPr lang="en-GB" dirty="0"/>
          </a:p>
        </p:txBody>
      </p:sp>
      <p:sp>
        <p:nvSpPr>
          <p:cNvPr id="3" name="عنصر نائب للمحتوى 2"/>
          <p:cNvSpPr>
            <a:spLocks noGrp="1"/>
          </p:cNvSpPr>
          <p:nvPr>
            <p:ph idx="1"/>
          </p:nvPr>
        </p:nvSpPr>
        <p:spPr/>
        <p:txBody>
          <a:bodyPr>
            <a:normAutofit/>
          </a:bodyPr>
          <a:lstStyle/>
          <a:p>
            <a:pPr algn="l" rtl="0">
              <a:defRPr/>
            </a:pPr>
            <a:r>
              <a:rPr lang="en-US" sz="2800" dirty="0">
                <a:solidFill>
                  <a:schemeClr val="accent2">
                    <a:lumMod val="60000"/>
                    <a:lumOff val="40000"/>
                  </a:schemeClr>
                </a:solidFill>
                <a:cs typeface="+mj-cs"/>
              </a:rPr>
              <a:t>1)</a:t>
            </a:r>
            <a:r>
              <a:rPr lang="en-US" sz="2800" dirty="0">
                <a:cs typeface="+mj-cs"/>
              </a:rPr>
              <a:t>pelvic inflammatory disease</a:t>
            </a:r>
          </a:p>
          <a:p>
            <a:pPr algn="l" rtl="0">
              <a:defRPr/>
            </a:pPr>
            <a:r>
              <a:rPr lang="en-US" sz="2800" dirty="0">
                <a:solidFill>
                  <a:schemeClr val="accent2">
                    <a:lumMod val="75000"/>
                  </a:schemeClr>
                </a:solidFill>
                <a:cs typeface="+mj-cs"/>
              </a:rPr>
              <a:t>2)</a:t>
            </a:r>
            <a:r>
              <a:rPr lang="en-US" sz="2800" dirty="0">
                <a:cs typeface="+mj-cs"/>
              </a:rPr>
              <a:t>previous pelvic surgery</a:t>
            </a:r>
          </a:p>
          <a:p>
            <a:pPr algn="l" rtl="0">
              <a:defRPr/>
            </a:pPr>
            <a:r>
              <a:rPr lang="en-US" sz="2800" dirty="0">
                <a:solidFill>
                  <a:schemeClr val="accent6">
                    <a:lumMod val="75000"/>
                  </a:schemeClr>
                </a:solidFill>
                <a:cs typeface="+mj-cs"/>
              </a:rPr>
              <a:t>3)</a:t>
            </a:r>
            <a:r>
              <a:rPr lang="en-US" sz="2800" dirty="0">
                <a:cs typeface="+mj-cs"/>
              </a:rPr>
              <a:t>previous ectopic pregnancy</a:t>
            </a:r>
          </a:p>
          <a:p>
            <a:pPr algn="l" rtl="0">
              <a:defRPr/>
            </a:pPr>
            <a:r>
              <a:rPr lang="en-US" sz="2800" dirty="0">
                <a:solidFill>
                  <a:schemeClr val="accent6">
                    <a:lumMod val="50000"/>
                  </a:schemeClr>
                </a:solidFill>
                <a:cs typeface="+mj-cs"/>
              </a:rPr>
              <a:t>4)</a:t>
            </a:r>
            <a:r>
              <a:rPr lang="en-US" sz="2800" dirty="0">
                <a:cs typeface="+mj-cs"/>
              </a:rPr>
              <a:t>IUCD</a:t>
            </a:r>
          </a:p>
          <a:p>
            <a:pPr algn="l" rtl="0">
              <a:defRPr/>
            </a:pPr>
            <a:r>
              <a:rPr lang="en-US" sz="2800" dirty="0">
                <a:solidFill>
                  <a:schemeClr val="accent6">
                    <a:lumMod val="75000"/>
                  </a:schemeClr>
                </a:solidFill>
                <a:cs typeface="+mj-cs"/>
              </a:rPr>
              <a:t>5)</a:t>
            </a:r>
            <a:r>
              <a:rPr lang="en-US" sz="2800" dirty="0">
                <a:cs typeface="+mj-cs"/>
              </a:rPr>
              <a:t>Progesterone only pills</a:t>
            </a:r>
          </a:p>
          <a:p>
            <a:pPr algn="l" rtl="0">
              <a:defRPr/>
            </a:pPr>
            <a:r>
              <a:rPr lang="en-US" sz="2800" dirty="0">
                <a:cs typeface="+mj-cs"/>
              </a:rPr>
              <a:t>6) Failed tubal ligation </a:t>
            </a:r>
          </a:p>
          <a:p>
            <a:pPr algn="l" rtl="0">
              <a:defRPr/>
            </a:pPr>
            <a:r>
              <a:rPr lang="en-US" sz="2800" dirty="0">
                <a:cs typeface="+mj-cs"/>
              </a:rPr>
              <a:t>7)History of sexual transmitted diseases</a:t>
            </a:r>
          </a:p>
          <a:p>
            <a:pPr algn="l" rtl="0">
              <a:defRPr/>
            </a:pPr>
            <a:r>
              <a:rPr lang="en-US" sz="2800" dirty="0">
                <a:cs typeface="+mj-cs"/>
              </a:rPr>
              <a:t>8)Some assisted reproductive techniques</a:t>
            </a:r>
          </a:p>
          <a:p>
            <a:pPr algn="l" rtl="0">
              <a:buNone/>
              <a:defRPr/>
            </a:pPr>
            <a:endParaRPr lang="ar-IQ" sz="2800" dirty="0">
              <a:cs typeface="+mj-cs"/>
            </a:endParaRPr>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ectopicpregnancydiagramcomplete.jpg"/>
          <p:cNvPicPr>
            <a:picLocks noGrp="1" noChangeAspect="1"/>
          </p:cNvPicPr>
          <p:nvPr>
            <p:ph idx="1"/>
          </p:nvPr>
        </p:nvPicPr>
        <p:blipFill>
          <a:blip r:embed="rId2"/>
          <a:srcRect/>
          <a:stretch>
            <a:fillRect/>
          </a:stretch>
        </p:blipFill>
        <p:spPr>
          <a:xfrm>
            <a:off x="357159" y="1500174"/>
            <a:ext cx="8429684" cy="4714908"/>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52736"/>
            <a:ext cx="7620000" cy="5348064"/>
          </a:xfrm>
        </p:spPr>
        <p:txBody>
          <a:bodyPr/>
          <a:lstStyle/>
          <a:p>
            <a:pPr algn="l" rtl="0">
              <a:buNone/>
              <a:defRPr/>
            </a:pPr>
            <a:r>
              <a:rPr lang="en-US" sz="2800" dirty="0">
                <a:solidFill>
                  <a:srgbClr val="FF0000"/>
                </a:solidFill>
                <a:cs typeface="+mj-cs"/>
              </a:rPr>
              <a:t>Clinical feature</a:t>
            </a:r>
            <a:r>
              <a:rPr lang="en-US" sz="2800" dirty="0">
                <a:cs typeface="+mj-cs"/>
              </a:rPr>
              <a:t>:</a:t>
            </a:r>
          </a:p>
          <a:p>
            <a:pPr algn="l" rtl="0">
              <a:buNone/>
              <a:defRPr/>
            </a:pPr>
            <a:r>
              <a:rPr lang="en-US" sz="2800" dirty="0">
                <a:solidFill>
                  <a:schemeClr val="tx1">
                    <a:lumMod val="85000"/>
                    <a:lumOff val="15000"/>
                  </a:schemeClr>
                </a:solidFill>
                <a:cs typeface="+mj-cs"/>
              </a:rPr>
              <a:t>1-Amenorhoea</a:t>
            </a:r>
          </a:p>
          <a:p>
            <a:pPr algn="l" rtl="0">
              <a:buNone/>
              <a:defRPr/>
            </a:pPr>
            <a:r>
              <a:rPr lang="en-US" sz="2800" dirty="0">
                <a:solidFill>
                  <a:schemeClr val="tx1">
                    <a:lumMod val="85000"/>
                    <a:lumOff val="15000"/>
                  </a:schemeClr>
                </a:solidFill>
                <a:cs typeface="+mj-cs"/>
              </a:rPr>
              <a:t> 2-Lower abdominal pain or pelvic pain</a:t>
            </a:r>
          </a:p>
          <a:p>
            <a:pPr algn="l" rtl="0">
              <a:buNone/>
              <a:defRPr/>
            </a:pPr>
            <a:r>
              <a:rPr lang="en-US" sz="2800" dirty="0">
                <a:solidFill>
                  <a:schemeClr val="tx1">
                    <a:lumMod val="85000"/>
                    <a:lumOff val="15000"/>
                  </a:schemeClr>
                </a:solidFill>
                <a:cs typeface="+mj-cs"/>
              </a:rPr>
              <a:t>3- Shoulder pain</a:t>
            </a:r>
          </a:p>
          <a:p>
            <a:pPr algn="l" rtl="0">
              <a:buNone/>
              <a:defRPr/>
            </a:pPr>
            <a:r>
              <a:rPr lang="en-US" sz="2800" dirty="0">
                <a:solidFill>
                  <a:schemeClr val="tx1">
                    <a:lumMod val="85000"/>
                    <a:lumOff val="15000"/>
                  </a:schemeClr>
                </a:solidFill>
                <a:cs typeface="+mj-cs"/>
              </a:rPr>
              <a:t>4- Vaginal spotting </a:t>
            </a:r>
          </a:p>
          <a:p>
            <a:pPr algn="l" rtl="0">
              <a:buNone/>
              <a:defRPr/>
            </a:pPr>
            <a:r>
              <a:rPr lang="en-US" sz="2800" dirty="0">
                <a:solidFill>
                  <a:schemeClr val="tx1">
                    <a:lumMod val="85000"/>
                    <a:lumOff val="15000"/>
                  </a:schemeClr>
                </a:solidFill>
                <a:cs typeface="+mj-cs"/>
              </a:rPr>
              <a:t> 5-vaginal bleeding</a:t>
            </a:r>
          </a:p>
          <a:p>
            <a:pPr algn="l" rtl="0">
              <a:buNone/>
              <a:defRPr/>
            </a:pPr>
            <a:r>
              <a:rPr lang="en-US" sz="2800" dirty="0">
                <a:solidFill>
                  <a:schemeClr val="tx1">
                    <a:lumMod val="85000"/>
                    <a:lumOff val="15000"/>
                  </a:schemeClr>
                </a:solidFill>
                <a:cs typeface="+mj-cs"/>
              </a:rPr>
              <a:t> 6-shock state in acute rupture</a:t>
            </a:r>
            <a:endParaRPr lang="ar-IQ" sz="2800" dirty="0">
              <a:solidFill>
                <a:schemeClr val="tx1">
                  <a:lumMod val="85000"/>
                  <a:lumOff val="15000"/>
                </a:schemeClr>
              </a:solidFill>
              <a:cs typeface="+mj-cs"/>
            </a:endParaRPr>
          </a:p>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solidFill>
                  <a:srgbClr val="FF0000"/>
                </a:solidFill>
              </a:rPr>
              <a:t>How to diagnose ectopic pregnancy</a:t>
            </a:r>
            <a:endParaRPr lang="en-GB" dirty="0">
              <a:solidFill>
                <a:srgbClr val="FF0000"/>
              </a:solidFill>
            </a:endParaRPr>
          </a:p>
        </p:txBody>
      </p:sp>
      <p:sp>
        <p:nvSpPr>
          <p:cNvPr id="3" name="عنصر نائب للمحتوى 2"/>
          <p:cNvSpPr>
            <a:spLocks noGrp="1"/>
          </p:cNvSpPr>
          <p:nvPr>
            <p:ph idx="1"/>
          </p:nvPr>
        </p:nvSpPr>
        <p:spPr/>
        <p:txBody>
          <a:bodyPr/>
          <a:lstStyle/>
          <a:p>
            <a:pPr algn="l" rtl="0">
              <a:buNone/>
            </a:pPr>
            <a:r>
              <a:rPr lang="en-US" sz="2400" b="1" dirty="0">
                <a:solidFill>
                  <a:srgbClr val="FF0000"/>
                </a:solidFill>
              </a:rPr>
              <a:t>Examination </a:t>
            </a:r>
          </a:p>
          <a:p>
            <a:pPr algn="l" rtl="0">
              <a:buNone/>
            </a:pPr>
            <a:r>
              <a:rPr lang="en-US" sz="2800" dirty="0">
                <a:latin typeface="Times New Roman" pitchFamily="18" charset="0"/>
                <a:cs typeface="Times New Roman" pitchFamily="18" charset="0"/>
              </a:rPr>
              <a:t>Vital signs – Hypotension , tachycardia, fever</a:t>
            </a:r>
          </a:p>
          <a:p>
            <a:pPr algn="l" rtl="0">
              <a:buNone/>
            </a:pPr>
            <a:r>
              <a:rPr lang="en-US" sz="2800" dirty="0">
                <a:latin typeface="Times New Roman" pitchFamily="18" charset="0"/>
                <a:cs typeface="Times New Roman" pitchFamily="18" charset="0"/>
              </a:rPr>
              <a:t> Generally – Pale</a:t>
            </a:r>
          </a:p>
          <a:p>
            <a:pPr algn="l" rtl="0">
              <a:buNone/>
            </a:pPr>
            <a:r>
              <a:rPr lang="en-US" sz="2800" dirty="0">
                <a:latin typeface="Times New Roman" pitchFamily="18" charset="0"/>
                <a:cs typeface="Times New Roman" pitchFamily="18" charset="0"/>
              </a:rPr>
              <a:t>Abdominal palpation – tenderness, Guarding, uterus not palpable</a:t>
            </a:r>
          </a:p>
          <a:p>
            <a:pPr algn="l" rtl="0">
              <a:buNone/>
            </a:pPr>
            <a:r>
              <a:rPr lang="en-US" sz="2800" dirty="0">
                <a:latin typeface="Times New Roman" pitchFamily="18" charset="0"/>
                <a:cs typeface="Times New Roman" pitchFamily="18" charset="0"/>
              </a:rPr>
              <a:t>Speculum and vaginal examination- cervical os is closed, cervical excitation, </a:t>
            </a:r>
            <a:r>
              <a:rPr lang="en-US" sz="2800" dirty="0" err="1">
                <a:latin typeface="Times New Roman" pitchFamily="18" charset="0"/>
                <a:cs typeface="Times New Roman" pitchFamily="18" charset="0"/>
              </a:rPr>
              <a:t>adnexa</a:t>
            </a:r>
            <a:r>
              <a:rPr lang="en-US" sz="2800" dirty="0">
                <a:latin typeface="Times New Roman" pitchFamily="18" charset="0"/>
                <a:cs typeface="Times New Roman" pitchFamily="18" charset="0"/>
              </a:rPr>
              <a:t> mass felt by</a:t>
            </a:r>
          </a:p>
          <a:p>
            <a:pPr algn="l" rtl="0">
              <a:buNone/>
            </a:pPr>
            <a:r>
              <a:rPr lang="en-US" sz="2800" dirty="0">
                <a:latin typeface="Times New Roman" pitchFamily="18" charset="0"/>
                <a:cs typeface="Times New Roman" pitchFamily="18" charset="0"/>
              </a:rPr>
              <a:t>bimanual examination of uterus</a:t>
            </a:r>
            <a:endParaRPr lang="en-GB" sz="2800" dirty="0">
              <a:latin typeface="Times New Roman" pitchFamily="18" charset="0"/>
              <a:cs typeface="Times New Roman" pitchFamily="18" charset="0"/>
            </a:endParaRPr>
          </a:p>
          <a:p>
            <a:pPr algn="l" rtl="0">
              <a:buNone/>
            </a:pPr>
            <a:endParaRPr lang="en-GB" dirty="0"/>
          </a:p>
          <a:p>
            <a:pPr algn="r" rtl="0"/>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42910" y="357166"/>
            <a:ext cx="8043890" cy="5768997"/>
          </a:xfrm>
        </p:spPr>
        <p:txBody>
          <a:bodyPr>
            <a:normAutofit fontScale="70000" lnSpcReduction="20000"/>
          </a:bodyPr>
          <a:lstStyle/>
          <a:p>
            <a:pPr algn="l" rtl="0">
              <a:buNone/>
            </a:pPr>
            <a:r>
              <a:rPr lang="en-US" sz="4600" dirty="0">
                <a:solidFill>
                  <a:schemeClr val="accent6">
                    <a:lumMod val="75000"/>
                  </a:schemeClr>
                </a:solidFill>
                <a:latin typeface="Times New Roman" pitchFamily="18" charset="0"/>
                <a:cs typeface="Times New Roman" pitchFamily="18" charset="0"/>
              </a:rPr>
              <a:t>Investigations</a:t>
            </a:r>
          </a:p>
          <a:p>
            <a:pPr algn="l" rtl="0">
              <a:buNone/>
            </a:pPr>
            <a:r>
              <a:rPr lang="en-US" sz="3100" dirty="0">
                <a:latin typeface="Times New Roman" pitchFamily="18" charset="0"/>
                <a:cs typeface="Times New Roman" pitchFamily="18" charset="0"/>
              </a:rPr>
              <a:t>Pregnancy test- positive</a:t>
            </a:r>
          </a:p>
          <a:p>
            <a:pPr algn="l" rtl="0">
              <a:buNone/>
            </a:pPr>
            <a:r>
              <a:rPr lang="en-US" sz="3100" dirty="0">
                <a:latin typeface="Times New Roman" pitchFamily="18" charset="0"/>
                <a:cs typeface="Times New Roman" pitchFamily="18" charset="0"/>
              </a:rPr>
              <a:t>Beta </a:t>
            </a:r>
            <a:r>
              <a:rPr lang="en-US" sz="3100" dirty="0" err="1">
                <a:latin typeface="Times New Roman" pitchFamily="18" charset="0"/>
                <a:cs typeface="Times New Roman" pitchFamily="18" charset="0"/>
              </a:rPr>
              <a:t>hCG</a:t>
            </a:r>
            <a:r>
              <a:rPr lang="en-US" sz="3100" dirty="0">
                <a:latin typeface="Times New Roman" pitchFamily="18" charset="0"/>
                <a:cs typeface="Times New Roman" pitchFamily="18" charset="0"/>
              </a:rPr>
              <a:t>: If a patient has a subunit of human-chorionic gonadotropin level of 1.500 </a:t>
            </a:r>
            <a:r>
              <a:rPr lang="en-US" sz="3100" dirty="0" err="1">
                <a:latin typeface="Times New Roman" pitchFamily="18" charset="0"/>
                <a:cs typeface="Times New Roman" pitchFamily="18" charset="0"/>
              </a:rPr>
              <a:t>miu</a:t>
            </a:r>
            <a:r>
              <a:rPr lang="en-US" sz="3100" dirty="0">
                <a:latin typeface="Times New Roman" pitchFamily="18" charset="0"/>
                <a:cs typeface="Times New Roman" pitchFamily="18" charset="0"/>
              </a:rPr>
              <a:t> per ml or greater, but the transvaginal ultrasound does not show an intra uterine gestational sac , ectopic pregnancy should be suspected</a:t>
            </a:r>
          </a:p>
          <a:p>
            <a:pPr algn="l" rtl="0">
              <a:buNone/>
            </a:pPr>
            <a:r>
              <a:rPr lang="en-US" sz="3100" dirty="0">
                <a:latin typeface="Times New Roman" pitchFamily="18" charset="0"/>
                <a:cs typeface="Times New Roman" pitchFamily="18" charset="0"/>
              </a:rPr>
              <a:t>Transvaginal ultra sound </a:t>
            </a:r>
          </a:p>
          <a:p>
            <a:pPr algn="l" rtl="0">
              <a:buNone/>
            </a:pPr>
            <a:r>
              <a:rPr lang="en-US" sz="3100" dirty="0">
                <a:latin typeface="Times New Roman" pitchFamily="18" charset="0"/>
                <a:cs typeface="Times New Roman" pitchFamily="18" charset="0"/>
              </a:rPr>
              <a:t>- empty uterus</a:t>
            </a:r>
          </a:p>
          <a:p>
            <a:pPr algn="l" rtl="0">
              <a:buNone/>
            </a:pPr>
            <a:r>
              <a:rPr lang="en-US" sz="3100" dirty="0">
                <a:latin typeface="Times New Roman" pitchFamily="18" charset="0"/>
                <a:cs typeface="Times New Roman" pitchFamily="18" charset="0"/>
              </a:rPr>
              <a:t>- Presence of free fluid especially in pouch of Douglas</a:t>
            </a:r>
          </a:p>
          <a:p>
            <a:pPr algn="l" rtl="0">
              <a:buNone/>
            </a:pPr>
            <a:r>
              <a:rPr lang="en-US" sz="3100" dirty="0">
                <a:latin typeface="Times New Roman" pitchFamily="18" charset="0"/>
                <a:cs typeface="Times New Roman" pitchFamily="18" charset="0"/>
              </a:rPr>
              <a:t>Diagnostic </a:t>
            </a:r>
            <a:r>
              <a:rPr lang="en-US" sz="3100" dirty="0" smtClean="0">
                <a:latin typeface="Times New Roman" pitchFamily="18" charset="0"/>
                <a:cs typeface="Times New Roman" pitchFamily="18" charset="0"/>
              </a:rPr>
              <a:t>laparoscopy</a:t>
            </a:r>
          </a:p>
          <a:p>
            <a:pPr lvl="0">
              <a:buClr>
                <a:srgbClr val="A9A57C"/>
              </a:buClr>
              <a:buNone/>
            </a:pPr>
            <a:r>
              <a:rPr lang="en-US" sz="3600" dirty="0">
                <a:solidFill>
                  <a:srgbClr val="FF0000"/>
                </a:solidFill>
              </a:rPr>
              <a:t>Treatment:  </a:t>
            </a:r>
            <a:r>
              <a:rPr lang="en-US" sz="3600" dirty="0">
                <a:solidFill>
                  <a:srgbClr val="2F2B20"/>
                </a:solidFill>
                <a:cs typeface="+mj-cs"/>
              </a:rPr>
              <a:t>treated carefully because in most cases the presentation is shock , so we must correct the shock  status then treat it surgically ,other cases not present in a shock and treated </a:t>
            </a:r>
            <a:r>
              <a:rPr lang="en-US" sz="3600" dirty="0" err="1">
                <a:solidFill>
                  <a:srgbClr val="2F2B20"/>
                </a:solidFill>
                <a:cs typeface="+mj-cs"/>
              </a:rPr>
              <a:t>coservativly</a:t>
            </a:r>
            <a:r>
              <a:rPr lang="en-US" sz="3600" dirty="0">
                <a:solidFill>
                  <a:srgbClr val="2F2B20"/>
                </a:solidFill>
                <a:cs typeface="+mj-cs"/>
              </a:rPr>
              <a:t>.</a:t>
            </a:r>
            <a:endParaRPr lang="ar-IQ" sz="3600" dirty="0">
              <a:solidFill>
                <a:srgbClr val="2F2B20"/>
              </a:solidFill>
              <a:cs typeface="+mj-cs"/>
            </a:endParaRPr>
          </a:p>
          <a:p>
            <a:pPr lvl="0">
              <a:buClr>
                <a:srgbClr val="A9A57C"/>
              </a:buClr>
              <a:buNone/>
            </a:pPr>
            <a:endParaRPr lang="en-US" sz="3100" dirty="0">
              <a:solidFill>
                <a:srgbClr val="FF0000"/>
              </a:solidFill>
              <a:cs typeface="+mj-cs"/>
            </a:endParaRPr>
          </a:p>
          <a:p>
            <a:pPr algn="l" rtl="0">
              <a:buNone/>
            </a:pPr>
            <a:endParaRPr lang="en-GB" sz="3100" dirty="0">
              <a:latin typeface="Times New Roman" pitchFamily="18" charset="0"/>
              <a:cs typeface="+mj-cs"/>
            </a:endParaRPr>
          </a:p>
          <a:p>
            <a:pPr algn="l" rtl="0">
              <a:buNone/>
            </a:pPr>
            <a:r>
              <a:rPr lang="en-US" sz="2400" dirty="0">
                <a:latin typeface="Times New Roman" pitchFamily="18" charset="0"/>
                <a:cs typeface="Times New Roman" pitchFamily="18" charset="0"/>
              </a:rPr>
              <a:t> </a:t>
            </a:r>
          </a:p>
          <a:p>
            <a:pPr algn="l" rtl="0">
              <a:buNone/>
            </a:pPr>
            <a:endParaRPr lang="en-GB" dirty="0"/>
          </a:p>
          <a:p>
            <a:pPr algn="l" rtl="0"/>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B0E3CD-B67A-4F7C-97A2-C0DBD40A1218}"/>
              </a:ext>
            </a:extLst>
          </p:cNvPr>
          <p:cNvSpPr>
            <a:spLocks noGrp="1"/>
          </p:cNvSpPr>
          <p:nvPr>
            <p:ph type="title"/>
          </p:nvPr>
        </p:nvSpPr>
        <p:spPr/>
        <p:txBody>
          <a:bodyPr/>
          <a:lstStyle/>
          <a:p>
            <a:r>
              <a:rPr kumimoji="0" lang="en-GB" sz="4400" b="0" i="0" u="none" strike="noStrike" kern="1200" cap="none" spc="0" normalizeH="0" baseline="0" noProof="0" dirty="0">
                <a:ln>
                  <a:noFill/>
                </a:ln>
                <a:solidFill>
                  <a:prstClr val="black"/>
                </a:solidFill>
                <a:effectLst/>
                <a:uLnTx/>
                <a:uFillTx/>
                <a:latin typeface="Calibri"/>
                <a:ea typeface="+mj-ea"/>
                <a:cs typeface="+mj-cs"/>
              </a:rPr>
              <a:t>Therapeutic Management </a:t>
            </a:r>
            <a:endParaRPr lang="ar-IQ" dirty="0"/>
          </a:p>
        </p:txBody>
      </p:sp>
      <p:sp>
        <p:nvSpPr>
          <p:cNvPr id="3" name="Content Placeholder 2">
            <a:extLst>
              <a:ext uri="{FF2B5EF4-FFF2-40B4-BE49-F238E27FC236}">
                <a16:creationId xmlns="" xmlns:a16="http://schemas.microsoft.com/office/drawing/2014/main" id="{D1CE7FB8-EACA-4EB2-872B-986C7E4CA6D2}"/>
              </a:ext>
            </a:extLst>
          </p:cNvPr>
          <p:cNvSpPr>
            <a:spLocks noGrp="1"/>
          </p:cNvSpPr>
          <p:nvPr>
            <p:ph idx="1"/>
          </p:nvPr>
        </p:nvSpPr>
        <p:spPr/>
        <p:txBody>
          <a:bodyPr>
            <a:normAutofit lnSpcReduction="1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Management of tubal pregnancy depends on whether the tube is intact or ruptured The chemotherapeutic agent methotrexate) is used to inhibit cell division in the developing embryo. (a folic acid antagonist) are used to prevent the toxic response to the drug.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	Surgical management of a tubal pregnancy that is un ruptured may involve a linear salpingostomy to salvage the tube .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	When an ectopic pregnancy results in rupture of the Fallopian tube removal of the tube (salpingectomy) with ligation of bleeding vessels. </a:t>
            </a:r>
          </a:p>
          <a:p>
            <a:pPr marL="0" indent="0" algn="l">
              <a:buNone/>
            </a:pPr>
            <a:endParaRPr lang="ar-IQ" dirty="0"/>
          </a:p>
        </p:txBody>
      </p:sp>
    </p:spTree>
    <p:extLst>
      <p:ext uri="{BB962C8B-B14F-4D97-AF65-F5344CB8AC3E}">
        <p14:creationId xmlns:p14="http://schemas.microsoft.com/office/powerpoint/2010/main" val="4010040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00B050"/>
                </a:solidFill>
                <a:cs typeface="Times New Roman" pitchFamily="18" charset="0"/>
              </a:rPr>
              <a:t>Hyda</a:t>
            </a:r>
            <a:r>
              <a:rPr lang="en-US" sz="5400" dirty="0">
                <a:solidFill>
                  <a:srgbClr val="00B050"/>
                </a:solidFill>
                <a:cs typeface="Times New Roman" pitchFamily="18" charset="0"/>
              </a:rPr>
              <a:t>tidiform mole</a:t>
            </a:r>
            <a:endParaRPr lang="en-GB" sz="5400" dirty="0">
              <a:solidFill>
                <a:srgbClr val="00B050"/>
              </a:solidFill>
            </a:endParaRPr>
          </a:p>
        </p:txBody>
      </p:sp>
      <p:sp>
        <p:nvSpPr>
          <p:cNvPr id="3" name="عنصر نائب للمحتوى 2"/>
          <p:cNvSpPr>
            <a:spLocks noGrp="1"/>
          </p:cNvSpPr>
          <p:nvPr>
            <p:ph idx="1"/>
          </p:nvPr>
        </p:nvSpPr>
        <p:spPr/>
        <p:txBody>
          <a:bodyPr>
            <a:normAutofit/>
          </a:bodyPr>
          <a:lstStyle/>
          <a:p>
            <a:pPr algn="l" rtl="0">
              <a:buFont typeface="Arial" charset="0"/>
              <a:buNone/>
            </a:pPr>
            <a:r>
              <a:rPr lang="en-US" sz="2800" dirty="0" err="1" smtClean="0">
                <a:solidFill>
                  <a:srgbClr val="FF0000"/>
                </a:solidFill>
                <a:cs typeface="+mj-cs"/>
              </a:rPr>
              <a:t>Definition:</a:t>
            </a:r>
            <a:r>
              <a:rPr lang="en-US" sz="2800" dirty="0" err="1" smtClean="0">
                <a:cs typeface="+mj-cs"/>
              </a:rPr>
              <a:t>It’s</a:t>
            </a:r>
            <a:r>
              <a:rPr lang="en-US" sz="2800" dirty="0" smtClean="0">
                <a:cs typeface="+mj-cs"/>
              </a:rPr>
              <a:t> </a:t>
            </a:r>
            <a:r>
              <a:rPr lang="en-US" sz="2800" dirty="0">
                <a:cs typeface="+mj-cs"/>
              </a:rPr>
              <a:t>a benign </a:t>
            </a:r>
            <a:r>
              <a:rPr lang="en-US" sz="2800" dirty="0" err="1">
                <a:cs typeface="+mj-cs"/>
              </a:rPr>
              <a:t>tumour</a:t>
            </a:r>
            <a:r>
              <a:rPr lang="en-US" sz="2800" dirty="0">
                <a:cs typeface="+mj-cs"/>
              </a:rPr>
              <a:t> of both parts of the </a:t>
            </a:r>
            <a:r>
              <a:rPr lang="en-US" sz="2800" dirty="0" err="1">
                <a:cs typeface="+mj-cs"/>
              </a:rPr>
              <a:t>chorion</a:t>
            </a:r>
            <a:r>
              <a:rPr lang="en-US" sz="2800" dirty="0">
                <a:cs typeface="+mj-cs"/>
              </a:rPr>
              <a:t>  (</a:t>
            </a:r>
            <a:r>
              <a:rPr lang="en-US" sz="2800" dirty="0" err="1">
                <a:cs typeface="+mj-cs"/>
              </a:rPr>
              <a:t>cytotrophoblast</a:t>
            </a:r>
            <a:r>
              <a:rPr lang="en-US" sz="2800" dirty="0">
                <a:cs typeface="+mj-cs"/>
              </a:rPr>
              <a:t> and </a:t>
            </a:r>
            <a:r>
              <a:rPr lang="en-US" sz="2800" dirty="0" err="1">
                <a:cs typeface="+mj-cs"/>
              </a:rPr>
              <a:t>syncytiotrophoblast</a:t>
            </a:r>
            <a:r>
              <a:rPr lang="en-US" sz="2800" dirty="0">
                <a:cs typeface="+mj-cs"/>
              </a:rPr>
              <a:t>) .(grape like).</a:t>
            </a:r>
          </a:p>
          <a:p>
            <a:pPr algn="l" rtl="0">
              <a:buFont typeface="Arial" charset="0"/>
              <a:buNone/>
            </a:pPr>
            <a:r>
              <a:rPr lang="en-US" sz="2800" dirty="0">
                <a:cs typeface="+mj-cs"/>
              </a:rPr>
              <a:t>3types of molar pregnancy:</a:t>
            </a:r>
          </a:p>
          <a:p>
            <a:pPr algn="l" rtl="0">
              <a:buFont typeface="Arial" charset="0"/>
              <a:buNone/>
            </a:pPr>
            <a:r>
              <a:rPr lang="en-US" sz="2800" dirty="0">
                <a:solidFill>
                  <a:srgbClr val="FF0000"/>
                </a:solidFill>
                <a:cs typeface="+mj-cs"/>
              </a:rPr>
              <a:t>1-complete</a:t>
            </a:r>
            <a:r>
              <a:rPr lang="en-US" sz="2800" dirty="0">
                <a:cs typeface="+mj-cs"/>
              </a:rPr>
              <a:t>: occur when an empty ovum is fertilized </a:t>
            </a:r>
            <a:r>
              <a:rPr lang="en-US" sz="2800" dirty="0" err="1">
                <a:cs typeface="+mj-cs"/>
              </a:rPr>
              <a:t>ie</a:t>
            </a:r>
            <a:r>
              <a:rPr lang="en-US" sz="2800" dirty="0">
                <a:cs typeface="+mj-cs"/>
              </a:rPr>
              <a:t> the nucleus is </a:t>
            </a:r>
            <a:r>
              <a:rPr lang="en-US" sz="2800" dirty="0" err="1">
                <a:cs typeface="+mj-cs"/>
              </a:rPr>
              <a:t>absent,the</a:t>
            </a:r>
            <a:r>
              <a:rPr lang="en-US" sz="2800" dirty="0">
                <a:cs typeface="+mj-cs"/>
              </a:rPr>
              <a:t> sperm duplicates its own chromosomes, the most common chromosomal pattern is46xx all </a:t>
            </a:r>
            <a:r>
              <a:rPr lang="en-US" sz="2800" dirty="0" err="1">
                <a:cs typeface="+mj-cs"/>
              </a:rPr>
              <a:t>parentlly</a:t>
            </a:r>
            <a:r>
              <a:rPr lang="en-US" sz="2800" dirty="0">
                <a:cs typeface="+mj-cs"/>
              </a:rPr>
              <a:t> derived .no embryonic tissue . </a:t>
            </a:r>
            <a:endParaRPr lang="ar-IQ" sz="2800" dirty="0">
              <a:cs typeface="+mj-cs"/>
            </a:endParaRPr>
          </a:p>
          <a:p>
            <a:endParaRPr lang="en-GB" sz="2800" dirty="0">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7620000" cy="5492080"/>
          </a:xfrm>
        </p:spPr>
        <p:txBody>
          <a:bodyPr>
            <a:normAutofit/>
          </a:bodyPr>
          <a:lstStyle/>
          <a:p>
            <a:pPr algn="l" rtl="0">
              <a:buNone/>
            </a:pPr>
            <a:r>
              <a:rPr lang="en-US" sz="2800" dirty="0">
                <a:solidFill>
                  <a:srgbClr val="FF0000"/>
                </a:solidFill>
                <a:latin typeface="Times New Roman" pitchFamily="18" charset="0"/>
                <a:cs typeface="Times New Roman" pitchFamily="18" charset="0"/>
              </a:rPr>
              <a:t>2-Partial mole: </a:t>
            </a:r>
            <a:r>
              <a:rPr lang="en-US" sz="2800" dirty="0">
                <a:latin typeface="Times New Roman" pitchFamily="18" charset="0"/>
                <a:cs typeface="Times New Roman" pitchFamily="18" charset="0"/>
              </a:rPr>
              <a:t>conception doesn't take place normally. It is usually due to two sperms </a:t>
            </a:r>
            <a:r>
              <a:rPr lang="en-US" sz="2800" dirty="0" err="1">
                <a:latin typeface="Times New Roman" pitchFamily="18" charset="0"/>
                <a:cs typeface="Times New Roman" pitchFamily="18" charset="0"/>
              </a:rPr>
              <a:t>fertilising</a:t>
            </a:r>
            <a:r>
              <a:rPr lang="en-US" sz="2800" dirty="0">
                <a:latin typeface="Times New Roman" pitchFamily="18" charset="0"/>
                <a:cs typeface="Times New Roman" pitchFamily="18" charset="0"/>
              </a:rPr>
              <a:t> one normal ovum (which should not usually happen). This means that there is too much genetic material present. There is also too much </a:t>
            </a:r>
            <a:r>
              <a:rPr lang="en-US" sz="2800" dirty="0" err="1">
                <a:latin typeface="Times New Roman" pitchFamily="18" charset="0"/>
                <a:cs typeface="Times New Roman" pitchFamily="18" charset="0"/>
              </a:rPr>
              <a:t>trophoblastic</a:t>
            </a:r>
            <a:r>
              <a:rPr lang="en-US" sz="2800" dirty="0">
                <a:latin typeface="Times New Roman" pitchFamily="18" charset="0"/>
                <a:cs typeface="Times New Roman" pitchFamily="18" charset="0"/>
              </a:rPr>
              <a:t> tissue. The growth of the </a:t>
            </a:r>
            <a:r>
              <a:rPr lang="en-US" sz="2800" dirty="0" err="1">
                <a:latin typeface="Times New Roman" pitchFamily="18" charset="0"/>
                <a:cs typeface="Times New Roman" pitchFamily="18" charset="0"/>
              </a:rPr>
              <a:t>trophoblastic</a:t>
            </a:r>
            <a:r>
              <a:rPr lang="en-US" sz="2800" dirty="0">
                <a:latin typeface="Times New Roman" pitchFamily="18" charset="0"/>
                <a:cs typeface="Times New Roman" pitchFamily="18" charset="0"/>
              </a:rPr>
              <a:t> tissue overtakes the growth of any fetal tissue and the fetus does not develop normally. The genotype of 69xxy result.</a:t>
            </a:r>
          </a:p>
          <a:p>
            <a:pPr algn="l" rtl="0"/>
            <a:endParaRPr lang="en-GB" sz="28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حمل عنقودي.jpg"/>
          <p:cNvPicPr>
            <a:picLocks noGrp="1" noChangeAspect="1"/>
          </p:cNvPicPr>
          <p:nvPr>
            <p:ph idx="1"/>
          </p:nvPr>
        </p:nvPicPr>
        <p:blipFill>
          <a:blip r:embed="rId2"/>
          <a:srcRect/>
          <a:stretch>
            <a:fillRect/>
          </a:stretch>
        </p:blipFill>
        <p:spPr>
          <a:xfrm>
            <a:off x="571472" y="404664"/>
            <a:ext cx="8358246" cy="4032448"/>
          </a:xfrm>
        </p:spPr>
      </p:pic>
      <p:sp>
        <p:nvSpPr>
          <p:cNvPr id="2" name="Rectangle 1"/>
          <p:cNvSpPr/>
          <p:nvPr/>
        </p:nvSpPr>
        <p:spPr>
          <a:xfrm>
            <a:off x="467544" y="4869160"/>
            <a:ext cx="7056784" cy="1446550"/>
          </a:xfrm>
          <a:prstGeom prst="rect">
            <a:avLst/>
          </a:prstGeom>
        </p:spPr>
        <p:txBody>
          <a:bodyPr wrap="square">
            <a:spAutoFit/>
          </a:bodyPr>
          <a:lstStyle/>
          <a:p>
            <a:pPr marL="342900" lvl="0" indent="-228600" algn="l" rtl="0">
              <a:spcBef>
                <a:spcPct val="20000"/>
              </a:spcBef>
              <a:buClr>
                <a:srgbClr val="A9A57C"/>
              </a:buClr>
            </a:pPr>
            <a:r>
              <a:rPr lang="en-US" sz="2200" dirty="0">
                <a:solidFill>
                  <a:srgbClr val="FF0000"/>
                </a:solidFill>
              </a:rPr>
              <a:t>3- Invasive mole</a:t>
            </a:r>
            <a:r>
              <a:rPr lang="en-US" sz="2200" dirty="0">
                <a:solidFill>
                  <a:srgbClr val="2F2B20"/>
                </a:solidFill>
              </a:rPr>
              <a:t>(</a:t>
            </a:r>
            <a:r>
              <a:rPr lang="en-US" sz="2200" dirty="0" err="1">
                <a:solidFill>
                  <a:srgbClr val="7030A0"/>
                </a:solidFill>
              </a:rPr>
              <a:t>chorio</a:t>
            </a:r>
            <a:r>
              <a:rPr lang="en-US" sz="2200" dirty="0">
                <a:solidFill>
                  <a:srgbClr val="7030A0"/>
                </a:solidFill>
              </a:rPr>
              <a:t>-carcinoma</a:t>
            </a:r>
            <a:r>
              <a:rPr lang="en-US" sz="2200" dirty="0">
                <a:solidFill>
                  <a:srgbClr val="2F2B20"/>
                </a:solidFill>
              </a:rPr>
              <a:t>):  contain many villi but these may grow into or through the muscle layer of the uterine wall and can spread into the tissue outside the uterus</a:t>
            </a:r>
            <a:endParaRPr lang="en-GB" sz="2200" dirty="0">
              <a:solidFill>
                <a:srgbClr val="2F2B2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حمل عنقودي 2.jpg"/>
          <p:cNvPicPr>
            <a:picLocks noGrp="1" noChangeAspect="1"/>
          </p:cNvPicPr>
          <p:nvPr>
            <p:ph idx="1"/>
          </p:nvPr>
        </p:nvPicPr>
        <p:blipFill>
          <a:blip r:embed="rId2"/>
          <a:srcRect/>
          <a:stretch>
            <a:fillRect/>
          </a:stretch>
        </p:blipFill>
        <p:spPr>
          <a:xfrm>
            <a:off x="500034" y="1285860"/>
            <a:ext cx="7643866" cy="4643469"/>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7620000" cy="5852120"/>
          </a:xfrm>
        </p:spPr>
        <p:txBody>
          <a:bodyPr/>
          <a:lstStyle/>
          <a:p>
            <a:pPr algn="l" rtl="0">
              <a:buNone/>
              <a:defRPr/>
            </a:pPr>
            <a:r>
              <a:rPr lang="en-US" sz="3200" dirty="0">
                <a:solidFill>
                  <a:srgbClr val="FF0000"/>
                </a:solidFill>
                <a:cs typeface="+mj-cs"/>
              </a:rPr>
              <a:t>Clinical feature</a:t>
            </a:r>
            <a:r>
              <a:rPr lang="en-US" sz="3200" dirty="0">
                <a:solidFill>
                  <a:schemeClr val="tx2">
                    <a:lumMod val="50000"/>
                  </a:schemeClr>
                </a:solidFill>
                <a:cs typeface="+mj-cs"/>
              </a:rPr>
              <a:t>:</a:t>
            </a:r>
          </a:p>
          <a:p>
            <a:pPr algn="l" rtl="0">
              <a:buNone/>
              <a:defRPr/>
            </a:pPr>
            <a:r>
              <a:rPr lang="en-US" sz="3200" dirty="0">
                <a:solidFill>
                  <a:schemeClr val="tx2">
                    <a:lumMod val="50000"/>
                  </a:schemeClr>
                </a:solidFill>
                <a:cs typeface="+mj-cs"/>
              </a:rPr>
              <a:t>1_amenorrhoea</a:t>
            </a:r>
          </a:p>
          <a:p>
            <a:pPr algn="l" rtl="0">
              <a:buNone/>
              <a:defRPr/>
            </a:pPr>
            <a:r>
              <a:rPr lang="en-US" sz="3200" dirty="0">
                <a:solidFill>
                  <a:schemeClr val="tx2">
                    <a:lumMod val="50000"/>
                  </a:schemeClr>
                </a:solidFill>
                <a:cs typeface="+mj-cs"/>
              </a:rPr>
              <a:t>2_vaginal bleeding</a:t>
            </a:r>
          </a:p>
          <a:p>
            <a:pPr algn="l" rtl="0">
              <a:buNone/>
              <a:defRPr/>
            </a:pPr>
            <a:r>
              <a:rPr lang="en-US" sz="3200" dirty="0">
                <a:solidFill>
                  <a:schemeClr val="tx2">
                    <a:lumMod val="50000"/>
                  </a:schemeClr>
                </a:solidFill>
                <a:cs typeface="+mj-cs"/>
              </a:rPr>
              <a:t>3_exagurated signs and symptoms of pregnancy.</a:t>
            </a:r>
          </a:p>
          <a:p>
            <a:pPr algn="l" rtl="0">
              <a:buNone/>
              <a:defRPr/>
            </a:pPr>
            <a:r>
              <a:rPr lang="en-US" sz="3200" dirty="0">
                <a:solidFill>
                  <a:schemeClr val="tx2">
                    <a:lumMod val="50000"/>
                  </a:schemeClr>
                </a:solidFill>
                <a:cs typeface="+mj-cs"/>
              </a:rPr>
              <a:t>4_uterus larger than POA.</a:t>
            </a:r>
          </a:p>
          <a:p>
            <a:pPr algn="l" rtl="0">
              <a:buNone/>
              <a:defRPr/>
            </a:pPr>
            <a:r>
              <a:rPr lang="en-US" sz="3200" dirty="0">
                <a:solidFill>
                  <a:schemeClr val="tx2">
                    <a:lumMod val="50000"/>
                  </a:schemeClr>
                </a:solidFill>
                <a:cs typeface="+mj-cs"/>
              </a:rPr>
              <a:t>5_vesicles may be passed </a:t>
            </a:r>
            <a:r>
              <a:rPr lang="en-US" sz="3200" dirty="0" err="1">
                <a:solidFill>
                  <a:schemeClr val="tx2">
                    <a:lumMod val="50000"/>
                  </a:schemeClr>
                </a:solidFill>
                <a:cs typeface="+mj-cs"/>
              </a:rPr>
              <a:t>vaginaly</a:t>
            </a:r>
            <a:endParaRPr lang="ar-IQ" sz="3200" dirty="0">
              <a:solidFill>
                <a:schemeClr val="tx2">
                  <a:lumMod val="50000"/>
                </a:schemeClr>
              </a:solidFill>
              <a:cs typeface="+mj-cs"/>
            </a:endParaRPr>
          </a:p>
          <a:p>
            <a:pPr>
              <a:buNone/>
            </a:pP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92696"/>
            <a:ext cx="7620000" cy="5708104"/>
          </a:xfrm>
        </p:spPr>
        <p:txBody>
          <a:bodyPr>
            <a:normAutofit/>
          </a:bodyPr>
          <a:lstStyle/>
          <a:p>
            <a:pPr algn="l" rtl="0">
              <a:buNone/>
              <a:defRPr/>
            </a:pPr>
            <a:r>
              <a:rPr lang="en-US" sz="2800" dirty="0">
                <a:solidFill>
                  <a:srgbClr val="FF0000"/>
                </a:solidFill>
                <a:cs typeface="+mj-cs"/>
              </a:rPr>
              <a:t>Investigation:</a:t>
            </a:r>
          </a:p>
          <a:p>
            <a:pPr algn="l" rtl="0">
              <a:buNone/>
              <a:defRPr/>
            </a:pPr>
            <a:r>
              <a:rPr lang="en-US" sz="2800" dirty="0">
                <a:solidFill>
                  <a:schemeClr val="tx1">
                    <a:lumMod val="85000"/>
                    <a:lumOff val="15000"/>
                  </a:schemeClr>
                </a:solidFill>
                <a:cs typeface="+mj-cs"/>
              </a:rPr>
              <a:t>1_hormonal..BHCG &gt;100000IU/L is diagnostic of </a:t>
            </a:r>
            <a:r>
              <a:rPr lang="en-US" sz="2800" dirty="0" err="1">
                <a:solidFill>
                  <a:schemeClr val="tx1">
                    <a:lumMod val="85000"/>
                    <a:lumOff val="15000"/>
                  </a:schemeClr>
                </a:solidFill>
                <a:cs typeface="+mj-cs"/>
              </a:rPr>
              <a:t>H.mole</a:t>
            </a:r>
            <a:r>
              <a:rPr lang="en-US" sz="2800" dirty="0">
                <a:solidFill>
                  <a:schemeClr val="tx1">
                    <a:lumMod val="85000"/>
                    <a:lumOff val="15000"/>
                  </a:schemeClr>
                </a:solidFill>
                <a:cs typeface="+mj-cs"/>
              </a:rPr>
              <a:t>.(40000- 60000 in normal </a:t>
            </a:r>
            <a:r>
              <a:rPr lang="en-US" sz="2800" dirty="0" err="1">
                <a:solidFill>
                  <a:schemeClr val="tx1">
                    <a:lumMod val="85000"/>
                    <a:lumOff val="15000"/>
                  </a:schemeClr>
                </a:solidFill>
                <a:cs typeface="+mj-cs"/>
              </a:rPr>
              <a:t>pregnacy</a:t>
            </a:r>
            <a:r>
              <a:rPr lang="en-US" sz="2800" dirty="0">
                <a:solidFill>
                  <a:schemeClr val="tx1">
                    <a:lumMod val="85000"/>
                    <a:lumOff val="15000"/>
                  </a:schemeClr>
                </a:solidFill>
                <a:cs typeface="+mj-cs"/>
              </a:rPr>
              <a:t>)</a:t>
            </a:r>
          </a:p>
          <a:p>
            <a:pPr algn="l" rtl="0">
              <a:buNone/>
              <a:defRPr/>
            </a:pPr>
            <a:endParaRPr lang="en-US" sz="2800" dirty="0">
              <a:solidFill>
                <a:schemeClr val="tx1">
                  <a:lumMod val="85000"/>
                  <a:lumOff val="15000"/>
                </a:schemeClr>
              </a:solidFill>
              <a:cs typeface="+mj-cs"/>
            </a:endParaRPr>
          </a:p>
          <a:p>
            <a:pPr algn="l" rtl="0">
              <a:buNone/>
              <a:defRPr/>
            </a:pPr>
            <a:r>
              <a:rPr lang="en-US" sz="2800" dirty="0">
                <a:solidFill>
                  <a:schemeClr val="tx1">
                    <a:lumMod val="85000"/>
                    <a:lumOff val="15000"/>
                  </a:schemeClr>
                </a:solidFill>
                <a:cs typeface="+mj-cs"/>
              </a:rPr>
              <a:t>2_U/S..no fetus classical snow storm appearance , the vesicles appear as soap bubbles.</a:t>
            </a:r>
          </a:p>
          <a:p>
            <a:pPr algn="l" rtl="0">
              <a:buNone/>
              <a:defRPr/>
            </a:pPr>
            <a:r>
              <a:rPr lang="en-US" sz="2800" dirty="0">
                <a:solidFill>
                  <a:schemeClr val="tx1">
                    <a:lumMod val="85000"/>
                    <a:lumOff val="15000"/>
                  </a:schemeClr>
                </a:solidFill>
                <a:cs typeface="+mj-cs"/>
              </a:rPr>
              <a:t>3_chest_x ray : in case of suspicion of </a:t>
            </a:r>
            <a:r>
              <a:rPr lang="en-US" sz="2800" dirty="0" err="1">
                <a:solidFill>
                  <a:schemeClr val="tx1">
                    <a:lumMod val="85000"/>
                    <a:lumOff val="15000"/>
                  </a:schemeClr>
                </a:solidFill>
                <a:cs typeface="+mj-cs"/>
              </a:rPr>
              <a:t>tumour</a:t>
            </a:r>
            <a:r>
              <a:rPr lang="en-US" sz="2800" dirty="0">
                <a:solidFill>
                  <a:schemeClr val="tx1">
                    <a:lumMod val="85000"/>
                    <a:lumOff val="15000"/>
                  </a:schemeClr>
                </a:solidFill>
                <a:cs typeface="+mj-cs"/>
              </a:rPr>
              <a:t> ..this will show signs of metastasis .</a:t>
            </a:r>
            <a:endParaRPr lang="ar-IQ" sz="2800" dirty="0">
              <a:solidFill>
                <a:schemeClr val="tx1">
                  <a:lumMod val="85000"/>
                  <a:lumOff val="15000"/>
                </a:schemeClr>
              </a:solidFill>
              <a:cs typeface="+mj-cs"/>
            </a:endParaRPr>
          </a:p>
          <a:p>
            <a:pPr>
              <a:buNone/>
            </a:pPr>
            <a:endParaRPr lang="en-GB" sz="2800" dirty="0">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7620000" cy="5780112"/>
          </a:xfrm>
        </p:spPr>
        <p:txBody>
          <a:bodyPr>
            <a:normAutofit/>
          </a:bodyPr>
          <a:lstStyle/>
          <a:p>
            <a:pPr algn="l" rtl="0">
              <a:buNone/>
              <a:defRPr/>
            </a:pPr>
            <a:r>
              <a:rPr lang="en-US" sz="3200" dirty="0">
                <a:solidFill>
                  <a:srgbClr val="FF0000"/>
                </a:solidFill>
                <a:cs typeface="+mj-cs"/>
              </a:rPr>
              <a:t>Treatment:</a:t>
            </a:r>
          </a:p>
          <a:p>
            <a:pPr algn="l" rtl="0">
              <a:buNone/>
              <a:defRPr/>
            </a:pPr>
            <a:r>
              <a:rPr lang="en-US" sz="3200" dirty="0">
                <a:solidFill>
                  <a:schemeClr val="tx1">
                    <a:lumMod val="85000"/>
                    <a:lumOff val="15000"/>
                  </a:schemeClr>
                </a:solidFill>
                <a:cs typeface="+mj-cs"/>
              </a:rPr>
              <a:t>    In all cases evacuation of the uterus must be done . this is done by suction curettage</a:t>
            </a:r>
            <a:r>
              <a:rPr lang="en-US" sz="3200" dirty="0" smtClean="0">
                <a:solidFill>
                  <a:schemeClr val="tx1">
                    <a:lumMod val="85000"/>
                    <a:lumOff val="15000"/>
                  </a:schemeClr>
                </a:solidFill>
                <a:cs typeface="+mj-cs"/>
              </a:rPr>
              <a:t>.</a:t>
            </a:r>
            <a:endParaRPr lang="en-US" sz="3200" dirty="0">
              <a:solidFill>
                <a:schemeClr val="tx1">
                  <a:lumMod val="85000"/>
                  <a:lumOff val="15000"/>
                </a:schemeClr>
              </a:solidFill>
              <a:cs typeface="+mj-cs"/>
            </a:endParaRPr>
          </a:p>
          <a:p>
            <a:pPr algn="l" rtl="0">
              <a:buNone/>
              <a:defRPr/>
            </a:pPr>
            <a:r>
              <a:rPr lang="en-US" sz="3200" dirty="0">
                <a:solidFill>
                  <a:srgbClr val="FF0000"/>
                </a:solidFill>
                <a:cs typeface="+mj-cs"/>
              </a:rPr>
              <a:t>Fellow up:</a:t>
            </a:r>
          </a:p>
          <a:p>
            <a:pPr algn="l" rtl="0">
              <a:buNone/>
              <a:defRPr/>
            </a:pPr>
            <a:r>
              <a:rPr lang="en-US" sz="3200" dirty="0">
                <a:solidFill>
                  <a:schemeClr val="bg2">
                    <a:lumMod val="25000"/>
                  </a:schemeClr>
                </a:solidFill>
                <a:cs typeface="+mj-cs"/>
              </a:rPr>
              <a:t>This done by regular estimation of ẞ</a:t>
            </a:r>
            <a:r>
              <a:rPr lang="en-US" sz="3200" dirty="0" err="1">
                <a:solidFill>
                  <a:schemeClr val="bg2">
                    <a:lumMod val="25000"/>
                  </a:schemeClr>
                </a:solidFill>
                <a:cs typeface="+mj-cs"/>
              </a:rPr>
              <a:t>hcg</a:t>
            </a:r>
            <a:r>
              <a:rPr lang="en-US" sz="3200" dirty="0">
                <a:solidFill>
                  <a:schemeClr val="bg2">
                    <a:lumMod val="25000"/>
                  </a:schemeClr>
                </a:solidFill>
                <a:cs typeface="+mj-cs"/>
              </a:rPr>
              <a:t> in urine at least for one year and during that period must avoid pregnancy</a:t>
            </a:r>
            <a:r>
              <a:rPr lang="en-US" sz="3200" dirty="0" smtClean="0">
                <a:solidFill>
                  <a:schemeClr val="bg2">
                    <a:lumMod val="25000"/>
                  </a:schemeClr>
                </a:solidFill>
                <a:cs typeface="+mj-cs"/>
              </a:rPr>
              <a:t>.</a:t>
            </a:r>
          </a:p>
          <a:p>
            <a:pPr lvl="0">
              <a:buClr>
                <a:srgbClr val="A9A57C"/>
              </a:buClr>
              <a:buNone/>
            </a:pPr>
            <a:r>
              <a:rPr lang="en-US" sz="2800" dirty="0">
                <a:solidFill>
                  <a:srgbClr val="FF0000"/>
                </a:solidFill>
                <a:latin typeface="Times New Roman" pitchFamily="18" charset="0"/>
                <a:cs typeface="Times New Roman" pitchFamily="18" charset="0"/>
              </a:rPr>
              <a:t>The fellow up </a:t>
            </a:r>
            <a:r>
              <a:rPr lang="en-US" sz="2800" dirty="0">
                <a:solidFill>
                  <a:srgbClr val="2F2B20"/>
                </a:solidFill>
                <a:latin typeface="Times New Roman" pitchFamily="18" charset="0"/>
                <a:cs typeface="Times New Roman" pitchFamily="18" charset="0"/>
              </a:rPr>
              <a:t>done monthly  in the first 6 months then every 2 months. </a:t>
            </a:r>
            <a:r>
              <a:rPr lang="en-US" sz="2800" dirty="0" err="1">
                <a:solidFill>
                  <a:srgbClr val="2F2B20"/>
                </a:solidFill>
                <a:latin typeface="Times New Roman" pitchFamily="18" charset="0"/>
                <a:cs typeface="Times New Roman" pitchFamily="18" charset="0"/>
              </a:rPr>
              <a:t>Persistant</a:t>
            </a:r>
            <a:r>
              <a:rPr lang="en-US" sz="2800" dirty="0">
                <a:solidFill>
                  <a:srgbClr val="2F2B20"/>
                </a:solidFill>
                <a:latin typeface="Times New Roman" pitchFamily="18" charset="0"/>
                <a:cs typeface="Times New Roman" pitchFamily="18" charset="0"/>
              </a:rPr>
              <a:t> of HCG one month indicate incomplete evacuation or malignant changes.</a:t>
            </a:r>
            <a:endParaRPr lang="en-GB" sz="2800" dirty="0">
              <a:solidFill>
                <a:srgbClr val="2F2B20"/>
              </a:solidFill>
              <a:latin typeface="Times New Roman" pitchFamily="18" charset="0"/>
              <a:cs typeface="Times New Roman" pitchFamily="18" charset="0"/>
            </a:endParaRPr>
          </a:p>
          <a:p>
            <a:pPr algn="l" rtl="0">
              <a:buNone/>
              <a:defRPr/>
            </a:pPr>
            <a:endParaRPr lang="ar-IQ" sz="3200" dirty="0">
              <a:solidFill>
                <a:schemeClr val="bg2">
                  <a:lumMod val="25000"/>
                </a:schemeClr>
              </a:solidFill>
              <a:cs typeface="+mj-cs"/>
            </a:endParaRPr>
          </a:p>
          <a:p>
            <a:pPr>
              <a:buNone/>
            </a:pPr>
            <a:endParaRPr lang="en-GB" sz="3200" dirty="0">
              <a:cs typeface="+mj-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244080"/>
          </a:xfrm>
        </p:spPr>
        <p:txBody>
          <a:bodyPr/>
          <a:lstStyle/>
          <a:p>
            <a:pPr algn="ctr">
              <a:spcBef>
                <a:spcPts val="0"/>
              </a:spcBef>
            </a:pPr>
            <a:r>
              <a:rPr lang="en-US" sz="3200" b="1" dirty="0">
                <a:solidFill>
                  <a:srgbClr val="675E47"/>
                </a:solidFill>
                <a:latin typeface="Times New Roman"/>
                <a:ea typeface="Times New Roman"/>
              </a:rPr>
              <a:t>Hyperemesis </a:t>
            </a:r>
            <a:r>
              <a:rPr lang="en-US" sz="3200" b="1" dirty="0" err="1">
                <a:solidFill>
                  <a:srgbClr val="675E47"/>
                </a:solidFill>
                <a:latin typeface="Times New Roman"/>
                <a:ea typeface="Times New Roman"/>
              </a:rPr>
              <a:t>Gravidarum</a:t>
            </a:r>
            <a:r>
              <a:rPr lang="en-US" sz="3200" dirty="0">
                <a:solidFill>
                  <a:srgbClr val="675E47"/>
                </a:solidFill>
                <a:latin typeface="Times New Roman"/>
                <a:ea typeface="Times New Roman"/>
              </a:rPr>
              <a:t/>
            </a:r>
            <a:br>
              <a:rPr lang="en-US" sz="3200" dirty="0">
                <a:solidFill>
                  <a:srgbClr val="675E47"/>
                </a:solidFill>
                <a:latin typeface="Times New Roman"/>
                <a:ea typeface="Times New Roman"/>
              </a:rPr>
            </a:br>
            <a:r>
              <a:rPr lang="en-US" sz="3200" dirty="0">
                <a:solidFill>
                  <a:srgbClr val="675E47"/>
                </a:solidFill>
                <a:latin typeface="Times New Roman"/>
                <a:ea typeface="Times New Roman"/>
              </a:rPr>
              <a:t>Nausea and vomiting exists and dehydration and </a:t>
            </a:r>
            <a:r>
              <a:rPr lang="en-US" sz="3200" dirty="0" err="1">
                <a:solidFill>
                  <a:srgbClr val="675E47"/>
                </a:solidFill>
                <a:latin typeface="Times New Roman"/>
                <a:ea typeface="Times New Roman"/>
              </a:rPr>
              <a:t>keto</a:t>
            </a:r>
            <a:r>
              <a:rPr lang="en-US" sz="3200" dirty="0">
                <a:solidFill>
                  <a:srgbClr val="675E47"/>
                </a:solidFill>
                <a:latin typeface="Times New Roman"/>
                <a:ea typeface="Times New Roman"/>
              </a:rPr>
              <a:t>-acidosis escalate</a:t>
            </a:r>
            <a:br>
              <a:rPr lang="en-US" sz="3200" dirty="0">
                <a:solidFill>
                  <a:srgbClr val="675E47"/>
                </a:solidFill>
                <a:latin typeface="Times New Roman"/>
                <a:ea typeface="Times New Roman"/>
              </a:rPr>
            </a:br>
            <a:r>
              <a:rPr lang="en-US" sz="3200" dirty="0">
                <a:solidFill>
                  <a:srgbClr val="675E47"/>
                </a:solidFill>
                <a:latin typeface="Times New Roman"/>
                <a:ea typeface="Times New Roman"/>
              </a:rPr>
              <a:t>with the result that the serum electrolyte balance is disrupted.</a:t>
            </a:r>
            <a:br>
              <a:rPr lang="en-US" sz="3200" dirty="0">
                <a:solidFill>
                  <a:srgbClr val="675E47"/>
                </a:solidFill>
                <a:latin typeface="Times New Roman"/>
                <a:ea typeface="Times New Roman"/>
              </a:rPr>
            </a:br>
            <a:endParaRPr lang="en-US" sz="3200" dirty="0"/>
          </a:p>
        </p:txBody>
      </p:sp>
      <p:sp>
        <p:nvSpPr>
          <p:cNvPr id="3" name="Subtitle 2"/>
          <p:cNvSpPr>
            <a:spLocks noGrp="1"/>
          </p:cNvSpPr>
          <p:nvPr>
            <p:ph type="subTitle" idx="1"/>
          </p:nvPr>
        </p:nvSpPr>
        <p:spPr/>
        <p:txBody>
          <a:bodyPr/>
          <a:lstStyle/>
          <a:p>
            <a:endParaRPr lang="en-US" dirty="0"/>
          </a:p>
        </p:txBody>
      </p:sp>
      <p:pic>
        <p:nvPicPr>
          <p:cNvPr id="1026" name="Picture 2" descr="C:\Users\dell\Pictures\Saved Pictures\images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321593"/>
            <a:ext cx="6624736"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101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7620000" cy="1080120"/>
          </a:xfrm>
        </p:spPr>
        <p:txBody>
          <a:bodyPr/>
          <a:lstStyle/>
          <a:p>
            <a:pPr algn="ctr">
              <a:spcBef>
                <a:spcPts val="0"/>
              </a:spcBef>
            </a:pPr>
            <a:r>
              <a:rPr lang="en-US" sz="4000" b="1" dirty="0">
                <a:latin typeface="Times New Roman"/>
                <a:ea typeface="Times New Roman"/>
              </a:rPr>
              <a:t>Hyperemesis </a:t>
            </a:r>
            <a:r>
              <a:rPr lang="en-US" sz="4000" b="1" dirty="0" err="1">
                <a:latin typeface="Times New Roman"/>
                <a:ea typeface="Times New Roman"/>
              </a:rPr>
              <a:t>Gravidarum</a:t>
            </a:r>
            <a:r>
              <a:rPr lang="en-US" sz="3600" dirty="0">
                <a:latin typeface="Times New Roman"/>
                <a:ea typeface="Times New Roman"/>
              </a:rPr>
              <a:t/>
            </a:r>
            <a:br>
              <a:rPr lang="en-US" sz="3600" dirty="0">
                <a:latin typeface="Times New Roman"/>
                <a:ea typeface="Times New Roman"/>
              </a:rPr>
            </a:br>
            <a:endParaRPr lang="en-US" sz="4000" dirty="0"/>
          </a:p>
        </p:txBody>
      </p:sp>
      <p:sp>
        <p:nvSpPr>
          <p:cNvPr id="3" name="Content Placeholder 2"/>
          <p:cNvSpPr>
            <a:spLocks noGrp="1"/>
          </p:cNvSpPr>
          <p:nvPr>
            <p:ph idx="1"/>
          </p:nvPr>
        </p:nvSpPr>
        <p:spPr>
          <a:xfrm>
            <a:off x="457200" y="1124744"/>
            <a:ext cx="7620000" cy="5276056"/>
          </a:xfrm>
        </p:spPr>
        <p:txBody>
          <a:bodyPr>
            <a:normAutofit fontScale="92500"/>
          </a:bodyPr>
          <a:lstStyle/>
          <a:p>
            <a:pPr marL="0" indent="0" algn="just">
              <a:lnSpc>
                <a:spcPct val="150000"/>
              </a:lnSpc>
              <a:spcBef>
                <a:spcPts val="0"/>
              </a:spcBef>
              <a:buNone/>
            </a:pPr>
            <a:r>
              <a:rPr lang="en-US" sz="2400" dirty="0">
                <a:solidFill>
                  <a:srgbClr val="FF0000"/>
                </a:solidFill>
                <a:latin typeface="Times New Roman"/>
                <a:ea typeface="Times New Roman"/>
              </a:rPr>
              <a:t>Cause:</a:t>
            </a:r>
            <a:r>
              <a:rPr lang="en-US" sz="2400" dirty="0">
                <a:latin typeface="Times New Roman"/>
                <a:ea typeface="Times New Roman"/>
              </a:rPr>
              <a:t>- It is unclear but it is known to be associated with:</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1. Multiple pregnancy</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2. </a:t>
            </a:r>
            <a:r>
              <a:rPr lang="en-US" sz="2400" dirty="0" err="1">
                <a:latin typeface="Times New Roman"/>
                <a:ea typeface="Times New Roman"/>
              </a:rPr>
              <a:t>Hydatidiform</a:t>
            </a:r>
            <a:r>
              <a:rPr lang="en-US" sz="2400" dirty="0">
                <a:latin typeface="Times New Roman"/>
                <a:ea typeface="Times New Roman"/>
              </a:rPr>
              <a:t> mole</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3. A history of unsuccessful pregnancies</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Assessing the mother’s condition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accompanied by pain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Dryness or inelasticity of the skin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weight less </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pulse rate weak , rapid and the blood pressure will be low.</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urine will smell of acetone, scant and dark in color.</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2377717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7620000" cy="45719"/>
          </a:xfrm>
        </p:spPr>
        <p:txBody>
          <a:bodyPr/>
          <a:lstStyle/>
          <a:p>
            <a:pPr lvl="0" indent="-228600">
              <a:lnSpc>
                <a:spcPct val="150000"/>
              </a:lnSpc>
              <a:spcBef>
                <a:spcPts val="0"/>
              </a:spcBef>
            </a:pPr>
            <a:r>
              <a:rPr lang="en-US" sz="2800" b="1" spc="0" dirty="0" smtClean="0">
                <a:solidFill>
                  <a:srgbClr val="FF0000"/>
                </a:solidFill>
                <a:latin typeface="Times New Roman"/>
                <a:ea typeface="Times New Roman"/>
              </a:rPr>
              <a:t>Treatment</a:t>
            </a:r>
            <a:endParaRPr lang="en-US" sz="5400" dirty="0">
              <a:solidFill>
                <a:srgbClr val="FF0000"/>
              </a:solidFill>
            </a:endParaRPr>
          </a:p>
        </p:txBody>
      </p:sp>
      <p:sp>
        <p:nvSpPr>
          <p:cNvPr id="3" name="Content Placeholder 2"/>
          <p:cNvSpPr>
            <a:spLocks noGrp="1"/>
          </p:cNvSpPr>
          <p:nvPr>
            <p:ph idx="1"/>
          </p:nvPr>
        </p:nvSpPr>
        <p:spPr>
          <a:xfrm>
            <a:off x="457200" y="1052736"/>
            <a:ext cx="7620000" cy="5348064"/>
          </a:xfrm>
        </p:spPr>
        <p:txBody>
          <a:bodyPr>
            <a:normAutofit lnSpcReduction="10000"/>
          </a:bodyPr>
          <a:lstStyle/>
          <a:p>
            <a:pPr marL="0" indent="0" algn="just">
              <a:lnSpc>
                <a:spcPct val="150000"/>
              </a:lnSpc>
              <a:spcBef>
                <a:spcPts val="0"/>
              </a:spcBef>
              <a:buNone/>
            </a:pPr>
            <a:r>
              <a:rPr lang="en-US" sz="2400" dirty="0" smtClean="0">
                <a:latin typeface="Times New Roman"/>
                <a:ea typeface="Times New Roman"/>
              </a:rPr>
              <a:t>- </a:t>
            </a:r>
            <a:r>
              <a:rPr lang="en-US" sz="2400" dirty="0">
                <a:latin typeface="Times New Roman"/>
                <a:ea typeface="Times New Roman"/>
              </a:rPr>
              <a:t>Calm, reassurance and giving sensitive information to mother.</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potassium and sodium levels will be corrected </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infusion continued until hydration and electrolyte return to normal.</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Vitamin B12 and C, folic acid and iron to correct the </a:t>
            </a:r>
            <a:r>
              <a:rPr lang="en-US" sz="2400" dirty="0" err="1">
                <a:latin typeface="Times New Roman"/>
                <a:ea typeface="Times New Roman"/>
              </a:rPr>
              <a:t>anaemia</a:t>
            </a:r>
            <a:r>
              <a:rPr lang="en-US" sz="2400" dirty="0">
                <a:latin typeface="Times New Roman"/>
                <a:ea typeface="Times New Roman"/>
              </a:rPr>
              <a:t>.</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Observe BP, pulse rate and temperature at least 4-hourly.</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Measure the intake and output of fluids</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Once vomiting has ceased for a period of 24 hours oral fluid.</a:t>
            </a:r>
            <a:endParaRPr lang="en-US" sz="2000" dirty="0">
              <a:latin typeface="Times New Roman"/>
              <a:ea typeface="Times New Roman"/>
            </a:endParaRPr>
          </a:p>
          <a:p>
            <a:pPr marL="114300" indent="0">
              <a:buNone/>
            </a:pPr>
            <a:endParaRPr lang="en-US" dirty="0"/>
          </a:p>
        </p:txBody>
      </p:sp>
    </p:spTree>
    <p:extLst>
      <p:ext uri="{BB962C8B-B14F-4D97-AF65-F5344CB8AC3E}">
        <p14:creationId xmlns:p14="http://schemas.microsoft.com/office/powerpoint/2010/main" val="40206716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Times New Roman"/>
                <a:ea typeface="Times New Roman"/>
              </a:rPr>
              <a:t>Pregnancy Induced </a:t>
            </a:r>
            <a:r>
              <a:rPr lang="en-US" sz="4000" b="1" dirty="0" smtClean="0">
                <a:latin typeface="Times New Roman"/>
                <a:ea typeface="Times New Roman"/>
              </a:rPr>
              <a:t>Hypertension</a:t>
            </a:r>
            <a:endParaRPr lang="en-US" sz="4000" dirty="0"/>
          </a:p>
        </p:txBody>
      </p:sp>
      <p:sp>
        <p:nvSpPr>
          <p:cNvPr id="3" name="Content Placeholder 2"/>
          <p:cNvSpPr>
            <a:spLocks noGrp="1"/>
          </p:cNvSpPr>
          <p:nvPr>
            <p:ph idx="1"/>
          </p:nvPr>
        </p:nvSpPr>
        <p:spPr>
          <a:xfrm>
            <a:off x="457200" y="1268760"/>
            <a:ext cx="7620000" cy="5132040"/>
          </a:xfrm>
        </p:spPr>
        <p:txBody>
          <a:bodyPr>
            <a:normAutofit fontScale="92500" lnSpcReduction="20000"/>
          </a:bodyPr>
          <a:lstStyle/>
          <a:p>
            <a:pPr marL="0" indent="0" algn="just">
              <a:lnSpc>
                <a:spcPct val="150000"/>
              </a:lnSpc>
              <a:spcBef>
                <a:spcPts val="0"/>
              </a:spcBef>
              <a:buNone/>
            </a:pPr>
            <a:r>
              <a:rPr lang="en-US" sz="2400" dirty="0" smtClean="0">
                <a:latin typeface="Times New Roman"/>
                <a:ea typeface="Times New Roman"/>
              </a:rPr>
              <a:t>Pregnancy </a:t>
            </a:r>
            <a:r>
              <a:rPr lang="en-US" sz="2400" dirty="0">
                <a:latin typeface="Times New Roman"/>
                <a:ea typeface="Times New Roman"/>
              </a:rPr>
              <a:t>induced </a:t>
            </a:r>
            <a:r>
              <a:rPr lang="en-US" sz="2400" dirty="0" smtClean="0">
                <a:latin typeface="Times New Roman"/>
                <a:ea typeface="Times New Roman"/>
              </a:rPr>
              <a:t>hypertension </a:t>
            </a:r>
            <a:r>
              <a:rPr lang="en-US" sz="2400" dirty="0">
                <a:latin typeface="Times New Roman"/>
                <a:ea typeface="Times New Roman"/>
              </a:rPr>
              <a:t>(PIH) is spasm of arterial vessels during pregnancy manifested by hypertension, edema, and albuminuria</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1 Preeclampsia</a:t>
            </a:r>
            <a:endParaRPr lang="en-US" sz="2000" dirty="0">
              <a:latin typeface="Times New Roman"/>
              <a:ea typeface="Times New Roman"/>
            </a:endParaRPr>
          </a:p>
          <a:p>
            <a:pPr marL="0" indent="0" algn="just">
              <a:lnSpc>
                <a:spcPct val="150000"/>
              </a:lnSpc>
              <a:spcBef>
                <a:spcPts val="0"/>
              </a:spcBef>
              <a:buNone/>
            </a:pPr>
            <a:r>
              <a:rPr lang="en-US" sz="2400" b="1" dirty="0" err="1">
                <a:latin typeface="Times New Roman"/>
                <a:ea typeface="Times New Roman"/>
              </a:rPr>
              <a:t>Aetiology</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It only occurs after 20 weeks of gestation is uncommon before the 30 weeks.</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Diagnosis of pre </a:t>
            </a:r>
            <a:r>
              <a:rPr lang="en-US" sz="2400" b="1" dirty="0" err="1">
                <a:latin typeface="Times New Roman"/>
                <a:ea typeface="Times New Roman"/>
              </a:rPr>
              <a:t>eclampsia</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1-Blood pressure </a:t>
            </a:r>
            <a:r>
              <a:rPr lang="en-US" sz="2400" dirty="0">
                <a:latin typeface="Times New Roman"/>
                <a:ea typeface="Times New Roman"/>
              </a:rPr>
              <a:t>– A rise of 15-20 mmHg above the normal diastolic pressure or an increase above 90 mmHg on two occasions.</a:t>
            </a:r>
            <a:endParaRPr lang="en-US" sz="2000" dirty="0">
              <a:latin typeface="Times New Roman"/>
              <a:ea typeface="Times New Roman"/>
            </a:endParaRPr>
          </a:p>
          <a:p>
            <a:pPr marL="114300" indent="0">
              <a:buNone/>
            </a:pPr>
            <a:endParaRPr lang="en-US" dirty="0"/>
          </a:p>
        </p:txBody>
      </p:sp>
    </p:spTree>
    <p:extLst>
      <p:ext uri="{BB962C8B-B14F-4D97-AF65-F5344CB8AC3E}">
        <p14:creationId xmlns:p14="http://schemas.microsoft.com/office/powerpoint/2010/main" val="38502303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30026"/>
          </a:xfrm>
        </p:spPr>
        <p:txBody>
          <a:bodyPr/>
          <a:lstStyle/>
          <a:p>
            <a:endParaRPr lang="en-US" dirty="0"/>
          </a:p>
        </p:txBody>
      </p:sp>
      <p:sp>
        <p:nvSpPr>
          <p:cNvPr id="3" name="Content Placeholder 2"/>
          <p:cNvSpPr>
            <a:spLocks noGrp="1"/>
          </p:cNvSpPr>
          <p:nvPr>
            <p:ph idx="1"/>
          </p:nvPr>
        </p:nvSpPr>
        <p:spPr>
          <a:xfrm>
            <a:off x="457200" y="764704"/>
            <a:ext cx="7620000" cy="5636096"/>
          </a:xfrm>
        </p:spPr>
        <p:txBody>
          <a:bodyPr>
            <a:normAutofit fontScale="92500"/>
          </a:bodyPr>
          <a:lstStyle/>
          <a:p>
            <a:pPr marL="0" indent="0" algn="just">
              <a:lnSpc>
                <a:spcPct val="150000"/>
              </a:lnSpc>
              <a:spcBef>
                <a:spcPts val="0"/>
              </a:spcBef>
              <a:buNone/>
            </a:pPr>
            <a:r>
              <a:rPr lang="en-US" sz="2400" b="1" dirty="0">
                <a:latin typeface="Times New Roman"/>
                <a:ea typeface="Times New Roman"/>
              </a:rPr>
              <a:t>2-Proteinuria </a:t>
            </a:r>
            <a:r>
              <a:rPr lang="en-US" sz="2400" dirty="0">
                <a:latin typeface="Times New Roman"/>
                <a:ea typeface="Times New Roman"/>
              </a:rPr>
              <a:t>in the absence of urinary tract infection is indicative of renal damage. The amount of protein in the urine is frequently taken as an index of the severity of pre </a:t>
            </a:r>
            <a:r>
              <a:rPr lang="en-US" sz="2400" dirty="0" err="1">
                <a:latin typeface="Times New Roman"/>
                <a:ea typeface="Times New Roman"/>
              </a:rPr>
              <a:t>eclampsia</a:t>
            </a:r>
            <a:r>
              <a:rPr lang="en-US" sz="2400" dirty="0">
                <a:latin typeface="Times New Roman"/>
                <a:ea typeface="Times New Roman"/>
              </a:rPr>
              <a:t>.</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3-Oedema </a:t>
            </a:r>
            <a:r>
              <a:rPr lang="en-US" sz="2400" dirty="0">
                <a:latin typeface="Times New Roman"/>
                <a:ea typeface="Times New Roman"/>
              </a:rPr>
              <a:t>It may appear rather suddenly and be associated with a rapid rate of weight gain, found in: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Feet, ankles and pre-</a:t>
            </a:r>
            <a:r>
              <a:rPr lang="en-US" sz="2400" dirty="0" err="1">
                <a:latin typeface="Times New Roman"/>
                <a:ea typeface="Times New Roman"/>
              </a:rPr>
              <a:t>tibial</a:t>
            </a:r>
            <a:r>
              <a:rPr lang="en-US" sz="2400" dirty="0">
                <a:latin typeface="Times New Roman"/>
                <a:ea typeface="Times New Roman"/>
              </a:rPr>
              <a:t> region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hands </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lower abdomen</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vulva</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Sacral </a:t>
            </a:r>
            <a:r>
              <a:rPr lang="en-US" sz="2400" dirty="0" err="1">
                <a:latin typeface="Times New Roman"/>
                <a:ea typeface="Times New Roman"/>
              </a:rPr>
              <a:t>oedema</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8920506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50106"/>
          </a:xfrm>
        </p:spPr>
        <p:txBody>
          <a:bodyPr/>
          <a:lstStyle/>
          <a:p>
            <a:pPr lvl="0" indent="-228600">
              <a:lnSpc>
                <a:spcPct val="150000"/>
              </a:lnSpc>
              <a:spcBef>
                <a:spcPts val="0"/>
              </a:spcBef>
            </a:pPr>
            <a:r>
              <a:rPr lang="en-US" sz="2400" b="1" spc="0" dirty="0">
                <a:solidFill>
                  <a:srgbClr val="FF0000"/>
                </a:solidFill>
                <a:latin typeface="Times New Roman"/>
                <a:ea typeface="Times New Roman"/>
                <a:cs typeface="+mn-cs"/>
              </a:rPr>
              <a:t>Classification</a:t>
            </a:r>
            <a:endParaRPr lang="en-US" sz="2000" spc="0" dirty="0">
              <a:solidFill>
                <a:srgbClr val="FF0000"/>
              </a:solidFill>
              <a:latin typeface="Times New Roman"/>
              <a:ea typeface="Times New Roman"/>
              <a:cs typeface="+mn-cs"/>
            </a:endParaRPr>
          </a:p>
        </p:txBody>
      </p:sp>
      <p:sp>
        <p:nvSpPr>
          <p:cNvPr id="3" name="Content Placeholder 2"/>
          <p:cNvSpPr>
            <a:spLocks noGrp="1"/>
          </p:cNvSpPr>
          <p:nvPr>
            <p:ph idx="1"/>
          </p:nvPr>
        </p:nvSpPr>
        <p:spPr>
          <a:xfrm>
            <a:off x="457200" y="1268760"/>
            <a:ext cx="7620000" cy="5132040"/>
          </a:xfrm>
        </p:spPr>
        <p:txBody>
          <a:bodyPr>
            <a:normAutofit fontScale="92500"/>
          </a:bodyPr>
          <a:lstStyle/>
          <a:p>
            <a:pPr marL="0" algn="just">
              <a:lnSpc>
                <a:spcPct val="150000"/>
              </a:lnSpc>
              <a:spcBef>
                <a:spcPts val="0"/>
              </a:spcBef>
            </a:pPr>
            <a:r>
              <a:rPr lang="en-US" sz="2400" b="1" dirty="0" smtClean="0">
                <a:latin typeface="Times New Roman"/>
                <a:ea typeface="Times New Roman"/>
              </a:rPr>
              <a:t>Mild </a:t>
            </a:r>
            <a:r>
              <a:rPr lang="en-US" sz="2400" dirty="0">
                <a:latin typeface="Times New Roman"/>
                <a:ea typeface="Times New Roman"/>
              </a:rPr>
              <a:t>–diastolic blood pressure rises above 90 mmHg. </a:t>
            </a:r>
            <a:r>
              <a:rPr lang="en-US" sz="2400" dirty="0" err="1">
                <a:latin typeface="Times New Roman"/>
                <a:ea typeface="Times New Roman"/>
              </a:rPr>
              <a:t>Oedema</a:t>
            </a:r>
            <a:r>
              <a:rPr lang="en-US" sz="2400" dirty="0">
                <a:latin typeface="Times New Roman"/>
                <a:ea typeface="Times New Roman"/>
              </a:rPr>
              <a:t> of the feet, ankles and pretibial region may be present.</a:t>
            </a:r>
            <a:endParaRPr lang="en-US" sz="2000" dirty="0">
              <a:latin typeface="Times New Roman"/>
              <a:ea typeface="Times New Roman"/>
            </a:endParaRPr>
          </a:p>
          <a:p>
            <a:pPr marL="0" algn="just">
              <a:lnSpc>
                <a:spcPct val="150000"/>
              </a:lnSpc>
              <a:spcBef>
                <a:spcPts val="0"/>
              </a:spcBef>
            </a:pPr>
            <a:r>
              <a:rPr lang="en-US" sz="2400" b="1" dirty="0">
                <a:latin typeface="Times New Roman"/>
                <a:ea typeface="Times New Roman"/>
              </a:rPr>
              <a:t>Moderate – </a:t>
            </a:r>
            <a:r>
              <a:rPr lang="en-US" sz="2400" dirty="0">
                <a:latin typeface="Times New Roman"/>
                <a:ea typeface="Times New Roman"/>
              </a:rPr>
              <a:t>Preeclampsia is usually diagnosed when there is a marked rise in the systolic and diastolic pressure, when proteinuria is present in the </a:t>
            </a:r>
            <a:r>
              <a:rPr lang="en-US" sz="2400" u="sng" dirty="0">
                <a:latin typeface="Times New Roman"/>
                <a:ea typeface="Times New Roman"/>
              </a:rPr>
              <a:t>absence of a urinary tract infection</a:t>
            </a:r>
            <a:r>
              <a:rPr lang="en-US" sz="2400" dirty="0">
                <a:latin typeface="Times New Roman"/>
                <a:ea typeface="Times New Roman"/>
              </a:rPr>
              <a:t> and more generalized edema.</a:t>
            </a:r>
            <a:endParaRPr lang="en-US" sz="2000" dirty="0">
              <a:latin typeface="Times New Roman"/>
              <a:ea typeface="Times New Roman"/>
            </a:endParaRPr>
          </a:p>
          <a:p>
            <a:pPr marL="0" algn="just">
              <a:lnSpc>
                <a:spcPct val="150000"/>
              </a:lnSpc>
              <a:spcBef>
                <a:spcPts val="0"/>
              </a:spcBef>
            </a:pPr>
            <a:r>
              <a:rPr lang="en-US" sz="2400" b="1" dirty="0">
                <a:latin typeface="Times New Roman"/>
                <a:ea typeface="Times New Roman"/>
              </a:rPr>
              <a:t>Severe </a:t>
            </a:r>
            <a:r>
              <a:rPr lang="en-US" sz="2400" dirty="0">
                <a:latin typeface="Times New Roman"/>
                <a:ea typeface="Times New Roman"/>
              </a:rPr>
              <a:t>–blood pressure exceeds 170/110mmhg, an increase in the protein </a:t>
            </a:r>
            <a:r>
              <a:rPr lang="en-US" sz="2400" dirty="0" err="1">
                <a:latin typeface="Times New Roman"/>
                <a:ea typeface="Times New Roman"/>
              </a:rPr>
              <a:t>uria,oedema</a:t>
            </a:r>
            <a:r>
              <a:rPr lang="en-US" sz="2400" dirty="0">
                <a:latin typeface="Times New Roman"/>
                <a:ea typeface="Times New Roman"/>
              </a:rPr>
              <a:t> is marked complain of frontal headaches &amp; visual disturbances</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30186767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50106"/>
          </a:xfrm>
        </p:spPr>
        <p:txBody>
          <a:bodyPr/>
          <a:lstStyle/>
          <a:p>
            <a:pPr lvl="0" indent="-228600">
              <a:lnSpc>
                <a:spcPct val="150000"/>
              </a:lnSpc>
              <a:spcBef>
                <a:spcPts val="0"/>
              </a:spcBef>
            </a:pPr>
            <a:r>
              <a:rPr lang="en-US" sz="2800" b="1" spc="0" dirty="0">
                <a:solidFill>
                  <a:srgbClr val="FF0000"/>
                </a:solidFill>
                <a:latin typeface="Times New Roman"/>
                <a:ea typeface="Times New Roman"/>
                <a:cs typeface="+mn-cs"/>
              </a:rPr>
              <a:t>Effects on the </a:t>
            </a:r>
            <a:r>
              <a:rPr lang="en-US" sz="2800" b="1" spc="0" dirty="0" smtClean="0">
                <a:solidFill>
                  <a:srgbClr val="FF0000"/>
                </a:solidFill>
                <a:latin typeface="Times New Roman"/>
                <a:ea typeface="Times New Roman"/>
                <a:cs typeface="+mn-cs"/>
              </a:rPr>
              <a:t>mother</a:t>
            </a:r>
            <a:endParaRPr lang="en-US" sz="5400" dirty="0">
              <a:solidFill>
                <a:srgbClr val="FF0000"/>
              </a:solidFill>
            </a:endParaRPr>
          </a:p>
        </p:txBody>
      </p:sp>
      <p:sp>
        <p:nvSpPr>
          <p:cNvPr id="3" name="Content Placeholder 2"/>
          <p:cNvSpPr>
            <a:spLocks noGrp="1"/>
          </p:cNvSpPr>
          <p:nvPr>
            <p:ph idx="1"/>
          </p:nvPr>
        </p:nvSpPr>
        <p:spPr>
          <a:xfrm>
            <a:off x="457200" y="1196752"/>
            <a:ext cx="7620000" cy="5204048"/>
          </a:xfrm>
        </p:spPr>
        <p:txBody>
          <a:bodyPr>
            <a:normAutofit/>
          </a:bodyPr>
          <a:lstStyle/>
          <a:p>
            <a:pPr marL="0" algn="just">
              <a:lnSpc>
                <a:spcPct val="150000"/>
              </a:lnSpc>
              <a:spcBef>
                <a:spcPts val="0"/>
              </a:spcBef>
            </a:pPr>
            <a:r>
              <a:rPr lang="en-US" sz="2400" dirty="0" smtClean="0">
                <a:latin typeface="Times New Roman"/>
                <a:ea typeface="Times New Roman"/>
              </a:rPr>
              <a:t>- </a:t>
            </a:r>
            <a:r>
              <a:rPr lang="en-US" sz="2400" dirty="0">
                <a:latin typeface="Times New Roman"/>
                <a:ea typeface="Times New Roman"/>
              </a:rPr>
              <a:t>Placenta abruption </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Hematological disturbance  and the kidneys lungs, heart and liver may be seriously damaged.</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Blindness can occur.</a:t>
            </a:r>
            <a:endParaRPr lang="en-US" sz="2000" dirty="0">
              <a:latin typeface="Times New Roman"/>
              <a:ea typeface="Times New Roman"/>
            </a:endParaRPr>
          </a:p>
          <a:p>
            <a:pPr marL="0" algn="just">
              <a:lnSpc>
                <a:spcPct val="150000"/>
              </a:lnSpc>
              <a:spcBef>
                <a:spcPts val="0"/>
              </a:spcBef>
            </a:pPr>
            <a:r>
              <a:rPr lang="en-US" sz="2400" b="1" dirty="0">
                <a:latin typeface="Times New Roman"/>
                <a:ea typeface="Times New Roman"/>
              </a:rPr>
              <a:t>Effects on the fetus</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Reduced placental function can result in low birth weight.</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Placental abruption, if minor, will contribute to fetal hypoxia, if major, intra uterine death will occur.</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27016933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78098"/>
          </a:xfrm>
        </p:spPr>
        <p:txBody>
          <a:bodyPr/>
          <a:lstStyle/>
          <a:p>
            <a:pPr lvl="0" indent="-228600">
              <a:lnSpc>
                <a:spcPct val="150000"/>
              </a:lnSpc>
              <a:spcBef>
                <a:spcPts val="0"/>
              </a:spcBef>
            </a:pPr>
            <a:r>
              <a:rPr lang="en-US" sz="2800" b="1" spc="0" dirty="0" smtClean="0">
                <a:solidFill>
                  <a:srgbClr val="FF0000"/>
                </a:solidFill>
                <a:latin typeface="Times New Roman"/>
                <a:ea typeface="Times New Roman"/>
                <a:cs typeface="+mn-cs"/>
              </a:rPr>
              <a:t>Management</a:t>
            </a:r>
            <a:endParaRPr lang="en-US" sz="7200" dirty="0">
              <a:solidFill>
                <a:srgbClr val="FF0000"/>
              </a:solidFill>
            </a:endParaRPr>
          </a:p>
        </p:txBody>
      </p:sp>
      <p:sp>
        <p:nvSpPr>
          <p:cNvPr id="3" name="Content Placeholder 2"/>
          <p:cNvSpPr>
            <a:spLocks noGrp="1"/>
          </p:cNvSpPr>
          <p:nvPr>
            <p:ph idx="1"/>
          </p:nvPr>
        </p:nvSpPr>
        <p:spPr>
          <a:xfrm>
            <a:off x="457200" y="980728"/>
            <a:ext cx="7620000" cy="5420072"/>
          </a:xfrm>
        </p:spPr>
        <p:txBody>
          <a:bodyPr>
            <a:normAutofit fontScale="77500" lnSpcReduction="20000"/>
          </a:bodyPr>
          <a:lstStyle/>
          <a:p>
            <a:pPr marL="0" indent="0" algn="just">
              <a:lnSpc>
                <a:spcPct val="150000"/>
              </a:lnSpc>
              <a:spcBef>
                <a:spcPts val="0"/>
              </a:spcBef>
              <a:buNone/>
            </a:pPr>
            <a:r>
              <a:rPr lang="en-US" sz="2400" dirty="0" smtClean="0">
                <a:latin typeface="Times New Roman"/>
                <a:ea typeface="Times New Roman"/>
              </a:rPr>
              <a:t>-</a:t>
            </a:r>
            <a:r>
              <a:rPr lang="en-US" sz="2400" dirty="0">
                <a:latin typeface="Times New Roman"/>
                <a:ea typeface="Times New Roman"/>
              </a:rPr>
              <a:t>Depending up on the severity of the disease a mother may be admitted to the hospital. </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Bed rest</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Diet: </a:t>
            </a:r>
            <a:r>
              <a:rPr lang="en-US" sz="2400" dirty="0">
                <a:latin typeface="Times New Roman"/>
                <a:ea typeface="Times New Roman"/>
              </a:rPr>
              <a:t>a diet rich in protein, fiber and vitamin may be recommended fluid should be encouraged.</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Weight: </a:t>
            </a:r>
            <a:r>
              <a:rPr lang="en-US" sz="2400" dirty="0">
                <a:latin typeface="Times New Roman"/>
                <a:ea typeface="Times New Roman"/>
              </a:rPr>
              <a:t>Should be estimated and recorded twice weekly if and </a:t>
            </a:r>
            <a:r>
              <a:rPr lang="en-US" sz="2400" dirty="0" err="1">
                <a:latin typeface="Times New Roman"/>
                <a:ea typeface="Times New Roman"/>
              </a:rPr>
              <a:t>oedema</a:t>
            </a:r>
            <a:r>
              <a:rPr lang="en-US" sz="2400" dirty="0">
                <a:latin typeface="Times New Roman"/>
                <a:ea typeface="Times New Roman"/>
              </a:rPr>
              <a:t> should be observed daily.</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Urine: </a:t>
            </a:r>
            <a:r>
              <a:rPr lang="en-US" sz="2400" dirty="0">
                <a:latin typeface="Times New Roman"/>
                <a:ea typeface="Times New Roman"/>
              </a:rPr>
              <a:t>should be tested for protein and ketenes.</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Fluid intake and out put </a:t>
            </a:r>
            <a:r>
              <a:rPr lang="en-US" sz="2400" dirty="0">
                <a:latin typeface="Times New Roman"/>
                <a:ea typeface="Times New Roman"/>
              </a:rPr>
              <a:t>should be continuously measured.</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Blood pressure </a:t>
            </a:r>
            <a:r>
              <a:rPr lang="en-US" sz="2400" dirty="0">
                <a:latin typeface="Times New Roman"/>
                <a:ea typeface="Times New Roman"/>
              </a:rPr>
              <a:t>is ascertained 4- hourly in moderate pre </a:t>
            </a:r>
            <a:r>
              <a:rPr lang="en-US" sz="2400" dirty="0" err="1">
                <a:latin typeface="Times New Roman"/>
                <a:ea typeface="Times New Roman"/>
              </a:rPr>
              <a:t>eclampsia</a:t>
            </a:r>
            <a:r>
              <a:rPr lang="en-US" sz="2400" dirty="0">
                <a:latin typeface="Times New Roman"/>
                <a:ea typeface="Times New Roman"/>
              </a:rPr>
              <a:t> but will be taken 2 hourly or more .</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Abdominal examination </a:t>
            </a:r>
            <a:r>
              <a:rPr lang="en-US" sz="2400" dirty="0">
                <a:latin typeface="Times New Roman"/>
                <a:ea typeface="Times New Roman"/>
              </a:rPr>
              <a:t>will be carried out, any discomfort, tenderness or pain .FH rate and fetal wellbeing is also recorded.</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Sedation </a:t>
            </a:r>
            <a:r>
              <a:rPr lang="en-US" sz="2400" dirty="0">
                <a:latin typeface="Times New Roman"/>
                <a:ea typeface="Times New Roman"/>
              </a:rPr>
              <a:t>– may be prescribed.</a:t>
            </a:r>
            <a:endParaRPr lang="en-US" sz="2000" dirty="0">
              <a:latin typeface="Times New Roman"/>
              <a:ea typeface="Times New Roman"/>
            </a:endParaRPr>
          </a:p>
          <a:p>
            <a:pPr marL="114300" indent="0">
              <a:buNone/>
            </a:pPr>
            <a:endParaRPr lang="en-US" dirty="0"/>
          </a:p>
        </p:txBody>
      </p:sp>
    </p:spTree>
    <p:extLst>
      <p:ext uri="{BB962C8B-B14F-4D97-AF65-F5344CB8AC3E}">
        <p14:creationId xmlns:p14="http://schemas.microsoft.com/office/powerpoint/2010/main" val="38267153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06090"/>
          </a:xfrm>
        </p:spPr>
        <p:txBody>
          <a:bodyPr/>
          <a:lstStyle/>
          <a:p>
            <a:pPr lvl="0" indent="-228600">
              <a:lnSpc>
                <a:spcPct val="150000"/>
              </a:lnSpc>
              <a:spcBef>
                <a:spcPts val="0"/>
              </a:spcBef>
            </a:pPr>
            <a:r>
              <a:rPr lang="en-US" sz="2400" b="1" spc="0" dirty="0">
                <a:solidFill>
                  <a:srgbClr val="FF0000"/>
                </a:solidFill>
                <a:latin typeface="Times New Roman"/>
                <a:ea typeface="Times New Roman"/>
                <a:cs typeface="+mn-cs"/>
              </a:rPr>
              <a:t>Management during </a:t>
            </a:r>
            <a:r>
              <a:rPr lang="en-US" sz="2400" b="1" spc="0" dirty="0" err="1" smtClean="0">
                <a:solidFill>
                  <a:srgbClr val="FF0000"/>
                </a:solidFill>
                <a:latin typeface="Times New Roman"/>
                <a:ea typeface="Times New Roman"/>
                <a:cs typeface="+mn-cs"/>
              </a:rPr>
              <a:t>labour</a:t>
            </a:r>
            <a:endParaRPr lang="en-US" sz="4800" dirty="0">
              <a:solidFill>
                <a:srgbClr val="FF0000"/>
              </a:solidFill>
            </a:endParaRPr>
          </a:p>
        </p:txBody>
      </p:sp>
      <p:sp>
        <p:nvSpPr>
          <p:cNvPr id="3" name="Content Placeholder 2"/>
          <p:cNvSpPr>
            <a:spLocks noGrp="1"/>
          </p:cNvSpPr>
          <p:nvPr>
            <p:ph idx="1"/>
          </p:nvPr>
        </p:nvSpPr>
        <p:spPr>
          <a:xfrm>
            <a:off x="457200" y="1124744"/>
            <a:ext cx="7620000" cy="5276056"/>
          </a:xfrm>
        </p:spPr>
        <p:txBody>
          <a:bodyPr>
            <a:normAutofit/>
          </a:bodyPr>
          <a:lstStyle/>
          <a:p>
            <a:pPr marL="0" algn="just">
              <a:lnSpc>
                <a:spcPct val="150000"/>
              </a:lnSpc>
              <a:spcBef>
                <a:spcPts val="0"/>
              </a:spcBef>
            </a:pPr>
            <a:r>
              <a:rPr lang="en-US" sz="2400" dirty="0" smtClean="0">
                <a:latin typeface="Times New Roman"/>
                <a:ea typeface="Times New Roman"/>
              </a:rPr>
              <a:t>-</a:t>
            </a:r>
            <a:r>
              <a:rPr lang="en-US" sz="2400" dirty="0">
                <a:latin typeface="Times New Roman"/>
                <a:ea typeface="Times New Roman"/>
              </a:rPr>
              <a:t>The nurse/midwife should remain with the mother. </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-Preeclampsia can suddenly worsen at any time and document the presence of </a:t>
            </a:r>
            <a:r>
              <a:rPr lang="en-US" sz="2400" dirty="0" err="1">
                <a:latin typeface="Times New Roman"/>
                <a:ea typeface="Times New Roman"/>
              </a:rPr>
              <a:t>oedema</a:t>
            </a:r>
            <a:r>
              <a:rPr lang="en-US" sz="2400" dirty="0">
                <a:latin typeface="Times New Roman"/>
                <a:ea typeface="Times New Roman"/>
              </a:rPr>
              <a:t>, the blood pressure, and urinary out put.</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-Positioning the mother on her left side will prevent supine hypotension.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-Encouraged to void urine regularly.</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Occasionally a short second stage is prescribed and the obstetrician will perform a forceps (vacuum) delivery.</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69376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228600">
              <a:lnSpc>
                <a:spcPct val="150000"/>
              </a:lnSpc>
              <a:spcBef>
                <a:spcPts val="0"/>
              </a:spcBef>
            </a:pPr>
            <a:r>
              <a:rPr lang="en-US" sz="2800" b="1" spc="0" dirty="0">
                <a:solidFill>
                  <a:srgbClr val="FF0000"/>
                </a:solidFill>
                <a:latin typeface="Times New Roman"/>
                <a:ea typeface="Times New Roman"/>
                <a:cs typeface="+mn-cs"/>
              </a:rPr>
              <a:t>Care after </a:t>
            </a:r>
            <a:r>
              <a:rPr lang="en-US" sz="2800" b="1" spc="0" dirty="0" smtClean="0">
                <a:solidFill>
                  <a:srgbClr val="FF0000"/>
                </a:solidFill>
                <a:latin typeface="Times New Roman"/>
                <a:ea typeface="Times New Roman"/>
                <a:cs typeface="+mn-cs"/>
              </a:rPr>
              <a:t>delivery</a:t>
            </a:r>
            <a:endParaRPr lang="en-US" sz="4800" dirty="0">
              <a:solidFill>
                <a:srgbClr val="FF0000"/>
              </a:solidFill>
            </a:endParaRPr>
          </a:p>
        </p:txBody>
      </p:sp>
      <p:sp>
        <p:nvSpPr>
          <p:cNvPr id="3" name="Content Placeholder 2"/>
          <p:cNvSpPr>
            <a:spLocks noGrp="1"/>
          </p:cNvSpPr>
          <p:nvPr>
            <p:ph idx="1"/>
          </p:nvPr>
        </p:nvSpPr>
        <p:spPr>
          <a:xfrm>
            <a:off x="457200" y="1196752"/>
            <a:ext cx="7620000" cy="5204048"/>
          </a:xfrm>
        </p:spPr>
        <p:txBody>
          <a:bodyPr/>
          <a:lstStyle/>
          <a:p>
            <a:pPr marL="0" algn="just">
              <a:lnSpc>
                <a:spcPct val="150000"/>
              </a:lnSpc>
              <a:spcBef>
                <a:spcPts val="0"/>
              </a:spcBef>
            </a:pPr>
            <a:r>
              <a:rPr lang="en-US" sz="2800" dirty="0" smtClean="0">
                <a:latin typeface="Times New Roman"/>
                <a:ea typeface="Times New Roman"/>
              </a:rPr>
              <a:t>The </a:t>
            </a:r>
            <a:r>
              <a:rPr lang="en-US" sz="2800" dirty="0">
                <a:latin typeface="Times New Roman"/>
                <a:ea typeface="Times New Roman"/>
              </a:rPr>
              <a:t>blood pressure will be recorded after delivery and at least 4-hourly for 24 hours. If protein </a:t>
            </a:r>
            <a:r>
              <a:rPr lang="en-US" sz="2800" dirty="0" err="1">
                <a:latin typeface="Times New Roman"/>
                <a:ea typeface="Times New Roman"/>
              </a:rPr>
              <a:t>uria</a:t>
            </a:r>
            <a:r>
              <a:rPr lang="en-US" sz="2800" dirty="0">
                <a:latin typeface="Times New Roman"/>
                <a:ea typeface="Times New Roman"/>
              </a:rPr>
              <a:t> has been present the tested once or twice daily until it is clear and urinary out put should be recorded. Postnatal care will be as need strict follow up especially first 24-48 hours.</a:t>
            </a:r>
            <a:endParaRPr lang="en-US" sz="2400" dirty="0">
              <a:latin typeface="Times New Roman"/>
              <a:ea typeface="Times New Roman"/>
            </a:endParaRPr>
          </a:p>
          <a:p>
            <a:endParaRPr lang="en-US" dirty="0"/>
          </a:p>
        </p:txBody>
      </p:sp>
    </p:spTree>
    <p:extLst>
      <p:ext uri="{BB962C8B-B14F-4D97-AF65-F5344CB8AC3E}">
        <p14:creationId xmlns:p14="http://schemas.microsoft.com/office/powerpoint/2010/main" val="39036022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22114"/>
          </a:xfrm>
        </p:spPr>
        <p:txBody>
          <a:bodyPr/>
          <a:lstStyle/>
          <a:p>
            <a:pPr lvl="0" indent="-228600">
              <a:lnSpc>
                <a:spcPct val="150000"/>
              </a:lnSpc>
              <a:spcBef>
                <a:spcPts val="0"/>
              </a:spcBef>
            </a:pPr>
            <a:r>
              <a:rPr lang="en-US" sz="2400" b="1" spc="0" dirty="0">
                <a:solidFill>
                  <a:srgbClr val="FF0000"/>
                </a:solidFill>
                <a:latin typeface="Times New Roman"/>
                <a:ea typeface="Times New Roman"/>
                <a:cs typeface="+mn-cs"/>
              </a:rPr>
              <a:t>Signs of impending </a:t>
            </a:r>
            <a:r>
              <a:rPr lang="en-US" sz="2400" b="1" spc="0" dirty="0" err="1" smtClean="0">
                <a:solidFill>
                  <a:srgbClr val="FF0000"/>
                </a:solidFill>
                <a:latin typeface="Times New Roman"/>
                <a:ea typeface="Times New Roman"/>
                <a:cs typeface="+mn-cs"/>
              </a:rPr>
              <a:t>eclampsia</a:t>
            </a:r>
            <a:endParaRPr lang="en-US" sz="5400" dirty="0">
              <a:solidFill>
                <a:srgbClr val="FF0000"/>
              </a:solidFill>
            </a:endParaRPr>
          </a:p>
        </p:txBody>
      </p:sp>
      <p:sp>
        <p:nvSpPr>
          <p:cNvPr id="3" name="Content Placeholder 2"/>
          <p:cNvSpPr>
            <a:spLocks noGrp="1"/>
          </p:cNvSpPr>
          <p:nvPr>
            <p:ph idx="1"/>
          </p:nvPr>
        </p:nvSpPr>
        <p:spPr>
          <a:xfrm>
            <a:off x="457200" y="1196752"/>
            <a:ext cx="7620000" cy="5204048"/>
          </a:xfrm>
        </p:spPr>
        <p:txBody>
          <a:bodyPr>
            <a:normAutofit fontScale="92500" lnSpcReduction="20000"/>
          </a:bodyPr>
          <a:lstStyle/>
          <a:p>
            <a:pPr marL="0" algn="just">
              <a:lnSpc>
                <a:spcPct val="150000"/>
              </a:lnSpc>
              <a:spcBef>
                <a:spcPts val="0"/>
              </a:spcBef>
            </a:pPr>
            <a:r>
              <a:rPr lang="en-US" sz="2400" dirty="0" smtClean="0">
                <a:latin typeface="Times New Roman"/>
                <a:ea typeface="Times New Roman"/>
              </a:rPr>
              <a:t>The </a:t>
            </a:r>
            <a:r>
              <a:rPr lang="en-US" sz="2400" dirty="0">
                <a:latin typeface="Times New Roman"/>
                <a:ea typeface="Times New Roman"/>
              </a:rPr>
              <a:t>nurse must be vigilant in monitoring the maternal condition and be alert to the following signs and symptoms  which signal the onset of </a:t>
            </a:r>
            <a:r>
              <a:rPr lang="en-US" sz="2400" dirty="0" err="1">
                <a:latin typeface="Times New Roman"/>
                <a:ea typeface="Times New Roman"/>
              </a:rPr>
              <a:t>eclampsia</a:t>
            </a:r>
            <a:r>
              <a:rPr lang="en-US" sz="2400" dirty="0">
                <a:latin typeface="Times New Roman"/>
                <a:ea typeface="Times New Roman"/>
              </a:rPr>
              <a:t>:</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A sharp rise in blood pressure</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Diminished urinary out put (oliguria)</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Increase in protein </a:t>
            </a:r>
            <a:r>
              <a:rPr lang="en-US" sz="2400" dirty="0" err="1">
                <a:latin typeface="Times New Roman"/>
                <a:ea typeface="Times New Roman"/>
              </a:rPr>
              <a:t>uria</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Headache </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Drowsiness or confusion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Visual disturbances </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Nausea and vomiting</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a:t>
            </a:r>
            <a:r>
              <a:rPr lang="en-US" sz="2400" dirty="0" err="1">
                <a:latin typeface="Times New Roman"/>
                <a:ea typeface="Times New Roman"/>
              </a:rPr>
              <a:t>Epigastric</a:t>
            </a:r>
            <a:r>
              <a:rPr lang="en-US" sz="2400" dirty="0">
                <a:latin typeface="Times New Roman"/>
                <a:ea typeface="Times New Roman"/>
              </a:rPr>
              <a:t> pain</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20135734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7620000" cy="936104"/>
          </a:xfrm>
        </p:spPr>
        <p:txBody>
          <a:bodyPr/>
          <a:lstStyle/>
          <a:p>
            <a:pPr algn="ctr">
              <a:lnSpc>
                <a:spcPct val="150000"/>
              </a:lnSpc>
              <a:spcBef>
                <a:spcPts val="0"/>
              </a:spcBef>
            </a:pPr>
            <a:r>
              <a:rPr lang="en-US" sz="4800" b="1" dirty="0">
                <a:solidFill>
                  <a:srgbClr val="FF0000"/>
                </a:solidFill>
                <a:latin typeface="Times New Roman"/>
                <a:ea typeface="Times New Roman"/>
              </a:rPr>
              <a:t>2 </a:t>
            </a:r>
            <a:r>
              <a:rPr lang="en-US" sz="4800" b="1" dirty="0" err="1" smtClean="0">
                <a:solidFill>
                  <a:srgbClr val="FF0000"/>
                </a:solidFill>
                <a:latin typeface="Times New Roman"/>
                <a:ea typeface="Times New Roman"/>
              </a:rPr>
              <a:t>Eclampsia</a:t>
            </a:r>
            <a:endParaRPr lang="en-US" dirty="0">
              <a:solidFill>
                <a:srgbClr val="FF0000"/>
              </a:solidFill>
            </a:endParaRPr>
          </a:p>
        </p:txBody>
      </p:sp>
      <p:sp>
        <p:nvSpPr>
          <p:cNvPr id="3" name="Content Placeholder 2"/>
          <p:cNvSpPr>
            <a:spLocks noGrp="1"/>
          </p:cNvSpPr>
          <p:nvPr>
            <p:ph idx="1"/>
          </p:nvPr>
        </p:nvSpPr>
        <p:spPr>
          <a:xfrm>
            <a:off x="457200" y="1340768"/>
            <a:ext cx="7620000" cy="5060032"/>
          </a:xfrm>
        </p:spPr>
        <p:txBody>
          <a:bodyPr>
            <a:normAutofit/>
          </a:bodyPr>
          <a:lstStyle/>
          <a:p>
            <a:pPr marL="0" indent="0" algn="just">
              <a:lnSpc>
                <a:spcPct val="150000"/>
              </a:lnSpc>
              <a:spcBef>
                <a:spcPts val="0"/>
              </a:spcBef>
              <a:buNone/>
            </a:pPr>
            <a:r>
              <a:rPr lang="en-US" sz="2400" dirty="0" err="1">
                <a:latin typeface="Times New Roman"/>
                <a:ea typeface="Times New Roman"/>
              </a:rPr>
              <a:t>Eclampsia</a:t>
            </a:r>
            <a:r>
              <a:rPr lang="en-US" sz="2400" dirty="0">
                <a:latin typeface="Times New Roman"/>
                <a:ea typeface="Times New Roman"/>
              </a:rPr>
              <a:t> is characterized by convulsions and coma.</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The stages of an </a:t>
            </a:r>
            <a:r>
              <a:rPr lang="en-US" sz="2400" b="1" dirty="0" err="1">
                <a:latin typeface="Times New Roman"/>
                <a:ea typeface="Times New Roman"/>
              </a:rPr>
              <a:t>eclamptic</a:t>
            </a:r>
            <a:r>
              <a:rPr lang="en-US" sz="2400" b="1" dirty="0">
                <a:latin typeface="Times New Roman"/>
                <a:ea typeface="Times New Roman"/>
              </a:rPr>
              <a:t> fit</a:t>
            </a:r>
            <a:endParaRPr lang="en-US" sz="2000" dirty="0">
              <a:latin typeface="Times New Roman"/>
              <a:ea typeface="Times New Roman"/>
            </a:endParaRPr>
          </a:p>
          <a:p>
            <a:pPr marL="0" indent="0" algn="just">
              <a:lnSpc>
                <a:spcPct val="150000"/>
              </a:lnSpc>
              <a:spcBef>
                <a:spcPts val="0"/>
              </a:spcBef>
              <a:buNone/>
            </a:pPr>
            <a:r>
              <a:rPr lang="en-US" sz="2400" b="1" dirty="0">
                <a:latin typeface="Times New Roman"/>
                <a:ea typeface="Times New Roman"/>
              </a:rPr>
              <a:t>Premonitory stage (lasts 10-20 seconds</a:t>
            </a:r>
            <a:r>
              <a:rPr lang="en-US" sz="2400" dirty="0">
                <a:latin typeface="Times New Roman"/>
                <a:ea typeface="Times New Roman"/>
              </a:rPr>
              <a:t>)</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The mother is restless and rapid eye movements can be noted.</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head may be drawn to one side and twitching of the facial muscles may occur</a:t>
            </a:r>
            <a:endParaRPr lang="en-US" sz="2000" dirty="0">
              <a:latin typeface="Times New Roman"/>
              <a:ea typeface="Times New Roman"/>
            </a:endParaRPr>
          </a:p>
          <a:p>
            <a:pPr marL="0" indent="0" algn="just">
              <a:lnSpc>
                <a:spcPct val="150000"/>
              </a:lnSpc>
              <a:spcBef>
                <a:spcPts val="0"/>
              </a:spcBef>
              <a:buNone/>
            </a:pPr>
            <a:r>
              <a:rPr lang="en-US" sz="2400" dirty="0">
                <a:latin typeface="Times New Roman"/>
                <a:ea typeface="Times New Roman"/>
              </a:rPr>
              <a:t>- The mother has no perception of the impending fit and shows altered awareness.</a:t>
            </a:r>
            <a:endParaRPr lang="en-US" sz="2000" dirty="0">
              <a:latin typeface="Times New Roman"/>
              <a:ea typeface="Times New Roman"/>
            </a:endParaRPr>
          </a:p>
          <a:p>
            <a:pPr marL="114300" indent="0">
              <a:buNone/>
            </a:pPr>
            <a:endParaRPr lang="en-US" dirty="0"/>
          </a:p>
        </p:txBody>
      </p:sp>
    </p:spTree>
    <p:extLst>
      <p:ext uri="{BB962C8B-B14F-4D97-AF65-F5344CB8AC3E}">
        <p14:creationId xmlns:p14="http://schemas.microsoft.com/office/powerpoint/2010/main" val="9968277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346050"/>
          </a:xfrm>
        </p:spPr>
        <p:txBody>
          <a:bodyPr/>
          <a:lstStyle/>
          <a:p>
            <a:endParaRPr lang="en-US" dirty="0"/>
          </a:p>
        </p:txBody>
      </p:sp>
      <p:sp>
        <p:nvSpPr>
          <p:cNvPr id="3" name="Content Placeholder 2"/>
          <p:cNvSpPr>
            <a:spLocks noGrp="1"/>
          </p:cNvSpPr>
          <p:nvPr>
            <p:ph idx="1"/>
          </p:nvPr>
        </p:nvSpPr>
        <p:spPr>
          <a:xfrm>
            <a:off x="457200" y="764704"/>
            <a:ext cx="7620000" cy="5112568"/>
          </a:xfrm>
        </p:spPr>
        <p:txBody>
          <a:bodyPr>
            <a:noAutofit/>
          </a:bodyPr>
          <a:lstStyle/>
          <a:p>
            <a:pPr marL="0" algn="just">
              <a:lnSpc>
                <a:spcPct val="150000"/>
              </a:lnSpc>
              <a:spcBef>
                <a:spcPts val="0"/>
              </a:spcBef>
            </a:pPr>
            <a:r>
              <a:rPr lang="en-US" sz="2400" b="1" dirty="0">
                <a:latin typeface="Times New Roman"/>
                <a:ea typeface="Times New Roman"/>
              </a:rPr>
              <a:t>Tonic stage (lasts 10-20 seconds</a:t>
            </a:r>
            <a:r>
              <a:rPr lang="en-US" sz="2400" dirty="0">
                <a:latin typeface="Times New Roman"/>
                <a:ea typeface="Times New Roman"/>
              </a:rPr>
              <a:t>)</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The muscles of the mother’s body go into spasm and become rigid</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and her back may become arched.</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Her teeth will become tightly clenched and her eyes staring</a:t>
            </a:r>
            <a:endParaRPr lang="en-US" sz="1800" dirty="0">
              <a:latin typeface="Times New Roman"/>
              <a:ea typeface="Times New Roman"/>
            </a:endParaRPr>
          </a:p>
          <a:p>
            <a:pPr marL="0" algn="just">
              <a:lnSpc>
                <a:spcPct val="150000"/>
              </a:lnSpc>
              <a:spcBef>
                <a:spcPts val="0"/>
              </a:spcBef>
            </a:pPr>
            <a:r>
              <a:rPr lang="en-US" sz="2400" b="1" dirty="0">
                <a:latin typeface="Times New Roman"/>
                <a:ea typeface="Times New Roman"/>
              </a:rPr>
              <a:t>The </a:t>
            </a:r>
            <a:r>
              <a:rPr lang="en-US" sz="2400" b="1" dirty="0" err="1">
                <a:latin typeface="Times New Roman"/>
                <a:ea typeface="Times New Roman"/>
              </a:rPr>
              <a:t>clonic</a:t>
            </a:r>
            <a:r>
              <a:rPr lang="en-US" sz="2400" b="1" dirty="0">
                <a:latin typeface="Times New Roman"/>
                <a:ea typeface="Times New Roman"/>
              </a:rPr>
              <a:t> stage (lasts 60-90 seconds</a:t>
            </a:r>
            <a:r>
              <a:rPr lang="en-US" sz="2400" dirty="0">
                <a:latin typeface="Times New Roman"/>
                <a:ea typeface="Times New Roman"/>
              </a:rPr>
              <a:t>)</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Violent contraction and intermittent relaxation of the mother’s muscles produces conversions movements</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Salivation increases and foaming at the mouth occurs.</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The mother’s face becomes congested and bloated and the features become distorted.</a:t>
            </a:r>
            <a:endParaRPr lang="en-US" sz="1800" dirty="0">
              <a:latin typeface="Times New Roman"/>
              <a:ea typeface="Times New Roman"/>
            </a:endParaRPr>
          </a:p>
          <a:p>
            <a:pPr marL="0" algn="just">
              <a:lnSpc>
                <a:spcPct val="150000"/>
              </a:lnSpc>
              <a:spcBef>
                <a:spcPts val="0"/>
              </a:spcBef>
            </a:pPr>
            <a:r>
              <a:rPr lang="en-US" sz="2400" dirty="0">
                <a:latin typeface="Times New Roman"/>
                <a:ea typeface="Times New Roman"/>
              </a:rPr>
              <a:t>- She is unconscious, her breathing </a:t>
            </a:r>
            <a:r>
              <a:rPr lang="en-US" sz="2400" dirty="0" err="1">
                <a:latin typeface="Times New Roman"/>
                <a:ea typeface="Times New Roman"/>
              </a:rPr>
              <a:t>detorous</a:t>
            </a:r>
            <a:r>
              <a:rPr lang="en-US" sz="2400" dirty="0">
                <a:latin typeface="Times New Roman"/>
                <a:ea typeface="Times New Roman"/>
              </a:rPr>
              <a:t> and her pulse full and bounding. -Gradually the convulsion subsides.</a:t>
            </a:r>
            <a:endParaRPr lang="en-US" sz="1800" dirty="0">
              <a:latin typeface="Times New Roman"/>
              <a:ea typeface="Times New Roman"/>
            </a:endParaRPr>
          </a:p>
          <a:p>
            <a:endParaRPr lang="en-US" sz="2000" dirty="0"/>
          </a:p>
        </p:txBody>
      </p:sp>
    </p:spTree>
    <p:extLst>
      <p:ext uri="{BB962C8B-B14F-4D97-AF65-F5344CB8AC3E}">
        <p14:creationId xmlns:p14="http://schemas.microsoft.com/office/powerpoint/2010/main" val="4084843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94122"/>
          </a:xfrm>
        </p:spPr>
        <p:txBody>
          <a:bodyPr/>
          <a:lstStyle/>
          <a:p>
            <a:pPr lvl="0" indent="-228600">
              <a:lnSpc>
                <a:spcPct val="150000"/>
              </a:lnSpc>
              <a:spcBef>
                <a:spcPts val="0"/>
              </a:spcBef>
            </a:pPr>
            <a:r>
              <a:rPr lang="en-US" sz="3200" b="1" spc="0" dirty="0">
                <a:solidFill>
                  <a:srgbClr val="FF0000"/>
                </a:solidFill>
                <a:latin typeface="Times New Roman"/>
                <a:ea typeface="Times New Roman"/>
                <a:cs typeface="+mn-cs"/>
              </a:rPr>
              <a:t>Stage of </a:t>
            </a:r>
            <a:r>
              <a:rPr lang="en-US" sz="3200" b="1" spc="0" dirty="0" smtClean="0">
                <a:solidFill>
                  <a:srgbClr val="FF0000"/>
                </a:solidFill>
                <a:latin typeface="Times New Roman"/>
                <a:ea typeface="Times New Roman"/>
                <a:cs typeface="+mn-cs"/>
              </a:rPr>
              <a:t>coma</a:t>
            </a:r>
            <a:endParaRPr lang="en-US" sz="6000" dirty="0">
              <a:solidFill>
                <a:srgbClr val="FF0000"/>
              </a:solidFill>
            </a:endParaRPr>
          </a:p>
        </p:txBody>
      </p:sp>
      <p:sp>
        <p:nvSpPr>
          <p:cNvPr id="3" name="Content Placeholder 2"/>
          <p:cNvSpPr>
            <a:spLocks noGrp="1"/>
          </p:cNvSpPr>
          <p:nvPr>
            <p:ph idx="1"/>
          </p:nvPr>
        </p:nvSpPr>
        <p:spPr>
          <a:xfrm>
            <a:off x="457200" y="1268760"/>
            <a:ext cx="7620000" cy="5132040"/>
          </a:xfrm>
        </p:spPr>
        <p:txBody>
          <a:bodyPr>
            <a:normAutofit fontScale="92500"/>
          </a:bodyPr>
          <a:lstStyle/>
          <a:p>
            <a:pPr marL="0" algn="just">
              <a:lnSpc>
                <a:spcPct val="150000"/>
              </a:lnSpc>
              <a:spcBef>
                <a:spcPts val="0"/>
              </a:spcBef>
            </a:pPr>
            <a:r>
              <a:rPr lang="en-US" sz="2400" dirty="0" smtClean="0">
                <a:latin typeface="Times New Roman"/>
                <a:ea typeface="Times New Roman"/>
              </a:rPr>
              <a:t>- </a:t>
            </a:r>
            <a:r>
              <a:rPr lang="en-US" sz="2400" dirty="0" err="1">
                <a:latin typeface="Times New Roman"/>
                <a:ea typeface="Times New Roman"/>
              </a:rPr>
              <a:t>Stertorous</a:t>
            </a:r>
            <a:r>
              <a:rPr lang="en-US" sz="2400" dirty="0">
                <a:latin typeface="Times New Roman"/>
                <a:ea typeface="Times New Roman"/>
              </a:rPr>
              <a:t> breathing continues and coma may persist for minutes or hours.</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Further convulsions may occur before the mother regains consciousness.</a:t>
            </a:r>
            <a:endParaRPr lang="en-US" sz="2000" dirty="0">
              <a:latin typeface="Times New Roman"/>
              <a:ea typeface="Times New Roman"/>
            </a:endParaRPr>
          </a:p>
          <a:p>
            <a:pPr marL="0" algn="just">
              <a:lnSpc>
                <a:spcPct val="150000"/>
              </a:lnSpc>
              <a:spcBef>
                <a:spcPts val="0"/>
              </a:spcBef>
            </a:pPr>
            <a:r>
              <a:rPr lang="en-US" sz="2400" b="1" dirty="0">
                <a:latin typeface="Times New Roman"/>
                <a:ea typeface="Times New Roman"/>
              </a:rPr>
              <a:t>Emergency Care of a mother with </a:t>
            </a:r>
            <a:r>
              <a:rPr lang="en-US" sz="2400" b="1" dirty="0" err="1">
                <a:latin typeface="Times New Roman"/>
                <a:ea typeface="Times New Roman"/>
              </a:rPr>
              <a:t>eclampsia</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Clear and maintain the mother’s air way (suction)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Administer oxygen and prevent severe hypoxia</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Prevent the mother from being insured during the </a:t>
            </a:r>
            <a:r>
              <a:rPr lang="en-US" sz="2400" dirty="0" err="1">
                <a:latin typeface="Times New Roman"/>
                <a:ea typeface="Times New Roman"/>
              </a:rPr>
              <a:t>clonic</a:t>
            </a:r>
            <a:r>
              <a:rPr lang="en-US" sz="2400" dirty="0">
                <a:latin typeface="Times New Roman"/>
                <a:ea typeface="Times New Roman"/>
              </a:rPr>
              <a:t> stage</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Monitor vital signs</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19732436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94122"/>
          </a:xfrm>
        </p:spPr>
        <p:txBody>
          <a:bodyPr/>
          <a:lstStyle/>
          <a:p>
            <a:r>
              <a:rPr lang="en-US" sz="2800" b="1" spc="0" dirty="0">
                <a:solidFill>
                  <a:srgbClr val="FF0000"/>
                </a:solidFill>
                <a:latin typeface="Times New Roman"/>
                <a:ea typeface="Times New Roman"/>
                <a:cs typeface="+mn-cs"/>
              </a:rPr>
              <a:t>Treatment may be given as follows</a:t>
            </a:r>
            <a:endParaRPr lang="en-US" sz="5400" dirty="0">
              <a:solidFill>
                <a:srgbClr val="FF0000"/>
              </a:solidFill>
            </a:endParaRPr>
          </a:p>
        </p:txBody>
      </p:sp>
      <p:sp>
        <p:nvSpPr>
          <p:cNvPr id="3" name="Content Placeholder 2"/>
          <p:cNvSpPr>
            <a:spLocks noGrp="1"/>
          </p:cNvSpPr>
          <p:nvPr>
            <p:ph idx="1"/>
          </p:nvPr>
        </p:nvSpPr>
        <p:spPr>
          <a:xfrm>
            <a:off x="457200" y="1196752"/>
            <a:ext cx="7620000" cy="5204048"/>
          </a:xfrm>
        </p:spPr>
        <p:txBody>
          <a:bodyPr>
            <a:normAutofit fontScale="92500" lnSpcReduction="20000"/>
          </a:bodyPr>
          <a:lstStyle/>
          <a:p>
            <a:pPr marL="0" algn="just">
              <a:lnSpc>
                <a:spcPct val="150000"/>
              </a:lnSpc>
              <a:spcBef>
                <a:spcPts val="0"/>
              </a:spcBef>
            </a:pPr>
            <a:r>
              <a:rPr lang="en-US" sz="2400" dirty="0" smtClean="0">
                <a:latin typeface="Times New Roman"/>
                <a:ea typeface="Times New Roman"/>
              </a:rPr>
              <a:t>Dextrose </a:t>
            </a:r>
            <a:r>
              <a:rPr lang="en-US" sz="2400" dirty="0">
                <a:latin typeface="Times New Roman"/>
                <a:ea typeface="Times New Roman"/>
              </a:rPr>
              <a:t>5% will be used for intravenous drug administration.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Sedatives to control convulsion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The volume of urine and the albumin </a:t>
            </a:r>
            <a:r>
              <a:rPr lang="en-US" sz="2400" dirty="0" err="1">
                <a:latin typeface="Times New Roman"/>
                <a:ea typeface="Times New Roman"/>
              </a:rPr>
              <a:t>uria</a:t>
            </a:r>
            <a:r>
              <a:rPr lang="en-US" sz="2400" dirty="0">
                <a:latin typeface="Times New Roman"/>
                <a:ea typeface="Times New Roman"/>
              </a:rPr>
              <a:t> need to be monitored.</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Monitor intake and output</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Avoid disturbance (noise, light, </a:t>
            </a:r>
            <a:r>
              <a:rPr lang="en-US" sz="2400" dirty="0" err="1">
                <a:latin typeface="Times New Roman"/>
                <a:ea typeface="Times New Roman"/>
              </a:rPr>
              <a:t>etc</a:t>
            </a:r>
            <a:r>
              <a:rPr lang="en-US" sz="2400" dirty="0">
                <a:latin typeface="Times New Roman"/>
                <a:ea typeface="Times New Roman"/>
              </a:rPr>
              <a:t>)</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Keep emergency drugs ready</a:t>
            </a:r>
            <a:endParaRPr lang="en-US" sz="2000" dirty="0">
              <a:latin typeface="Times New Roman"/>
              <a:ea typeface="Times New Roman"/>
            </a:endParaRPr>
          </a:p>
          <a:p>
            <a:pPr marL="0" algn="just">
              <a:lnSpc>
                <a:spcPct val="150000"/>
              </a:lnSpc>
              <a:spcBef>
                <a:spcPts val="0"/>
              </a:spcBef>
            </a:pPr>
            <a:r>
              <a:rPr lang="en-US" sz="2400" b="1" dirty="0">
                <a:latin typeface="Times New Roman"/>
                <a:ea typeface="Times New Roman"/>
              </a:rPr>
              <a:t>N.B. General management of </a:t>
            </a:r>
            <a:r>
              <a:rPr lang="en-US" sz="2400" b="1" dirty="0" err="1">
                <a:latin typeface="Times New Roman"/>
                <a:ea typeface="Times New Roman"/>
              </a:rPr>
              <a:t>eclampsia</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control convulsion</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Control blood pressure</a:t>
            </a:r>
            <a:endParaRPr lang="en-US" sz="2000" dirty="0">
              <a:latin typeface="Times New Roman"/>
              <a:ea typeface="Times New Roman"/>
            </a:endParaRPr>
          </a:p>
          <a:p>
            <a:pPr marL="0" algn="just">
              <a:lnSpc>
                <a:spcPct val="150000"/>
              </a:lnSpc>
              <a:spcBef>
                <a:spcPts val="0"/>
              </a:spcBef>
            </a:pPr>
            <a:r>
              <a:rPr lang="en-US" sz="2400" dirty="0">
                <a:latin typeface="Times New Roman"/>
                <a:ea typeface="Times New Roman"/>
              </a:rPr>
              <a:t>- Deliver the baby</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30784144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66130"/>
          </a:xfrm>
        </p:spPr>
        <p:txBody>
          <a:bodyPr/>
          <a:lstStyle/>
          <a:p>
            <a:pPr lvl="0" indent="-228600">
              <a:lnSpc>
                <a:spcPct val="150000"/>
              </a:lnSpc>
              <a:spcBef>
                <a:spcPts val="0"/>
              </a:spcBef>
            </a:pPr>
            <a:r>
              <a:rPr lang="en-US" sz="2800" b="1" spc="0" dirty="0">
                <a:solidFill>
                  <a:srgbClr val="FF0000"/>
                </a:solidFill>
                <a:latin typeface="Times New Roman"/>
                <a:ea typeface="Times New Roman"/>
                <a:cs typeface="+mn-cs"/>
              </a:rPr>
              <a:t>Complications of </a:t>
            </a:r>
            <a:r>
              <a:rPr lang="en-US" sz="2800" b="1" spc="0" dirty="0" err="1" smtClean="0">
                <a:solidFill>
                  <a:srgbClr val="FF0000"/>
                </a:solidFill>
                <a:latin typeface="Times New Roman"/>
                <a:ea typeface="Times New Roman"/>
                <a:cs typeface="+mn-cs"/>
              </a:rPr>
              <a:t>eclampsia</a:t>
            </a:r>
            <a:endParaRPr lang="en-US" sz="5400" dirty="0">
              <a:solidFill>
                <a:srgbClr val="FF0000"/>
              </a:solidFill>
            </a:endParaRPr>
          </a:p>
        </p:txBody>
      </p:sp>
      <p:sp>
        <p:nvSpPr>
          <p:cNvPr id="3" name="Content Placeholder 2"/>
          <p:cNvSpPr>
            <a:spLocks noGrp="1"/>
          </p:cNvSpPr>
          <p:nvPr>
            <p:ph idx="1"/>
          </p:nvPr>
        </p:nvSpPr>
        <p:spPr>
          <a:xfrm>
            <a:off x="457200" y="1268760"/>
            <a:ext cx="7620000" cy="5132040"/>
          </a:xfrm>
        </p:spPr>
        <p:txBody>
          <a:bodyPr>
            <a:normAutofit fontScale="92500" lnSpcReduction="20000"/>
          </a:bodyPr>
          <a:lstStyle/>
          <a:p>
            <a:pPr marL="0" indent="0" algn="just">
              <a:lnSpc>
                <a:spcPct val="150000"/>
              </a:lnSpc>
              <a:spcBef>
                <a:spcPts val="0"/>
              </a:spcBef>
              <a:buNone/>
            </a:pPr>
            <a:r>
              <a:rPr lang="en-US" sz="2600" dirty="0" smtClean="0">
                <a:latin typeface="Times New Roman"/>
                <a:ea typeface="Times New Roman"/>
              </a:rPr>
              <a:t>- </a:t>
            </a:r>
            <a:r>
              <a:rPr lang="en-US" sz="2600" b="1" dirty="0">
                <a:latin typeface="Times New Roman"/>
                <a:ea typeface="Times New Roman"/>
              </a:rPr>
              <a:t>Cerebral: </a:t>
            </a:r>
            <a:r>
              <a:rPr lang="en-US" sz="2600" dirty="0">
                <a:latin typeface="Times New Roman"/>
                <a:ea typeface="Times New Roman"/>
              </a:rPr>
              <a:t>hemorrhage, thrombosis and mental confusion</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Renal: </a:t>
            </a:r>
            <a:r>
              <a:rPr lang="en-US" sz="2600" dirty="0">
                <a:latin typeface="Times New Roman"/>
                <a:ea typeface="Times New Roman"/>
              </a:rPr>
              <a:t>acute renal failure</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Hepatic</a:t>
            </a:r>
            <a:r>
              <a:rPr lang="en-US" sz="2600" dirty="0">
                <a:latin typeface="Times New Roman"/>
                <a:ea typeface="Times New Roman"/>
              </a:rPr>
              <a:t>: liver necrosis</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Cardiac</a:t>
            </a:r>
            <a:r>
              <a:rPr lang="en-US" sz="2600" dirty="0">
                <a:latin typeface="Times New Roman"/>
                <a:ea typeface="Times New Roman"/>
              </a:rPr>
              <a:t>; myocardial failure</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Respiratory: </a:t>
            </a:r>
            <a:r>
              <a:rPr lang="en-US" sz="2600" dirty="0">
                <a:latin typeface="Times New Roman"/>
                <a:ea typeface="Times New Roman"/>
              </a:rPr>
              <a:t>asphyxia, pulmonary </a:t>
            </a:r>
            <a:r>
              <a:rPr lang="en-US" sz="2600" dirty="0" err="1">
                <a:latin typeface="Times New Roman"/>
                <a:ea typeface="Times New Roman"/>
              </a:rPr>
              <a:t>oedama</a:t>
            </a:r>
            <a:r>
              <a:rPr lang="en-US" sz="2600" dirty="0">
                <a:latin typeface="Times New Roman"/>
                <a:ea typeface="Times New Roman"/>
              </a:rPr>
              <a:t>, bronchopneumonia</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Visual</a:t>
            </a:r>
            <a:r>
              <a:rPr lang="en-US" sz="2600" dirty="0">
                <a:latin typeface="Times New Roman"/>
                <a:ea typeface="Times New Roman"/>
              </a:rPr>
              <a:t>: temporary blindness</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Injuries: </a:t>
            </a:r>
            <a:r>
              <a:rPr lang="en-US" sz="2600" dirty="0">
                <a:latin typeface="Times New Roman"/>
                <a:ea typeface="Times New Roman"/>
              </a:rPr>
              <a:t>bitten tongue, fractures</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r>
              <a:rPr lang="en-US" sz="2600" b="1" dirty="0">
                <a:latin typeface="Times New Roman"/>
                <a:ea typeface="Times New Roman"/>
              </a:rPr>
              <a:t>Fetal</a:t>
            </a:r>
            <a:r>
              <a:rPr lang="en-US" sz="2600" dirty="0">
                <a:latin typeface="Times New Roman"/>
                <a:ea typeface="Times New Roman"/>
              </a:rPr>
              <a:t>: hypoxia and still birth</a:t>
            </a:r>
            <a:endParaRPr lang="en-US" dirty="0">
              <a:latin typeface="Times New Roman"/>
              <a:ea typeface="Times New Roman"/>
            </a:endParaRPr>
          </a:p>
          <a:p>
            <a:pPr marL="0" indent="0" algn="just">
              <a:lnSpc>
                <a:spcPct val="150000"/>
              </a:lnSpc>
              <a:spcBef>
                <a:spcPts val="0"/>
              </a:spcBef>
              <a:buNone/>
            </a:pPr>
            <a:r>
              <a:rPr lang="en-US" sz="2600" dirty="0">
                <a:latin typeface="Times New Roman"/>
                <a:ea typeface="Times New Roman"/>
              </a:rPr>
              <a:t> </a:t>
            </a:r>
            <a:endParaRPr lang="en-US" dirty="0">
              <a:latin typeface="Times New Roman"/>
              <a:ea typeface="Times New Roman"/>
            </a:endParaRPr>
          </a:p>
          <a:p>
            <a:endParaRPr lang="en-US" dirty="0"/>
          </a:p>
        </p:txBody>
      </p:sp>
    </p:spTree>
    <p:extLst>
      <p:ext uri="{BB962C8B-B14F-4D97-AF65-F5344CB8AC3E}">
        <p14:creationId xmlns:p14="http://schemas.microsoft.com/office/powerpoint/2010/main" val="34983268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Gestational diabetes</a:t>
            </a:r>
            <a:endParaRPr lang="en-US" dirty="0">
              <a:solidFill>
                <a:srgbClr val="FF0000"/>
              </a:solidFill>
            </a:endParaRPr>
          </a:p>
        </p:txBody>
      </p:sp>
      <p:sp>
        <p:nvSpPr>
          <p:cNvPr id="3" name="Content Placeholder 2"/>
          <p:cNvSpPr>
            <a:spLocks noGrp="1"/>
          </p:cNvSpPr>
          <p:nvPr>
            <p:ph idx="1"/>
          </p:nvPr>
        </p:nvSpPr>
        <p:spPr>
          <a:xfrm>
            <a:off x="457200" y="1124744"/>
            <a:ext cx="7620000" cy="5276056"/>
          </a:xfrm>
        </p:spPr>
        <p:txBody>
          <a:bodyPr>
            <a:noAutofit/>
          </a:bodyPr>
          <a:lstStyle/>
          <a:p>
            <a:pPr marL="114300" indent="0">
              <a:buNone/>
            </a:pPr>
            <a:r>
              <a:rPr lang="en-US" sz="2800" dirty="0" smtClean="0">
                <a:latin typeface="Times New Roman" pitchFamily="18" charset="0"/>
                <a:cs typeface="Times New Roman" pitchFamily="18" charset="0"/>
              </a:rPr>
              <a:t>Can develop in overweight ,insulin-resistant women or in thin relatively insulin deficient women </a:t>
            </a:r>
          </a:p>
          <a:p>
            <a:pPr marL="114300" indent="0">
              <a:buNone/>
            </a:pPr>
            <a:r>
              <a:rPr lang="en-US" sz="2800" dirty="0" smtClean="0">
                <a:latin typeface="Times New Roman" pitchFamily="18" charset="0"/>
                <a:cs typeface="Times New Roman" pitchFamily="18" charset="0"/>
              </a:rPr>
              <a:t>Gestational diabetes increased risk of type 2 diabetes in future</a:t>
            </a:r>
          </a:p>
          <a:p>
            <a:pPr marL="114300" indent="0">
              <a:buNone/>
            </a:pPr>
            <a:r>
              <a:rPr lang="en-US" sz="2800" u="sng" dirty="0" smtClean="0">
                <a:latin typeface="Times New Roman" pitchFamily="18" charset="0"/>
                <a:cs typeface="Times New Roman" pitchFamily="18" charset="0"/>
              </a:rPr>
              <a:t>Risk of diabetes during pregnancy </a:t>
            </a:r>
            <a:r>
              <a:rPr lang="en-US" sz="2800" dirty="0" smtClean="0">
                <a:latin typeface="Times New Roman" pitchFamily="18" charset="0"/>
                <a:cs typeface="Times New Roman" pitchFamily="18" charset="0"/>
              </a:rPr>
              <a:t>,neonate at risk of respiratory distress ,</a:t>
            </a:r>
            <a:r>
              <a:rPr lang="en-US" sz="2800" dirty="0" err="1" smtClean="0">
                <a:latin typeface="Times New Roman" pitchFamily="18" charset="0"/>
                <a:cs typeface="Times New Roman" pitchFamily="18" charset="0"/>
              </a:rPr>
              <a:t>hypocythemia,hypocalcemia,hypoperbilirubinemia,polycythemia</a:t>
            </a:r>
            <a:r>
              <a:rPr lang="en-US" sz="2800" dirty="0" smtClean="0">
                <a:latin typeface="Times New Roman" pitchFamily="18" charset="0"/>
                <a:cs typeface="Times New Roman" pitchFamily="18" charset="0"/>
              </a:rPr>
              <a:t> and </a:t>
            </a:r>
            <a:r>
              <a:rPr lang="en-US" sz="2800" dirty="0" err="1" smtClean="0">
                <a:latin typeface="Times New Roman" pitchFamily="18" charset="0"/>
                <a:cs typeface="Times New Roman" pitchFamily="18" charset="0"/>
              </a:rPr>
              <a:t>hyperviscosity</a:t>
            </a:r>
            <a:endParaRPr lang="en-US" sz="2800" dirty="0" smtClean="0">
              <a:latin typeface="Times New Roman" pitchFamily="18" charset="0"/>
              <a:cs typeface="Times New Roman" pitchFamily="18" charset="0"/>
            </a:endParaRPr>
          </a:p>
          <a:p>
            <a:pPr marL="114300" indent="0">
              <a:buNone/>
            </a:pPr>
            <a:r>
              <a:rPr lang="en-US" sz="2800" u="sng" dirty="0" smtClean="0">
                <a:latin typeface="Times New Roman" pitchFamily="18" charset="0"/>
                <a:cs typeface="Times New Roman" pitchFamily="18" charset="0"/>
              </a:rPr>
              <a:t>In women increase risk of :</a:t>
            </a:r>
            <a:r>
              <a:rPr lang="en-US" sz="2800" u="sng" dirty="0" err="1" smtClean="0">
                <a:latin typeface="Times New Roman" pitchFamily="18" charset="0"/>
                <a:cs typeface="Times New Roman" pitchFamily="18" charset="0"/>
              </a:rPr>
              <a:t>fetalmacrosomia</a:t>
            </a:r>
            <a:r>
              <a:rPr lang="en-US" sz="2800" u="sng"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,preeclampsia ,</a:t>
            </a:r>
            <a:r>
              <a:rPr lang="en-US" sz="2800" dirty="0" err="1" smtClean="0">
                <a:latin typeface="Times New Roman" pitchFamily="18" charset="0"/>
                <a:cs typeface="Times New Roman" pitchFamily="18" charset="0"/>
              </a:rPr>
              <a:t>shoulderdystocia</a:t>
            </a:r>
            <a:r>
              <a:rPr lang="en-US" sz="2800" dirty="0" smtClean="0">
                <a:latin typeface="Times New Roman" pitchFamily="18" charset="0"/>
                <a:cs typeface="Times New Roman" pitchFamily="18" charset="0"/>
              </a:rPr>
              <a:t>, cesarean </a:t>
            </a:r>
            <a:r>
              <a:rPr lang="en-US" sz="2800" dirty="0" err="1" smtClean="0">
                <a:latin typeface="Times New Roman" pitchFamily="18" charset="0"/>
                <a:cs typeface="Times New Roman" pitchFamily="18" charset="0"/>
              </a:rPr>
              <a:t>suction,stillbirth</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8574796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Anemia during pregnancy </a:t>
            </a:r>
            <a:endParaRPr lang="en-US" dirty="0"/>
          </a:p>
        </p:txBody>
      </p:sp>
      <p:sp>
        <p:nvSpPr>
          <p:cNvPr id="3" name="Content Placeholder 2"/>
          <p:cNvSpPr>
            <a:spLocks noGrp="1"/>
          </p:cNvSpPr>
          <p:nvPr>
            <p:ph idx="1"/>
          </p:nvPr>
        </p:nvSpPr>
        <p:spPr/>
        <p:txBody>
          <a:bodyPr>
            <a:normAutofit/>
          </a:bodyPr>
          <a:lstStyle/>
          <a:p>
            <a:pPr marL="114300" indent="0">
              <a:buNone/>
            </a:pPr>
            <a:r>
              <a:rPr lang="en-US" sz="2400" dirty="0" smtClean="0">
                <a:solidFill>
                  <a:srgbClr val="FF0000"/>
                </a:solidFill>
                <a:latin typeface="Times New Roman" pitchFamily="18" charset="0"/>
                <a:cs typeface="Times New Roman" pitchFamily="18" charset="0"/>
              </a:rPr>
              <a:t>Define</a:t>
            </a:r>
            <a:r>
              <a:rPr lang="en-US" sz="2400" dirty="0" smtClean="0">
                <a:latin typeface="Times New Roman" pitchFamily="18" charset="0"/>
                <a:cs typeface="Times New Roman" pitchFamily="18" charset="0"/>
              </a:rPr>
              <a:t> is reduction </a:t>
            </a:r>
            <a:r>
              <a:rPr lang="en-US" sz="2400" dirty="0" err="1" smtClean="0">
                <a:latin typeface="Times New Roman" pitchFamily="18" charset="0"/>
                <a:cs typeface="Times New Roman" pitchFamily="18" charset="0"/>
              </a:rPr>
              <a:t>incirculatinghaemoglobin</a:t>
            </a:r>
            <a:r>
              <a:rPr lang="en-US" sz="2400" dirty="0" smtClean="0">
                <a:latin typeface="Times New Roman" pitchFamily="18" charset="0"/>
                <a:cs typeface="Times New Roman" pitchFamily="18" charset="0"/>
              </a:rPr>
              <a:t> mass </a:t>
            </a:r>
            <a:r>
              <a:rPr lang="en-US" sz="2400" dirty="0" err="1" smtClean="0">
                <a:latin typeface="Times New Roman" pitchFamily="18" charset="0"/>
                <a:cs typeface="Times New Roman" pitchFamily="18" charset="0"/>
              </a:rPr>
              <a:t>belowthe</a:t>
            </a:r>
            <a:r>
              <a:rPr lang="en-US" sz="2400" dirty="0" smtClean="0">
                <a:latin typeface="Times New Roman" pitchFamily="18" charset="0"/>
                <a:cs typeface="Times New Roman" pitchFamily="18" charset="0"/>
              </a:rPr>
              <a:t> critical level </a:t>
            </a:r>
          </a:p>
          <a:p>
            <a:pPr marL="114300" indent="0">
              <a:buNone/>
            </a:pPr>
            <a:r>
              <a:rPr lang="en-US" sz="2400" dirty="0" smtClean="0">
                <a:latin typeface="Times New Roman" pitchFamily="18" charset="0"/>
                <a:cs typeface="Times New Roman" pitchFamily="18" charset="0"/>
              </a:rPr>
              <a:t>The normal </a:t>
            </a:r>
            <a:r>
              <a:rPr lang="en-US" sz="2400" dirty="0" err="1" smtClean="0">
                <a:latin typeface="Times New Roman" pitchFamily="18" charset="0"/>
                <a:cs typeface="Times New Roman" pitchFamily="18" charset="0"/>
              </a:rPr>
              <a:t>haemoglobin</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Hb</a:t>
            </a:r>
            <a:r>
              <a:rPr lang="en-US" sz="2400" dirty="0" smtClean="0">
                <a:latin typeface="Times New Roman" pitchFamily="18" charset="0"/>
                <a:cs typeface="Times New Roman" pitchFamily="18" charset="0"/>
              </a:rPr>
              <a:t>)is 12-14 </a:t>
            </a:r>
            <a:r>
              <a:rPr lang="en-US" sz="2400" dirty="0" err="1" smtClean="0">
                <a:latin typeface="Times New Roman" pitchFamily="18" charset="0"/>
                <a:cs typeface="Times New Roman" pitchFamily="18" charset="0"/>
              </a:rPr>
              <a:t>gm</a:t>
            </a:r>
            <a:r>
              <a:rPr lang="en-US" sz="2400" dirty="0" smtClean="0">
                <a:latin typeface="Times New Roman" pitchFamily="18" charset="0"/>
                <a:cs typeface="Times New Roman" pitchFamily="18" charset="0"/>
              </a:rPr>
              <a:t>%</a:t>
            </a:r>
          </a:p>
          <a:p>
            <a:pPr marL="114300" indent="0">
              <a:buNone/>
            </a:pPr>
            <a:r>
              <a:rPr lang="en-US" sz="2400" dirty="0" err="1" smtClean="0">
                <a:latin typeface="Times New Roman" pitchFamily="18" charset="0"/>
                <a:cs typeface="Times New Roman" pitchFamily="18" charset="0"/>
              </a:rPr>
              <a:t>WHOhas</a:t>
            </a:r>
            <a:r>
              <a:rPr lang="en-US" sz="2400" dirty="0" smtClean="0">
                <a:latin typeface="Times New Roman" pitchFamily="18" charset="0"/>
                <a:cs typeface="Times New Roman" pitchFamily="18" charset="0"/>
              </a:rPr>
              <a:t> accepted </a:t>
            </a:r>
            <a:r>
              <a:rPr lang="en-US" sz="2400" dirty="0" err="1" smtClean="0">
                <a:latin typeface="Times New Roman" pitchFamily="18" charset="0"/>
                <a:cs typeface="Times New Roman" pitchFamily="18" charset="0"/>
              </a:rPr>
              <a:t>upto</a:t>
            </a:r>
            <a:r>
              <a:rPr lang="en-US" sz="2400" dirty="0" smtClean="0">
                <a:latin typeface="Times New Roman" pitchFamily="18" charset="0"/>
                <a:cs typeface="Times New Roman" pitchFamily="18" charset="0"/>
              </a:rPr>
              <a:t> 11gm%as the normal </a:t>
            </a:r>
            <a:r>
              <a:rPr lang="en-US" sz="2400" dirty="0" err="1" smtClean="0">
                <a:latin typeface="Times New Roman" pitchFamily="18" charset="0"/>
                <a:cs typeface="Times New Roman" pitchFamily="18" charset="0"/>
              </a:rPr>
              <a:t>haemoglobinlevel</a:t>
            </a:r>
            <a:r>
              <a:rPr lang="en-US" sz="2400" dirty="0" smtClean="0">
                <a:latin typeface="Times New Roman" pitchFamily="18" charset="0"/>
                <a:cs typeface="Times New Roman" pitchFamily="18" charset="0"/>
              </a:rPr>
              <a:t> in pregnancy </a:t>
            </a:r>
            <a:r>
              <a:rPr lang="en-US" sz="2400" dirty="0" err="1" smtClean="0">
                <a:latin typeface="Times New Roman" pitchFamily="18" charset="0"/>
                <a:cs typeface="Times New Roman" pitchFamily="18" charset="0"/>
              </a:rPr>
              <a:t>therfore</a:t>
            </a:r>
            <a:r>
              <a:rPr lang="en-US" sz="2400" dirty="0" smtClean="0">
                <a:latin typeface="Times New Roman" pitchFamily="18" charset="0"/>
                <a:cs typeface="Times New Roman" pitchFamily="18" charset="0"/>
              </a:rPr>
              <a:t> any </a:t>
            </a:r>
            <a:r>
              <a:rPr lang="en-US" sz="2400" dirty="0" err="1" smtClean="0">
                <a:latin typeface="Times New Roman" pitchFamily="18" charset="0"/>
                <a:cs typeface="Times New Roman" pitchFamily="18" charset="0"/>
              </a:rPr>
              <a:t>Hb</a:t>
            </a:r>
            <a:r>
              <a:rPr lang="en-US" sz="2400" dirty="0" smtClean="0">
                <a:latin typeface="Times New Roman" pitchFamily="18" charset="0"/>
                <a:cs typeface="Times New Roman" pitchFamily="18" charset="0"/>
              </a:rPr>
              <a:t>  in pregnancy below11mg consider as anemia </a:t>
            </a:r>
          </a:p>
          <a:p>
            <a:pPr marL="114300" indent="0">
              <a:buNone/>
            </a:pPr>
            <a:r>
              <a:rPr lang="en-US" sz="2400" dirty="0" smtClean="0">
                <a:latin typeface="Times New Roman" pitchFamily="18" charset="0"/>
                <a:cs typeface="Times New Roman" pitchFamily="18" charset="0"/>
              </a:rPr>
              <a:t>Mild anemia (9-11gm%)</a:t>
            </a:r>
          </a:p>
          <a:p>
            <a:pPr marL="114300" indent="0">
              <a:buNone/>
            </a:pPr>
            <a:r>
              <a:rPr lang="en-US" sz="2400" dirty="0" smtClean="0">
                <a:latin typeface="Times New Roman" pitchFamily="18" charset="0"/>
                <a:cs typeface="Times New Roman" pitchFamily="18" charset="0"/>
              </a:rPr>
              <a:t>Moderate (7-9)mg %)</a:t>
            </a:r>
          </a:p>
          <a:p>
            <a:pPr marL="114300" indent="0">
              <a:buNone/>
            </a:pPr>
            <a:r>
              <a:rPr lang="en-US" sz="2400" dirty="0" smtClean="0">
                <a:latin typeface="Times New Roman" pitchFamily="18" charset="0"/>
                <a:cs typeface="Times New Roman" pitchFamily="18" charset="0"/>
              </a:rPr>
              <a:t>Sever(4-7mg %)</a:t>
            </a:r>
          </a:p>
          <a:p>
            <a:pPr marL="114300" indent="0">
              <a:buNone/>
            </a:pPr>
            <a:r>
              <a:rPr lang="en-US" sz="2400" dirty="0" smtClean="0">
                <a:latin typeface="Times New Roman" pitchFamily="18" charset="0"/>
                <a:cs typeface="Times New Roman" pitchFamily="18" charset="0"/>
              </a:rPr>
              <a:t>Very sever bolow4 </a:t>
            </a:r>
            <a:r>
              <a:rPr lang="en-US" sz="2400" dirty="0" err="1" smtClean="0">
                <a:latin typeface="Times New Roman" pitchFamily="18" charset="0"/>
                <a:cs typeface="Times New Roman" pitchFamily="18" charset="0"/>
              </a:rPr>
              <a:t>gm</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7587678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620000" cy="1143000"/>
          </a:xfrm>
        </p:spPr>
        <p:txBody>
          <a:bodyPr/>
          <a:lstStyle/>
          <a:p>
            <a:r>
              <a:rPr lang="en-US" dirty="0" smtClean="0"/>
              <a:t>Maternal risk </a:t>
            </a:r>
            <a:r>
              <a:rPr lang="en-US" dirty="0" err="1" smtClean="0"/>
              <a:t>factour</a:t>
            </a:r>
            <a:endParaRPr lang="en-US" dirty="0"/>
          </a:p>
        </p:txBody>
      </p:sp>
      <p:sp>
        <p:nvSpPr>
          <p:cNvPr id="3" name="Text Placeholder 2"/>
          <p:cNvSpPr>
            <a:spLocks noGrp="1"/>
          </p:cNvSpPr>
          <p:nvPr>
            <p:ph type="body" idx="1"/>
          </p:nvPr>
        </p:nvSpPr>
        <p:spPr>
          <a:xfrm>
            <a:off x="457200" y="1196753"/>
            <a:ext cx="3657600" cy="504056"/>
          </a:xfrm>
        </p:spPr>
        <p:txBody>
          <a:bodyPr/>
          <a:lstStyle/>
          <a:p>
            <a:r>
              <a:rPr lang="en-US" sz="2800" dirty="0" smtClean="0">
                <a:solidFill>
                  <a:srgbClr val="FF0000"/>
                </a:solidFill>
              </a:rPr>
              <a:t>Antenatal period </a:t>
            </a:r>
            <a:endParaRPr lang="en-US" sz="2800" dirty="0">
              <a:solidFill>
                <a:srgbClr val="FF0000"/>
              </a:solidFill>
            </a:endParaRPr>
          </a:p>
        </p:txBody>
      </p:sp>
      <p:sp>
        <p:nvSpPr>
          <p:cNvPr id="4" name="Content Placeholder 3"/>
          <p:cNvSpPr>
            <a:spLocks noGrp="1"/>
          </p:cNvSpPr>
          <p:nvPr>
            <p:ph sz="half" idx="2"/>
          </p:nvPr>
        </p:nvSpPr>
        <p:spPr>
          <a:xfrm>
            <a:off x="457200" y="1772816"/>
            <a:ext cx="3657600" cy="4353347"/>
          </a:xfrm>
        </p:spPr>
        <p:txBody>
          <a:bodyPr/>
          <a:lstStyle/>
          <a:p>
            <a:r>
              <a:rPr lang="en-US" dirty="0" smtClean="0"/>
              <a:t>Poor weight </a:t>
            </a:r>
            <a:r>
              <a:rPr lang="en-US" dirty="0" err="1" smtClean="0"/>
              <a:t>dain</a:t>
            </a:r>
            <a:r>
              <a:rPr lang="en-US" dirty="0" smtClean="0"/>
              <a:t> </a:t>
            </a:r>
          </a:p>
          <a:p>
            <a:r>
              <a:rPr lang="en-US" dirty="0" smtClean="0"/>
              <a:t>Preterm </a:t>
            </a:r>
            <a:r>
              <a:rPr lang="en-US" dirty="0" err="1" smtClean="0"/>
              <a:t>labour</a:t>
            </a:r>
            <a:r>
              <a:rPr lang="en-US" dirty="0" smtClean="0"/>
              <a:t> </a:t>
            </a:r>
          </a:p>
          <a:p>
            <a:r>
              <a:rPr lang="en-US" dirty="0" smtClean="0"/>
              <a:t>PIH</a:t>
            </a:r>
          </a:p>
          <a:p>
            <a:r>
              <a:rPr lang="en-US" dirty="0" smtClean="0"/>
              <a:t>Placental </a:t>
            </a:r>
            <a:r>
              <a:rPr lang="en-US" dirty="0" err="1" smtClean="0"/>
              <a:t>previa</a:t>
            </a:r>
            <a:endParaRPr lang="en-US" dirty="0" smtClean="0"/>
          </a:p>
          <a:p>
            <a:r>
              <a:rPr lang="en-US" dirty="0" smtClean="0"/>
              <a:t>PROM</a:t>
            </a:r>
            <a:endParaRPr lang="en-US" dirty="0"/>
          </a:p>
        </p:txBody>
      </p:sp>
      <p:sp>
        <p:nvSpPr>
          <p:cNvPr id="5" name="Text Placeholder 4"/>
          <p:cNvSpPr>
            <a:spLocks noGrp="1"/>
          </p:cNvSpPr>
          <p:nvPr>
            <p:ph type="body" sz="quarter" idx="3"/>
          </p:nvPr>
        </p:nvSpPr>
        <p:spPr>
          <a:xfrm>
            <a:off x="4419600" y="1268761"/>
            <a:ext cx="3657600" cy="504056"/>
          </a:xfrm>
        </p:spPr>
        <p:txBody>
          <a:bodyPr/>
          <a:lstStyle/>
          <a:p>
            <a:r>
              <a:rPr lang="en-US" sz="2800" dirty="0" err="1" smtClean="0">
                <a:solidFill>
                  <a:srgbClr val="FF0000"/>
                </a:solidFill>
              </a:rPr>
              <a:t>Intranatalperiod</a:t>
            </a:r>
            <a:r>
              <a:rPr lang="en-US" sz="2800" dirty="0" smtClean="0">
                <a:solidFill>
                  <a:srgbClr val="FF0000"/>
                </a:solidFill>
              </a:rPr>
              <a:t> </a:t>
            </a:r>
            <a:endParaRPr lang="en-US" sz="2800" dirty="0">
              <a:solidFill>
                <a:srgbClr val="FF0000"/>
              </a:solidFill>
            </a:endParaRPr>
          </a:p>
        </p:txBody>
      </p:sp>
      <p:sp>
        <p:nvSpPr>
          <p:cNvPr id="6" name="Content Placeholder 5"/>
          <p:cNvSpPr>
            <a:spLocks noGrp="1"/>
          </p:cNvSpPr>
          <p:nvPr>
            <p:ph sz="quarter" idx="4"/>
          </p:nvPr>
        </p:nvSpPr>
        <p:spPr>
          <a:xfrm>
            <a:off x="4419600" y="1772816"/>
            <a:ext cx="3657600" cy="4353347"/>
          </a:xfrm>
        </p:spPr>
        <p:txBody>
          <a:bodyPr/>
          <a:lstStyle/>
          <a:p>
            <a:r>
              <a:rPr lang="en-US" dirty="0" smtClean="0"/>
              <a:t>Dysfunctional </a:t>
            </a:r>
            <a:r>
              <a:rPr lang="en-US" dirty="0" err="1" smtClean="0"/>
              <a:t>labour</a:t>
            </a:r>
            <a:r>
              <a:rPr lang="en-US" dirty="0" smtClean="0"/>
              <a:t> </a:t>
            </a:r>
          </a:p>
          <a:p>
            <a:r>
              <a:rPr lang="en-US" dirty="0" err="1" smtClean="0"/>
              <a:t>Intranatal</a:t>
            </a:r>
            <a:r>
              <a:rPr lang="en-US" dirty="0" smtClean="0"/>
              <a:t> </a:t>
            </a:r>
          </a:p>
          <a:p>
            <a:r>
              <a:rPr lang="en-US" dirty="0" smtClean="0"/>
              <a:t>Hemorrhage </a:t>
            </a:r>
          </a:p>
          <a:p>
            <a:r>
              <a:rPr lang="en-US" dirty="0" smtClean="0"/>
              <a:t>Shock</a:t>
            </a:r>
          </a:p>
          <a:p>
            <a:r>
              <a:rPr lang="en-US" dirty="0" smtClean="0"/>
              <a:t>Cardiac Failure</a:t>
            </a:r>
          </a:p>
          <a:p>
            <a:r>
              <a:rPr lang="en-US" dirty="0" err="1" smtClean="0"/>
              <a:t>Anaethesia</a:t>
            </a:r>
            <a:r>
              <a:rPr lang="en-US" dirty="0" smtClean="0"/>
              <a:t> risk</a:t>
            </a:r>
            <a:endParaRPr lang="en-US" dirty="0"/>
          </a:p>
        </p:txBody>
      </p:sp>
      <p:sp>
        <p:nvSpPr>
          <p:cNvPr id="7" name="TextBox 6"/>
          <p:cNvSpPr txBox="1"/>
          <p:nvPr/>
        </p:nvSpPr>
        <p:spPr>
          <a:xfrm>
            <a:off x="683568" y="4293096"/>
            <a:ext cx="5688632" cy="1631216"/>
          </a:xfrm>
          <a:prstGeom prst="rect">
            <a:avLst/>
          </a:prstGeom>
          <a:noFill/>
        </p:spPr>
        <p:txBody>
          <a:bodyPr wrap="square" rtlCol="0">
            <a:spAutoFit/>
          </a:bodyPr>
          <a:lstStyle/>
          <a:p>
            <a:pPr algn="ctr"/>
            <a:r>
              <a:rPr lang="en-US" sz="2800" dirty="0" smtClean="0">
                <a:solidFill>
                  <a:srgbClr val="FF0000"/>
                </a:solidFill>
              </a:rPr>
              <a:t>Postnatal period</a:t>
            </a:r>
          </a:p>
          <a:p>
            <a:pPr algn="ctr"/>
            <a:r>
              <a:rPr lang="en-US" sz="2400" dirty="0" smtClean="0">
                <a:latin typeface="Times New Roman" pitchFamily="18" charset="0"/>
                <a:cs typeface="Times New Roman" pitchFamily="18" charset="0"/>
              </a:rPr>
              <a:t>Postnatal sepsis </a:t>
            </a:r>
          </a:p>
          <a:p>
            <a:pPr algn="ctr"/>
            <a:r>
              <a:rPr lang="en-US" sz="2400" dirty="0" smtClean="0">
                <a:latin typeface="Times New Roman" pitchFamily="18" charset="0"/>
                <a:cs typeface="Times New Roman" pitchFamily="18" charset="0"/>
              </a:rPr>
              <a:t>Sub involution </a:t>
            </a:r>
          </a:p>
          <a:p>
            <a:pPr algn="ctr"/>
            <a:r>
              <a:rPr lang="en-US" sz="2400" dirty="0" smtClean="0">
                <a:latin typeface="Times New Roman" pitchFamily="18" charset="0"/>
                <a:cs typeface="Times New Roman" pitchFamily="18" charset="0"/>
              </a:rPr>
              <a:t>Embolis</a:t>
            </a:r>
            <a:r>
              <a:rPr lang="en-US" sz="2400" dirty="0" smtClean="0"/>
              <a:t>m</a:t>
            </a:r>
            <a:endParaRPr lang="en-US" sz="2400" dirty="0"/>
          </a:p>
        </p:txBody>
      </p:sp>
    </p:spTree>
    <p:extLst>
      <p:ext uri="{BB962C8B-B14F-4D97-AF65-F5344CB8AC3E}">
        <p14:creationId xmlns:p14="http://schemas.microsoft.com/office/powerpoint/2010/main" val="20612364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Fetal Neonatal Risk factors</a:t>
            </a:r>
            <a:endParaRPr lang="en-US" dirty="0"/>
          </a:p>
        </p:txBody>
      </p:sp>
      <p:sp>
        <p:nvSpPr>
          <p:cNvPr id="3" name="Content Placeholder 2"/>
          <p:cNvSpPr>
            <a:spLocks noGrp="1"/>
          </p:cNvSpPr>
          <p:nvPr>
            <p:ph idx="1"/>
          </p:nvPr>
        </p:nvSpPr>
        <p:spPr>
          <a:xfrm>
            <a:off x="457200" y="1268760"/>
            <a:ext cx="7620000" cy="5132040"/>
          </a:xfrm>
        </p:spPr>
        <p:txBody>
          <a:bodyPr>
            <a:normAutofit/>
          </a:bodyPr>
          <a:lstStyle/>
          <a:p>
            <a:r>
              <a:rPr lang="en-US" sz="3600" dirty="0" smtClean="0">
                <a:latin typeface="Times New Roman" pitchFamily="18" charset="0"/>
                <a:cs typeface="Times New Roman" pitchFamily="18" charset="0"/>
              </a:rPr>
              <a:t>Prematurity </a:t>
            </a:r>
          </a:p>
          <a:p>
            <a:r>
              <a:rPr lang="en-US" sz="3600" dirty="0" smtClean="0">
                <a:latin typeface="Times New Roman" pitchFamily="18" charset="0"/>
                <a:cs typeface="Times New Roman" pitchFamily="18" charset="0"/>
              </a:rPr>
              <a:t>Low birth weight </a:t>
            </a:r>
          </a:p>
          <a:p>
            <a:r>
              <a:rPr lang="en-US" sz="3600" dirty="0" smtClean="0">
                <a:latin typeface="Times New Roman" pitchFamily="18" charset="0"/>
                <a:cs typeface="Times New Roman" pitchFamily="18" charset="0"/>
              </a:rPr>
              <a:t>Poor </a:t>
            </a:r>
            <a:r>
              <a:rPr lang="en-US" sz="3600" dirty="0" err="1" smtClean="0">
                <a:latin typeface="Times New Roman" pitchFamily="18" charset="0"/>
                <a:cs typeface="Times New Roman" pitchFamily="18" charset="0"/>
              </a:rPr>
              <a:t>apgar</a:t>
            </a:r>
            <a:r>
              <a:rPr lang="en-US" sz="3600" dirty="0" smtClean="0">
                <a:latin typeface="Times New Roman" pitchFamily="18" charset="0"/>
                <a:cs typeface="Times New Roman" pitchFamily="18" charset="0"/>
              </a:rPr>
              <a:t> score </a:t>
            </a:r>
          </a:p>
          <a:p>
            <a:r>
              <a:rPr lang="en-US" sz="3600" dirty="0" err="1" smtClean="0">
                <a:latin typeface="Times New Roman" pitchFamily="18" charset="0"/>
                <a:cs typeface="Times New Roman" pitchFamily="18" charset="0"/>
              </a:rPr>
              <a:t>Foetal</a:t>
            </a:r>
            <a:r>
              <a:rPr lang="en-US" sz="3600" dirty="0" smtClean="0">
                <a:latin typeface="Times New Roman" pitchFamily="18" charset="0"/>
                <a:cs typeface="Times New Roman" pitchFamily="18" charset="0"/>
              </a:rPr>
              <a:t>  distress</a:t>
            </a:r>
          </a:p>
          <a:p>
            <a:r>
              <a:rPr lang="en-US" sz="3600" dirty="0" smtClean="0">
                <a:latin typeface="Times New Roman" pitchFamily="18" charset="0"/>
                <a:cs typeface="Times New Roman" pitchFamily="18" charset="0"/>
              </a:rPr>
              <a:t>Neonatal </a:t>
            </a:r>
            <a:r>
              <a:rPr lang="en-US" sz="3600" dirty="0" err="1" smtClean="0">
                <a:latin typeface="Times New Roman" pitchFamily="18" charset="0"/>
                <a:cs typeface="Times New Roman" pitchFamily="18" charset="0"/>
              </a:rPr>
              <a:t>Anaemia</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0756277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buFont typeface="Arial" charset="0"/>
              <a:buNone/>
            </a:pPr>
            <a:endParaRPr lang="en-US" dirty="0">
              <a:solidFill>
                <a:srgbClr val="FF0000"/>
              </a:solidFill>
              <a:cs typeface="Arial" charset="0"/>
            </a:endParaRPr>
          </a:p>
          <a:p>
            <a:pPr algn="ctr">
              <a:buFont typeface="Arial" charset="0"/>
              <a:buNone/>
            </a:pPr>
            <a:r>
              <a:rPr lang="en-US" sz="9600" dirty="0">
                <a:solidFill>
                  <a:srgbClr val="FF0000"/>
                </a:solidFill>
                <a:latin typeface="Arial Rounded MT Bold" pitchFamily="34" charset="0"/>
                <a:cs typeface="Arial" charset="0"/>
              </a:rPr>
              <a:t>THANK YOU</a:t>
            </a:r>
            <a:endParaRPr lang="ar-IQ" sz="9600" dirty="0">
              <a:solidFill>
                <a:srgbClr val="FF0000"/>
              </a:solidFill>
              <a:latin typeface="Arial Rounded MT Bold" pitchFamily="34" charset="0"/>
            </a:endParaRPr>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66440</TotalTime>
  <Words>2426</Words>
  <Application>Microsoft Office PowerPoint</Application>
  <PresentationFormat>On-screen Show (4:3)</PresentationFormat>
  <Paragraphs>298</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Adjacency</vt:lpstr>
      <vt:lpstr>PowerPoint Presentation</vt:lpstr>
      <vt:lpstr>PowerPoint Presentation</vt:lpstr>
      <vt:lpstr>Bleeding in early pregnancy</vt:lpstr>
      <vt:lpstr>Miscarriage or Abortion</vt:lpstr>
      <vt:lpstr> Maternal causes</vt:lpstr>
      <vt:lpstr>PowerPoint Presentation</vt:lpstr>
      <vt:lpstr>Fetal causes</vt:lpstr>
      <vt:lpstr>Classification of abortion</vt:lpstr>
      <vt:lpstr>PowerPoint Presentation</vt:lpstr>
      <vt:lpstr>PowerPoint Presentation</vt:lpstr>
      <vt:lpstr>PowerPoint Presentation</vt:lpstr>
      <vt:lpstr>Nursing responsibilities  </vt:lpstr>
      <vt:lpstr>PowerPoint Presentation</vt:lpstr>
      <vt:lpstr>Discharge Teaching For The  Women After Early Miscarriage </vt:lpstr>
      <vt:lpstr>Ectopic pregnancy</vt:lpstr>
      <vt:lpstr>PowerPoint Presentation</vt:lpstr>
      <vt:lpstr>PowerPoint Presentation</vt:lpstr>
      <vt:lpstr>Risk factors</vt:lpstr>
      <vt:lpstr>PowerPoint Presentation</vt:lpstr>
      <vt:lpstr>PowerPoint Presentation</vt:lpstr>
      <vt:lpstr>How to diagnose ectopic pregnancy</vt:lpstr>
      <vt:lpstr>PowerPoint Presentation</vt:lpstr>
      <vt:lpstr>Therapeutic Management </vt:lpstr>
      <vt:lpstr>Hydatidiform mole</vt:lpstr>
      <vt:lpstr>PowerPoint Presentation</vt:lpstr>
      <vt:lpstr>PowerPoint Presentation</vt:lpstr>
      <vt:lpstr>PowerPoint Presentation</vt:lpstr>
      <vt:lpstr>PowerPoint Presentation</vt:lpstr>
      <vt:lpstr>PowerPoint Presentation</vt:lpstr>
      <vt:lpstr>PowerPoint Presentation</vt:lpstr>
      <vt:lpstr>Hyperemesis Gravidarum Nausea and vomiting exists and dehydration and keto-acidosis escalate with the result that the serum electrolyte balance is disrupted. </vt:lpstr>
      <vt:lpstr>Hyperemesis Gravidarum </vt:lpstr>
      <vt:lpstr>Treatment</vt:lpstr>
      <vt:lpstr>Pregnancy Induced Hypertension</vt:lpstr>
      <vt:lpstr>PowerPoint Presentation</vt:lpstr>
      <vt:lpstr>Classification</vt:lpstr>
      <vt:lpstr>Effects on the mother</vt:lpstr>
      <vt:lpstr>Management</vt:lpstr>
      <vt:lpstr>Management during labour</vt:lpstr>
      <vt:lpstr>Care after delivery</vt:lpstr>
      <vt:lpstr>Signs of impending eclampsia</vt:lpstr>
      <vt:lpstr>2 Eclampsia</vt:lpstr>
      <vt:lpstr>PowerPoint Presentation</vt:lpstr>
      <vt:lpstr>Stage of coma</vt:lpstr>
      <vt:lpstr>Treatment may be given as follows</vt:lpstr>
      <vt:lpstr>Complications of eclampsia</vt:lpstr>
      <vt:lpstr>Gestational diabetes</vt:lpstr>
      <vt:lpstr>Anemia during pregnancy </vt:lpstr>
      <vt:lpstr>Maternal risk factour</vt:lpstr>
      <vt:lpstr>Fetal Neonatal Risk factors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Danger signs during pregnancy &amp;labor</dc:title>
  <dc:creator>acer</dc:creator>
  <cp:lastModifiedBy>Maher</cp:lastModifiedBy>
  <cp:revision>70</cp:revision>
  <dcterms:created xsi:type="dcterms:W3CDTF">2019-10-11T16:45:59Z</dcterms:created>
  <dcterms:modified xsi:type="dcterms:W3CDTF">2023-05-04T14:41:54Z</dcterms:modified>
</cp:coreProperties>
</file>