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9" r:id="rId4"/>
    <p:sldId id="260" r:id="rId5"/>
    <p:sldId id="258" r:id="rId6"/>
    <p:sldId id="298"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1" r:id="rId37"/>
    <p:sldId id="292" r:id="rId38"/>
    <p:sldId id="293" r:id="rId39"/>
    <p:sldId id="294" r:id="rId40"/>
    <p:sldId id="295" r:id="rId41"/>
    <p:sldId id="296" r:id="rId42"/>
    <p:sldId id="297" r:id="rId43"/>
    <p:sldId id="290"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Title 15"/>
          <p:cNvSpPr>
            <a:spLocks noGrp="1"/>
          </p:cNvSpPr>
          <p:nvPr>
            <p:ph type="title"/>
          </p:nvPr>
        </p:nvSpPr>
        <p:spPr>
          <a:xfrm>
            <a:off x="2438400" y="1447800"/>
            <a:ext cx="3962400" cy="2133600"/>
          </a:xfrm>
        </p:spPr>
        <p:txBody>
          <a:bodyPr anchor="b"/>
          <a:lstStyle/>
          <a:p>
            <a:r>
              <a:rPr lang="en-US" smtClean="0"/>
              <a:t>Click to edit Master title style</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1D8BD707-D9CF-40AE-B4C6-C98DA3205C09}" type="datetimeFigureOut">
              <a:rPr lang="en-US" smtClean="0"/>
              <a:pPr/>
              <a:t>10/25/2024</a:t>
            </a:fld>
            <a:endParaRPr lang="en-US"/>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B6F15528-21DE-4FAA-801E-634DDDAF4B2B}" type="slidenum">
              <a:rPr lang="en-US" smtClean="0"/>
              <a:pPr/>
              <a:t>‹#›</a:t>
            </a:fld>
            <a:endParaRPr lang="en-US"/>
          </a:p>
        </p:txBody>
      </p:sp>
      <p:sp>
        <p:nvSpPr>
          <p:cNvPr id="15" name="Footer Placeholder 14"/>
          <p:cNvSpPr>
            <a:spLocks noGrp="1"/>
          </p:cNvSpPr>
          <p:nvPr>
            <p:ph type="ftr" sz="quarter" idx="12"/>
          </p:nvPr>
        </p:nvSpPr>
        <p:spPr>
          <a:xfrm>
            <a:off x="3581400" y="6296248"/>
            <a:ext cx="2820987" cy="152400"/>
          </a:xfrm>
        </p:spPr>
        <p:txBody>
          <a:bodyP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
        <p:nvSpPr>
          <p:cNvPr id="10" name="Date Placeholder 9"/>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11" name="Slide Number Placeholder 10"/>
          <p:cNvSpPr>
            <a:spLocks noGrp="1"/>
          </p:cNvSpPr>
          <p:nvPr>
            <p:ph type="sldNum" sz="quarter" idx="11"/>
          </p:nvPr>
        </p:nvSpPr>
        <p:spPr/>
        <p:txBody>
          <a:bodyPr/>
          <a:lstStyle/>
          <a:p>
            <a:fld id="{B6F15528-21DE-4FAA-801E-634DDDAF4B2B}" type="slidenum">
              <a:rPr lang="en-US" smtClean="0"/>
              <a:pPr/>
              <a:t>‹#›</a:t>
            </a:fld>
            <a:endParaRPr lang="en-US"/>
          </a:p>
        </p:txBody>
      </p:sp>
      <p:sp>
        <p:nvSpPr>
          <p:cNvPr id="12" name="Footer Placeholder 11"/>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1D8BD707-D9CF-40AE-B4C6-C98DA3205C09}" type="datetimeFigureOut">
              <a:rPr lang="en-US" smtClean="0"/>
              <a:pPr/>
              <a:t>10/25/2024</a:t>
            </a:fld>
            <a:endParaRPr lang="en-US"/>
          </a:p>
        </p:txBody>
      </p:sp>
      <p:sp>
        <p:nvSpPr>
          <p:cNvPr id="13" name="Slide Number Placeholder 12"/>
          <p:cNvSpPr>
            <a:spLocks noGrp="1"/>
          </p:cNvSpPr>
          <p:nvPr>
            <p:ph type="sldNum" sz="quarter" idx="11"/>
          </p:nvPr>
        </p:nvSpPr>
        <p:spPr>
          <a:xfrm>
            <a:off x="4116388" y="6400800"/>
            <a:ext cx="533400" cy="152400"/>
          </a:xfrm>
        </p:spPr>
        <p:txBody>
          <a:body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a:xfrm>
            <a:off x="838200" y="6296248"/>
            <a:ext cx="2820987" cy="152400"/>
          </a:xfrm>
        </p:spPr>
        <p:txBody>
          <a:bodyPr/>
          <a:lstStyle/>
          <a:p>
            <a:endParaRPr lang="en-US"/>
          </a:p>
        </p:txBody>
      </p:sp>
      <p:sp>
        <p:nvSpPr>
          <p:cNvPr id="15" name="Title 14"/>
          <p:cNvSpPr>
            <a:spLocks noGrp="1"/>
          </p:cNvSpPr>
          <p:nvPr>
            <p:ph type="title"/>
          </p:nvPr>
        </p:nvSpPr>
        <p:spPr>
          <a:xfrm>
            <a:off x="457200" y="1828800"/>
            <a:ext cx="3200400" cy="1752600"/>
          </a:xfrm>
        </p:spPr>
        <p:txBody>
          <a:bodyPr anchor="b"/>
          <a:lstStyle/>
          <a:p>
            <a:r>
              <a:rPr lang="en-US" smtClean="0"/>
              <a:t>Click to edit Master title style</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13" name="Slide Number Placeholder 12"/>
          <p:cNvSpPr>
            <a:spLocks noGrp="1"/>
          </p:cNvSpPr>
          <p:nvPr>
            <p:ph type="sldNum" sz="quarter" idx="11"/>
          </p:nvPr>
        </p:nvSpPr>
        <p:spPr/>
        <p:txBody>
          <a:body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12" name="Date Placeholder 11"/>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14" name="Slide Number Placeholder 13"/>
          <p:cNvSpPr>
            <a:spLocks noGrp="1"/>
          </p:cNvSpPr>
          <p:nvPr>
            <p:ph type="sldNum" sz="quarter" idx="11"/>
          </p:nvPr>
        </p:nvSpPr>
        <p:spPr/>
        <p:txBody>
          <a:bodyPr/>
          <a:lstStyle/>
          <a:p>
            <a:fld id="{B6F15528-21DE-4FAA-801E-634DDDAF4B2B}" type="slidenum">
              <a:rPr lang="en-US" smtClean="0"/>
              <a:pPr/>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en-US" smtClean="0"/>
              <a:t>Click to edit Master title style</a:t>
            </a:r>
            <a:endParaRPr lang="en-US" dirty="0"/>
          </a:p>
        </p:txBody>
      </p:sp>
      <p:sp>
        <p:nvSpPr>
          <p:cNvPr id="9" name="Date Placeholder 8"/>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10" name="Slide Number Placeholder 9"/>
          <p:cNvSpPr>
            <a:spLocks noGrp="1"/>
          </p:cNvSpPr>
          <p:nvPr>
            <p:ph type="sldNum" sz="quarter" idx="11"/>
          </p:nvPr>
        </p:nvSpPr>
        <p:spPr/>
        <p:txBody>
          <a:bodyPr/>
          <a:lstStyle/>
          <a:p>
            <a:fld id="{B6F15528-21DE-4FAA-801E-634DDDAF4B2B}" type="slidenum">
              <a:rPr lang="en-US" smtClean="0"/>
              <a:pPr/>
              <a:t>‹#›</a:t>
            </a:fld>
            <a:endParaRPr lang="en-US"/>
          </a:p>
        </p:txBody>
      </p:sp>
      <p:sp>
        <p:nvSpPr>
          <p:cNvPr id="11" name="Footer Placeholder 10"/>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en-US" smtClean="0"/>
              <a:t>Click to edit Master title style</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Date Placeholder 15"/>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17" name="Slide Number Placeholder 16"/>
          <p:cNvSpPr>
            <a:spLocks noGrp="1"/>
          </p:cNvSpPr>
          <p:nvPr>
            <p:ph type="sldNum" sz="quarter" idx="11"/>
          </p:nvPr>
        </p:nvSpPr>
        <p:spPr/>
        <p:txBody>
          <a:bodyPr/>
          <a:lstStyle/>
          <a:p>
            <a:fld id="{B6F15528-21DE-4FAA-801E-634DDDAF4B2B}" type="slidenum">
              <a:rPr lang="en-US" smtClean="0"/>
              <a:pPr/>
              <a:t>‹#›</a:t>
            </a:fld>
            <a:endParaRPr lang="en-US"/>
          </a:p>
        </p:txBody>
      </p:sp>
      <p:sp>
        <p:nvSpPr>
          <p:cNvPr id="18" name="Footer Placeholder 17"/>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14" name="Slide Number Placeholder 13"/>
          <p:cNvSpPr>
            <a:spLocks noGrp="1"/>
          </p:cNvSpPr>
          <p:nvPr>
            <p:ph type="sldNum" sz="quarter" idx="11"/>
          </p:nvPr>
        </p:nvSpPr>
        <p:spPr/>
        <p:txBody>
          <a:bodyPr/>
          <a:lstStyle/>
          <a:p>
            <a:fld id="{B6F15528-21DE-4FAA-801E-634DDDAF4B2B}" type="slidenum">
              <a:rPr lang="en-US" smtClean="0"/>
              <a:pPr/>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14" name="Slide Number Placeholder 13"/>
          <p:cNvSpPr>
            <a:spLocks noGrp="1"/>
          </p:cNvSpPr>
          <p:nvPr>
            <p:ph type="sldNum" sz="quarter" idx="11"/>
          </p:nvPr>
        </p:nvSpPr>
        <p:spPr/>
        <p:txBody>
          <a:bodyPr/>
          <a:lstStyle/>
          <a:p>
            <a:fld id="{B6F15528-21DE-4FAA-801E-634DDDAF4B2B}" type="slidenum">
              <a:rPr lang="en-US" smtClean="0"/>
              <a:pPr/>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B6F15528-21DE-4FAA-801E-634DDDAF4B2B}" type="slidenum">
              <a:rPr lang="en-US" smtClean="0"/>
              <a:pPr/>
              <a:t>‹#›</a:t>
            </a:fld>
            <a:endParaRPr lang="en-US"/>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1D8BD707-D9CF-40AE-B4C6-C98DA3205C09}" type="datetimeFigureOut">
              <a:rPr lang="en-US" smtClean="0"/>
              <a:pPr/>
              <a:t>10/25/2024</a:t>
            </a:fld>
            <a:endParaRPr lang="en-US"/>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patient.info/doctor/liver-failure" TargetMode="External"/><Relationship Id="rId2" Type="http://schemas.openxmlformats.org/officeDocument/2006/relationships/hyperlink" Target="http://patient.info/search.asp?searchterm=DISSEMINATED+INTRAVASCULAR+COAGULATION&amp;collections=PPsearch" TargetMode="External"/><Relationship Id="rId1" Type="http://schemas.openxmlformats.org/officeDocument/2006/relationships/slideLayout" Target="../slideLayouts/slideLayout2.xml"/><Relationship Id="rId4" Type="http://schemas.openxmlformats.org/officeDocument/2006/relationships/hyperlink" Target="http://patient.info/doctor/acute-adult-respiratory-distress-syndrome"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sp>
        <p:nvSpPr>
          <p:cNvPr id="2" name="Title 1"/>
          <p:cNvSpPr>
            <a:spLocks noGrp="1"/>
          </p:cNvSpPr>
          <p:nvPr>
            <p:ph type="title"/>
          </p:nvPr>
        </p:nvSpPr>
        <p:spPr>
          <a:xfrm>
            <a:off x="685800" y="381001"/>
            <a:ext cx="5943600" cy="1524000"/>
          </a:xfrm>
        </p:spPr>
        <p:txBody>
          <a:bodyPr>
            <a:normAutofit/>
          </a:bodyPr>
          <a:lstStyle/>
          <a:p>
            <a:pPr algn="l"/>
            <a:r>
              <a:rPr lang="en-US" sz="3200" dirty="0">
                <a:solidFill>
                  <a:srgbClr val="FF0000"/>
                </a:solidFill>
              </a:rPr>
              <a:t>Normal Puerperium (Postpartum Care)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133600"/>
            <a:ext cx="8153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781800" y="3429000"/>
            <a:ext cx="1752600" cy="369332"/>
          </a:xfrm>
          <a:prstGeom prst="rect">
            <a:avLst/>
          </a:prstGeom>
          <a:noFill/>
        </p:spPr>
        <p:txBody>
          <a:bodyPr wrap="square" rtlCol="0">
            <a:spAutoFit/>
          </a:bodyPr>
          <a:lstStyle/>
          <a:p>
            <a:r>
              <a:rPr lang="en-US" dirty="0" err="1" smtClean="0"/>
              <a:t>Suad</a:t>
            </a:r>
            <a:r>
              <a:rPr lang="en-US" dirty="0" smtClean="0"/>
              <a:t> al </a:t>
            </a:r>
            <a:r>
              <a:rPr lang="en-US" dirty="0" err="1" smtClean="0"/>
              <a:t>rubayee</a:t>
            </a:r>
            <a:endParaRPr lang="en-US" dirty="0"/>
          </a:p>
        </p:txBody>
      </p:sp>
    </p:spTree>
    <p:extLst>
      <p:ext uri="{BB962C8B-B14F-4D97-AF65-F5344CB8AC3E}">
        <p14:creationId xmlns:p14="http://schemas.microsoft.com/office/powerpoint/2010/main" val="21773264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7848600" cy="5714999"/>
          </a:xfrm>
        </p:spPr>
        <p:txBody>
          <a:bodyPr>
            <a:normAutofit/>
          </a:bodyPr>
          <a:lstStyle/>
          <a:p>
            <a:r>
              <a:rPr lang="en-US" sz="3600" dirty="0"/>
              <a:t>Puerperium: is defined as the six-week period following childbirth during which the woman's body returns almost to its pre-pregnancy state: The postpartum (</a:t>
            </a:r>
            <a:r>
              <a:rPr lang="en-US" sz="3600" dirty="0" err="1"/>
              <a:t>puerperium</a:t>
            </a:r>
            <a:r>
              <a:rPr lang="en-US" sz="3600" dirty="0"/>
              <a:t>) period begins after the delivery of the placenta and lasts approximately 6 weeks.</a:t>
            </a:r>
          </a:p>
        </p:txBody>
      </p:sp>
      <p:sp>
        <p:nvSpPr>
          <p:cNvPr id="4" name="Flowchart: Punched Tape 3"/>
          <p:cNvSpPr/>
          <p:nvPr/>
        </p:nvSpPr>
        <p:spPr>
          <a:xfrm>
            <a:off x="2438400" y="228600"/>
            <a:ext cx="2743200" cy="106680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solidFill>
                  <a:srgbClr val="FF0000"/>
                </a:solidFill>
                <a:ea typeface="+mj-ea"/>
                <a:cs typeface="+mj-cs"/>
              </a:rPr>
              <a:t>Puerperium</a:t>
            </a:r>
            <a:endParaRPr lang="en-US" sz="2400" dirty="0"/>
          </a:p>
        </p:txBody>
      </p:sp>
    </p:spTree>
    <p:extLst>
      <p:ext uri="{BB962C8B-B14F-4D97-AF65-F5344CB8AC3E}">
        <p14:creationId xmlns:p14="http://schemas.microsoft.com/office/powerpoint/2010/main" val="32111984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Autofit/>
          </a:bodyPr>
          <a:lstStyle/>
          <a:p>
            <a:r>
              <a:rPr lang="en-US" sz="3600" dirty="0"/>
              <a:t>It is divided into three phases 1.Immediate Postpartum: the 24-hour period immediately following delivery. Most important a lot of complications can happen. Watch for hemorrhage and uterine </a:t>
            </a:r>
            <a:r>
              <a:rPr lang="en-US" sz="3600" dirty="0" err="1"/>
              <a:t>atony</a:t>
            </a:r>
            <a:r>
              <a:rPr lang="en-US" sz="3600" dirty="0"/>
              <a:t> </a:t>
            </a:r>
            <a:endParaRPr lang="en-US" sz="3600" dirty="0" smtClean="0"/>
          </a:p>
          <a:p>
            <a:r>
              <a:rPr lang="en-US" sz="3600" dirty="0" smtClean="0"/>
              <a:t>2</a:t>
            </a:r>
            <a:r>
              <a:rPr lang="en-US" sz="3600" dirty="0"/>
              <a:t>. Early Postpartum or </a:t>
            </a:r>
            <a:r>
              <a:rPr lang="en-US" sz="3600" dirty="0" err="1"/>
              <a:t>puerperium</a:t>
            </a:r>
            <a:r>
              <a:rPr lang="en-US" sz="3600" dirty="0"/>
              <a:t>: up to7 days</a:t>
            </a:r>
            <a:r>
              <a:rPr lang="en-US" sz="3600" dirty="0" smtClean="0"/>
              <a:t>.</a:t>
            </a:r>
          </a:p>
          <a:p>
            <a:r>
              <a:rPr lang="en-US" sz="3600" dirty="0" smtClean="0"/>
              <a:t> </a:t>
            </a:r>
            <a:r>
              <a:rPr lang="en-US" sz="3600" dirty="0"/>
              <a:t>3. Remote postpartum or </a:t>
            </a:r>
            <a:r>
              <a:rPr lang="en-US" sz="3600" dirty="0" err="1"/>
              <a:t>puerperium</a:t>
            </a:r>
            <a:r>
              <a:rPr lang="en-US" sz="3600" dirty="0"/>
              <a:t>: up to 6 weeks</a:t>
            </a:r>
          </a:p>
        </p:txBody>
      </p:sp>
      <p:sp>
        <p:nvSpPr>
          <p:cNvPr id="2" name="Title 1"/>
          <p:cNvSpPr>
            <a:spLocks noGrp="1"/>
          </p:cNvSpPr>
          <p:nvPr>
            <p:ph type="title"/>
          </p:nvPr>
        </p:nvSpPr>
        <p:spPr>
          <a:xfrm>
            <a:off x="457200" y="274638"/>
            <a:ext cx="8229600" cy="563562"/>
          </a:xfrm>
        </p:spPr>
        <p:txBody>
          <a:bodyPr>
            <a:normAutofit fontScale="90000"/>
          </a:bodyPr>
          <a:lstStyle/>
          <a:p>
            <a:pPr algn="ctr"/>
            <a:r>
              <a:rPr lang="en-US" sz="4000" dirty="0">
                <a:solidFill>
                  <a:srgbClr val="FF0000"/>
                </a:solidFill>
              </a:rPr>
              <a:t>Puerperium</a:t>
            </a:r>
            <a:endParaRPr lang="en-US" sz="4000" dirty="0"/>
          </a:p>
        </p:txBody>
      </p:sp>
    </p:spTree>
    <p:extLst>
      <p:ext uri="{BB962C8B-B14F-4D97-AF65-F5344CB8AC3E}">
        <p14:creationId xmlns:p14="http://schemas.microsoft.com/office/powerpoint/2010/main" val="19642296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001000" cy="5714999"/>
          </a:xfrm>
        </p:spPr>
        <p:txBody>
          <a:bodyPr>
            <a:normAutofit/>
          </a:bodyPr>
          <a:lstStyle/>
          <a:p>
            <a:r>
              <a:rPr lang="en-US" sz="3200" dirty="0" smtClean="0"/>
              <a:t>Various </a:t>
            </a:r>
            <a:r>
              <a:rPr lang="en-US" sz="3200" dirty="0"/>
              <a:t>systemic adaptations take place throughout the woman’s body. This adaptation includes: </a:t>
            </a:r>
            <a:endParaRPr lang="en-US" sz="3200" dirty="0" smtClean="0"/>
          </a:p>
          <a:p>
            <a:r>
              <a:rPr lang="en-US" sz="3200" dirty="0" smtClean="0"/>
              <a:t>1</a:t>
            </a:r>
            <a:r>
              <a:rPr lang="en-US" sz="3200" dirty="0"/>
              <a:t>. Physiological adaptation </a:t>
            </a:r>
            <a:endParaRPr lang="en-US" sz="3200" dirty="0" smtClean="0"/>
          </a:p>
          <a:p>
            <a:r>
              <a:rPr lang="en-US" sz="3200" dirty="0" smtClean="0"/>
              <a:t>2</a:t>
            </a:r>
            <a:r>
              <a:rPr lang="en-US" sz="3200" dirty="0"/>
              <a:t>. Psychological adaptations </a:t>
            </a:r>
          </a:p>
        </p:txBody>
      </p:sp>
      <p:sp>
        <p:nvSpPr>
          <p:cNvPr id="2" name="Title 1"/>
          <p:cNvSpPr>
            <a:spLocks noGrp="1"/>
          </p:cNvSpPr>
          <p:nvPr>
            <p:ph type="title"/>
          </p:nvPr>
        </p:nvSpPr>
        <p:spPr>
          <a:xfrm>
            <a:off x="4876800" y="457200"/>
            <a:ext cx="2819400" cy="1524000"/>
          </a:xfrm>
        </p:spPr>
        <p:txBody>
          <a:bodyPr>
            <a:normAutofit fontScale="90000"/>
          </a:bodyPr>
          <a:lstStyle/>
          <a:p>
            <a:r>
              <a:rPr lang="en-US" sz="3600" dirty="0" smtClean="0">
                <a:solidFill>
                  <a:srgbClr val="FF0000"/>
                </a:solidFill>
                <a:ea typeface="+mn-ea"/>
                <a:cs typeface="+mn-cs"/>
              </a:rPr>
              <a:t>physiologic </a:t>
            </a:r>
            <a:r>
              <a:rPr lang="en-US" sz="3600" dirty="0">
                <a:solidFill>
                  <a:srgbClr val="FF0000"/>
                </a:solidFill>
                <a:ea typeface="+mn-ea"/>
                <a:cs typeface="+mn-cs"/>
              </a:rPr>
              <a:t>and psychological changes</a:t>
            </a:r>
            <a:endParaRPr lang="en-US" sz="4800" dirty="0">
              <a:solidFill>
                <a:srgbClr val="FF0000"/>
              </a:solidFill>
            </a:endParaRPr>
          </a:p>
        </p:txBody>
      </p:sp>
    </p:spTree>
    <p:extLst>
      <p:ext uri="{BB962C8B-B14F-4D97-AF65-F5344CB8AC3E}">
        <p14:creationId xmlns:p14="http://schemas.microsoft.com/office/powerpoint/2010/main" val="12154324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67400"/>
          </a:xfrm>
        </p:spPr>
        <p:txBody>
          <a:bodyPr>
            <a:noAutofit/>
          </a:bodyPr>
          <a:lstStyle/>
          <a:p>
            <a:pPr marL="0" indent="0">
              <a:buNone/>
            </a:pPr>
            <a:r>
              <a:rPr lang="en-US" sz="3200" u="sng" dirty="0" smtClean="0">
                <a:latin typeface="Times New Roman" pitchFamily="18" charset="0"/>
                <a:cs typeface="Times New Roman" pitchFamily="18" charset="0"/>
              </a:rPr>
              <a:t>1-Taking-in phase</a:t>
            </a:r>
            <a:r>
              <a:rPr lang="ar-IQ" sz="3200" u="sng" dirty="0" smtClean="0">
                <a:latin typeface="Times New Roman" pitchFamily="18" charset="0"/>
                <a:cs typeface="Times New Roman" pitchFamily="18" charset="0"/>
              </a:rPr>
              <a:t>الاستلام</a:t>
            </a:r>
            <a:r>
              <a:rPr lang="en-US" sz="3200" u="sng"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is the time immediately after birth when the client needs sleep, depends on others to meet her needs, and relives the events surrounding the birth process. This phase is characterized by </a:t>
            </a:r>
            <a:r>
              <a:rPr lang="en-US" sz="3200" b="1" dirty="0">
                <a:latin typeface="Times New Roman" pitchFamily="18" charset="0"/>
                <a:cs typeface="Times New Roman" pitchFamily="18" charset="0"/>
              </a:rPr>
              <a:t>dependent behavior</a:t>
            </a:r>
            <a:r>
              <a:rPr lang="en-US" sz="3200" dirty="0">
                <a:latin typeface="Times New Roman" pitchFamily="18" charset="0"/>
                <a:cs typeface="Times New Roman" pitchFamily="18" charset="0"/>
              </a:rPr>
              <a:t>. During the first 24 to 48 hours after giving birth, mothers often assume a very passive role in meeting their own basic needs for food, fluids, and rest, allowing the nurse to make decisions for them concerning activities and care. </a:t>
            </a:r>
            <a:endParaRPr lang="en-US" sz="3200" dirty="0" smtClean="0">
              <a:latin typeface="Times New Roman" pitchFamily="18" charset="0"/>
              <a:cs typeface="Times New Roman" pitchFamily="18" charset="0"/>
            </a:endParaRPr>
          </a:p>
        </p:txBody>
      </p:sp>
      <p:sp>
        <p:nvSpPr>
          <p:cNvPr id="2" name="Title 1"/>
          <p:cNvSpPr>
            <a:spLocks noGrp="1"/>
          </p:cNvSpPr>
          <p:nvPr>
            <p:ph type="title"/>
          </p:nvPr>
        </p:nvSpPr>
        <p:spPr>
          <a:xfrm>
            <a:off x="457200" y="0"/>
            <a:ext cx="8229600" cy="685800"/>
          </a:xfrm>
        </p:spPr>
        <p:txBody>
          <a:bodyPr>
            <a:noAutofit/>
          </a:bodyPr>
          <a:lstStyle/>
          <a:p>
            <a:r>
              <a:rPr lang="en-US" sz="2800" dirty="0">
                <a:solidFill>
                  <a:srgbClr val="FF0000"/>
                </a:solidFill>
                <a:ea typeface="+mn-ea"/>
                <a:cs typeface="+mn-cs"/>
              </a:rPr>
              <a:t>Maternal Psychological Adaptations Stage of adaptation</a:t>
            </a:r>
            <a:endParaRPr lang="en-US" sz="5400" dirty="0">
              <a:solidFill>
                <a:srgbClr val="FF0000"/>
              </a:solidFill>
            </a:endParaRPr>
          </a:p>
        </p:txBody>
      </p:sp>
    </p:spTree>
    <p:extLst>
      <p:ext uri="{BB962C8B-B14F-4D97-AF65-F5344CB8AC3E}">
        <p14:creationId xmlns:p14="http://schemas.microsoft.com/office/powerpoint/2010/main" val="3310751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05800" cy="6414064"/>
          </a:xfrm>
          <a:prstGeom prst="rect">
            <a:avLst/>
          </a:prstGeom>
        </p:spPr>
        <p:txBody>
          <a:bodyPr wrap="square">
            <a:spAutoFit/>
          </a:bodyPr>
          <a:lstStyle/>
          <a:p>
            <a:pPr lvl="0">
              <a:spcBef>
                <a:spcPct val="20000"/>
              </a:spcBef>
              <a:buClr>
                <a:prstClr val="black">
                  <a:lumMod val="50000"/>
                  <a:lumOff val="50000"/>
                </a:prstClr>
              </a:buClr>
            </a:pPr>
            <a:r>
              <a:rPr lang="en-US" sz="2800" dirty="0">
                <a:solidFill>
                  <a:srgbClr val="FF0000"/>
                </a:solidFill>
                <a:ea typeface="+mj-ea"/>
                <a:cs typeface="+mj-cs"/>
              </a:rPr>
              <a:t>Maternal Psychological Adaptations Stage of </a:t>
            </a:r>
            <a:r>
              <a:rPr lang="en-US" sz="2800" dirty="0" smtClean="0">
                <a:solidFill>
                  <a:srgbClr val="FF0000"/>
                </a:solidFill>
                <a:ea typeface="+mj-ea"/>
                <a:cs typeface="+mj-cs"/>
              </a:rPr>
              <a:t>adaptation</a:t>
            </a:r>
            <a:endParaRPr lang="ar-IQ" sz="2800" dirty="0" smtClean="0">
              <a:solidFill>
                <a:srgbClr val="FF0000"/>
              </a:solidFill>
              <a:ea typeface="+mj-ea"/>
              <a:cs typeface="+mj-cs"/>
            </a:endParaRPr>
          </a:p>
          <a:p>
            <a:pPr lvl="0">
              <a:spcBef>
                <a:spcPct val="20000"/>
              </a:spcBef>
              <a:buClr>
                <a:prstClr val="black">
                  <a:lumMod val="50000"/>
                  <a:lumOff val="50000"/>
                </a:prstClr>
              </a:buClr>
            </a:pPr>
            <a:r>
              <a:rPr lang="en-US" sz="3200" u="sng" dirty="0" smtClean="0">
                <a:solidFill>
                  <a:prstClr val="black">
                    <a:lumMod val="85000"/>
                  </a:prstClr>
                </a:solidFill>
                <a:latin typeface="Times New Roman" pitchFamily="18" charset="0"/>
                <a:cs typeface="Times New Roman" pitchFamily="18" charset="0"/>
              </a:rPr>
              <a:t>2-Taking-Hold </a:t>
            </a:r>
            <a:r>
              <a:rPr lang="en-US" sz="3200" u="sng" dirty="0">
                <a:solidFill>
                  <a:prstClr val="black">
                    <a:lumMod val="85000"/>
                  </a:prstClr>
                </a:solidFill>
                <a:latin typeface="Times New Roman" pitchFamily="18" charset="0"/>
                <a:cs typeface="Times New Roman" pitchFamily="18" charset="0"/>
              </a:rPr>
              <a:t>Phase</a:t>
            </a:r>
            <a:r>
              <a:rPr lang="en-US" sz="3200" dirty="0">
                <a:solidFill>
                  <a:prstClr val="black">
                    <a:lumMod val="85000"/>
                  </a:prstClr>
                </a:solidFill>
                <a:latin typeface="Times New Roman" pitchFamily="18" charset="0"/>
                <a:cs typeface="Times New Roman" pitchFamily="18" charset="0"/>
              </a:rPr>
              <a:t>:</a:t>
            </a:r>
            <a:r>
              <a:rPr lang="ar-IQ" sz="3200" dirty="0">
                <a:solidFill>
                  <a:prstClr val="black">
                    <a:lumMod val="85000"/>
                  </a:prstClr>
                </a:solidFill>
                <a:latin typeface="Times New Roman" pitchFamily="18" charset="0"/>
                <a:cs typeface="Times New Roman" pitchFamily="18" charset="0"/>
              </a:rPr>
              <a:t>الاستحواذ</a:t>
            </a:r>
            <a:r>
              <a:rPr lang="en-US" sz="3200" dirty="0">
                <a:solidFill>
                  <a:prstClr val="black">
                    <a:lumMod val="85000"/>
                  </a:prstClr>
                </a:solidFill>
                <a:latin typeface="Times New Roman" pitchFamily="18" charset="0"/>
                <a:cs typeface="Times New Roman" pitchFamily="18" charset="0"/>
              </a:rPr>
              <a:t> characterized by dependent and independent maternal behavior. This phase typically starts on the second to third day postpartum and may last several weeks, she will be taking hold and becoming preoccupied with the present. She will be particularly concerned about her health, the infant’s condition </a:t>
            </a:r>
          </a:p>
          <a:p>
            <a:pPr lvl="0">
              <a:spcBef>
                <a:spcPct val="20000"/>
              </a:spcBef>
              <a:buClr>
                <a:prstClr val="black">
                  <a:lumMod val="50000"/>
                  <a:lumOff val="50000"/>
                </a:prstClr>
              </a:buClr>
            </a:pPr>
            <a:r>
              <a:rPr lang="en-US" sz="3200" u="sng" dirty="0">
                <a:solidFill>
                  <a:prstClr val="black">
                    <a:lumMod val="85000"/>
                  </a:prstClr>
                </a:solidFill>
                <a:latin typeface="Times New Roman" pitchFamily="18" charset="0"/>
                <a:cs typeface="Times New Roman" pitchFamily="18" charset="0"/>
              </a:rPr>
              <a:t>3-Letting-Go Phase</a:t>
            </a:r>
            <a:r>
              <a:rPr lang="ar-IQ" sz="3200" u="sng" dirty="0">
                <a:solidFill>
                  <a:prstClr val="black">
                    <a:lumMod val="85000"/>
                  </a:prstClr>
                </a:solidFill>
                <a:latin typeface="Times New Roman" pitchFamily="18" charset="0"/>
                <a:cs typeface="Times New Roman" pitchFamily="18" charset="0"/>
              </a:rPr>
              <a:t> الاستغناء</a:t>
            </a:r>
            <a:r>
              <a:rPr lang="en-US" sz="3200" dirty="0">
                <a:solidFill>
                  <a:prstClr val="black">
                    <a:lumMod val="85000"/>
                  </a:prstClr>
                </a:solidFill>
                <a:latin typeface="Times New Roman" pitchFamily="18" charset="0"/>
                <a:cs typeface="Times New Roman" pitchFamily="18" charset="0"/>
              </a:rPr>
              <a:t>: the woman reestablishes relationships with other people. She adapts to parenthood through her new role as a mother.</a:t>
            </a:r>
          </a:p>
          <a:p>
            <a:endParaRPr lang="en-US" dirty="0"/>
          </a:p>
        </p:txBody>
      </p:sp>
    </p:spTree>
    <p:extLst>
      <p:ext uri="{BB962C8B-B14F-4D97-AF65-F5344CB8AC3E}">
        <p14:creationId xmlns:p14="http://schemas.microsoft.com/office/powerpoint/2010/main" val="22249983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Autofit/>
          </a:bodyPr>
          <a:lstStyle/>
          <a:p>
            <a:pPr marL="0" indent="0">
              <a:buNone/>
            </a:pPr>
            <a:r>
              <a:rPr lang="en-US" sz="2800" dirty="0" smtClean="0"/>
              <a:t>The </a:t>
            </a:r>
            <a:r>
              <a:rPr lang="en-US" sz="2800" dirty="0"/>
              <a:t>uterus returns to its normal size through a gradual process of involution, which involves retrogressive changes that return it to its </a:t>
            </a:r>
            <a:r>
              <a:rPr lang="en-US" sz="2800" dirty="0" err="1"/>
              <a:t>nonpregnant</a:t>
            </a:r>
            <a:r>
              <a:rPr lang="en-US" sz="2800" dirty="0"/>
              <a:t> size and condition. Involution involves three retrogressive processes: </a:t>
            </a:r>
            <a:endParaRPr lang="en-US" sz="2800" dirty="0" smtClean="0"/>
          </a:p>
          <a:p>
            <a:pPr marL="0" indent="0">
              <a:buNone/>
            </a:pPr>
            <a:r>
              <a:rPr lang="en-US" sz="2800" dirty="0" smtClean="0"/>
              <a:t>1</a:t>
            </a:r>
            <a:r>
              <a:rPr lang="en-US" sz="2800" dirty="0"/>
              <a:t>. Contraction of muscle fibers to reduce those previously stretched during pregnancy </a:t>
            </a:r>
            <a:endParaRPr lang="en-US" sz="2800" dirty="0" smtClean="0"/>
          </a:p>
          <a:p>
            <a:pPr marL="0" indent="0">
              <a:buNone/>
            </a:pPr>
            <a:r>
              <a:rPr lang="en-US" sz="2800" dirty="0" smtClean="0"/>
              <a:t>2</a:t>
            </a:r>
            <a:r>
              <a:rPr lang="en-US" sz="2800" dirty="0"/>
              <a:t>. Catabolism, which reduces enlarged, individual </a:t>
            </a:r>
            <a:r>
              <a:rPr lang="en-US" sz="2800" dirty="0" err="1"/>
              <a:t>myometrial</a:t>
            </a:r>
            <a:r>
              <a:rPr lang="en-US" sz="2800" dirty="0"/>
              <a:t> cells </a:t>
            </a:r>
            <a:endParaRPr lang="en-US" sz="2800" dirty="0" smtClean="0"/>
          </a:p>
          <a:p>
            <a:pPr marL="0" indent="0">
              <a:buNone/>
            </a:pPr>
            <a:r>
              <a:rPr lang="en-US" sz="2800" dirty="0" smtClean="0"/>
              <a:t>3</a:t>
            </a:r>
            <a:r>
              <a:rPr lang="en-US" sz="2800" dirty="0"/>
              <a:t>. Regeneration of uterine epithelium from the lower layer of the decidua after the upper layers have been sloughed off and shed during </a:t>
            </a:r>
            <a:r>
              <a:rPr lang="en-US" sz="2800" dirty="0" err="1"/>
              <a:t>lochial</a:t>
            </a:r>
            <a:r>
              <a:rPr lang="en-US" sz="2800" dirty="0"/>
              <a:t> discharge</a:t>
            </a:r>
          </a:p>
        </p:txBody>
      </p:sp>
      <p:sp>
        <p:nvSpPr>
          <p:cNvPr id="2" name="Title 1"/>
          <p:cNvSpPr>
            <a:spLocks noGrp="1"/>
          </p:cNvSpPr>
          <p:nvPr>
            <p:ph type="title"/>
          </p:nvPr>
        </p:nvSpPr>
        <p:spPr>
          <a:xfrm>
            <a:off x="457200" y="274638"/>
            <a:ext cx="8229600" cy="792162"/>
          </a:xfrm>
        </p:spPr>
        <p:txBody>
          <a:bodyPr>
            <a:normAutofit/>
          </a:bodyPr>
          <a:lstStyle/>
          <a:p>
            <a:r>
              <a:rPr lang="en-US" sz="3600" dirty="0">
                <a:solidFill>
                  <a:srgbClr val="FF0000"/>
                </a:solidFill>
                <a:ea typeface="+mn-ea"/>
                <a:cs typeface="+mn-cs"/>
              </a:rPr>
              <a:t>Reproductive System Uterus</a:t>
            </a:r>
            <a:endParaRPr lang="en-US" sz="6000" dirty="0">
              <a:solidFill>
                <a:srgbClr val="FF0000"/>
              </a:solidFill>
            </a:endParaRPr>
          </a:p>
        </p:txBody>
      </p:sp>
    </p:spTree>
    <p:extLst>
      <p:ext uri="{BB962C8B-B14F-4D97-AF65-F5344CB8AC3E}">
        <p14:creationId xmlns:p14="http://schemas.microsoft.com/office/powerpoint/2010/main" val="1111562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305800" cy="5714999"/>
          </a:xfrm>
        </p:spPr>
        <p:txBody>
          <a:bodyPr>
            <a:normAutofit/>
          </a:bodyPr>
          <a:lstStyle/>
          <a:p>
            <a:pPr marL="0" indent="0">
              <a:buNone/>
            </a:pPr>
            <a:r>
              <a:rPr lang="en-US" sz="3600" dirty="0" smtClean="0"/>
              <a:t>The </a:t>
            </a:r>
            <a:r>
              <a:rPr lang="en-US" sz="3600" dirty="0"/>
              <a:t>term involution is used to describe the rapid reduction in size and the return of the uterus to a non-pregnant state </a:t>
            </a:r>
            <a:endParaRPr lang="en-US" sz="3600" dirty="0" smtClean="0"/>
          </a:p>
          <a:p>
            <a:pPr marL="0" indent="0">
              <a:buNone/>
            </a:pPr>
            <a:r>
              <a:rPr lang="en-US" sz="3600" dirty="0" smtClean="0"/>
              <a:t>1- </a:t>
            </a:r>
            <a:r>
              <a:rPr lang="en-US" sz="3600" dirty="0"/>
              <a:t>return to the pelvis by about 2 weeks </a:t>
            </a:r>
            <a:endParaRPr lang="en-US" sz="3600" dirty="0" smtClean="0"/>
          </a:p>
          <a:p>
            <a:pPr marL="0" indent="0">
              <a:buNone/>
            </a:pPr>
            <a:r>
              <a:rPr lang="en-US" sz="3600" dirty="0" smtClean="0"/>
              <a:t>2- </a:t>
            </a:r>
            <a:r>
              <a:rPr lang="en-US" sz="3600" dirty="0"/>
              <a:t>be at normal size by 6 weeks </a:t>
            </a:r>
            <a:endParaRPr lang="en-US" sz="3600" dirty="0" smtClean="0"/>
          </a:p>
          <a:p>
            <a:pPr marL="0" indent="0">
              <a:buNone/>
            </a:pPr>
            <a:r>
              <a:rPr lang="en-US" sz="3600" dirty="0" smtClean="0"/>
              <a:t>3-the </a:t>
            </a:r>
            <a:r>
              <a:rPr lang="en-US" sz="3600" dirty="0"/>
              <a:t>weight changes of uterus </a:t>
            </a:r>
            <a:r>
              <a:rPr lang="en-US" sz="3600" dirty="0" smtClean="0"/>
              <a:t> </a:t>
            </a:r>
            <a:r>
              <a:rPr lang="en-US" sz="3600" dirty="0"/>
              <a:t>1000g immediately after birth (excluding the </a:t>
            </a:r>
            <a:r>
              <a:rPr lang="en-US" sz="3600" dirty="0" err="1"/>
              <a:t>fetus,placenta</a:t>
            </a:r>
            <a:r>
              <a:rPr lang="en-US" sz="3600" dirty="0"/>
              <a:t>, membrane and amniotic fluid</a:t>
            </a:r>
            <a:r>
              <a:rPr lang="en-US" sz="3200" dirty="0"/>
              <a:t>.</a:t>
            </a:r>
          </a:p>
        </p:txBody>
      </p:sp>
      <p:sp>
        <p:nvSpPr>
          <p:cNvPr id="2" name="Title 1"/>
          <p:cNvSpPr>
            <a:spLocks noGrp="1"/>
          </p:cNvSpPr>
          <p:nvPr>
            <p:ph type="title"/>
          </p:nvPr>
        </p:nvSpPr>
        <p:spPr>
          <a:xfrm>
            <a:off x="457200" y="274638"/>
            <a:ext cx="8229600" cy="563562"/>
          </a:xfrm>
        </p:spPr>
        <p:txBody>
          <a:bodyPr>
            <a:normAutofit fontScale="90000"/>
          </a:bodyPr>
          <a:lstStyle/>
          <a:p>
            <a:pPr algn="ctr"/>
            <a:r>
              <a:rPr lang="en-US" sz="4000" dirty="0">
                <a:solidFill>
                  <a:srgbClr val="FF0000"/>
                </a:solidFill>
                <a:ea typeface="+mn-ea"/>
                <a:cs typeface="+mn-cs"/>
              </a:rPr>
              <a:t>Involution of the uterus</a:t>
            </a:r>
            <a:endParaRPr lang="en-US" sz="5400" dirty="0">
              <a:solidFill>
                <a:srgbClr val="FF0000"/>
              </a:solidFill>
            </a:endParaRPr>
          </a:p>
        </p:txBody>
      </p:sp>
    </p:spTree>
    <p:extLst>
      <p:ext uri="{BB962C8B-B14F-4D97-AF65-F5344CB8AC3E}">
        <p14:creationId xmlns:p14="http://schemas.microsoft.com/office/powerpoint/2010/main" val="27684663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33400"/>
            <a:ext cx="80010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03741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153400" cy="5714999"/>
          </a:xfrm>
        </p:spPr>
        <p:txBody>
          <a:bodyPr>
            <a:normAutofit/>
          </a:bodyPr>
          <a:lstStyle/>
          <a:p>
            <a:r>
              <a:rPr lang="en-US" sz="3200" dirty="0"/>
              <a:t>500g 1 weeks after birth </a:t>
            </a:r>
            <a:endParaRPr lang="en-US" sz="3200" dirty="0" smtClean="0"/>
          </a:p>
          <a:p>
            <a:r>
              <a:rPr lang="en-US" sz="3200" dirty="0" smtClean="0"/>
              <a:t>300g </a:t>
            </a:r>
            <a:r>
              <a:rPr lang="en-US" sz="3200" dirty="0"/>
              <a:t>2 weeks after birth </a:t>
            </a:r>
            <a:endParaRPr lang="en-US" sz="3200" dirty="0" smtClean="0"/>
          </a:p>
          <a:p>
            <a:r>
              <a:rPr lang="en-US" sz="3200" dirty="0" smtClean="0"/>
              <a:t> </a:t>
            </a:r>
            <a:r>
              <a:rPr lang="en-US" sz="3200" dirty="0"/>
              <a:t>50g 6 weeks after birth </a:t>
            </a:r>
            <a:endParaRPr lang="en-US" sz="3200" dirty="0" smtClean="0"/>
          </a:p>
          <a:p>
            <a:r>
              <a:rPr lang="en-US" sz="3200" dirty="0" smtClean="0"/>
              <a:t> </a:t>
            </a:r>
            <a:r>
              <a:rPr lang="en-US" sz="3200" dirty="0"/>
              <a:t>Uterus descends from the level of umbilicus at a rate of 1 cm (1 fingerbreadth) per day. By 3 days, the fundus lays 2 to 3 </a:t>
            </a:r>
            <a:r>
              <a:rPr lang="en-US" sz="3200" dirty="0" smtClean="0"/>
              <a:t>finger breadth below </a:t>
            </a:r>
            <a:r>
              <a:rPr lang="en-US" sz="3200" dirty="0"/>
              <a:t>the umbilicus (or slightly higher in multiparous women). By the end </a:t>
            </a:r>
            <a:r>
              <a:rPr lang="en-US" sz="3200" u="sng" dirty="0"/>
              <a:t>of 10 days, the fundus usually cannot be palpated </a:t>
            </a:r>
            <a:r>
              <a:rPr lang="en-US" sz="3200" dirty="0"/>
              <a:t>because it has descended into the true pelvis. </a:t>
            </a:r>
          </a:p>
        </p:txBody>
      </p:sp>
      <p:sp>
        <p:nvSpPr>
          <p:cNvPr id="2" name="Title 1"/>
          <p:cNvSpPr>
            <a:spLocks noGrp="1"/>
          </p:cNvSpPr>
          <p:nvPr>
            <p:ph type="title"/>
          </p:nvPr>
        </p:nvSpPr>
        <p:spPr>
          <a:xfrm>
            <a:off x="4876800" y="457200"/>
            <a:ext cx="2819400" cy="1600200"/>
          </a:xfrm>
        </p:spPr>
        <p:txBody>
          <a:bodyPr/>
          <a:lstStyle/>
          <a:p>
            <a:r>
              <a:rPr lang="en-US" sz="3600" dirty="0">
                <a:solidFill>
                  <a:srgbClr val="FF0000"/>
                </a:solidFill>
              </a:rPr>
              <a:t>Involution of the uterus</a:t>
            </a:r>
            <a:endParaRPr lang="en-US" dirty="0"/>
          </a:p>
        </p:txBody>
      </p:sp>
    </p:spTree>
    <p:extLst>
      <p:ext uri="{BB962C8B-B14F-4D97-AF65-F5344CB8AC3E}">
        <p14:creationId xmlns:p14="http://schemas.microsoft.com/office/powerpoint/2010/main" val="14766962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5715000" cy="5714999"/>
          </a:xfrm>
        </p:spPr>
        <p:txBody>
          <a:bodyPr>
            <a:normAutofit/>
          </a:bodyPr>
          <a:lstStyle/>
          <a:p>
            <a:r>
              <a:rPr lang="en-US" sz="3600" dirty="0" smtClean="0"/>
              <a:t>Lochia</a:t>
            </a:r>
            <a:r>
              <a:rPr lang="en-US" sz="3600" dirty="0"/>
              <a:t>: is the vaginal discharge that occurs after birth.is bright red and consists mainly of blood, </a:t>
            </a:r>
            <a:r>
              <a:rPr lang="en-US" sz="3600" dirty="0" smtClean="0"/>
              <a:t>fibrous </a:t>
            </a:r>
            <a:r>
              <a:rPr lang="en-US" sz="3600" dirty="0"/>
              <a:t>products, </a:t>
            </a:r>
            <a:r>
              <a:rPr lang="en-US" sz="3600" dirty="0" err="1"/>
              <a:t>decidual</a:t>
            </a:r>
            <a:r>
              <a:rPr lang="en-US" sz="3600" dirty="0"/>
              <a:t> cells, and red and white blood cells.it is </a:t>
            </a:r>
            <a:r>
              <a:rPr lang="en-US" sz="3600" b="1" u="sng" dirty="0"/>
              <a:t>alkaline</a:t>
            </a:r>
            <a:r>
              <a:rPr lang="en-US" sz="3600" dirty="0"/>
              <a:t> but becomes acidic as it passes through the vagina.</a:t>
            </a:r>
          </a:p>
        </p:txBody>
      </p:sp>
      <p:sp>
        <p:nvSpPr>
          <p:cNvPr id="2" name="Title 1"/>
          <p:cNvSpPr>
            <a:spLocks noGrp="1"/>
          </p:cNvSpPr>
          <p:nvPr>
            <p:ph type="title"/>
          </p:nvPr>
        </p:nvSpPr>
        <p:spPr>
          <a:xfrm>
            <a:off x="5486400" y="457200"/>
            <a:ext cx="3124200" cy="1295400"/>
          </a:xfrm>
        </p:spPr>
        <p:txBody>
          <a:bodyPr>
            <a:noAutofit/>
          </a:bodyPr>
          <a:lstStyle/>
          <a:p>
            <a:pPr algn="ctr"/>
            <a:r>
              <a:rPr lang="en-US" sz="4400" dirty="0">
                <a:solidFill>
                  <a:srgbClr val="FF0000"/>
                </a:solidFill>
                <a:ea typeface="+mn-ea"/>
                <a:cs typeface="+mn-cs"/>
              </a:rPr>
              <a:t>Lochia</a:t>
            </a:r>
            <a:endParaRPr lang="en-US" sz="8800" dirty="0">
              <a:solidFill>
                <a:srgbClr val="FF0000"/>
              </a:solidFill>
            </a:endParaRPr>
          </a:p>
        </p:txBody>
      </p:sp>
    </p:spTree>
    <p:extLst>
      <p:ext uri="{BB962C8B-B14F-4D97-AF65-F5344CB8AC3E}">
        <p14:creationId xmlns:p14="http://schemas.microsoft.com/office/powerpoint/2010/main" val="39506035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562600"/>
          </a:xfrm>
        </p:spPr>
        <p:txBody>
          <a:bodyPr>
            <a:normAutofit/>
          </a:bodyPr>
          <a:lstStyle/>
          <a:p>
            <a:pPr marL="0" indent="0">
              <a:buNone/>
            </a:pPr>
            <a:r>
              <a:rPr lang="en-US" sz="2400" u="sng" dirty="0" smtClean="0">
                <a:solidFill>
                  <a:srgbClr val="FF0000"/>
                </a:solidFill>
                <a:latin typeface="Times New Roman" pitchFamily="18" charset="0"/>
                <a:cs typeface="Times New Roman" pitchFamily="18" charset="0"/>
              </a:rPr>
              <a:t>Lochia </a:t>
            </a:r>
            <a:r>
              <a:rPr lang="en-US" sz="2400" u="sng" dirty="0" err="1">
                <a:solidFill>
                  <a:srgbClr val="FF0000"/>
                </a:solidFill>
                <a:latin typeface="Times New Roman" pitchFamily="18" charset="0"/>
                <a:cs typeface="Times New Roman" pitchFamily="18" charset="0"/>
              </a:rPr>
              <a:t>rubra</a:t>
            </a:r>
            <a:r>
              <a:rPr lang="en-US" sz="2400" u="sng" dirty="0">
                <a:solidFill>
                  <a:srgbClr val="FF0000"/>
                </a:solidFill>
                <a:latin typeface="Times New Roman" pitchFamily="18" charset="0"/>
                <a:cs typeface="Times New Roman" pitchFamily="18" charset="0"/>
              </a:rPr>
              <a:t> </a:t>
            </a:r>
            <a:r>
              <a:rPr lang="en-US" sz="2400" dirty="0">
                <a:latin typeface="Times New Roman" pitchFamily="18" charset="0"/>
                <a:cs typeface="Times New Roman" pitchFamily="18" charset="0"/>
              </a:rPr>
              <a:t>is a deep-red mixture of mucus, tissue debris, and blood that occurs in the first 3 to 4 days after birth. As uterine bleeding subsides, it becomes paler and more serious. </a:t>
            </a:r>
            <a:endParaRPr lang="en-US" sz="2400"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a:t>
            </a:r>
            <a:r>
              <a:rPr lang="en-US" sz="2400" u="sng" dirty="0">
                <a:solidFill>
                  <a:srgbClr val="FF0000"/>
                </a:solidFill>
                <a:latin typeface="Times New Roman" pitchFamily="18" charset="0"/>
                <a:cs typeface="Times New Roman" pitchFamily="18" charset="0"/>
              </a:rPr>
              <a:t>Lochia serosa </a:t>
            </a:r>
            <a:r>
              <a:rPr lang="en-US" sz="2400" dirty="0">
                <a:latin typeface="Times New Roman" pitchFamily="18" charset="0"/>
                <a:cs typeface="Times New Roman" pitchFamily="18" charset="0"/>
              </a:rPr>
              <a:t>is the second stage. It is pinkish brown and has expelled 3 to 10 days postpartum. It primarily contains leukocytes, </a:t>
            </a:r>
            <a:r>
              <a:rPr lang="en-US" sz="2400" dirty="0" err="1">
                <a:latin typeface="Times New Roman" pitchFamily="18" charset="0"/>
                <a:cs typeface="Times New Roman" pitchFamily="18" charset="0"/>
              </a:rPr>
              <a:t>decidual</a:t>
            </a:r>
            <a:r>
              <a:rPr lang="en-US" sz="2400" dirty="0">
                <a:latin typeface="Times New Roman" pitchFamily="18" charset="0"/>
                <a:cs typeface="Times New Roman" pitchFamily="18" charset="0"/>
              </a:rPr>
              <a:t> tissue, red blood cells, and serous fluid. </a:t>
            </a:r>
            <a:endParaRPr lang="en-US" sz="2400"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a:t>
            </a:r>
            <a:r>
              <a:rPr lang="en-US" sz="2400" u="sng" dirty="0">
                <a:solidFill>
                  <a:srgbClr val="FF0000"/>
                </a:solidFill>
                <a:latin typeface="Times New Roman" pitchFamily="18" charset="0"/>
                <a:cs typeface="Times New Roman" pitchFamily="18" charset="0"/>
              </a:rPr>
              <a:t>Lochia alba </a:t>
            </a:r>
            <a:r>
              <a:rPr lang="en-US" sz="2400" dirty="0">
                <a:latin typeface="Times New Roman" pitchFamily="18" charset="0"/>
                <a:cs typeface="Times New Roman" pitchFamily="18" charset="0"/>
              </a:rPr>
              <a:t>is the final stage. The discharge is creamy white or light brown and consists of leukocytes, </a:t>
            </a:r>
            <a:r>
              <a:rPr lang="en-US" sz="2400" dirty="0" err="1">
                <a:latin typeface="Times New Roman" pitchFamily="18" charset="0"/>
                <a:cs typeface="Times New Roman" pitchFamily="18" charset="0"/>
              </a:rPr>
              <a:t>decidual</a:t>
            </a:r>
            <a:r>
              <a:rPr lang="en-US" sz="2400" dirty="0">
                <a:latin typeface="Times New Roman" pitchFamily="18" charset="0"/>
                <a:cs typeface="Times New Roman" pitchFamily="18" charset="0"/>
              </a:rPr>
              <a:t> tissue, and reduced fluid content. It occurs from days 10 to 14 but can last </a:t>
            </a:r>
            <a:endParaRPr lang="en-US" sz="2400"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3 </a:t>
            </a:r>
            <a:r>
              <a:rPr lang="en-US" sz="2400" dirty="0">
                <a:latin typeface="Times New Roman" pitchFamily="18" charset="0"/>
                <a:cs typeface="Times New Roman" pitchFamily="18" charset="0"/>
              </a:rPr>
              <a:t>to 6 weeks postpartum in some women and still be considered normal. Lochia at any stage should have a fleshy smell; an </a:t>
            </a:r>
            <a:r>
              <a:rPr lang="en-US" sz="2400" b="1" u="sng" dirty="0">
                <a:latin typeface="Times New Roman" pitchFamily="18" charset="0"/>
                <a:cs typeface="Times New Roman" pitchFamily="18" charset="0"/>
              </a:rPr>
              <a:t>offensive odor </a:t>
            </a:r>
            <a:r>
              <a:rPr lang="en-US" sz="2400" dirty="0">
                <a:latin typeface="Times New Roman" pitchFamily="18" charset="0"/>
                <a:cs typeface="Times New Roman" pitchFamily="18" charset="0"/>
              </a:rPr>
              <a:t>usually indicates an infection.</a:t>
            </a:r>
          </a:p>
        </p:txBody>
      </p:sp>
      <p:sp>
        <p:nvSpPr>
          <p:cNvPr id="2" name="Title 1"/>
          <p:cNvSpPr>
            <a:spLocks noGrp="1"/>
          </p:cNvSpPr>
          <p:nvPr>
            <p:ph type="title"/>
          </p:nvPr>
        </p:nvSpPr>
        <p:spPr>
          <a:xfrm>
            <a:off x="457200" y="274638"/>
            <a:ext cx="8229600" cy="792162"/>
          </a:xfrm>
        </p:spPr>
        <p:txBody>
          <a:bodyPr>
            <a:normAutofit/>
          </a:bodyPr>
          <a:lstStyle/>
          <a:p>
            <a:r>
              <a:rPr lang="en-US" sz="3600" dirty="0">
                <a:solidFill>
                  <a:srgbClr val="FF0000"/>
                </a:solidFill>
                <a:ea typeface="+mn-ea"/>
                <a:cs typeface="+mn-cs"/>
              </a:rPr>
              <a:t>Lochia passes through three stages</a:t>
            </a:r>
            <a:endParaRPr lang="en-US" sz="6000" dirty="0">
              <a:solidFill>
                <a:srgbClr val="FF0000"/>
              </a:solidFill>
            </a:endParaRPr>
          </a:p>
        </p:txBody>
      </p:sp>
    </p:spTree>
    <p:extLst>
      <p:ext uri="{BB962C8B-B14F-4D97-AF65-F5344CB8AC3E}">
        <p14:creationId xmlns:p14="http://schemas.microsoft.com/office/powerpoint/2010/main" val="5642328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334000"/>
          </a:xfrm>
        </p:spPr>
        <p:txBody>
          <a:bodyPr>
            <a:normAutofit/>
          </a:bodyPr>
          <a:lstStyle/>
          <a:p>
            <a:r>
              <a:rPr lang="en-US" sz="2400" dirty="0"/>
              <a:t>Cardiac output remains high for the first few days postpartum and then gradually declines to non-pregnant values </a:t>
            </a:r>
            <a:r>
              <a:rPr lang="en-US" sz="2400" dirty="0" smtClean="0"/>
              <a:t>within</a:t>
            </a:r>
          </a:p>
          <a:p>
            <a:r>
              <a:rPr lang="en-US" sz="2400" dirty="0" smtClean="0"/>
              <a:t> </a:t>
            </a:r>
            <a:r>
              <a:rPr lang="en-US" sz="2400" dirty="0"/>
              <a:t>3 months of birth. </a:t>
            </a:r>
            <a:r>
              <a:rPr lang="en-US" sz="2400" dirty="0" smtClean="0"/>
              <a:t>- </a:t>
            </a:r>
            <a:r>
              <a:rPr lang="en-US" sz="2400" dirty="0"/>
              <a:t>Blood volume, drops rapidly after birth and returns to normal within 4 weeks postpartum. </a:t>
            </a:r>
            <a:r>
              <a:rPr lang="en-US" sz="2400" dirty="0" smtClean="0"/>
              <a:t>-Blood </a:t>
            </a:r>
            <a:r>
              <a:rPr lang="en-US" sz="2400" dirty="0"/>
              <a:t>plasma volume is further reduced through diuresis, which occurs during the early postpartum period. </a:t>
            </a:r>
            <a:r>
              <a:rPr lang="en-US" sz="2400" dirty="0" smtClean="0"/>
              <a:t>- </a:t>
            </a:r>
            <a:r>
              <a:rPr lang="en-US" sz="2400" dirty="0"/>
              <a:t>Despite the decrease in blood volume, the hematocrit level remains relatively stable and may even increase, reflecting the predominant loss of plasma. Thus, an acute decrease in hematocrit is not an expected finding and may indicate hemorrhage. </a:t>
            </a:r>
            <a:r>
              <a:rPr lang="en-US" sz="2400" dirty="0" smtClean="0"/>
              <a:t>- </a:t>
            </a:r>
            <a:r>
              <a:rPr lang="en-US" sz="2400" dirty="0"/>
              <a:t>Tachycardia (heart rate above 100 </a:t>
            </a:r>
            <a:r>
              <a:rPr lang="en-US" sz="2400" dirty="0" err="1"/>
              <a:t>bpm</a:t>
            </a:r>
            <a:r>
              <a:rPr lang="en-US" sz="2400" dirty="0"/>
              <a:t>) in the postpartum woman warrants further investigation. It may indicate </a:t>
            </a:r>
            <a:r>
              <a:rPr lang="en-US" sz="2400" dirty="0" err="1"/>
              <a:t>hypovolemia</a:t>
            </a:r>
            <a:r>
              <a:rPr lang="en-US" sz="2400" dirty="0"/>
              <a:t>, dehydration, or hemorrhage. </a:t>
            </a:r>
            <a:r>
              <a:rPr lang="en-US" sz="2400" dirty="0" smtClean="0"/>
              <a:t>- </a:t>
            </a:r>
            <a:r>
              <a:rPr lang="en-US" sz="2400" dirty="0"/>
              <a:t>Blood pressure values should be similar to those obtained during </a:t>
            </a:r>
            <a:r>
              <a:rPr lang="en-US" sz="2400" dirty="0" smtClean="0"/>
              <a:t>the pregnancy</a:t>
            </a:r>
            <a:endParaRPr lang="en-US" sz="2400" dirty="0"/>
          </a:p>
        </p:txBody>
      </p:sp>
      <p:sp>
        <p:nvSpPr>
          <p:cNvPr id="2" name="Title 1"/>
          <p:cNvSpPr>
            <a:spLocks noGrp="1"/>
          </p:cNvSpPr>
          <p:nvPr>
            <p:ph type="title"/>
          </p:nvPr>
        </p:nvSpPr>
        <p:spPr>
          <a:xfrm>
            <a:off x="1447800" y="457200"/>
            <a:ext cx="7162800" cy="609600"/>
          </a:xfrm>
        </p:spPr>
        <p:txBody>
          <a:bodyPr>
            <a:normAutofit/>
          </a:bodyPr>
          <a:lstStyle/>
          <a:p>
            <a:r>
              <a:rPr lang="en-US" dirty="0">
                <a:solidFill>
                  <a:srgbClr val="FF0000"/>
                </a:solidFill>
              </a:rPr>
              <a:t>Cardiovascular System Adaptations</a:t>
            </a:r>
          </a:p>
        </p:txBody>
      </p:sp>
    </p:spTree>
    <p:extLst>
      <p:ext uri="{BB962C8B-B14F-4D97-AF65-F5344CB8AC3E}">
        <p14:creationId xmlns:p14="http://schemas.microsoft.com/office/powerpoint/2010/main" val="4571627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714999"/>
          </a:xfrm>
        </p:spPr>
        <p:txBody>
          <a:bodyPr>
            <a:normAutofit/>
          </a:bodyPr>
          <a:lstStyle/>
          <a:p>
            <a:r>
              <a:rPr lang="en-US" sz="3600" dirty="0" smtClean="0"/>
              <a:t>The </a:t>
            </a:r>
            <a:r>
              <a:rPr lang="en-US" sz="3600" dirty="0"/>
              <a:t>glomerular filtration rate and renal plasma flow both usually return to normal by 6 weeks after birth. </a:t>
            </a:r>
            <a:r>
              <a:rPr lang="en-US" sz="3600" dirty="0" smtClean="0"/>
              <a:t>- </a:t>
            </a:r>
            <a:r>
              <a:rPr lang="en-US" sz="3600" dirty="0"/>
              <a:t>Oxytocin &amp; Anesthetic during labor increase the sensation of urination after </a:t>
            </a:r>
            <a:r>
              <a:rPr lang="en-US" sz="3600" dirty="0" err="1"/>
              <a:t>labour</a:t>
            </a:r>
            <a:r>
              <a:rPr lang="en-US" sz="3600" dirty="0"/>
              <a:t> &amp; will be at risk for incomplete emptying, bladder distention, difficulty voiding, and urinary retention.</a:t>
            </a:r>
          </a:p>
        </p:txBody>
      </p:sp>
      <p:sp>
        <p:nvSpPr>
          <p:cNvPr id="2" name="Title 1"/>
          <p:cNvSpPr>
            <a:spLocks noGrp="1"/>
          </p:cNvSpPr>
          <p:nvPr>
            <p:ph type="title"/>
          </p:nvPr>
        </p:nvSpPr>
        <p:spPr>
          <a:xfrm>
            <a:off x="3810000" y="457200"/>
            <a:ext cx="4953000" cy="685800"/>
          </a:xfrm>
        </p:spPr>
        <p:txBody>
          <a:bodyPr>
            <a:normAutofit/>
          </a:bodyPr>
          <a:lstStyle/>
          <a:p>
            <a:r>
              <a:rPr lang="en-US" sz="3200" dirty="0">
                <a:solidFill>
                  <a:srgbClr val="FF0000"/>
                </a:solidFill>
                <a:ea typeface="+mn-ea"/>
                <a:cs typeface="+mn-cs"/>
              </a:rPr>
              <a:t>Urinary System Adaptations</a:t>
            </a:r>
            <a:endParaRPr lang="en-US" dirty="0">
              <a:solidFill>
                <a:srgbClr val="FF0000"/>
              </a:solidFill>
            </a:endParaRPr>
          </a:p>
        </p:txBody>
      </p:sp>
    </p:spTree>
    <p:extLst>
      <p:ext uri="{BB962C8B-B14F-4D97-AF65-F5344CB8AC3E}">
        <p14:creationId xmlns:p14="http://schemas.microsoft.com/office/powerpoint/2010/main" val="29815805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06963"/>
          </a:xfrm>
        </p:spPr>
        <p:txBody>
          <a:bodyPr>
            <a:noAutofit/>
          </a:bodyPr>
          <a:lstStyle/>
          <a:p>
            <a:r>
              <a:rPr lang="en-US" sz="2800" dirty="0"/>
              <a:t>Its returns to normal after birth because </a:t>
            </a:r>
            <a:endParaRPr lang="en-US" sz="2800" dirty="0" smtClean="0"/>
          </a:p>
          <a:p>
            <a:r>
              <a:rPr lang="en-US" sz="2800" dirty="0" smtClean="0"/>
              <a:t>1</a:t>
            </a:r>
            <a:r>
              <a:rPr lang="en-US" sz="2800" dirty="0"/>
              <a:t>. The gravid uterus is no longer filling the abdominal cavity and producing pressure on the abdominal organs. </a:t>
            </a:r>
            <a:endParaRPr lang="en-US" sz="2800" dirty="0" smtClean="0"/>
          </a:p>
          <a:p>
            <a:r>
              <a:rPr lang="en-US" sz="2800" dirty="0" smtClean="0"/>
              <a:t>2</a:t>
            </a:r>
            <a:r>
              <a:rPr lang="en-US" sz="2800" dirty="0"/>
              <a:t>. Progesterone levels, which caused relaxation of smooth muscle during pregnancy and diminished bowel tone, also are declining. </a:t>
            </a:r>
            <a:r>
              <a:rPr lang="en-US" sz="2800" dirty="0" smtClean="0"/>
              <a:t>- </a:t>
            </a:r>
            <a:r>
              <a:rPr lang="en-US" sz="2800" dirty="0"/>
              <a:t>Constipation is a common problem during the postpartum period episiotomy, </a:t>
            </a:r>
            <a:r>
              <a:rPr lang="en-US" sz="2800" dirty="0" err="1"/>
              <a:t>perineal</a:t>
            </a:r>
            <a:r>
              <a:rPr lang="en-US" sz="2800" dirty="0"/>
              <a:t> laceration, or hemorrhoids may fear, pain or damage to the perineum with their first bowel movement and may attempt to delay it.</a:t>
            </a:r>
          </a:p>
        </p:txBody>
      </p:sp>
      <p:sp>
        <p:nvSpPr>
          <p:cNvPr id="2" name="Title 1"/>
          <p:cNvSpPr>
            <a:spLocks noGrp="1"/>
          </p:cNvSpPr>
          <p:nvPr>
            <p:ph type="title"/>
          </p:nvPr>
        </p:nvSpPr>
        <p:spPr>
          <a:xfrm>
            <a:off x="1143000" y="457200"/>
            <a:ext cx="7467600" cy="685800"/>
          </a:xfrm>
        </p:spPr>
        <p:txBody>
          <a:bodyPr>
            <a:normAutofit/>
          </a:bodyPr>
          <a:lstStyle/>
          <a:p>
            <a:r>
              <a:rPr lang="en-US" dirty="0">
                <a:solidFill>
                  <a:srgbClr val="FF0000"/>
                </a:solidFill>
              </a:rPr>
              <a:t>Gastrointestinal System Adaptations</a:t>
            </a:r>
          </a:p>
        </p:txBody>
      </p:sp>
    </p:spTree>
    <p:extLst>
      <p:ext uri="{BB962C8B-B14F-4D97-AF65-F5344CB8AC3E}">
        <p14:creationId xmlns:p14="http://schemas.microsoft.com/office/powerpoint/2010/main" val="3355992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714999"/>
          </a:xfrm>
        </p:spPr>
        <p:txBody>
          <a:bodyPr>
            <a:normAutofit/>
          </a:bodyPr>
          <a:lstStyle/>
          <a:p>
            <a:r>
              <a:rPr lang="en-US" sz="3200" dirty="0" smtClean="0"/>
              <a:t>After </a:t>
            </a:r>
            <a:r>
              <a:rPr lang="en-US" sz="3200" dirty="0"/>
              <a:t>birth, levels of hormones decline, resulting in a return of all joints to their </a:t>
            </a:r>
            <a:r>
              <a:rPr lang="en-US" sz="3200" dirty="0" err="1"/>
              <a:t>prepregnant</a:t>
            </a:r>
            <a:r>
              <a:rPr lang="en-US" sz="3200" dirty="0"/>
              <a:t> state, with the exception of the woman’s feet. </a:t>
            </a:r>
            <a:r>
              <a:rPr lang="en-US" sz="3200" dirty="0" err="1"/>
              <a:t>Parous</a:t>
            </a:r>
            <a:r>
              <a:rPr lang="en-US" sz="3200" dirty="0"/>
              <a:t> women will note a permanent increase in their </a:t>
            </a:r>
            <a:r>
              <a:rPr lang="en-US" sz="3200" dirty="0" smtClean="0"/>
              <a:t>shoes </a:t>
            </a:r>
            <a:r>
              <a:rPr lang="en-US" sz="3200" dirty="0"/>
              <a:t>size. After birth, muscle tone is diminished and the abdominal muscles are soft and flabby. exercises are necessary to help the woman regain muscle tone.</a:t>
            </a:r>
          </a:p>
        </p:txBody>
      </p:sp>
      <p:sp>
        <p:nvSpPr>
          <p:cNvPr id="2" name="Title 1"/>
          <p:cNvSpPr>
            <a:spLocks noGrp="1"/>
          </p:cNvSpPr>
          <p:nvPr>
            <p:ph type="title"/>
          </p:nvPr>
        </p:nvSpPr>
        <p:spPr>
          <a:xfrm>
            <a:off x="2514600" y="457200"/>
            <a:ext cx="6019800" cy="762000"/>
          </a:xfrm>
        </p:spPr>
        <p:txBody>
          <a:bodyPr>
            <a:normAutofit fontScale="90000"/>
          </a:bodyPr>
          <a:lstStyle/>
          <a:p>
            <a:r>
              <a:rPr lang="en-US" sz="3200" dirty="0">
                <a:solidFill>
                  <a:srgbClr val="FF0000"/>
                </a:solidFill>
                <a:ea typeface="+mn-ea"/>
                <a:cs typeface="+mn-cs"/>
              </a:rPr>
              <a:t>Musculoskeletal System Adaptations</a:t>
            </a:r>
            <a:endParaRPr lang="en-US" dirty="0">
              <a:solidFill>
                <a:srgbClr val="FF0000"/>
              </a:solidFill>
            </a:endParaRPr>
          </a:p>
        </p:txBody>
      </p:sp>
    </p:spTree>
    <p:extLst>
      <p:ext uri="{BB962C8B-B14F-4D97-AF65-F5344CB8AC3E}">
        <p14:creationId xmlns:p14="http://schemas.microsoft.com/office/powerpoint/2010/main" val="2176139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001000" cy="5714999"/>
          </a:xfrm>
        </p:spPr>
        <p:txBody>
          <a:bodyPr>
            <a:normAutofit/>
          </a:bodyPr>
          <a:lstStyle/>
          <a:p>
            <a:r>
              <a:rPr lang="en-US" sz="3600" dirty="0"/>
              <a:t>As estrogen and progesterone levels decrease, the darkened pigmentation on the abdomen (</a:t>
            </a:r>
            <a:r>
              <a:rPr lang="en-US" sz="3600" dirty="0" err="1"/>
              <a:t>linea</a:t>
            </a:r>
            <a:r>
              <a:rPr lang="en-US" sz="3600" dirty="0"/>
              <a:t> </a:t>
            </a:r>
            <a:r>
              <a:rPr lang="en-US" sz="3600" dirty="0" err="1"/>
              <a:t>nigra</a:t>
            </a:r>
            <a:r>
              <a:rPr lang="en-US" sz="3600" dirty="0"/>
              <a:t>), </a:t>
            </a:r>
            <a:r>
              <a:rPr lang="en-US" sz="3600" dirty="0" err="1"/>
              <a:t>Striae</a:t>
            </a:r>
            <a:r>
              <a:rPr lang="en-US" sz="3600" dirty="0"/>
              <a:t> </a:t>
            </a:r>
            <a:r>
              <a:rPr lang="en-US" sz="3600" dirty="0" err="1"/>
              <a:t>gravidarum</a:t>
            </a:r>
            <a:r>
              <a:rPr lang="en-US" sz="3600" dirty="0"/>
              <a:t> (stretch marks), face (</a:t>
            </a:r>
            <a:r>
              <a:rPr lang="en-US" sz="3600" dirty="0" err="1"/>
              <a:t>melasma</a:t>
            </a:r>
            <a:r>
              <a:rPr lang="en-US" sz="3600" dirty="0"/>
              <a:t>), and nipples gradually fades. The profuse diaphoresis (sweating) that is common during the early postpartum period.</a:t>
            </a:r>
          </a:p>
        </p:txBody>
      </p:sp>
      <p:sp>
        <p:nvSpPr>
          <p:cNvPr id="2" name="Title 1"/>
          <p:cNvSpPr>
            <a:spLocks noGrp="1"/>
          </p:cNvSpPr>
          <p:nvPr>
            <p:ph type="title"/>
          </p:nvPr>
        </p:nvSpPr>
        <p:spPr>
          <a:xfrm>
            <a:off x="1295400" y="457200"/>
            <a:ext cx="7239000" cy="762000"/>
          </a:xfrm>
        </p:spPr>
        <p:txBody>
          <a:bodyPr>
            <a:normAutofit/>
          </a:bodyPr>
          <a:lstStyle/>
          <a:p>
            <a:r>
              <a:rPr lang="en-US" dirty="0">
                <a:solidFill>
                  <a:srgbClr val="FF0000"/>
                </a:solidFill>
              </a:rPr>
              <a:t>Integumentary System Adaptations</a:t>
            </a:r>
          </a:p>
        </p:txBody>
      </p:sp>
    </p:spTree>
    <p:extLst>
      <p:ext uri="{BB962C8B-B14F-4D97-AF65-F5344CB8AC3E}">
        <p14:creationId xmlns:p14="http://schemas.microsoft.com/office/powerpoint/2010/main" val="16650944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7772400" cy="5714999"/>
          </a:xfrm>
        </p:spPr>
        <p:txBody>
          <a:bodyPr>
            <a:normAutofit/>
          </a:bodyPr>
          <a:lstStyle/>
          <a:p>
            <a:r>
              <a:rPr lang="en-US" sz="3600" dirty="0" smtClean="0"/>
              <a:t>Respirations </a:t>
            </a:r>
            <a:r>
              <a:rPr lang="en-US" sz="3600" dirty="0"/>
              <a:t>usually remain within the normal adult range of 16 to 24 breaths per minute. As the abdominal organs resume their </a:t>
            </a:r>
            <a:r>
              <a:rPr lang="en-US" sz="3600" dirty="0" err="1"/>
              <a:t>nonpregnant</a:t>
            </a:r>
            <a:r>
              <a:rPr lang="en-US" sz="3600" dirty="0"/>
              <a:t> position, the diaphragm returns to its usual position. All changes during pregnancy return to normal within 1 to 3 weeks. </a:t>
            </a:r>
          </a:p>
        </p:txBody>
      </p:sp>
      <p:sp>
        <p:nvSpPr>
          <p:cNvPr id="2" name="Title 1"/>
          <p:cNvSpPr>
            <a:spLocks noGrp="1"/>
          </p:cNvSpPr>
          <p:nvPr>
            <p:ph type="title"/>
          </p:nvPr>
        </p:nvSpPr>
        <p:spPr>
          <a:xfrm>
            <a:off x="457200" y="274638"/>
            <a:ext cx="8229600" cy="868362"/>
          </a:xfrm>
        </p:spPr>
        <p:txBody>
          <a:bodyPr>
            <a:normAutofit/>
          </a:bodyPr>
          <a:lstStyle/>
          <a:p>
            <a:r>
              <a:rPr lang="en-US" sz="4000" dirty="0">
                <a:solidFill>
                  <a:srgbClr val="FF0000"/>
                </a:solidFill>
                <a:ea typeface="+mn-ea"/>
                <a:cs typeface="+mn-cs"/>
              </a:rPr>
              <a:t>Respiratory System Adaptations</a:t>
            </a:r>
            <a:endParaRPr lang="en-US" sz="5400" dirty="0">
              <a:solidFill>
                <a:srgbClr val="FF0000"/>
              </a:solidFill>
            </a:endParaRPr>
          </a:p>
        </p:txBody>
      </p:sp>
    </p:spTree>
    <p:extLst>
      <p:ext uri="{BB962C8B-B14F-4D97-AF65-F5344CB8AC3E}">
        <p14:creationId xmlns:p14="http://schemas.microsoft.com/office/powerpoint/2010/main" val="31636544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Autofit/>
          </a:bodyPr>
          <a:lstStyle/>
          <a:p>
            <a:pPr marL="0" indent="0">
              <a:buNone/>
            </a:pPr>
            <a:r>
              <a:rPr lang="en-US" sz="2400" dirty="0" smtClean="0"/>
              <a:t>Four </a:t>
            </a:r>
            <a:r>
              <a:rPr lang="en-US" sz="2400" dirty="0"/>
              <a:t>major hormones are influential during the postpartum period estrogen, progesterone, prolactin, and oxytocin. </a:t>
            </a:r>
            <a:r>
              <a:rPr lang="en-US" sz="2400" dirty="0" smtClean="0"/>
              <a:t>-</a:t>
            </a:r>
            <a:r>
              <a:rPr lang="en-US" sz="2400" b="1" dirty="0" smtClean="0"/>
              <a:t>Estrogen</a:t>
            </a:r>
            <a:r>
              <a:rPr lang="en-US" sz="2400" b="1" dirty="0"/>
              <a:t>:</a:t>
            </a:r>
            <a:r>
              <a:rPr lang="en-US" sz="2400" dirty="0"/>
              <a:t> lowest level a week. oxytocin stimulates the uterus to contract during the breast-feeding session and for as long as 20 minutes after each feeding. </a:t>
            </a:r>
            <a:r>
              <a:rPr lang="en-US" sz="2400" dirty="0" smtClean="0"/>
              <a:t>- </a:t>
            </a:r>
            <a:r>
              <a:rPr lang="en-US" sz="2400" b="1" dirty="0"/>
              <a:t>Oxytocin</a:t>
            </a:r>
            <a:r>
              <a:rPr lang="en-US" sz="2400" dirty="0"/>
              <a:t>: also acts on the breast by eliciting the milk let-down reflex during breast-feeding </a:t>
            </a:r>
            <a:r>
              <a:rPr lang="en-US" sz="2400" dirty="0" smtClean="0"/>
              <a:t>- </a:t>
            </a:r>
            <a:r>
              <a:rPr lang="en-US" sz="2400" b="1" dirty="0"/>
              <a:t>Progesterone:</a:t>
            </a:r>
            <a:r>
              <a:rPr lang="en-US" sz="2400" dirty="0"/>
              <a:t> undetectable 72 hours after birth. </a:t>
            </a:r>
            <a:r>
              <a:rPr lang="en-US" sz="2400" dirty="0" smtClean="0"/>
              <a:t>- </a:t>
            </a:r>
            <a:r>
              <a:rPr lang="en-US" sz="2400" b="1" dirty="0"/>
              <a:t>Prolactin</a:t>
            </a:r>
            <a:r>
              <a:rPr lang="en-US" sz="2400" dirty="0"/>
              <a:t>: stimulating milk production. In women who breastfeed, prolactin levels remain elevated into the sixth week after birth. </a:t>
            </a:r>
            <a:r>
              <a:rPr lang="en-US" sz="2400" u="sng" dirty="0" smtClean="0"/>
              <a:t>High </a:t>
            </a:r>
            <a:r>
              <a:rPr lang="en-US" sz="2400" u="sng" dirty="0"/>
              <a:t>levels of prolactin have been found to delay ovulation by inhibiting ovarian response to follicle-stimulating hormone.</a:t>
            </a:r>
            <a:r>
              <a:rPr lang="en-US" sz="2400" dirty="0"/>
              <a:t> </a:t>
            </a:r>
            <a:r>
              <a:rPr lang="en-US" sz="2400" dirty="0" smtClean="0"/>
              <a:t>For </a:t>
            </a:r>
            <a:r>
              <a:rPr lang="en-US" sz="2400" dirty="0"/>
              <a:t>non-lactating women, menstruation may resume as early as 7 to 9 weeks after giving birth, but the majority take up to 3 months, with the first cycle being an ovulatory.</a:t>
            </a:r>
          </a:p>
        </p:txBody>
      </p:sp>
      <p:sp>
        <p:nvSpPr>
          <p:cNvPr id="2" name="Title 1"/>
          <p:cNvSpPr>
            <a:spLocks noGrp="1"/>
          </p:cNvSpPr>
          <p:nvPr>
            <p:ph type="title"/>
          </p:nvPr>
        </p:nvSpPr>
        <p:spPr>
          <a:xfrm>
            <a:off x="457200" y="274638"/>
            <a:ext cx="8229600" cy="715962"/>
          </a:xfrm>
        </p:spPr>
        <p:txBody>
          <a:bodyPr>
            <a:normAutofit/>
          </a:bodyPr>
          <a:lstStyle/>
          <a:p>
            <a:pPr algn="ctr"/>
            <a:r>
              <a:rPr lang="en-US" dirty="0">
                <a:solidFill>
                  <a:srgbClr val="FF0000"/>
                </a:solidFill>
                <a:ea typeface="+mn-ea"/>
                <a:cs typeface="+mn-cs"/>
              </a:rPr>
              <a:t>Ovulation and Return of Menstruation</a:t>
            </a:r>
            <a:endParaRPr lang="en-US" sz="5400" dirty="0">
              <a:solidFill>
                <a:srgbClr val="FF0000"/>
              </a:solidFill>
            </a:endParaRPr>
          </a:p>
        </p:txBody>
      </p:sp>
    </p:spTree>
    <p:extLst>
      <p:ext uri="{BB962C8B-B14F-4D97-AF65-F5344CB8AC3E}">
        <p14:creationId xmlns:p14="http://schemas.microsoft.com/office/powerpoint/2010/main" val="32750693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lnSpcReduction="10000"/>
          </a:bodyPr>
          <a:lstStyle/>
          <a:p>
            <a:r>
              <a:rPr lang="en-US" sz="2800" dirty="0" smtClean="0"/>
              <a:t>Is </a:t>
            </a:r>
            <a:r>
              <a:rPr lang="en-US" sz="2800" dirty="0"/>
              <a:t>the secretion of milk by the breasts. It is thought to be brought about by the interaction of progesterone, estrogen, prolactin, and oxytocin. Breast milk typically appears within 4 to 5 days after childbirth. Breast milk production can be summarized as follows: • Prolactin levels increase at term with a decrease in estrogen and progesterone levels. • Estrogen and progesterone levels decrease after the placenta is delivered. • Prolactin is released from the anterior pituitary gland and initiates milk production. •</a:t>
            </a:r>
            <a:r>
              <a:rPr lang="en-US" sz="2800" u="sng" dirty="0"/>
              <a:t>Oxytocin is released from the posterior pituitary gland to promote milk let- </a:t>
            </a:r>
            <a:r>
              <a:rPr lang="en-US" sz="2800" u="sng" dirty="0" smtClean="0"/>
              <a:t>down</a:t>
            </a:r>
            <a:r>
              <a:rPr lang="en-US" sz="2800" u="sng" dirty="0"/>
              <a:t>. </a:t>
            </a:r>
            <a:r>
              <a:rPr lang="en-US" sz="2800" dirty="0"/>
              <a:t>• Infant sucking at each feeding provides continuous stimulus for prolactin and oxytocin release</a:t>
            </a:r>
            <a:r>
              <a:rPr lang="en-US" dirty="0"/>
              <a:t>.</a:t>
            </a:r>
          </a:p>
        </p:txBody>
      </p:sp>
      <p:sp>
        <p:nvSpPr>
          <p:cNvPr id="2" name="Title 1"/>
          <p:cNvSpPr>
            <a:spLocks noGrp="1"/>
          </p:cNvSpPr>
          <p:nvPr>
            <p:ph type="title"/>
          </p:nvPr>
        </p:nvSpPr>
        <p:spPr>
          <a:xfrm>
            <a:off x="457200" y="274638"/>
            <a:ext cx="8229600" cy="639762"/>
          </a:xfrm>
        </p:spPr>
        <p:txBody>
          <a:bodyPr>
            <a:noAutofit/>
          </a:bodyPr>
          <a:lstStyle/>
          <a:p>
            <a:pPr algn="l"/>
            <a:r>
              <a:rPr lang="en-US" sz="3600" dirty="0" smtClean="0">
                <a:solidFill>
                  <a:srgbClr val="FF0000"/>
                </a:solidFill>
                <a:ea typeface="+mn-ea"/>
                <a:cs typeface="+mn-cs"/>
              </a:rPr>
              <a:t>Lactation</a:t>
            </a:r>
            <a:endParaRPr lang="en-US" sz="6600" dirty="0">
              <a:solidFill>
                <a:srgbClr val="FF0000"/>
              </a:solidFill>
            </a:endParaRPr>
          </a:p>
        </p:txBody>
      </p:sp>
    </p:spTree>
    <p:extLst>
      <p:ext uri="{BB962C8B-B14F-4D97-AF65-F5344CB8AC3E}">
        <p14:creationId xmlns:p14="http://schemas.microsoft.com/office/powerpoint/2010/main" val="41322029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5943600" cy="5714999"/>
          </a:xfrm>
        </p:spPr>
        <p:txBody>
          <a:bodyPr>
            <a:normAutofit/>
          </a:bodyPr>
          <a:lstStyle/>
          <a:p>
            <a:r>
              <a:rPr lang="en-US" sz="3600" dirty="0" smtClean="0"/>
              <a:t>is </a:t>
            </a:r>
            <a:r>
              <a:rPr lang="en-US" sz="3600" dirty="0"/>
              <a:t>swelling of the breast tissue as a result of an increase in blood and lymph supply as a precursor to lactation peaks in 3 to 5 days postpartum and usually subsides within the following 24 to 36 hours</a:t>
            </a:r>
          </a:p>
        </p:txBody>
      </p:sp>
      <p:sp>
        <p:nvSpPr>
          <p:cNvPr id="2" name="Title 1"/>
          <p:cNvSpPr>
            <a:spLocks noGrp="1"/>
          </p:cNvSpPr>
          <p:nvPr>
            <p:ph type="title"/>
          </p:nvPr>
        </p:nvSpPr>
        <p:spPr>
          <a:xfrm>
            <a:off x="457200" y="274638"/>
            <a:ext cx="8229600" cy="868362"/>
          </a:xfrm>
        </p:spPr>
        <p:txBody>
          <a:bodyPr>
            <a:normAutofit/>
          </a:bodyPr>
          <a:lstStyle/>
          <a:p>
            <a:pPr algn="l"/>
            <a:r>
              <a:rPr lang="en-US" sz="3600" dirty="0">
                <a:solidFill>
                  <a:srgbClr val="FF0000"/>
                </a:solidFill>
                <a:ea typeface="+mn-ea"/>
                <a:cs typeface="+mn-cs"/>
              </a:rPr>
              <a:t>Engorgement</a:t>
            </a:r>
            <a:endParaRPr lang="en-US" sz="3200" dirty="0">
              <a:solidFill>
                <a:srgbClr val="FF0000"/>
              </a:solidFill>
            </a:endParaRPr>
          </a:p>
        </p:txBody>
      </p:sp>
    </p:spTree>
    <p:extLst>
      <p:ext uri="{BB962C8B-B14F-4D97-AF65-F5344CB8AC3E}">
        <p14:creationId xmlns:p14="http://schemas.microsoft.com/office/powerpoint/2010/main" val="14580201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001000" cy="5714999"/>
          </a:xfrm>
        </p:spPr>
        <p:txBody>
          <a:bodyPr>
            <a:normAutofit/>
          </a:bodyPr>
          <a:lstStyle/>
          <a:p>
            <a:pPr marL="0" indent="0">
              <a:buNone/>
            </a:pPr>
            <a:r>
              <a:rPr lang="en-US" sz="2800" dirty="0"/>
              <a:t>Nursing Assessment postpartum assessment includes </a:t>
            </a:r>
            <a:r>
              <a:rPr lang="en-US" sz="2800" b="1" dirty="0"/>
              <a:t>1.vital signs 2.physical assessment 3.psychosocial assessments postpartum </a:t>
            </a:r>
            <a:r>
              <a:rPr lang="en-US" sz="2800" dirty="0"/>
              <a:t>assessment typically is performed as follows</a:t>
            </a:r>
            <a:r>
              <a:rPr lang="en-US" sz="2800" dirty="0" smtClean="0"/>
              <a:t>:</a:t>
            </a:r>
          </a:p>
          <a:p>
            <a:pPr marL="0" indent="0">
              <a:buNone/>
            </a:pPr>
            <a:r>
              <a:rPr lang="en-US" sz="2800" dirty="0" smtClean="0"/>
              <a:t> </a:t>
            </a:r>
            <a:r>
              <a:rPr lang="en-US" sz="2800" dirty="0"/>
              <a:t>• During the first hour: every 15 </a:t>
            </a:r>
            <a:r>
              <a:rPr lang="en-US" sz="2800" dirty="0" smtClean="0"/>
              <a:t>minutes</a:t>
            </a:r>
          </a:p>
          <a:p>
            <a:pPr marL="0" indent="0">
              <a:buNone/>
            </a:pPr>
            <a:r>
              <a:rPr lang="en-US" sz="2800" dirty="0" smtClean="0"/>
              <a:t> </a:t>
            </a:r>
            <a:r>
              <a:rPr lang="en-US" sz="2800" dirty="0"/>
              <a:t>• During the second hour: every 30 </a:t>
            </a:r>
            <a:r>
              <a:rPr lang="en-US" sz="2800" dirty="0" smtClean="0"/>
              <a:t>minutes</a:t>
            </a:r>
          </a:p>
          <a:p>
            <a:pPr marL="0" indent="0">
              <a:buNone/>
            </a:pPr>
            <a:r>
              <a:rPr lang="en-US" sz="2800" dirty="0" smtClean="0"/>
              <a:t> </a:t>
            </a:r>
            <a:r>
              <a:rPr lang="en-US" sz="2800" dirty="0"/>
              <a:t>• During the first 24 hours: every 4 </a:t>
            </a:r>
            <a:r>
              <a:rPr lang="en-US" sz="2800" dirty="0" smtClean="0"/>
              <a:t>hours</a:t>
            </a:r>
          </a:p>
          <a:p>
            <a:pPr marL="0" indent="0">
              <a:buNone/>
            </a:pPr>
            <a:r>
              <a:rPr lang="en-US" sz="2800" dirty="0" smtClean="0"/>
              <a:t> </a:t>
            </a:r>
            <a:r>
              <a:rPr lang="en-US" sz="2800" dirty="0"/>
              <a:t>• After 24 hours: every 8 hours</a:t>
            </a:r>
          </a:p>
        </p:txBody>
      </p:sp>
      <p:sp>
        <p:nvSpPr>
          <p:cNvPr id="2" name="Title 1"/>
          <p:cNvSpPr>
            <a:spLocks noGrp="1"/>
          </p:cNvSpPr>
          <p:nvPr>
            <p:ph type="title"/>
          </p:nvPr>
        </p:nvSpPr>
        <p:spPr>
          <a:xfrm>
            <a:off x="2286000" y="457200"/>
            <a:ext cx="6477000" cy="533400"/>
          </a:xfrm>
        </p:spPr>
        <p:txBody>
          <a:bodyPr>
            <a:normAutofit/>
          </a:bodyPr>
          <a:lstStyle/>
          <a:p>
            <a:r>
              <a:rPr lang="en-US" dirty="0">
                <a:solidFill>
                  <a:srgbClr val="FF0000"/>
                </a:solidFill>
              </a:rPr>
              <a:t>MANGEMENT OF POSTPARTUM PERIOD</a:t>
            </a:r>
          </a:p>
        </p:txBody>
      </p:sp>
    </p:spTree>
    <p:extLst>
      <p:ext uri="{BB962C8B-B14F-4D97-AF65-F5344CB8AC3E}">
        <p14:creationId xmlns:p14="http://schemas.microsoft.com/office/powerpoint/2010/main" val="26368710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Autofit/>
          </a:bodyPr>
          <a:lstStyle/>
          <a:p>
            <a:pPr marL="0" indent="0">
              <a:buNone/>
            </a:pPr>
            <a:r>
              <a:rPr lang="en-US" sz="2400" dirty="0"/>
              <a:t>Fever more than 100.4° F (38° C) </a:t>
            </a:r>
            <a:endParaRPr lang="en-US" sz="2400" dirty="0" smtClean="0"/>
          </a:p>
          <a:p>
            <a:pPr marL="0" indent="0">
              <a:buNone/>
            </a:pPr>
            <a:r>
              <a:rPr lang="en-US" sz="2400" dirty="0" smtClean="0"/>
              <a:t>• </a:t>
            </a:r>
            <a:r>
              <a:rPr lang="en-US" sz="2400" dirty="0"/>
              <a:t>Foul-smelling lochia or an unexpected change in color or amount </a:t>
            </a:r>
            <a:endParaRPr lang="en-US" sz="2400" dirty="0" smtClean="0"/>
          </a:p>
          <a:p>
            <a:pPr marL="0" indent="0">
              <a:buNone/>
            </a:pPr>
            <a:r>
              <a:rPr lang="en-US" sz="2400" dirty="0" smtClean="0"/>
              <a:t>• </a:t>
            </a:r>
            <a:r>
              <a:rPr lang="en-US" sz="2400" b="1" u="sng" dirty="0"/>
              <a:t>Large blood clots, or bleeding that saturates a </a:t>
            </a:r>
            <a:r>
              <a:rPr lang="en-US" sz="2400" b="1" u="sng" dirty="0" err="1"/>
              <a:t>peripad</a:t>
            </a:r>
            <a:r>
              <a:rPr lang="en-US" sz="2400" b="1" u="sng" dirty="0"/>
              <a:t> in an hour </a:t>
            </a:r>
            <a:endParaRPr lang="en-US" sz="2400" b="1" u="sng" dirty="0" smtClean="0"/>
          </a:p>
          <a:p>
            <a:pPr marL="0" indent="0">
              <a:buNone/>
            </a:pPr>
            <a:r>
              <a:rPr lang="en-US" sz="2400" dirty="0" smtClean="0"/>
              <a:t>• </a:t>
            </a:r>
            <a:r>
              <a:rPr lang="en-US" sz="2400" dirty="0"/>
              <a:t>Severe headaches or blurred vision </a:t>
            </a:r>
            <a:endParaRPr lang="en-US" sz="2400" dirty="0" smtClean="0"/>
          </a:p>
          <a:p>
            <a:pPr marL="0" indent="0">
              <a:buNone/>
            </a:pPr>
            <a:r>
              <a:rPr lang="en-US" sz="2400" dirty="0" smtClean="0"/>
              <a:t>• </a:t>
            </a:r>
            <a:r>
              <a:rPr lang="en-US" sz="2400" dirty="0"/>
              <a:t>Visual changes, such as blurred vision or spots, or headaches </a:t>
            </a:r>
            <a:endParaRPr lang="en-US" sz="2400" dirty="0" smtClean="0"/>
          </a:p>
          <a:p>
            <a:pPr marL="0" indent="0">
              <a:buNone/>
            </a:pPr>
            <a:r>
              <a:rPr lang="en-US" sz="2400" dirty="0" smtClean="0"/>
              <a:t>• </a:t>
            </a:r>
            <a:r>
              <a:rPr lang="en-US" sz="2400" dirty="0"/>
              <a:t>Calf pain with dorsiflexion of the </a:t>
            </a:r>
            <a:r>
              <a:rPr lang="en-US" sz="2400" dirty="0" smtClean="0"/>
              <a:t>foot</a:t>
            </a:r>
          </a:p>
          <a:p>
            <a:pPr marL="0" indent="0">
              <a:buNone/>
            </a:pPr>
            <a:r>
              <a:rPr lang="en-US" sz="2400" dirty="0" smtClean="0"/>
              <a:t> </a:t>
            </a:r>
            <a:r>
              <a:rPr lang="en-US" sz="2400" dirty="0"/>
              <a:t>• Swelling, redness, or discharge at the episiotomy, epidural, or abdominal sites </a:t>
            </a:r>
            <a:endParaRPr lang="en-US" sz="2400" dirty="0" smtClean="0"/>
          </a:p>
          <a:p>
            <a:pPr marL="0" indent="0">
              <a:buNone/>
            </a:pPr>
            <a:r>
              <a:rPr lang="en-US" sz="2400" dirty="0" smtClean="0"/>
              <a:t>• </a:t>
            </a:r>
            <a:r>
              <a:rPr lang="en-US" sz="2400" dirty="0"/>
              <a:t>Dysuria, burning, or incomplete emptying of the </a:t>
            </a:r>
            <a:r>
              <a:rPr lang="en-US" sz="2400" dirty="0" smtClean="0"/>
              <a:t>bladder</a:t>
            </a:r>
          </a:p>
          <a:p>
            <a:pPr marL="0" indent="0">
              <a:buNone/>
            </a:pPr>
            <a:r>
              <a:rPr lang="en-US" sz="2400" dirty="0" smtClean="0"/>
              <a:t> </a:t>
            </a:r>
            <a:r>
              <a:rPr lang="en-US" sz="2400" dirty="0"/>
              <a:t>• Shortness of breath or difficulty breathing without exertion </a:t>
            </a:r>
            <a:endParaRPr lang="en-US" sz="2400" dirty="0" smtClean="0"/>
          </a:p>
          <a:p>
            <a:pPr marL="0" indent="0">
              <a:buNone/>
            </a:pPr>
            <a:r>
              <a:rPr lang="en-US" sz="2400" dirty="0" smtClean="0"/>
              <a:t>• </a:t>
            </a:r>
            <a:r>
              <a:rPr lang="en-US" sz="2400" dirty="0"/>
              <a:t>Depression or extreme mood swings.</a:t>
            </a:r>
          </a:p>
        </p:txBody>
      </p:sp>
      <p:sp>
        <p:nvSpPr>
          <p:cNvPr id="2" name="Title 1"/>
          <p:cNvSpPr>
            <a:spLocks noGrp="1"/>
          </p:cNvSpPr>
          <p:nvPr>
            <p:ph type="title"/>
          </p:nvPr>
        </p:nvSpPr>
        <p:spPr>
          <a:xfrm>
            <a:off x="457200" y="274638"/>
            <a:ext cx="8229600" cy="715962"/>
          </a:xfrm>
        </p:spPr>
        <p:txBody>
          <a:bodyPr>
            <a:noAutofit/>
          </a:bodyPr>
          <a:lstStyle/>
          <a:p>
            <a:r>
              <a:rPr lang="en-US" sz="4400" dirty="0">
                <a:solidFill>
                  <a:srgbClr val="FF0000"/>
                </a:solidFill>
              </a:rPr>
              <a:t>Postpartum Danger Signs</a:t>
            </a:r>
          </a:p>
        </p:txBody>
      </p:sp>
    </p:spTree>
    <p:extLst>
      <p:ext uri="{BB962C8B-B14F-4D97-AF65-F5344CB8AC3E}">
        <p14:creationId xmlns:p14="http://schemas.microsoft.com/office/powerpoint/2010/main" val="20753171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7696200" cy="5714999"/>
          </a:xfrm>
        </p:spPr>
        <p:txBody>
          <a:bodyPr>
            <a:noAutofit/>
          </a:bodyPr>
          <a:lstStyle/>
          <a:p>
            <a:pPr marL="0" indent="0">
              <a:buNone/>
            </a:pPr>
            <a:r>
              <a:rPr lang="en-US" sz="2000" dirty="0"/>
              <a:t>1</a:t>
            </a:r>
            <a:r>
              <a:rPr lang="en-US" sz="2800" dirty="0"/>
              <a:t>. Vital signs: Temperature during the first 24 hr. are normal 37˚ c and sometime become 38˚c related to dehydration because of fluid loss during labor. Pulse rates of 40 to 80 beats per minute (</a:t>
            </a:r>
            <a:r>
              <a:rPr lang="en-US" sz="2800" dirty="0" err="1"/>
              <a:t>bpm</a:t>
            </a:r>
            <a:r>
              <a:rPr lang="en-US" sz="2800" dirty="0"/>
              <a:t>) are normal during the first week after birth. This pulse rate is called </a:t>
            </a:r>
            <a:r>
              <a:rPr lang="en-US" sz="2800" u="sng" dirty="0"/>
              <a:t>puerperal </a:t>
            </a:r>
            <a:r>
              <a:rPr lang="en-US" sz="2800" u="sng" dirty="0" err="1"/>
              <a:t>bradycardia</a:t>
            </a:r>
            <a:r>
              <a:rPr lang="en-US" sz="2800" dirty="0"/>
              <a:t>. During pregnancy, the heavy gravid uterus causes a decreased flow of venous blood to the heart. After giving birth, there is an increase in intravascular volume. The cardiac output is most likely caused by an increased stroke volume from the venous return now. The elevated stroke volume leads to a decreased heart rate. </a:t>
            </a:r>
            <a:r>
              <a:rPr lang="en-US" sz="2800" dirty="0">
                <a:effectLst>
                  <a:outerShdw blurRad="38100" dist="38100" dir="2700000" algn="tl">
                    <a:srgbClr val="000000">
                      <a:alpha val="43137"/>
                    </a:srgbClr>
                  </a:outerShdw>
                </a:effectLst>
              </a:rPr>
              <a:t>Orthostatic hypotension </a:t>
            </a:r>
            <a:r>
              <a:rPr lang="en-US" sz="2800" dirty="0"/>
              <a:t>may occur when a woman sits up from a reclining position.</a:t>
            </a:r>
          </a:p>
        </p:txBody>
      </p:sp>
      <p:sp>
        <p:nvSpPr>
          <p:cNvPr id="2" name="Title 1"/>
          <p:cNvSpPr>
            <a:spLocks noGrp="1"/>
          </p:cNvSpPr>
          <p:nvPr>
            <p:ph type="title"/>
          </p:nvPr>
        </p:nvSpPr>
        <p:spPr>
          <a:xfrm>
            <a:off x="4876800" y="228600"/>
            <a:ext cx="2819400" cy="762000"/>
          </a:xfrm>
        </p:spPr>
        <p:txBody>
          <a:bodyPr>
            <a:normAutofit/>
          </a:bodyPr>
          <a:lstStyle/>
          <a:p>
            <a:pPr algn="ctr"/>
            <a:r>
              <a:rPr lang="en-US" sz="3200" dirty="0">
                <a:solidFill>
                  <a:srgbClr val="FF0000"/>
                </a:solidFill>
                <a:ea typeface="+mn-ea"/>
                <a:cs typeface="+mn-cs"/>
              </a:rPr>
              <a:t>Vital signs</a:t>
            </a:r>
            <a:endParaRPr lang="en-US" sz="3600" dirty="0">
              <a:solidFill>
                <a:srgbClr val="FF0000"/>
              </a:solidFill>
            </a:endParaRPr>
          </a:p>
        </p:txBody>
      </p:sp>
    </p:spTree>
    <p:extLst>
      <p:ext uri="{BB962C8B-B14F-4D97-AF65-F5344CB8AC3E}">
        <p14:creationId xmlns:p14="http://schemas.microsoft.com/office/powerpoint/2010/main" val="16862170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7696200" cy="5714999"/>
          </a:xfrm>
        </p:spPr>
        <p:txBody>
          <a:bodyPr>
            <a:normAutofit/>
          </a:bodyPr>
          <a:lstStyle/>
          <a:p>
            <a:r>
              <a:rPr lang="en-US" sz="3200" dirty="0"/>
              <a:t>Respiratory rates in the postpartum woman should be within the normal range of 16 to 20 breaths per minute. Blood pressures the BP with the woman in the same position every time. It should be the same level in labor period, any elevation in BP indicates that </a:t>
            </a:r>
            <a:r>
              <a:rPr lang="en-US" sz="3200" dirty="0" smtClean="0"/>
              <a:t> something </a:t>
            </a:r>
            <a:r>
              <a:rPr lang="en-US" sz="3200" dirty="0"/>
              <a:t>wrong. </a:t>
            </a:r>
            <a:endParaRPr lang="en-US" sz="3200" dirty="0" smtClean="0"/>
          </a:p>
          <a:p>
            <a:r>
              <a:rPr lang="en-US" sz="3200" dirty="0" smtClean="0"/>
              <a:t>Pain</a:t>
            </a:r>
            <a:r>
              <a:rPr lang="en-US" sz="3200" dirty="0"/>
              <a:t>: assess the type of pain and its location and severity</a:t>
            </a:r>
          </a:p>
        </p:txBody>
      </p:sp>
      <p:sp>
        <p:nvSpPr>
          <p:cNvPr id="2" name="Title 1"/>
          <p:cNvSpPr>
            <a:spLocks noGrp="1"/>
          </p:cNvSpPr>
          <p:nvPr>
            <p:ph type="title"/>
          </p:nvPr>
        </p:nvSpPr>
        <p:spPr>
          <a:xfrm>
            <a:off x="2057400" y="457200"/>
            <a:ext cx="5638800" cy="685800"/>
          </a:xfrm>
        </p:spPr>
        <p:txBody>
          <a:bodyPr>
            <a:normAutofit/>
          </a:bodyPr>
          <a:lstStyle/>
          <a:p>
            <a:pPr algn="l"/>
            <a:r>
              <a:rPr lang="en-US" sz="3600" dirty="0">
                <a:solidFill>
                  <a:srgbClr val="FF0000"/>
                </a:solidFill>
                <a:ea typeface="+mn-ea"/>
                <a:cs typeface="+mn-cs"/>
              </a:rPr>
              <a:t>Vital signs</a:t>
            </a:r>
            <a:endParaRPr lang="en-US" sz="4000" dirty="0">
              <a:solidFill>
                <a:srgbClr val="FF0000"/>
              </a:solidFill>
            </a:endParaRPr>
          </a:p>
        </p:txBody>
      </p:sp>
    </p:spTree>
    <p:extLst>
      <p:ext uri="{BB962C8B-B14F-4D97-AF65-F5344CB8AC3E}">
        <p14:creationId xmlns:p14="http://schemas.microsoft.com/office/powerpoint/2010/main" val="14391699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001000" cy="5714999"/>
          </a:xfrm>
        </p:spPr>
        <p:txBody>
          <a:bodyPr/>
          <a:lstStyle/>
          <a:p>
            <a:r>
              <a:rPr lang="en-US" sz="3200" b="1" dirty="0"/>
              <a:t>1</a:t>
            </a:r>
            <a:r>
              <a:rPr lang="en-US" sz="3600" b="1" dirty="0"/>
              <a:t>. Providing Optimal Cultural Care </a:t>
            </a:r>
            <a:endParaRPr lang="en-US" sz="3600" b="1" dirty="0" smtClean="0"/>
          </a:p>
          <a:p>
            <a:r>
              <a:rPr lang="en-US" sz="3600" b="1" dirty="0" smtClean="0"/>
              <a:t>2</a:t>
            </a:r>
            <a:r>
              <a:rPr lang="en-US" sz="3600" b="1" dirty="0"/>
              <a:t>. Promoting Comfort Cold and heat </a:t>
            </a:r>
            <a:r>
              <a:rPr lang="en-US" sz="3600" dirty="0"/>
              <a:t>applications Ice pack after birth (on 20 min, off 10) </a:t>
            </a:r>
            <a:r>
              <a:rPr lang="en-US" sz="3600" dirty="0" err="1"/>
              <a:t>Peribottle</a:t>
            </a:r>
            <a:r>
              <a:rPr lang="en-US" sz="3600" dirty="0"/>
              <a:t>- use after voiding </a:t>
            </a:r>
            <a:r>
              <a:rPr lang="en-US" sz="3600" dirty="0" err="1"/>
              <a:t>Sitz</a:t>
            </a:r>
            <a:r>
              <a:rPr lang="en-US" sz="3600" dirty="0"/>
              <a:t> bath- cleanse perineum before doing </a:t>
            </a:r>
            <a:r>
              <a:rPr lang="en-US" dirty="0"/>
              <a:t>i</a:t>
            </a:r>
          </a:p>
        </p:txBody>
      </p:sp>
      <p:sp>
        <p:nvSpPr>
          <p:cNvPr id="2" name="Title 1"/>
          <p:cNvSpPr>
            <a:spLocks noGrp="1"/>
          </p:cNvSpPr>
          <p:nvPr>
            <p:ph type="title"/>
          </p:nvPr>
        </p:nvSpPr>
        <p:spPr>
          <a:xfrm>
            <a:off x="1752600" y="457200"/>
            <a:ext cx="5943600" cy="914400"/>
          </a:xfrm>
        </p:spPr>
        <p:txBody>
          <a:bodyPr>
            <a:normAutofit/>
          </a:bodyPr>
          <a:lstStyle/>
          <a:p>
            <a:pPr algn="ctr"/>
            <a:r>
              <a:rPr lang="en-US" sz="3600" dirty="0" smtClean="0">
                <a:solidFill>
                  <a:srgbClr val="FF0000"/>
                </a:solidFill>
              </a:rPr>
              <a:t>Nursing care</a:t>
            </a:r>
            <a:endParaRPr lang="en-US" sz="3600" dirty="0">
              <a:solidFill>
                <a:srgbClr val="FF0000"/>
              </a:solidFill>
            </a:endParaRPr>
          </a:p>
        </p:txBody>
      </p:sp>
    </p:spTree>
    <p:extLst>
      <p:ext uri="{BB962C8B-B14F-4D97-AF65-F5344CB8AC3E}">
        <p14:creationId xmlns:p14="http://schemas.microsoft.com/office/powerpoint/2010/main" val="22794827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7696200" cy="5714999"/>
          </a:xfrm>
        </p:spPr>
        <p:txBody>
          <a:bodyPr>
            <a:normAutofit/>
          </a:bodyPr>
          <a:lstStyle/>
          <a:p>
            <a:r>
              <a:rPr lang="en-US" sz="3600" b="1" dirty="0" smtClean="0"/>
              <a:t>3-Assisting </a:t>
            </a:r>
            <a:r>
              <a:rPr lang="en-US" sz="3600" b="1" dirty="0"/>
              <a:t>With Elimination Promoting </a:t>
            </a:r>
            <a:r>
              <a:rPr lang="en-US" sz="3600" dirty="0"/>
              <a:t>voiding Pour warm water over the </a:t>
            </a:r>
            <a:r>
              <a:rPr lang="en-US" sz="3600" dirty="0" err="1"/>
              <a:t>perineal</a:t>
            </a:r>
            <a:r>
              <a:rPr lang="en-US" sz="3600" dirty="0"/>
              <a:t> area, run water, blow bubbles through a straw, take a warm shower, place hand in a basin of water </a:t>
            </a:r>
            <a:r>
              <a:rPr lang="en-US" sz="3600" u="sng" dirty="0"/>
              <a:t>If doesn't void within 4-6 hours- </a:t>
            </a:r>
            <a:r>
              <a:rPr lang="en-US" sz="3600" dirty="0"/>
              <a:t>catheterization Promoting bowel </a:t>
            </a:r>
            <a:r>
              <a:rPr lang="en-US" sz="3600" dirty="0" err="1"/>
              <a:t>eliminatio</a:t>
            </a:r>
            <a:endParaRPr lang="en-US" sz="3600" dirty="0"/>
          </a:p>
        </p:txBody>
      </p:sp>
      <p:sp>
        <p:nvSpPr>
          <p:cNvPr id="2" name="Title 1"/>
          <p:cNvSpPr>
            <a:spLocks noGrp="1"/>
          </p:cNvSpPr>
          <p:nvPr>
            <p:ph type="title"/>
          </p:nvPr>
        </p:nvSpPr>
        <p:spPr>
          <a:xfrm>
            <a:off x="1981200" y="457200"/>
            <a:ext cx="4038600" cy="457200"/>
          </a:xfrm>
        </p:spPr>
        <p:txBody>
          <a:bodyPr>
            <a:noAutofit/>
          </a:bodyPr>
          <a:lstStyle/>
          <a:p>
            <a:pPr algn="l"/>
            <a:r>
              <a:rPr lang="en-US" sz="3600" dirty="0" smtClean="0">
                <a:solidFill>
                  <a:srgbClr val="FF0000"/>
                </a:solidFill>
              </a:rPr>
              <a:t>N care</a:t>
            </a:r>
            <a:endParaRPr lang="en-US" sz="3600" dirty="0">
              <a:solidFill>
                <a:srgbClr val="FF0000"/>
              </a:solidFill>
            </a:endParaRPr>
          </a:p>
        </p:txBody>
      </p:sp>
    </p:spTree>
    <p:extLst>
      <p:ext uri="{BB962C8B-B14F-4D97-AF65-F5344CB8AC3E}">
        <p14:creationId xmlns:p14="http://schemas.microsoft.com/office/powerpoint/2010/main" val="38811510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7924800" cy="5714999"/>
          </a:xfrm>
        </p:spPr>
        <p:txBody>
          <a:bodyPr>
            <a:normAutofit/>
          </a:bodyPr>
          <a:lstStyle/>
          <a:p>
            <a:r>
              <a:rPr lang="en-US" sz="3600" b="1" dirty="0"/>
              <a:t>4. Promoting Activity</a:t>
            </a:r>
            <a:r>
              <a:rPr lang="en-US" sz="3600" dirty="0"/>
              <a:t>, Rest, and Exercise Early ambulation Rest periods Naps, share household tasks, ask family members for help </a:t>
            </a:r>
            <a:endParaRPr lang="en-US" sz="3600" dirty="0" smtClean="0"/>
          </a:p>
          <a:p>
            <a:r>
              <a:rPr lang="en-US" sz="3600" dirty="0" smtClean="0"/>
              <a:t>Exercise </a:t>
            </a:r>
            <a:r>
              <a:rPr lang="en-US" sz="3600" dirty="0"/>
              <a:t>program; recommended exercises; </a:t>
            </a:r>
            <a:r>
              <a:rPr lang="en-US" sz="3600" dirty="0" err="1"/>
              <a:t>Kegel</a:t>
            </a:r>
            <a:r>
              <a:rPr lang="en-US" sz="3600" dirty="0"/>
              <a:t> exercises Exercising too much too soon can cause the woman to bleed more</a:t>
            </a:r>
          </a:p>
        </p:txBody>
      </p:sp>
      <p:sp>
        <p:nvSpPr>
          <p:cNvPr id="2" name="Title 1"/>
          <p:cNvSpPr>
            <a:spLocks noGrp="1"/>
          </p:cNvSpPr>
          <p:nvPr>
            <p:ph type="title"/>
          </p:nvPr>
        </p:nvSpPr>
        <p:spPr>
          <a:xfrm>
            <a:off x="1905000" y="457200"/>
            <a:ext cx="5791200" cy="762000"/>
          </a:xfrm>
        </p:spPr>
        <p:txBody>
          <a:bodyPr>
            <a:normAutofit/>
          </a:bodyPr>
          <a:lstStyle/>
          <a:p>
            <a:pPr algn="ctr"/>
            <a:r>
              <a:rPr lang="en-US" sz="4400" dirty="0" smtClean="0">
                <a:solidFill>
                  <a:srgbClr val="FF0000"/>
                </a:solidFill>
              </a:rPr>
              <a:t>N care</a:t>
            </a:r>
            <a:endParaRPr lang="en-US" sz="4400" dirty="0">
              <a:solidFill>
                <a:srgbClr val="FF0000"/>
              </a:solidFill>
            </a:endParaRPr>
          </a:p>
        </p:txBody>
      </p:sp>
    </p:spTree>
    <p:extLst>
      <p:ext uri="{BB962C8B-B14F-4D97-AF65-F5344CB8AC3E}">
        <p14:creationId xmlns:p14="http://schemas.microsoft.com/office/powerpoint/2010/main" val="20806667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714999"/>
          </a:xfrm>
        </p:spPr>
        <p:txBody>
          <a:bodyPr>
            <a:normAutofit fontScale="92500"/>
          </a:bodyPr>
          <a:lstStyle/>
          <a:p>
            <a:pPr marL="0" indent="0">
              <a:buNone/>
            </a:pPr>
            <a:r>
              <a:rPr lang="en-US" sz="3200" b="1" dirty="0"/>
              <a:t>5. Preventing Stress Incontinence To prevent stress incontinence are</a:t>
            </a:r>
            <a:r>
              <a:rPr lang="en-US" sz="3200" dirty="0" smtClean="0"/>
              <a:t>:</a:t>
            </a:r>
          </a:p>
          <a:p>
            <a:pPr marL="0" indent="0">
              <a:buNone/>
            </a:pPr>
            <a:r>
              <a:rPr lang="en-US" sz="3200" dirty="0" smtClean="0"/>
              <a:t> </a:t>
            </a:r>
            <a:r>
              <a:rPr lang="en-US" sz="3200" dirty="0"/>
              <a:t>• Start a regular program of </a:t>
            </a:r>
            <a:r>
              <a:rPr lang="en-US" sz="3200" b="1" dirty="0" err="1">
                <a:effectLst>
                  <a:outerShdw blurRad="38100" dist="38100" dir="2700000" algn="tl">
                    <a:srgbClr val="000000">
                      <a:alpha val="43137"/>
                    </a:srgbClr>
                  </a:outerShdw>
                </a:effectLst>
              </a:rPr>
              <a:t>Kegel</a:t>
            </a:r>
            <a:r>
              <a:rPr lang="en-US" sz="3200" b="1" dirty="0">
                <a:effectLst>
                  <a:outerShdw blurRad="38100" dist="38100" dir="2700000" algn="tl">
                    <a:srgbClr val="000000">
                      <a:alpha val="43137"/>
                    </a:srgbClr>
                  </a:outerShdw>
                </a:effectLst>
              </a:rPr>
              <a:t> exer</a:t>
            </a:r>
            <a:r>
              <a:rPr lang="en-US" sz="3200" dirty="0"/>
              <a:t>cises after childbirth. </a:t>
            </a:r>
            <a:endParaRPr lang="en-US" sz="3200" dirty="0" smtClean="0"/>
          </a:p>
          <a:p>
            <a:pPr marL="0" indent="0">
              <a:buNone/>
            </a:pPr>
            <a:r>
              <a:rPr lang="en-US" sz="3200" dirty="0" smtClean="0"/>
              <a:t>• </a:t>
            </a:r>
            <a:r>
              <a:rPr lang="en-US" sz="3200" dirty="0"/>
              <a:t>Lose weight if necessary; obesity is associated with stress incontinence. </a:t>
            </a:r>
            <a:endParaRPr lang="en-US" sz="3200" dirty="0" smtClean="0"/>
          </a:p>
          <a:p>
            <a:pPr marL="0" indent="0">
              <a:buNone/>
            </a:pPr>
            <a:r>
              <a:rPr lang="en-US" sz="3200" dirty="0" smtClean="0"/>
              <a:t>• </a:t>
            </a:r>
            <a:r>
              <a:rPr lang="en-US" sz="3200" dirty="0"/>
              <a:t>Avoid smoking; limit intake of alcohol and caffeinated beverages, which irritate the bladder. </a:t>
            </a:r>
            <a:endParaRPr lang="en-US" sz="3200" dirty="0" smtClean="0"/>
          </a:p>
          <a:p>
            <a:pPr marL="0" indent="0">
              <a:buNone/>
            </a:pPr>
            <a:r>
              <a:rPr lang="en-US" sz="3200" dirty="0" smtClean="0"/>
              <a:t>• </a:t>
            </a:r>
            <a:r>
              <a:rPr lang="en-US" sz="3200" dirty="0"/>
              <a:t>Adjust fluid intake to produce a 24-hourly urine output of 1,000 to 2,000 </a:t>
            </a:r>
            <a:r>
              <a:rPr lang="en-US" sz="3200" dirty="0" err="1"/>
              <a:t>mL.</a:t>
            </a:r>
            <a:r>
              <a:rPr lang="en-US" sz="3200" dirty="0"/>
              <a:t> </a:t>
            </a:r>
            <a:endParaRPr lang="en-US" sz="3200" dirty="0" smtClean="0"/>
          </a:p>
          <a:p>
            <a:pPr marL="0" indent="0">
              <a:buNone/>
            </a:pPr>
            <a:r>
              <a:rPr lang="en-US" sz="3200" dirty="0" smtClean="0"/>
              <a:t>• </a:t>
            </a:r>
            <a:r>
              <a:rPr lang="en-US" sz="3200" dirty="0"/>
              <a:t>Use either an </a:t>
            </a:r>
            <a:r>
              <a:rPr lang="en-US" sz="3200" dirty="0" err="1"/>
              <a:t>intravaginal</a:t>
            </a:r>
            <a:r>
              <a:rPr lang="en-US" sz="3200" dirty="0"/>
              <a:t> or intra-urethral device</a:t>
            </a:r>
          </a:p>
        </p:txBody>
      </p:sp>
      <p:sp>
        <p:nvSpPr>
          <p:cNvPr id="2" name="Title 1"/>
          <p:cNvSpPr>
            <a:spLocks noGrp="1"/>
          </p:cNvSpPr>
          <p:nvPr>
            <p:ph type="title"/>
          </p:nvPr>
        </p:nvSpPr>
        <p:spPr>
          <a:xfrm>
            <a:off x="457200" y="274638"/>
            <a:ext cx="8229600" cy="411162"/>
          </a:xfrm>
        </p:spPr>
        <p:txBody>
          <a:bodyPr>
            <a:noAutofit/>
          </a:bodyPr>
          <a:lstStyle/>
          <a:p>
            <a:pPr algn="ctr"/>
            <a:r>
              <a:rPr lang="en-US" sz="4000" dirty="0" smtClean="0">
                <a:solidFill>
                  <a:srgbClr val="FF0000"/>
                </a:solidFill>
              </a:rPr>
              <a:t>N care</a:t>
            </a:r>
            <a:endParaRPr lang="en-US" sz="4000" dirty="0">
              <a:solidFill>
                <a:srgbClr val="FF0000"/>
              </a:solidFill>
            </a:endParaRPr>
          </a:p>
        </p:txBody>
      </p:sp>
    </p:spTree>
    <p:extLst>
      <p:ext uri="{BB962C8B-B14F-4D97-AF65-F5344CB8AC3E}">
        <p14:creationId xmlns:p14="http://schemas.microsoft.com/office/powerpoint/2010/main" val="11221450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714999"/>
          </a:xfrm>
        </p:spPr>
        <p:txBody>
          <a:bodyPr>
            <a:normAutofit/>
          </a:bodyPr>
          <a:lstStyle/>
          <a:p>
            <a:r>
              <a:rPr lang="en-US" sz="3600" b="1" dirty="0"/>
              <a:t>6. Assisting With Self-Care Measures </a:t>
            </a:r>
            <a:r>
              <a:rPr lang="en-US" sz="3600" dirty="0"/>
              <a:t>Frequently change </a:t>
            </a:r>
            <a:r>
              <a:rPr lang="en-US" sz="3600" dirty="0" err="1"/>
              <a:t>perineal</a:t>
            </a:r>
            <a:r>
              <a:rPr lang="en-US" sz="3600" dirty="0"/>
              <a:t> pads Avoid using tampons </a:t>
            </a:r>
            <a:r>
              <a:rPr lang="en-US" sz="3600" dirty="0" smtClean="0"/>
              <a:t>-Shower </a:t>
            </a:r>
            <a:r>
              <a:rPr lang="en-US" sz="3600" dirty="0"/>
              <a:t>once or twice daily </a:t>
            </a:r>
            <a:r>
              <a:rPr lang="en-US" sz="3600" dirty="0" smtClean="0"/>
              <a:t>-using </a:t>
            </a:r>
            <a:r>
              <a:rPr lang="en-US" sz="3600" dirty="0"/>
              <a:t>mild soap </a:t>
            </a:r>
            <a:r>
              <a:rPr lang="en-US" sz="3600" dirty="0" smtClean="0"/>
              <a:t>-Use </a:t>
            </a:r>
            <a:r>
              <a:rPr lang="en-US" sz="3600" dirty="0"/>
              <a:t>a </a:t>
            </a:r>
            <a:r>
              <a:rPr lang="en-US" sz="3600" dirty="0" err="1"/>
              <a:t>sitz</a:t>
            </a:r>
            <a:r>
              <a:rPr lang="en-US" sz="3600" dirty="0"/>
              <a:t> bath after every bowel movement Avoid tub baths for 4-6 </a:t>
            </a:r>
            <a:r>
              <a:rPr lang="en-US" sz="3600" dirty="0" smtClean="0"/>
              <a:t>weeks- </a:t>
            </a:r>
            <a:r>
              <a:rPr lang="en-US" sz="3600" dirty="0"/>
              <a:t>Wash hands before changing </a:t>
            </a:r>
            <a:r>
              <a:rPr lang="en-US" sz="3600" dirty="0" err="1"/>
              <a:t>perineal</a:t>
            </a:r>
            <a:r>
              <a:rPr lang="en-US" sz="3600" dirty="0"/>
              <a:t> pad</a:t>
            </a:r>
          </a:p>
        </p:txBody>
      </p:sp>
      <p:sp>
        <p:nvSpPr>
          <p:cNvPr id="2" name="Title 1"/>
          <p:cNvSpPr>
            <a:spLocks noGrp="1"/>
          </p:cNvSpPr>
          <p:nvPr>
            <p:ph type="title"/>
          </p:nvPr>
        </p:nvSpPr>
        <p:spPr>
          <a:xfrm>
            <a:off x="1447800" y="457200"/>
            <a:ext cx="6248400" cy="533400"/>
          </a:xfrm>
        </p:spPr>
        <p:txBody>
          <a:bodyPr>
            <a:noAutofit/>
          </a:bodyPr>
          <a:lstStyle/>
          <a:p>
            <a:pPr algn="ctr"/>
            <a:r>
              <a:rPr lang="en-US" sz="3600" dirty="0" smtClean="0">
                <a:solidFill>
                  <a:srgbClr val="FF0000"/>
                </a:solidFill>
              </a:rPr>
              <a:t>N care</a:t>
            </a:r>
            <a:endParaRPr lang="en-US" sz="3600" dirty="0">
              <a:solidFill>
                <a:srgbClr val="FF0000"/>
              </a:solidFill>
            </a:endParaRPr>
          </a:p>
        </p:txBody>
      </p:sp>
    </p:spTree>
    <p:extLst>
      <p:ext uri="{BB962C8B-B14F-4D97-AF65-F5344CB8AC3E}">
        <p14:creationId xmlns:p14="http://schemas.microsoft.com/office/powerpoint/2010/main" val="22811201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153400" cy="5714999"/>
          </a:xfrm>
        </p:spPr>
        <p:txBody>
          <a:bodyPr>
            <a:normAutofit/>
          </a:bodyPr>
          <a:lstStyle/>
          <a:p>
            <a:r>
              <a:rPr lang="en-US" sz="3600" b="1" dirty="0"/>
              <a:t>7. Ensuring Safety check blood pressure </a:t>
            </a:r>
            <a:r>
              <a:rPr lang="en-US" sz="3600" dirty="0"/>
              <a:t>first Elevate head of bed for a few minutes before ambulating Have client sit on side of bed for a few moments first Help client stand up and stay with her Ambulate alongside client and provide support if needed Frequently ask client how her head feels Stay close by to assist if she feels </a:t>
            </a:r>
            <a:r>
              <a:rPr lang="en-US" sz="3600" dirty="0" smtClean="0"/>
              <a:t>lightheaded</a:t>
            </a:r>
            <a:r>
              <a:rPr lang="ar-IQ" sz="3600" dirty="0" smtClean="0"/>
              <a:t>دوار</a:t>
            </a:r>
            <a:endParaRPr lang="en-US" sz="3600" dirty="0"/>
          </a:p>
        </p:txBody>
      </p:sp>
      <p:sp>
        <p:nvSpPr>
          <p:cNvPr id="2" name="Title 1"/>
          <p:cNvSpPr>
            <a:spLocks noGrp="1"/>
          </p:cNvSpPr>
          <p:nvPr>
            <p:ph type="title"/>
          </p:nvPr>
        </p:nvSpPr>
        <p:spPr>
          <a:xfrm>
            <a:off x="1066800" y="457200"/>
            <a:ext cx="6629400" cy="685800"/>
          </a:xfrm>
        </p:spPr>
        <p:txBody>
          <a:bodyPr>
            <a:normAutofit/>
          </a:bodyPr>
          <a:lstStyle/>
          <a:p>
            <a:pPr algn="ctr"/>
            <a:r>
              <a:rPr lang="en-US" sz="3200" dirty="0" smtClean="0">
                <a:solidFill>
                  <a:srgbClr val="FF0000"/>
                </a:solidFill>
              </a:rPr>
              <a:t>N care</a:t>
            </a:r>
            <a:endParaRPr lang="en-US" sz="3200" dirty="0">
              <a:solidFill>
                <a:srgbClr val="FF0000"/>
              </a:solidFill>
            </a:endParaRPr>
          </a:p>
        </p:txBody>
      </p:sp>
    </p:spTree>
    <p:extLst>
      <p:ext uri="{BB962C8B-B14F-4D97-AF65-F5344CB8AC3E}">
        <p14:creationId xmlns:p14="http://schemas.microsoft.com/office/powerpoint/2010/main" val="37099427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fontScale="92500"/>
          </a:bodyPr>
          <a:lstStyle/>
          <a:p>
            <a:r>
              <a:rPr lang="en-US" sz="3500" dirty="0"/>
              <a:t>8.</a:t>
            </a:r>
            <a:r>
              <a:rPr lang="en-US" dirty="0"/>
              <a:t> </a:t>
            </a:r>
            <a:r>
              <a:rPr lang="en-US" sz="3600" b="1" dirty="0"/>
              <a:t>Counseling About Sexuality and Contraception </a:t>
            </a:r>
            <a:r>
              <a:rPr lang="en-US" sz="3600" dirty="0" smtClean="0"/>
              <a:t>sexual </a:t>
            </a:r>
            <a:r>
              <a:rPr lang="en-US" sz="3600" dirty="0"/>
              <a:t>intercourse can be resumed once bright red bleeding has stopped and the perineum is healed from an episiotomy or lacerations, this is usually by the 3rd-6th week. </a:t>
            </a:r>
            <a:r>
              <a:rPr lang="en-US" sz="3600" dirty="0" smtClean="0"/>
              <a:t>-. Advise </a:t>
            </a:r>
            <a:r>
              <a:rPr lang="en-US" sz="3600" dirty="0"/>
              <a:t>to use barrier method (condom). </a:t>
            </a:r>
            <a:r>
              <a:rPr lang="en-US" sz="3600" dirty="0" smtClean="0"/>
              <a:t>- </a:t>
            </a:r>
            <a:r>
              <a:rPr lang="en-US" sz="3600" dirty="0"/>
              <a:t>Recommend not to use </a:t>
            </a:r>
            <a:r>
              <a:rPr lang="en-US" sz="3600" u="sng" dirty="0"/>
              <a:t>combined hormonal Contraception during first 21 days after birth because of risk for </a:t>
            </a:r>
            <a:r>
              <a:rPr lang="en-US" sz="3600" u="sng" dirty="0" smtClean="0"/>
              <a:t>VTE(venous thromboembolism</a:t>
            </a:r>
            <a:r>
              <a:rPr lang="en-US" sz="3600" dirty="0" smtClean="0"/>
              <a:t>)</a:t>
            </a:r>
            <a:endParaRPr lang="en-US" sz="3600" dirty="0"/>
          </a:p>
        </p:txBody>
      </p:sp>
      <p:sp>
        <p:nvSpPr>
          <p:cNvPr id="2" name="Title 1"/>
          <p:cNvSpPr>
            <a:spLocks noGrp="1"/>
          </p:cNvSpPr>
          <p:nvPr>
            <p:ph type="title"/>
          </p:nvPr>
        </p:nvSpPr>
        <p:spPr>
          <a:xfrm>
            <a:off x="1828800" y="457200"/>
            <a:ext cx="5867400" cy="609600"/>
          </a:xfrm>
        </p:spPr>
        <p:txBody>
          <a:bodyPr>
            <a:noAutofit/>
          </a:bodyPr>
          <a:lstStyle/>
          <a:p>
            <a:pPr algn="l"/>
            <a:r>
              <a:rPr lang="en-US" sz="4000" dirty="0" smtClean="0">
                <a:solidFill>
                  <a:srgbClr val="FF0000"/>
                </a:solidFill>
              </a:rPr>
              <a:t>N care</a:t>
            </a:r>
            <a:endParaRPr lang="en-US" sz="4000" dirty="0">
              <a:solidFill>
                <a:srgbClr val="FF0000"/>
              </a:solidFill>
            </a:endParaRPr>
          </a:p>
        </p:txBody>
      </p:sp>
    </p:spTree>
    <p:extLst>
      <p:ext uri="{BB962C8B-B14F-4D97-AF65-F5344CB8AC3E}">
        <p14:creationId xmlns:p14="http://schemas.microsoft.com/office/powerpoint/2010/main" val="7298567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pPr marL="0" indent="0">
              <a:buNone/>
            </a:pPr>
            <a:r>
              <a:rPr lang="en-US" sz="2800" b="1" dirty="0"/>
              <a:t>Promoting Maternal Nutrition </a:t>
            </a:r>
            <a:endParaRPr lang="en-US" sz="2800" b="1" dirty="0" smtClean="0"/>
          </a:p>
          <a:p>
            <a:pPr marL="0" indent="0">
              <a:buNone/>
            </a:pPr>
            <a:r>
              <a:rPr lang="en-US" sz="2800" dirty="0" smtClean="0"/>
              <a:t>• </a:t>
            </a:r>
            <a:r>
              <a:rPr lang="en-US" sz="2800" dirty="0"/>
              <a:t>Eat a wide variety of foods with high nutrient density. </a:t>
            </a:r>
            <a:endParaRPr lang="en-US" sz="2800" dirty="0" smtClean="0"/>
          </a:p>
          <a:p>
            <a:pPr marL="0" indent="0">
              <a:buNone/>
            </a:pPr>
            <a:r>
              <a:rPr lang="en-US" sz="2800" dirty="0" smtClean="0"/>
              <a:t>• </a:t>
            </a:r>
            <a:r>
              <a:rPr lang="en-US" sz="2800" dirty="0"/>
              <a:t>Eat meals that require little or no preparation. </a:t>
            </a:r>
            <a:endParaRPr lang="en-US" sz="2800" dirty="0" smtClean="0"/>
          </a:p>
          <a:p>
            <a:pPr marL="0" indent="0">
              <a:buNone/>
            </a:pPr>
            <a:r>
              <a:rPr lang="en-US" sz="2800" dirty="0" smtClean="0"/>
              <a:t>• </a:t>
            </a:r>
            <a:r>
              <a:rPr lang="en-US" sz="2800" dirty="0"/>
              <a:t>Avoid high-fat fast foods</a:t>
            </a:r>
            <a:r>
              <a:rPr lang="en-US" sz="2800" dirty="0" smtClean="0"/>
              <a:t>.</a:t>
            </a:r>
          </a:p>
          <a:p>
            <a:pPr marL="0" indent="0">
              <a:buNone/>
            </a:pPr>
            <a:r>
              <a:rPr lang="en-US" sz="2800" dirty="0" smtClean="0"/>
              <a:t> </a:t>
            </a:r>
            <a:r>
              <a:rPr lang="en-US" sz="2800" dirty="0"/>
              <a:t>• Drink plenty of fluids daily—at least 2,500 mL </a:t>
            </a:r>
            <a:endParaRPr lang="en-US" sz="2800" dirty="0" smtClean="0"/>
          </a:p>
          <a:p>
            <a:pPr marL="0" indent="0">
              <a:buNone/>
            </a:pPr>
            <a:r>
              <a:rPr lang="en-US" sz="2800" dirty="0" smtClean="0"/>
              <a:t>• </a:t>
            </a:r>
            <a:r>
              <a:rPr lang="en-US" sz="2800" dirty="0"/>
              <a:t>Avoid fad weight-reduction diets and harmful substances such as alcohol, tobacco, and drugs</a:t>
            </a:r>
            <a:r>
              <a:rPr lang="en-US" sz="2800" dirty="0" smtClean="0"/>
              <a:t>.</a:t>
            </a:r>
          </a:p>
          <a:p>
            <a:pPr marL="0" indent="0">
              <a:buNone/>
            </a:pPr>
            <a:r>
              <a:rPr lang="en-US" sz="2800" dirty="0" smtClean="0"/>
              <a:t> </a:t>
            </a:r>
            <a:r>
              <a:rPr lang="en-US" sz="2800" dirty="0"/>
              <a:t>• Avoid excessive intake of fat, salt, sugar, and caffeine. </a:t>
            </a:r>
            <a:endParaRPr lang="en-US" sz="2800" dirty="0" smtClean="0"/>
          </a:p>
          <a:p>
            <a:pPr marL="0" indent="0">
              <a:buNone/>
            </a:pPr>
            <a:r>
              <a:rPr lang="en-US" sz="2800" dirty="0" smtClean="0"/>
              <a:t>• </a:t>
            </a:r>
            <a:r>
              <a:rPr lang="en-US" sz="2800" dirty="0"/>
              <a:t>Eat the recommended daily servings from each food group</a:t>
            </a:r>
          </a:p>
        </p:txBody>
      </p:sp>
      <p:sp>
        <p:nvSpPr>
          <p:cNvPr id="2" name="Title 1"/>
          <p:cNvSpPr>
            <a:spLocks noGrp="1"/>
          </p:cNvSpPr>
          <p:nvPr>
            <p:ph type="title"/>
          </p:nvPr>
        </p:nvSpPr>
        <p:spPr>
          <a:xfrm>
            <a:off x="457200" y="274638"/>
            <a:ext cx="8229600" cy="487362"/>
          </a:xfrm>
        </p:spPr>
        <p:txBody>
          <a:bodyPr>
            <a:noAutofit/>
          </a:bodyPr>
          <a:lstStyle/>
          <a:p>
            <a:pPr algn="ctr"/>
            <a:r>
              <a:rPr lang="en-US" sz="3600" dirty="0" smtClean="0">
                <a:solidFill>
                  <a:srgbClr val="FF0000"/>
                </a:solidFill>
              </a:rPr>
              <a:t>N care</a:t>
            </a:r>
            <a:endParaRPr lang="en-US" sz="3600" dirty="0">
              <a:solidFill>
                <a:srgbClr val="FF0000"/>
              </a:solidFill>
            </a:endParaRPr>
          </a:p>
        </p:txBody>
      </p:sp>
    </p:spTree>
    <p:extLst>
      <p:ext uri="{BB962C8B-B14F-4D97-AF65-F5344CB8AC3E}">
        <p14:creationId xmlns:p14="http://schemas.microsoft.com/office/powerpoint/2010/main" val="37523498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867400"/>
          </a:xfrm>
        </p:spPr>
        <p:txBody>
          <a:bodyPr>
            <a:normAutofit fontScale="70000" lnSpcReduction="20000"/>
          </a:bodyPr>
          <a:lstStyle/>
          <a:p>
            <a:pPr marL="0" indent="0">
              <a:buNone/>
            </a:pPr>
            <a:r>
              <a:rPr lang="en-US" sz="3400" b="1" dirty="0"/>
              <a:t>9.</a:t>
            </a:r>
            <a:r>
              <a:rPr lang="en-US" b="1" dirty="0"/>
              <a:t> </a:t>
            </a:r>
            <a:r>
              <a:rPr lang="en-US" sz="3400" b="1" dirty="0"/>
              <a:t>Supporting the Woman’s Choice of Infant Feeding Method </a:t>
            </a:r>
            <a:endParaRPr lang="en-US" sz="3400" b="1" dirty="0" smtClean="0"/>
          </a:p>
          <a:p>
            <a:pPr marL="0" indent="0">
              <a:buNone/>
            </a:pPr>
            <a:r>
              <a:rPr lang="en-US" sz="3400" b="1" dirty="0" smtClean="0"/>
              <a:t>10</a:t>
            </a:r>
            <a:r>
              <a:rPr lang="en-US" sz="3400" b="1" dirty="0"/>
              <a:t>. Teaching About Breast Care </a:t>
            </a:r>
            <a:endParaRPr lang="en-US" sz="3400" b="1" dirty="0" smtClean="0"/>
          </a:p>
          <a:p>
            <a:pPr marL="0" indent="0">
              <a:buNone/>
            </a:pPr>
            <a:r>
              <a:rPr lang="en-US" sz="3400" dirty="0" smtClean="0"/>
              <a:t>- </a:t>
            </a:r>
            <a:r>
              <a:rPr lang="en-US" sz="3400" dirty="0"/>
              <a:t>After birth, infant should be cleaned, dried, and taken to skin to </a:t>
            </a:r>
            <a:r>
              <a:rPr lang="en-US" sz="3400" u="sng" dirty="0"/>
              <a:t>skin (kangaroo care). </a:t>
            </a:r>
            <a:endParaRPr lang="en-US" sz="3400" u="sng" dirty="0" smtClean="0"/>
          </a:p>
          <a:p>
            <a:pPr marL="0" indent="0">
              <a:buNone/>
            </a:pPr>
            <a:r>
              <a:rPr lang="en-US" sz="3400" dirty="0" smtClean="0"/>
              <a:t>- </a:t>
            </a:r>
            <a:r>
              <a:rPr lang="en-US" sz="3400" dirty="0"/>
              <a:t>Show mothers how to breastfeed within 30 minutes after birth. </a:t>
            </a:r>
            <a:endParaRPr lang="en-US" sz="3400" dirty="0" smtClean="0"/>
          </a:p>
          <a:p>
            <a:pPr marL="0" indent="0">
              <a:buNone/>
            </a:pPr>
            <a:r>
              <a:rPr lang="en-US" sz="3400" dirty="0" smtClean="0"/>
              <a:t>- </a:t>
            </a:r>
            <a:r>
              <a:rPr lang="en-US" sz="3400" dirty="0"/>
              <a:t>Give no food or drink other than breast milk</a:t>
            </a:r>
            <a:r>
              <a:rPr lang="en-US" sz="3400" dirty="0" smtClean="0"/>
              <a:t>.</a:t>
            </a:r>
          </a:p>
          <a:p>
            <a:pPr marL="0" indent="0">
              <a:buNone/>
            </a:pPr>
            <a:r>
              <a:rPr lang="en-US" sz="3400" dirty="0" smtClean="0"/>
              <a:t> - </a:t>
            </a:r>
            <a:r>
              <a:rPr lang="en-US" sz="3400" dirty="0"/>
              <a:t>Practice rooming in 24 </a:t>
            </a:r>
            <a:r>
              <a:rPr lang="en-US" sz="3400" dirty="0" err="1"/>
              <a:t>hrs</a:t>
            </a:r>
            <a:r>
              <a:rPr lang="en-US" sz="3400" dirty="0"/>
              <a:t> daily. </a:t>
            </a:r>
            <a:endParaRPr lang="en-US" sz="3400" dirty="0" smtClean="0"/>
          </a:p>
          <a:p>
            <a:pPr marL="0" indent="0">
              <a:buNone/>
            </a:pPr>
            <a:r>
              <a:rPr lang="en-US" sz="3400" dirty="0" smtClean="0"/>
              <a:t>-Allow </a:t>
            </a:r>
            <a:r>
              <a:rPr lang="en-US" sz="3400" u="sng" dirty="0"/>
              <a:t>no pacifiers </a:t>
            </a:r>
            <a:r>
              <a:rPr lang="en-US" sz="3400" dirty="0"/>
              <a:t>to be given</a:t>
            </a:r>
            <a:r>
              <a:rPr lang="en-US" sz="3400" dirty="0" smtClean="0"/>
              <a:t>.</a:t>
            </a:r>
          </a:p>
          <a:p>
            <a:pPr marL="0" indent="0">
              <a:buNone/>
            </a:pPr>
            <a:r>
              <a:rPr lang="en-US" sz="3400" dirty="0" smtClean="0"/>
              <a:t> -Drink </a:t>
            </a:r>
            <a:r>
              <a:rPr lang="en-US" sz="3400" dirty="0"/>
              <a:t>while breastfeeding to replenish body fluids. </a:t>
            </a:r>
            <a:endParaRPr lang="en-US" sz="3400" dirty="0" smtClean="0"/>
          </a:p>
          <a:p>
            <a:pPr marL="0" indent="0">
              <a:buNone/>
            </a:pPr>
            <a:r>
              <a:rPr lang="en-US" sz="3400" dirty="0" smtClean="0"/>
              <a:t>-Sandwich </a:t>
            </a:r>
            <a:r>
              <a:rPr lang="en-US" sz="3400" dirty="0"/>
              <a:t>technique</a:t>
            </a:r>
            <a:r>
              <a:rPr lang="en-US" sz="3400" dirty="0" smtClean="0"/>
              <a:t>.</a:t>
            </a:r>
          </a:p>
          <a:p>
            <a:pPr marL="0" lvl="0" indent="0">
              <a:buNone/>
            </a:pPr>
            <a:r>
              <a:rPr lang="en-US" sz="3400" dirty="0" smtClean="0"/>
              <a:t> - Massage or pump the breast.        -</a:t>
            </a:r>
            <a:r>
              <a:rPr lang="en-US" sz="3400" dirty="0" smtClean="0">
                <a:solidFill>
                  <a:prstClr val="black"/>
                </a:solidFill>
              </a:rPr>
              <a:t>Assistance </a:t>
            </a:r>
            <a:r>
              <a:rPr lang="en-US" sz="3400" dirty="0">
                <a:solidFill>
                  <a:prstClr val="black"/>
                </a:solidFill>
              </a:rPr>
              <a:t>with bottle-feeding</a:t>
            </a:r>
            <a:r>
              <a:rPr lang="en-US" sz="3400" dirty="0" smtClean="0">
                <a:solidFill>
                  <a:prstClr val="black"/>
                </a:solidFill>
              </a:rPr>
              <a:t>.</a:t>
            </a:r>
            <a:endParaRPr lang="en-US" sz="3400" dirty="0" smtClean="0"/>
          </a:p>
          <a:p>
            <a:pPr marL="0" lvl="0" indent="0">
              <a:buNone/>
            </a:pPr>
            <a:r>
              <a:rPr lang="en-US" sz="3400" dirty="0" smtClean="0"/>
              <a:t>- -Use room temp. (water).</a:t>
            </a:r>
            <a:r>
              <a:rPr lang="en-US" sz="3400" dirty="0">
                <a:solidFill>
                  <a:prstClr val="black"/>
                </a:solidFill>
              </a:rPr>
              <a:t> </a:t>
            </a:r>
            <a:r>
              <a:rPr lang="en-US" sz="3400" dirty="0" smtClean="0">
                <a:solidFill>
                  <a:prstClr val="black"/>
                </a:solidFill>
              </a:rPr>
              <a:t>         - </a:t>
            </a:r>
            <a:r>
              <a:rPr lang="en-US" sz="3400" dirty="0">
                <a:solidFill>
                  <a:prstClr val="black"/>
                </a:solidFill>
              </a:rPr>
              <a:t>Store formula in fridge</a:t>
            </a:r>
            <a:r>
              <a:rPr lang="en-US" sz="3400" dirty="0" smtClean="0">
                <a:solidFill>
                  <a:prstClr val="black"/>
                </a:solidFill>
              </a:rPr>
              <a:t>.</a:t>
            </a:r>
            <a:endParaRPr lang="en-US" sz="3400" dirty="0" smtClean="0"/>
          </a:p>
          <a:p>
            <a:pPr marL="0" lvl="0" indent="0">
              <a:buNone/>
            </a:pPr>
            <a:r>
              <a:rPr lang="en-US" sz="3400" dirty="0" smtClean="0"/>
              <a:t>-DON'T </a:t>
            </a:r>
            <a:r>
              <a:rPr lang="en-US" sz="3400" dirty="0"/>
              <a:t>microwave. </a:t>
            </a:r>
            <a:r>
              <a:rPr lang="en-US" sz="3400" dirty="0" smtClean="0"/>
              <a:t>       </a:t>
            </a:r>
            <a:r>
              <a:rPr lang="en-US" sz="3400" dirty="0" smtClean="0">
                <a:solidFill>
                  <a:prstClr val="black"/>
                </a:solidFill>
              </a:rPr>
              <a:t>-</a:t>
            </a:r>
            <a:r>
              <a:rPr lang="en-US" sz="3400" dirty="0">
                <a:solidFill>
                  <a:prstClr val="black"/>
                </a:solidFill>
              </a:rPr>
              <a:t>Always hold newborn when feeding</a:t>
            </a:r>
            <a:r>
              <a:rPr lang="en-US" sz="3400" dirty="0" smtClean="0">
                <a:solidFill>
                  <a:prstClr val="black"/>
                </a:solidFill>
              </a:rPr>
              <a:t>.</a:t>
            </a:r>
            <a:endParaRPr lang="en-US" sz="3400" dirty="0">
              <a:solidFill>
                <a:prstClr val="black"/>
              </a:solidFill>
            </a:endParaRPr>
          </a:p>
        </p:txBody>
      </p:sp>
      <p:sp>
        <p:nvSpPr>
          <p:cNvPr id="2" name="Title 1"/>
          <p:cNvSpPr>
            <a:spLocks noGrp="1"/>
          </p:cNvSpPr>
          <p:nvPr>
            <p:ph type="title"/>
          </p:nvPr>
        </p:nvSpPr>
        <p:spPr>
          <a:xfrm>
            <a:off x="457200" y="274638"/>
            <a:ext cx="8229600" cy="411162"/>
          </a:xfrm>
        </p:spPr>
        <p:txBody>
          <a:bodyPr>
            <a:noAutofit/>
          </a:bodyPr>
          <a:lstStyle/>
          <a:p>
            <a:pPr algn="ctr"/>
            <a:r>
              <a:rPr lang="en-US" sz="4000" dirty="0" smtClean="0">
                <a:solidFill>
                  <a:srgbClr val="FF0000"/>
                </a:solidFill>
              </a:rPr>
              <a:t>N care</a:t>
            </a:r>
            <a:endParaRPr lang="en-US" sz="4000" dirty="0">
              <a:solidFill>
                <a:srgbClr val="FF0000"/>
              </a:solidFill>
            </a:endParaRPr>
          </a:p>
        </p:txBody>
      </p:sp>
    </p:spTree>
    <p:extLst>
      <p:ext uri="{BB962C8B-B14F-4D97-AF65-F5344CB8AC3E}">
        <p14:creationId xmlns:p14="http://schemas.microsoft.com/office/powerpoint/2010/main" val="36727719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7391400" cy="5714999"/>
          </a:xfrm>
        </p:spPr>
        <p:txBody>
          <a:bodyPr>
            <a:normAutofit/>
          </a:bodyPr>
          <a:lstStyle/>
          <a:p>
            <a:r>
              <a:rPr lang="en-US" sz="4000" b="1" dirty="0"/>
              <a:t>11. Preparing for </a:t>
            </a:r>
            <a:r>
              <a:rPr lang="en-US" sz="4000" b="1" dirty="0" smtClean="0"/>
              <a:t>Discharge</a:t>
            </a:r>
            <a:endParaRPr lang="en-US" sz="4000" dirty="0" smtClean="0"/>
          </a:p>
          <a:p>
            <a:r>
              <a:rPr lang="en-US" sz="4000" dirty="0" smtClean="0"/>
              <a:t> </a:t>
            </a:r>
            <a:r>
              <a:rPr lang="en-US" sz="4000" dirty="0"/>
              <a:t>Providing </a:t>
            </a:r>
            <a:r>
              <a:rPr lang="en-US" sz="4000" dirty="0" smtClean="0"/>
              <a:t>Immunizations</a:t>
            </a:r>
          </a:p>
          <a:p>
            <a:r>
              <a:rPr lang="en-US" sz="4000" dirty="0" smtClean="0"/>
              <a:t>Ensuring </a:t>
            </a:r>
            <a:r>
              <a:rPr lang="en-US" sz="4000" dirty="0"/>
              <a:t>Follow-Up Care </a:t>
            </a:r>
            <a:endParaRPr lang="en-US" sz="4000" dirty="0" smtClean="0"/>
          </a:p>
          <a:p>
            <a:r>
              <a:rPr lang="en-US" sz="4000" dirty="0" smtClean="0"/>
              <a:t>Physical </a:t>
            </a:r>
            <a:r>
              <a:rPr lang="en-US" sz="4000" dirty="0" err="1"/>
              <a:t>assessmen</a:t>
            </a:r>
            <a:endParaRPr lang="en-US" sz="4000" dirty="0"/>
          </a:p>
        </p:txBody>
      </p:sp>
      <p:sp>
        <p:nvSpPr>
          <p:cNvPr id="2" name="Title 1"/>
          <p:cNvSpPr>
            <a:spLocks noGrp="1"/>
          </p:cNvSpPr>
          <p:nvPr>
            <p:ph type="title"/>
          </p:nvPr>
        </p:nvSpPr>
        <p:spPr>
          <a:xfrm>
            <a:off x="1295400" y="457200"/>
            <a:ext cx="6400800" cy="533400"/>
          </a:xfrm>
        </p:spPr>
        <p:txBody>
          <a:bodyPr>
            <a:noAutofit/>
          </a:bodyPr>
          <a:lstStyle/>
          <a:p>
            <a:pPr algn="ctr"/>
            <a:r>
              <a:rPr lang="en-US" sz="3600" dirty="0" smtClean="0">
                <a:solidFill>
                  <a:srgbClr val="FF0000"/>
                </a:solidFill>
              </a:rPr>
              <a:t>N care</a:t>
            </a:r>
            <a:endParaRPr lang="en-US" sz="3600" dirty="0">
              <a:solidFill>
                <a:srgbClr val="FF0000"/>
              </a:solidFill>
            </a:endParaRPr>
          </a:p>
        </p:txBody>
      </p:sp>
    </p:spTree>
    <p:extLst>
      <p:ext uri="{BB962C8B-B14F-4D97-AF65-F5344CB8AC3E}">
        <p14:creationId xmlns:p14="http://schemas.microsoft.com/office/powerpoint/2010/main" val="29824819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077200" cy="5714999"/>
          </a:xfrm>
        </p:spPr>
        <p:txBody>
          <a:bodyPr>
            <a:normAutofit/>
          </a:bodyPr>
          <a:lstStyle/>
          <a:p>
            <a:pPr marL="0" lvl="0" indent="0">
              <a:spcBef>
                <a:spcPts val="0"/>
              </a:spcBef>
              <a:buClrTx/>
              <a:buNone/>
              <a:defRPr/>
            </a:pPr>
            <a:r>
              <a:rPr lang="en-US" sz="3600" kern="0" dirty="0">
                <a:solidFill>
                  <a:sysClr val="windowText" lastClr="000000"/>
                </a:solidFill>
                <a:latin typeface="Times New Roman" panose="02020603050405020304" pitchFamily="18" charset="0"/>
              </a:rPr>
              <a:t>Postpartum hemorrhage </a:t>
            </a:r>
            <a:r>
              <a:rPr lang="en-US" sz="3600" kern="0" dirty="0" smtClean="0">
                <a:solidFill>
                  <a:sysClr val="windowText" lastClr="000000"/>
                </a:solidFill>
                <a:latin typeface="Times New Roman" panose="02020603050405020304" pitchFamily="18" charset="0"/>
              </a:rPr>
              <a:t>(PPH)</a:t>
            </a:r>
            <a:r>
              <a:rPr lang="en-US" sz="2800" kern="0" dirty="0" smtClean="0">
                <a:solidFill>
                  <a:sysClr val="windowText" lastClr="000000"/>
                </a:solidFill>
                <a:latin typeface="Times New Roman" panose="02020603050405020304" pitchFamily="18" charset="0"/>
              </a:rPr>
              <a:t>can </a:t>
            </a:r>
            <a:r>
              <a:rPr lang="en-US" sz="2800" kern="0" dirty="0">
                <a:solidFill>
                  <a:sysClr val="windowText" lastClr="000000"/>
                </a:solidFill>
                <a:latin typeface="Times New Roman" panose="02020603050405020304" pitchFamily="18" charset="0"/>
              </a:rPr>
              <a:t>be </a:t>
            </a:r>
            <a:r>
              <a:rPr lang="en-US" sz="3600" kern="0" dirty="0">
                <a:solidFill>
                  <a:sysClr val="windowText" lastClr="000000"/>
                </a:solidFill>
                <a:latin typeface="Times New Roman" panose="02020603050405020304" pitchFamily="18" charset="0"/>
              </a:rPr>
              <a:t>defined as a blood loss greater than 500 mL after vaginal birth or more than 1,000 mL after a cesarean birth.</a:t>
            </a:r>
          </a:p>
          <a:p>
            <a:endParaRPr lang="en-US" sz="2000" dirty="0"/>
          </a:p>
        </p:txBody>
      </p:sp>
      <p:sp>
        <p:nvSpPr>
          <p:cNvPr id="3" name="Title 2"/>
          <p:cNvSpPr>
            <a:spLocks noGrp="1"/>
          </p:cNvSpPr>
          <p:nvPr>
            <p:ph type="title"/>
          </p:nvPr>
        </p:nvSpPr>
        <p:spPr>
          <a:xfrm>
            <a:off x="990600" y="457200"/>
            <a:ext cx="6705600" cy="1219200"/>
          </a:xfrm>
        </p:spPr>
        <p:txBody>
          <a:bodyPr>
            <a:normAutofit/>
          </a:bodyPr>
          <a:lstStyle/>
          <a:p>
            <a:pPr algn="ctr"/>
            <a:r>
              <a:rPr lang="en-US" sz="4000" kern="0" dirty="0">
                <a:solidFill>
                  <a:srgbClr val="FF0000"/>
                </a:solidFill>
                <a:latin typeface="Times New Roman" panose="02020603050405020304" pitchFamily="18" charset="0"/>
                <a:ea typeface="+mn-ea"/>
                <a:cs typeface="+mn-cs"/>
              </a:rPr>
              <a:t>Postpartum hemorrhage</a:t>
            </a:r>
            <a:endParaRPr lang="en-US" sz="3600" dirty="0">
              <a:solidFill>
                <a:srgbClr val="FF0000"/>
              </a:solidFill>
            </a:endParaRPr>
          </a:p>
        </p:txBody>
      </p:sp>
    </p:spTree>
    <p:extLst>
      <p:ext uri="{BB962C8B-B14F-4D97-AF65-F5344CB8AC3E}">
        <p14:creationId xmlns:p14="http://schemas.microsoft.com/office/powerpoint/2010/main" val="41789158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077200" cy="5714999"/>
          </a:xfrm>
        </p:spPr>
        <p:txBody>
          <a:bodyPr>
            <a:normAutofit/>
          </a:bodyPr>
          <a:lstStyle/>
          <a:p>
            <a:pPr marL="365760" lvl="0" indent="-256032">
              <a:spcBef>
                <a:spcPts val="400"/>
              </a:spcBef>
              <a:buClr>
                <a:srgbClr val="2DA2BF"/>
              </a:buClr>
              <a:buSzPct val="68000"/>
              <a:buNone/>
            </a:pPr>
            <a:r>
              <a:rPr lang="en-GB" sz="3200" dirty="0" smtClean="0">
                <a:solidFill>
                  <a:srgbClr val="FF0000"/>
                </a:solidFill>
                <a:latin typeface="Lucida Sans Unicode"/>
              </a:rPr>
              <a:t>1-Primary </a:t>
            </a:r>
            <a:r>
              <a:rPr lang="en-GB" sz="3200" dirty="0">
                <a:solidFill>
                  <a:srgbClr val="FF0000"/>
                </a:solidFill>
                <a:latin typeface="Lucida Sans Unicode"/>
              </a:rPr>
              <a:t>PPH(EARLY</a:t>
            </a:r>
            <a:r>
              <a:rPr lang="en-GB" sz="3200" dirty="0">
                <a:solidFill>
                  <a:srgbClr val="464646">
                    <a:lumMod val="40000"/>
                    <a:lumOff val="60000"/>
                  </a:srgbClr>
                </a:solidFill>
                <a:latin typeface="Lucida Sans Unicode"/>
              </a:rPr>
              <a:t>) </a:t>
            </a:r>
            <a:r>
              <a:rPr lang="en-GB" sz="3200" dirty="0">
                <a:solidFill>
                  <a:prstClr val="black"/>
                </a:solidFill>
                <a:latin typeface="Lucida Sans Unicode"/>
              </a:rPr>
              <a:t>is often defined as the loss of more than 500 ml or 1,000 ml of blood from the genital tract within the first 24 hours following delivery.</a:t>
            </a:r>
          </a:p>
          <a:p>
            <a:pPr marL="365760" lvl="0" indent="-256032">
              <a:spcBef>
                <a:spcPts val="400"/>
              </a:spcBef>
              <a:buClr>
                <a:srgbClr val="2DA2BF"/>
              </a:buClr>
              <a:buSzPct val="68000"/>
              <a:buNone/>
            </a:pPr>
            <a:r>
              <a:rPr lang="en-US" sz="3200" dirty="0">
                <a:solidFill>
                  <a:prstClr val="black"/>
                </a:solidFill>
                <a:latin typeface="Lucida Sans Unicode"/>
              </a:rPr>
              <a:t>If this bleeding occur after24h_6wks then </a:t>
            </a:r>
            <a:r>
              <a:rPr lang="en-US" sz="3200" dirty="0" smtClean="0">
                <a:solidFill>
                  <a:prstClr val="black"/>
                </a:solidFill>
                <a:latin typeface="Lucida Sans Unicode"/>
              </a:rPr>
              <a:t>called</a:t>
            </a:r>
          </a:p>
          <a:p>
            <a:pPr marL="365760" lvl="0" indent="-256032">
              <a:spcBef>
                <a:spcPts val="400"/>
              </a:spcBef>
              <a:buClr>
                <a:srgbClr val="2DA2BF"/>
              </a:buClr>
              <a:buSzPct val="68000"/>
              <a:buNone/>
            </a:pPr>
            <a:r>
              <a:rPr lang="en-US" sz="3200" dirty="0" smtClean="0">
                <a:solidFill>
                  <a:prstClr val="black"/>
                </a:solidFill>
                <a:latin typeface="Lucida Sans Unicode"/>
              </a:rPr>
              <a:t> 2-</a:t>
            </a:r>
            <a:r>
              <a:rPr lang="en-US" sz="3200" dirty="0" smtClean="0">
                <a:solidFill>
                  <a:srgbClr val="FF0000"/>
                </a:solidFill>
                <a:latin typeface="Lucida Sans Unicode"/>
              </a:rPr>
              <a:t>secondary PPH(LATE)</a:t>
            </a:r>
            <a:endParaRPr lang="en-US" sz="2400" dirty="0">
              <a:solidFill>
                <a:srgbClr val="FF0000"/>
              </a:solidFill>
            </a:endParaRPr>
          </a:p>
        </p:txBody>
      </p:sp>
      <p:sp>
        <p:nvSpPr>
          <p:cNvPr id="3" name="Title 2"/>
          <p:cNvSpPr>
            <a:spLocks noGrp="1"/>
          </p:cNvSpPr>
          <p:nvPr>
            <p:ph type="title"/>
          </p:nvPr>
        </p:nvSpPr>
        <p:spPr>
          <a:xfrm>
            <a:off x="762000" y="457200"/>
            <a:ext cx="6934200" cy="1066800"/>
          </a:xfrm>
        </p:spPr>
        <p:txBody>
          <a:bodyPr/>
          <a:lstStyle/>
          <a:p>
            <a:pPr marL="365760" lvl="0" indent="-256032" algn="ctr">
              <a:spcBef>
                <a:spcPts val="400"/>
              </a:spcBef>
            </a:pPr>
            <a:r>
              <a:rPr lang="en-US" sz="3200" dirty="0">
                <a:solidFill>
                  <a:srgbClr val="FF0000"/>
                </a:solidFill>
                <a:latin typeface="Lucida Sans Unicode"/>
                <a:ea typeface="+mn-ea"/>
                <a:cs typeface="+mn-cs"/>
              </a:rPr>
              <a:t>TYPES OF PPH </a:t>
            </a:r>
            <a:r>
              <a:rPr lang="en-US" sz="2500" dirty="0">
                <a:solidFill>
                  <a:srgbClr val="FF0000"/>
                </a:solidFill>
                <a:latin typeface="Lucida Sans Unicode"/>
                <a:ea typeface="+mn-ea"/>
                <a:cs typeface="+mn-cs"/>
              </a:rPr>
              <a:t/>
            </a:r>
            <a:br>
              <a:rPr lang="en-US" sz="2500" dirty="0">
                <a:solidFill>
                  <a:srgbClr val="FF0000"/>
                </a:solidFill>
                <a:latin typeface="Lucida Sans Unicode"/>
                <a:ea typeface="+mn-ea"/>
                <a:cs typeface="+mn-cs"/>
              </a:rPr>
            </a:br>
            <a:endParaRPr lang="en-US" dirty="0"/>
          </a:p>
        </p:txBody>
      </p:sp>
    </p:spTree>
    <p:extLst>
      <p:ext uri="{BB962C8B-B14F-4D97-AF65-F5344CB8AC3E}">
        <p14:creationId xmlns:p14="http://schemas.microsoft.com/office/powerpoint/2010/main" val="10835002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153400" cy="5714999"/>
          </a:xfrm>
        </p:spPr>
        <p:txBody>
          <a:bodyPr>
            <a:normAutofit/>
          </a:bodyPr>
          <a:lstStyle/>
          <a:p>
            <a:pPr marL="365760" lvl="0" indent="-256032">
              <a:spcBef>
                <a:spcPts val="400"/>
              </a:spcBef>
              <a:buClr>
                <a:srgbClr val="2DA2BF"/>
              </a:buClr>
              <a:buSzPct val="68000"/>
              <a:buNone/>
            </a:pPr>
            <a:r>
              <a:rPr lang="en-GB" sz="3200" dirty="0" smtClean="0">
                <a:solidFill>
                  <a:prstClr val="black"/>
                </a:solidFill>
                <a:latin typeface="Lucida Sans Unicode"/>
              </a:rPr>
              <a:t>1_tachycardia</a:t>
            </a:r>
            <a:r>
              <a:rPr lang="ar-IQ" sz="3200" dirty="0" smtClean="0">
                <a:solidFill>
                  <a:prstClr val="black"/>
                </a:solidFill>
                <a:latin typeface="Lucida Sans Unicode"/>
              </a:rPr>
              <a:t> </a:t>
            </a:r>
            <a:r>
              <a:rPr lang="en-US" sz="3200" dirty="0" smtClean="0">
                <a:solidFill>
                  <a:prstClr val="black"/>
                </a:solidFill>
                <a:latin typeface="Lucida Sans Unicode"/>
              </a:rPr>
              <a:t>and </a:t>
            </a:r>
            <a:r>
              <a:rPr lang="en-US" sz="3200" dirty="0">
                <a:solidFill>
                  <a:prstClr val="black"/>
                </a:solidFill>
                <a:latin typeface="Lucida Sans Unicode"/>
              </a:rPr>
              <a:t>hypotension.</a:t>
            </a:r>
            <a:r>
              <a:rPr lang="ar-IQ" sz="3200" dirty="0">
                <a:solidFill>
                  <a:prstClr val="black"/>
                </a:solidFill>
                <a:latin typeface="Lucida Sans Unicode"/>
              </a:rPr>
              <a:t> </a:t>
            </a:r>
            <a:r>
              <a:rPr lang="en-GB" sz="3200" dirty="0">
                <a:solidFill>
                  <a:prstClr val="black"/>
                </a:solidFill>
                <a:latin typeface="Lucida Sans Unicode"/>
              </a:rPr>
              <a:t> </a:t>
            </a:r>
            <a:endParaRPr lang="en-GB" sz="3200" dirty="0" smtClean="0">
              <a:solidFill>
                <a:prstClr val="black"/>
              </a:solidFill>
              <a:latin typeface="Lucida Sans Unicode"/>
            </a:endParaRPr>
          </a:p>
          <a:p>
            <a:pPr marL="365760" lvl="0" indent="-256032">
              <a:spcBef>
                <a:spcPts val="400"/>
              </a:spcBef>
              <a:buClr>
                <a:srgbClr val="2DA2BF"/>
              </a:buClr>
              <a:buSzPct val="68000"/>
              <a:buNone/>
            </a:pPr>
            <a:r>
              <a:rPr lang="en-GB" sz="3200" dirty="0" smtClean="0">
                <a:solidFill>
                  <a:prstClr val="black"/>
                </a:solidFill>
                <a:latin typeface="Lucida Sans Unicode"/>
              </a:rPr>
              <a:t>2</a:t>
            </a:r>
            <a:r>
              <a:rPr lang="en-GB" sz="3200" dirty="0">
                <a:solidFill>
                  <a:prstClr val="black"/>
                </a:solidFill>
                <a:latin typeface="Lucida Sans Unicode"/>
              </a:rPr>
              <a:t>_ fainting attack. </a:t>
            </a:r>
          </a:p>
          <a:p>
            <a:pPr marL="365760" lvl="0" indent="-256032">
              <a:spcBef>
                <a:spcPts val="400"/>
              </a:spcBef>
              <a:buClr>
                <a:srgbClr val="2DA2BF"/>
              </a:buClr>
              <a:buSzPct val="68000"/>
              <a:buNone/>
            </a:pPr>
            <a:r>
              <a:rPr lang="en-GB" sz="3200" dirty="0">
                <a:solidFill>
                  <a:prstClr val="black"/>
                </a:solidFill>
                <a:latin typeface="Lucida Sans Unicode"/>
              </a:rPr>
              <a:t>3_ increased breathing rate.</a:t>
            </a:r>
          </a:p>
          <a:p>
            <a:pPr marL="365760" lvl="0" indent="-256032">
              <a:spcBef>
                <a:spcPts val="400"/>
              </a:spcBef>
              <a:buClr>
                <a:srgbClr val="2DA2BF"/>
              </a:buClr>
              <a:buSzPct val="68000"/>
              <a:buNone/>
            </a:pPr>
            <a:r>
              <a:rPr lang="en-US" sz="3200" dirty="0">
                <a:solidFill>
                  <a:prstClr val="black"/>
                </a:solidFill>
                <a:latin typeface="Lucida Sans Unicode"/>
              </a:rPr>
              <a:t>4_</a:t>
            </a:r>
            <a:r>
              <a:rPr lang="en-GB" sz="3200" dirty="0">
                <a:solidFill>
                  <a:prstClr val="black"/>
                </a:solidFill>
                <a:latin typeface="Lucida Sans Unicode"/>
              </a:rPr>
              <a:t> As more blood is lost the women may feel cold, their blood pressure may drop more and more, and they may become restless or unconscious(shock state).</a:t>
            </a:r>
            <a:endParaRPr lang="en-GB" sz="3200" dirty="0">
              <a:solidFill>
                <a:srgbClr val="00B050"/>
              </a:solidFill>
              <a:latin typeface="Lucida Sans Unicode"/>
            </a:endParaRPr>
          </a:p>
          <a:p>
            <a:endParaRPr lang="en-US" dirty="0"/>
          </a:p>
        </p:txBody>
      </p:sp>
      <p:sp>
        <p:nvSpPr>
          <p:cNvPr id="3" name="Title 2"/>
          <p:cNvSpPr>
            <a:spLocks noGrp="1"/>
          </p:cNvSpPr>
          <p:nvPr>
            <p:ph type="title"/>
          </p:nvPr>
        </p:nvSpPr>
        <p:spPr>
          <a:xfrm>
            <a:off x="1295400" y="457200"/>
            <a:ext cx="6400800" cy="838200"/>
          </a:xfrm>
        </p:spPr>
        <p:txBody>
          <a:bodyPr>
            <a:normAutofit/>
          </a:bodyPr>
          <a:lstStyle/>
          <a:p>
            <a:pPr algn="ctr"/>
            <a:r>
              <a:rPr lang="en-GB" dirty="0">
                <a:solidFill>
                  <a:srgbClr val="FF0000"/>
                </a:solidFill>
                <a:latin typeface="Lucida Sans Unicode"/>
                <a:ea typeface="+mn-ea"/>
                <a:cs typeface="+mn-cs"/>
              </a:rPr>
              <a:t>Signs and symptoms</a:t>
            </a:r>
            <a:endParaRPr lang="en-US" sz="3200" dirty="0">
              <a:solidFill>
                <a:srgbClr val="FF0000"/>
              </a:solidFill>
            </a:endParaRPr>
          </a:p>
        </p:txBody>
      </p:sp>
    </p:spTree>
    <p:extLst>
      <p:ext uri="{BB962C8B-B14F-4D97-AF65-F5344CB8AC3E}">
        <p14:creationId xmlns:p14="http://schemas.microsoft.com/office/powerpoint/2010/main" val="30660029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153400" cy="5714999"/>
          </a:xfrm>
        </p:spPr>
        <p:txBody>
          <a:bodyPr>
            <a:normAutofit/>
          </a:bodyPr>
          <a:lstStyle/>
          <a:p>
            <a:pPr marL="0" lvl="0" indent="0">
              <a:spcBef>
                <a:spcPts val="0"/>
              </a:spcBef>
              <a:buClrTx/>
              <a:buNone/>
              <a:defRPr/>
            </a:pPr>
            <a:r>
              <a:rPr lang="en-US" sz="3300" b="1" dirty="0">
                <a:solidFill>
                  <a:prstClr val="black"/>
                </a:solidFill>
                <a:latin typeface="Times New Roman" panose="02020603050405020304" pitchFamily="18" charset="0"/>
              </a:rPr>
              <a:t>Causes of postpartum hemorrhage is by </a:t>
            </a:r>
            <a:r>
              <a:rPr lang="en-US" sz="3300" b="1" dirty="0">
                <a:solidFill>
                  <a:prstClr val="black"/>
                </a:solidFill>
                <a:latin typeface="TimesNewRomanPS-BoldMT"/>
              </a:rPr>
              <a:t>using the “5 T’s”:</a:t>
            </a:r>
          </a:p>
          <a:p>
            <a:pPr marL="0" lvl="0" indent="0">
              <a:spcBef>
                <a:spcPts val="0"/>
              </a:spcBef>
              <a:buClrTx/>
              <a:buNone/>
              <a:defRPr/>
            </a:pPr>
            <a:r>
              <a:rPr lang="en-US" sz="3300" dirty="0">
                <a:solidFill>
                  <a:prstClr val="black"/>
                </a:solidFill>
                <a:latin typeface="Times New Roman" panose="02020603050405020304" pitchFamily="18" charset="0"/>
              </a:rPr>
              <a:t>1. </a:t>
            </a:r>
            <a:r>
              <a:rPr lang="en-US" sz="3300" b="1" dirty="0">
                <a:solidFill>
                  <a:srgbClr val="FF0000"/>
                </a:solidFill>
                <a:latin typeface="Times New Roman" panose="02020603050405020304" pitchFamily="18" charset="0"/>
              </a:rPr>
              <a:t>T</a:t>
            </a:r>
            <a:r>
              <a:rPr lang="en-US" sz="3300" dirty="0">
                <a:solidFill>
                  <a:srgbClr val="FF0000"/>
                </a:solidFill>
                <a:latin typeface="Times New Roman" panose="02020603050405020304" pitchFamily="18" charset="0"/>
              </a:rPr>
              <a:t>one</a:t>
            </a:r>
            <a:r>
              <a:rPr lang="en-US" sz="3300" dirty="0">
                <a:solidFill>
                  <a:prstClr val="black"/>
                </a:solidFill>
                <a:latin typeface="Times New Roman" panose="02020603050405020304" pitchFamily="18" charset="0"/>
              </a:rPr>
              <a:t>: uterine </a:t>
            </a:r>
            <a:r>
              <a:rPr lang="en-US" sz="3300" dirty="0" err="1">
                <a:solidFill>
                  <a:prstClr val="black"/>
                </a:solidFill>
                <a:latin typeface="Times New Roman" panose="02020603050405020304" pitchFamily="18" charset="0"/>
              </a:rPr>
              <a:t>atony</a:t>
            </a:r>
            <a:r>
              <a:rPr lang="en-US" sz="3300" dirty="0">
                <a:solidFill>
                  <a:prstClr val="black"/>
                </a:solidFill>
                <a:latin typeface="Times New Roman" panose="02020603050405020304" pitchFamily="18" charset="0"/>
              </a:rPr>
              <a:t>(the most common cause of </a:t>
            </a:r>
            <a:r>
              <a:rPr lang="en-US" sz="3300" dirty="0" err="1">
                <a:solidFill>
                  <a:prstClr val="black"/>
                </a:solidFill>
                <a:latin typeface="Times New Roman" panose="02020603050405020304" pitchFamily="18" charset="0"/>
              </a:rPr>
              <a:t>pph</a:t>
            </a:r>
            <a:r>
              <a:rPr lang="en-US" sz="3300" dirty="0">
                <a:solidFill>
                  <a:prstClr val="black"/>
                </a:solidFill>
                <a:latin typeface="Times New Roman" panose="02020603050405020304" pitchFamily="18" charset="0"/>
              </a:rPr>
              <a:t>)</a:t>
            </a:r>
          </a:p>
          <a:p>
            <a:pPr marL="0" lvl="0" indent="0">
              <a:spcBef>
                <a:spcPts val="0"/>
              </a:spcBef>
              <a:buClrTx/>
              <a:buNone/>
              <a:defRPr/>
            </a:pPr>
            <a:r>
              <a:rPr lang="en-US" sz="3300" dirty="0">
                <a:solidFill>
                  <a:prstClr val="black"/>
                </a:solidFill>
                <a:latin typeface="Times New Roman" panose="02020603050405020304" pitchFamily="18" charset="0"/>
              </a:rPr>
              <a:t>2. </a:t>
            </a:r>
            <a:r>
              <a:rPr lang="en-US" sz="3300" b="1" dirty="0">
                <a:solidFill>
                  <a:srgbClr val="FF0000"/>
                </a:solidFill>
                <a:latin typeface="Times New Roman" panose="02020603050405020304" pitchFamily="18" charset="0"/>
              </a:rPr>
              <a:t>T</a:t>
            </a:r>
            <a:r>
              <a:rPr lang="en-US" sz="3300" dirty="0">
                <a:solidFill>
                  <a:srgbClr val="FF0000"/>
                </a:solidFill>
                <a:latin typeface="Times New Roman" panose="02020603050405020304" pitchFamily="18" charset="0"/>
              </a:rPr>
              <a:t>issue</a:t>
            </a:r>
            <a:r>
              <a:rPr lang="en-US" sz="3300" dirty="0">
                <a:solidFill>
                  <a:prstClr val="black"/>
                </a:solidFill>
                <a:latin typeface="Times New Roman" panose="02020603050405020304" pitchFamily="18" charset="0"/>
              </a:rPr>
              <a:t>: retained placenta and clots</a:t>
            </a:r>
          </a:p>
          <a:p>
            <a:pPr marL="0" lvl="0" indent="0">
              <a:spcBef>
                <a:spcPts val="0"/>
              </a:spcBef>
              <a:buClrTx/>
              <a:buNone/>
              <a:defRPr/>
            </a:pPr>
            <a:r>
              <a:rPr lang="en-US" sz="3300" dirty="0">
                <a:solidFill>
                  <a:prstClr val="black"/>
                </a:solidFill>
                <a:latin typeface="Times New Roman" panose="02020603050405020304" pitchFamily="18" charset="0"/>
              </a:rPr>
              <a:t>3. </a:t>
            </a:r>
            <a:r>
              <a:rPr lang="en-US" sz="3300" b="1" dirty="0">
                <a:solidFill>
                  <a:srgbClr val="FF0000"/>
                </a:solidFill>
                <a:latin typeface="Times New Roman" panose="02020603050405020304" pitchFamily="18" charset="0"/>
              </a:rPr>
              <a:t>T</a:t>
            </a:r>
            <a:r>
              <a:rPr lang="en-US" sz="3300" dirty="0">
                <a:solidFill>
                  <a:srgbClr val="FF0000"/>
                </a:solidFill>
                <a:latin typeface="Times New Roman" panose="02020603050405020304" pitchFamily="18" charset="0"/>
              </a:rPr>
              <a:t>rauma</a:t>
            </a:r>
            <a:r>
              <a:rPr lang="en-US" sz="3300" dirty="0">
                <a:solidFill>
                  <a:prstClr val="black"/>
                </a:solidFill>
                <a:latin typeface="Times New Roman" panose="02020603050405020304" pitchFamily="18" charset="0"/>
              </a:rPr>
              <a:t>: vaginal, cervical, or uterine injury</a:t>
            </a:r>
          </a:p>
          <a:p>
            <a:pPr marL="0" lvl="0" indent="0">
              <a:spcBef>
                <a:spcPts val="0"/>
              </a:spcBef>
              <a:buClrTx/>
              <a:buNone/>
              <a:defRPr/>
            </a:pPr>
            <a:r>
              <a:rPr lang="en-US" sz="3300" dirty="0">
                <a:solidFill>
                  <a:prstClr val="black"/>
                </a:solidFill>
                <a:latin typeface="Times New Roman" panose="02020603050405020304" pitchFamily="18" charset="0"/>
              </a:rPr>
              <a:t>4. </a:t>
            </a:r>
            <a:r>
              <a:rPr lang="en-US" sz="3300" b="1" dirty="0">
                <a:solidFill>
                  <a:srgbClr val="FF0000"/>
                </a:solidFill>
                <a:latin typeface="Times New Roman" panose="02020603050405020304" pitchFamily="18" charset="0"/>
              </a:rPr>
              <a:t>T</a:t>
            </a:r>
            <a:r>
              <a:rPr lang="en-US" sz="3300" dirty="0">
                <a:solidFill>
                  <a:srgbClr val="FF0000"/>
                </a:solidFill>
                <a:latin typeface="Times New Roman" panose="02020603050405020304" pitchFamily="18" charset="0"/>
              </a:rPr>
              <a:t>hrombin</a:t>
            </a:r>
            <a:r>
              <a:rPr lang="en-US" sz="3300" dirty="0">
                <a:solidFill>
                  <a:prstClr val="black"/>
                </a:solidFill>
                <a:latin typeface="Times New Roman" panose="02020603050405020304" pitchFamily="18" charset="0"/>
              </a:rPr>
              <a:t>: coagulopathy (preexisting or acquired)</a:t>
            </a:r>
          </a:p>
          <a:p>
            <a:pPr marL="0" lvl="0" indent="0">
              <a:spcBef>
                <a:spcPts val="0"/>
              </a:spcBef>
              <a:buClrTx/>
              <a:buNone/>
              <a:defRPr/>
            </a:pPr>
            <a:r>
              <a:rPr lang="en-US" sz="3300" dirty="0">
                <a:solidFill>
                  <a:prstClr val="black"/>
                </a:solidFill>
                <a:latin typeface="Times New Roman" panose="02020603050405020304" pitchFamily="18" charset="0"/>
              </a:rPr>
              <a:t>5. </a:t>
            </a:r>
            <a:r>
              <a:rPr lang="en-US" sz="3300" b="1" dirty="0">
                <a:solidFill>
                  <a:srgbClr val="FF0000"/>
                </a:solidFill>
                <a:latin typeface="Times New Roman" panose="02020603050405020304" pitchFamily="18" charset="0"/>
              </a:rPr>
              <a:t>T</a:t>
            </a:r>
            <a:r>
              <a:rPr lang="en-US" sz="3300" dirty="0">
                <a:solidFill>
                  <a:srgbClr val="FF0000"/>
                </a:solidFill>
                <a:latin typeface="Times New Roman" panose="02020603050405020304" pitchFamily="18" charset="0"/>
              </a:rPr>
              <a:t>raction</a:t>
            </a:r>
            <a:r>
              <a:rPr lang="en-US" sz="3300" dirty="0">
                <a:solidFill>
                  <a:prstClr val="black"/>
                </a:solidFill>
                <a:latin typeface="Times New Roman" panose="02020603050405020304" pitchFamily="18" charset="0"/>
              </a:rPr>
              <a:t>: causing uterine inversion</a:t>
            </a:r>
            <a:endParaRPr lang="ar-IQ" sz="1700" dirty="0">
              <a:solidFill>
                <a:prstClr val="black"/>
              </a:solidFill>
              <a:cs typeface="Arial" panose="020B0604020202020204" pitchFamily="34" charset="0"/>
            </a:endParaRPr>
          </a:p>
          <a:p>
            <a:endParaRPr lang="en-US" dirty="0"/>
          </a:p>
        </p:txBody>
      </p:sp>
      <p:sp>
        <p:nvSpPr>
          <p:cNvPr id="3" name="Title 2"/>
          <p:cNvSpPr>
            <a:spLocks noGrp="1"/>
          </p:cNvSpPr>
          <p:nvPr>
            <p:ph type="title"/>
          </p:nvPr>
        </p:nvSpPr>
        <p:spPr>
          <a:xfrm>
            <a:off x="914400" y="457200"/>
            <a:ext cx="6781800" cy="533400"/>
          </a:xfrm>
        </p:spPr>
        <p:txBody>
          <a:bodyPr>
            <a:normAutofit fontScale="90000"/>
          </a:bodyPr>
          <a:lstStyle/>
          <a:p>
            <a:pPr algn="ctr"/>
            <a:r>
              <a:rPr lang="en-US" sz="3600" dirty="0" smtClean="0">
                <a:solidFill>
                  <a:srgbClr val="FF0000"/>
                </a:solidFill>
              </a:rPr>
              <a:t>Causes</a:t>
            </a:r>
            <a:endParaRPr lang="en-US" sz="3600" dirty="0">
              <a:solidFill>
                <a:srgbClr val="FF0000"/>
              </a:solidFill>
            </a:endParaRPr>
          </a:p>
        </p:txBody>
      </p:sp>
    </p:spTree>
    <p:extLst>
      <p:ext uri="{BB962C8B-B14F-4D97-AF65-F5344CB8AC3E}">
        <p14:creationId xmlns:p14="http://schemas.microsoft.com/office/powerpoint/2010/main" val="3836817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714999"/>
          </a:xfrm>
        </p:spPr>
        <p:txBody>
          <a:bodyPr/>
          <a:lstStyle/>
          <a:p>
            <a:pPr marL="365760" lvl="0" indent="-256032">
              <a:spcBef>
                <a:spcPts val="400"/>
              </a:spcBef>
              <a:buClr>
                <a:srgbClr val="2DA2BF"/>
              </a:buClr>
              <a:buSzPct val="68000"/>
              <a:buNone/>
            </a:pPr>
            <a:r>
              <a:rPr lang="en-GB" sz="2500" b="1" dirty="0">
                <a:solidFill>
                  <a:srgbClr val="FF0000"/>
                </a:solidFill>
                <a:latin typeface="Lucida Sans Unicode"/>
              </a:rPr>
              <a:t>Resuscitation</a:t>
            </a:r>
          </a:p>
          <a:p>
            <a:pPr marL="365760" lvl="0" indent="-256032">
              <a:spcBef>
                <a:spcPts val="400"/>
              </a:spcBef>
              <a:buClr>
                <a:srgbClr val="2DA2BF"/>
              </a:buClr>
              <a:buSzPct val="68000"/>
              <a:buNone/>
            </a:pPr>
            <a:r>
              <a:rPr lang="en-GB" sz="2500" dirty="0">
                <a:solidFill>
                  <a:srgbClr val="66FF66"/>
                </a:solidFill>
                <a:latin typeface="Lucida Sans Unicode"/>
              </a:rPr>
              <a:t>1</a:t>
            </a:r>
            <a:r>
              <a:rPr lang="en-GB" sz="2500" dirty="0">
                <a:solidFill>
                  <a:prstClr val="black"/>
                </a:solidFill>
                <a:latin typeface="Lucida Sans Unicode"/>
              </a:rPr>
              <a:t>-Oxygen by mask at 10-15 litres per minute.                       </a:t>
            </a:r>
            <a:r>
              <a:rPr lang="en-GB" sz="2500" dirty="0">
                <a:solidFill>
                  <a:srgbClr val="66FF66"/>
                </a:solidFill>
                <a:latin typeface="Lucida Sans Unicode"/>
              </a:rPr>
              <a:t>2</a:t>
            </a:r>
            <a:r>
              <a:rPr lang="en-GB" sz="2500" dirty="0">
                <a:solidFill>
                  <a:prstClr val="black"/>
                </a:solidFill>
                <a:latin typeface="Lucida Sans Unicode"/>
              </a:rPr>
              <a:t>- IV access with 2 x 14-gauge </a:t>
            </a:r>
            <a:r>
              <a:rPr lang="en-GB" sz="2500" dirty="0" err="1">
                <a:solidFill>
                  <a:prstClr val="black"/>
                </a:solidFill>
                <a:latin typeface="Lucida Sans Unicode"/>
              </a:rPr>
              <a:t>cannulae</a:t>
            </a:r>
            <a:r>
              <a:rPr lang="en-GB" sz="2500" dirty="0">
                <a:solidFill>
                  <a:prstClr val="black"/>
                </a:solidFill>
                <a:latin typeface="Lucida Sans Unicode"/>
              </a:rPr>
              <a:t>.                         </a:t>
            </a:r>
            <a:r>
              <a:rPr lang="en-GB" sz="2500" dirty="0">
                <a:solidFill>
                  <a:srgbClr val="66FF66"/>
                </a:solidFill>
                <a:latin typeface="Lucida Sans Unicode"/>
              </a:rPr>
              <a:t>3</a:t>
            </a:r>
            <a:r>
              <a:rPr lang="en-GB" sz="2500" dirty="0">
                <a:solidFill>
                  <a:prstClr val="black"/>
                </a:solidFill>
                <a:latin typeface="Lucida Sans Unicode"/>
              </a:rPr>
              <a:t>-Keep the woman lying flat and warm.                           </a:t>
            </a:r>
            <a:r>
              <a:rPr lang="en-GB" sz="2500" dirty="0">
                <a:solidFill>
                  <a:srgbClr val="66FF66"/>
                </a:solidFill>
                <a:latin typeface="Lucida Sans Unicode"/>
              </a:rPr>
              <a:t>4</a:t>
            </a:r>
            <a:r>
              <a:rPr lang="en-GB" sz="2500" dirty="0">
                <a:solidFill>
                  <a:prstClr val="black"/>
                </a:solidFill>
                <a:latin typeface="Lucida Sans Unicode"/>
              </a:rPr>
              <a:t>-Transfuse blood as soon as available.                             </a:t>
            </a:r>
            <a:r>
              <a:rPr lang="en-GB" sz="2500" dirty="0">
                <a:solidFill>
                  <a:srgbClr val="66FF66"/>
                </a:solidFill>
                <a:latin typeface="Lucida Sans Unicode"/>
              </a:rPr>
              <a:t>5</a:t>
            </a:r>
            <a:r>
              <a:rPr lang="en-GB" sz="2500" dirty="0">
                <a:solidFill>
                  <a:prstClr val="black"/>
                </a:solidFill>
                <a:latin typeface="Lucida Sans Unicode"/>
              </a:rPr>
              <a:t>-until available, transfuse up to 2 litres of warmed crystalloid Hartmann's solution and/or 1-2 litres of colloid.                                                                                    </a:t>
            </a:r>
            <a:r>
              <a:rPr lang="en-GB" sz="2500" dirty="0">
                <a:solidFill>
                  <a:srgbClr val="66FF66"/>
                </a:solidFill>
                <a:latin typeface="Lucida Sans Unicode"/>
              </a:rPr>
              <a:t>6</a:t>
            </a:r>
            <a:r>
              <a:rPr lang="en-GB" sz="2500" dirty="0">
                <a:solidFill>
                  <a:prstClr val="black"/>
                </a:solidFill>
                <a:latin typeface="Lucida Sans Unicode"/>
              </a:rPr>
              <a:t>-In the absence of cross-matched blood, components may be </a:t>
            </a:r>
            <a:r>
              <a:rPr lang="en-GB" sz="2500" dirty="0" err="1">
                <a:solidFill>
                  <a:prstClr val="black"/>
                </a:solidFill>
                <a:latin typeface="Lucida Sans Unicode"/>
              </a:rPr>
              <a:t>required.Recombinant</a:t>
            </a:r>
            <a:r>
              <a:rPr lang="en-GB" sz="2500" dirty="0">
                <a:solidFill>
                  <a:prstClr val="black"/>
                </a:solidFill>
                <a:latin typeface="Lucida Sans Unicode"/>
              </a:rPr>
              <a:t> factor </a:t>
            </a:r>
            <a:r>
              <a:rPr lang="en-GB" sz="2500" dirty="0" err="1">
                <a:solidFill>
                  <a:prstClr val="black"/>
                </a:solidFill>
                <a:latin typeface="Lucida Sans Unicode"/>
              </a:rPr>
              <a:t>VIIa</a:t>
            </a:r>
            <a:r>
              <a:rPr lang="en-GB" sz="2500" dirty="0">
                <a:solidFill>
                  <a:prstClr val="black"/>
                </a:solidFill>
                <a:latin typeface="Lucida Sans Unicode"/>
              </a:rPr>
              <a:t> (</a:t>
            </a:r>
            <a:r>
              <a:rPr lang="en-GB" sz="2500" dirty="0" err="1">
                <a:solidFill>
                  <a:prstClr val="black"/>
                </a:solidFill>
                <a:latin typeface="Lucida Sans Unicode"/>
              </a:rPr>
              <a:t>rFVIIa</a:t>
            </a:r>
            <a:r>
              <a:rPr lang="en-GB" sz="2500" dirty="0">
                <a:solidFill>
                  <a:prstClr val="black"/>
                </a:solidFill>
                <a:latin typeface="Lucida Sans Unicode"/>
              </a:rPr>
              <a:t>) is increasingly frequently used for arresting bleeding in severe haemorrhage, </a:t>
            </a:r>
            <a:r>
              <a:rPr lang="en-GB" sz="2500" dirty="0" err="1">
                <a:solidFill>
                  <a:prstClr val="black"/>
                </a:solidFill>
                <a:latin typeface="Lucida Sans Unicode"/>
              </a:rPr>
              <a:t>platelates</a:t>
            </a:r>
            <a:r>
              <a:rPr lang="en-GB" sz="2500" dirty="0">
                <a:solidFill>
                  <a:prstClr val="black"/>
                </a:solidFill>
                <a:latin typeface="Lucida Sans Unicode"/>
              </a:rPr>
              <a:t> and fresh frozen plasma</a:t>
            </a:r>
            <a:r>
              <a:rPr lang="en-GB" sz="2500" baseline="30000" dirty="0">
                <a:solidFill>
                  <a:prstClr val="black"/>
                </a:solidFill>
                <a:latin typeface="Lucida Sans Unicode"/>
              </a:rPr>
              <a:t> .</a:t>
            </a:r>
            <a:r>
              <a:rPr lang="en-GB" sz="2500" dirty="0">
                <a:solidFill>
                  <a:prstClr val="black"/>
                </a:solidFill>
                <a:latin typeface="Lucida Sans Unicode"/>
              </a:rPr>
              <a:t> </a:t>
            </a:r>
          </a:p>
          <a:p>
            <a:endParaRPr lang="en-US" dirty="0"/>
          </a:p>
        </p:txBody>
      </p:sp>
      <p:sp>
        <p:nvSpPr>
          <p:cNvPr id="3" name="Title 2"/>
          <p:cNvSpPr>
            <a:spLocks noGrp="1"/>
          </p:cNvSpPr>
          <p:nvPr>
            <p:ph type="title"/>
          </p:nvPr>
        </p:nvSpPr>
        <p:spPr>
          <a:xfrm>
            <a:off x="1447800" y="609600"/>
            <a:ext cx="6248400" cy="685800"/>
          </a:xfrm>
        </p:spPr>
        <p:txBody>
          <a:bodyPr>
            <a:normAutofit fontScale="90000"/>
          </a:bodyPr>
          <a:lstStyle/>
          <a:p>
            <a:r>
              <a:rPr lang="en-US" sz="3700" b="1" dirty="0">
                <a:solidFill>
                  <a:srgbClr val="FF0000"/>
                </a:solidFill>
                <a:effectLst>
                  <a:outerShdw blurRad="31750" dist="25400" dir="5400000" algn="tl" rotWithShape="0">
                    <a:srgbClr val="000000">
                      <a:alpha val="25000"/>
                    </a:srgbClr>
                  </a:outerShdw>
                </a:effectLst>
                <a:latin typeface="Lucida Sans Unicode"/>
              </a:rPr>
              <a:t>Nursing management</a:t>
            </a:r>
            <a:r>
              <a:rPr lang="en-GB" sz="3700" b="1" dirty="0">
                <a:solidFill>
                  <a:srgbClr val="464646"/>
                </a:solidFill>
                <a:effectLst>
                  <a:outerShdw blurRad="31750" dist="25400" dir="5400000" algn="tl" rotWithShape="0">
                    <a:srgbClr val="000000">
                      <a:alpha val="25000"/>
                    </a:srgbClr>
                  </a:outerShdw>
                </a:effectLst>
                <a:latin typeface="Lucida Sans Unicode"/>
              </a:rPr>
              <a:t/>
            </a:r>
            <a:br>
              <a:rPr lang="en-GB" sz="3700" b="1" dirty="0">
                <a:solidFill>
                  <a:srgbClr val="464646"/>
                </a:solidFill>
                <a:effectLst>
                  <a:outerShdw blurRad="31750" dist="25400" dir="5400000" algn="tl" rotWithShape="0">
                    <a:srgbClr val="000000">
                      <a:alpha val="25000"/>
                    </a:srgbClr>
                  </a:outerShdw>
                </a:effectLst>
                <a:latin typeface="Lucida Sans Unicode"/>
              </a:rPr>
            </a:br>
            <a:endParaRPr lang="en-US" dirty="0"/>
          </a:p>
        </p:txBody>
      </p:sp>
    </p:spTree>
    <p:extLst>
      <p:ext uri="{BB962C8B-B14F-4D97-AF65-F5344CB8AC3E}">
        <p14:creationId xmlns:p14="http://schemas.microsoft.com/office/powerpoint/2010/main" val="36212252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001000" cy="5714999"/>
          </a:xfrm>
        </p:spPr>
        <p:txBody>
          <a:bodyPr>
            <a:normAutofit fontScale="92500" lnSpcReduction="10000"/>
          </a:bodyPr>
          <a:lstStyle/>
          <a:p>
            <a:pPr marL="365760" lvl="0" indent="-256032">
              <a:spcBef>
                <a:spcPts val="400"/>
              </a:spcBef>
              <a:buClr>
                <a:srgbClr val="2DA2BF"/>
              </a:buClr>
              <a:buSzPct val="68000"/>
              <a:buNone/>
            </a:pPr>
            <a:r>
              <a:rPr lang="en-GB" sz="4800" u="sng" dirty="0" smtClean="0">
                <a:solidFill>
                  <a:schemeClr val="tx1"/>
                </a:solidFill>
                <a:latin typeface="Arabic Typesetting" pitchFamily="66" charset="-78"/>
                <a:cs typeface="Arabic Typesetting" pitchFamily="66" charset="-78"/>
              </a:rPr>
              <a:t>1-Hypovolaemic </a:t>
            </a:r>
            <a:r>
              <a:rPr lang="en-GB" sz="4800" u="sng" dirty="0">
                <a:solidFill>
                  <a:schemeClr val="tx1"/>
                </a:solidFill>
                <a:latin typeface="Arabic Typesetting" pitchFamily="66" charset="-78"/>
                <a:cs typeface="Arabic Typesetting" pitchFamily="66" charset="-78"/>
              </a:rPr>
              <a:t>shock</a:t>
            </a:r>
            <a:r>
              <a:rPr lang="en-GB" sz="4800" dirty="0">
                <a:solidFill>
                  <a:schemeClr val="tx1"/>
                </a:solidFill>
                <a:latin typeface="Arabic Typesetting" pitchFamily="66" charset="-78"/>
                <a:cs typeface="Arabic Typesetting" pitchFamily="66" charset="-78"/>
              </a:rPr>
              <a:t>.</a:t>
            </a:r>
          </a:p>
          <a:p>
            <a:pPr marL="365760" lvl="0" indent="-256032">
              <a:spcBef>
                <a:spcPts val="400"/>
              </a:spcBef>
              <a:buClr>
                <a:srgbClr val="2DA2BF"/>
              </a:buClr>
              <a:buSzPct val="68000"/>
              <a:buNone/>
            </a:pPr>
            <a:r>
              <a:rPr lang="en-GB" sz="5400" b="1" dirty="0" smtClean="0">
                <a:solidFill>
                  <a:schemeClr val="tx2"/>
                </a:solidFill>
                <a:latin typeface="Arabic Typesetting" pitchFamily="66" charset="-78"/>
                <a:cs typeface="Arabic Typesetting" pitchFamily="66" charset="-78"/>
                <a:hlinkClick r:id="rId2"/>
              </a:rPr>
              <a:t>2-Disseminated </a:t>
            </a:r>
            <a:r>
              <a:rPr lang="en-GB" sz="5400" b="1" dirty="0">
                <a:solidFill>
                  <a:schemeClr val="tx2"/>
                </a:solidFill>
                <a:latin typeface="Arabic Typesetting" pitchFamily="66" charset="-78"/>
                <a:cs typeface="Arabic Typesetting" pitchFamily="66" charset="-78"/>
                <a:hlinkClick r:id="rId2"/>
              </a:rPr>
              <a:t>intravascular coagulation</a:t>
            </a:r>
            <a:r>
              <a:rPr lang="en-GB" sz="5400" dirty="0">
                <a:solidFill>
                  <a:schemeClr val="tx1"/>
                </a:solidFill>
                <a:latin typeface="Arabic Typesetting" pitchFamily="66" charset="-78"/>
                <a:cs typeface="Arabic Typesetting" pitchFamily="66" charset="-78"/>
              </a:rPr>
              <a:t>. </a:t>
            </a:r>
            <a:endParaRPr lang="en-GB" sz="5400" dirty="0" smtClean="0">
              <a:solidFill>
                <a:schemeClr val="tx1"/>
              </a:solidFill>
              <a:latin typeface="Arabic Typesetting" pitchFamily="66" charset="-78"/>
              <a:cs typeface="Arabic Typesetting" pitchFamily="66" charset="-78"/>
            </a:endParaRPr>
          </a:p>
          <a:p>
            <a:pPr marL="365760" lvl="0" indent="-256032">
              <a:spcBef>
                <a:spcPts val="400"/>
              </a:spcBef>
              <a:buClr>
                <a:srgbClr val="2DA2BF"/>
              </a:buClr>
              <a:buSzPct val="68000"/>
              <a:buNone/>
            </a:pPr>
            <a:r>
              <a:rPr lang="en-GB" sz="5400" dirty="0" smtClean="0">
                <a:solidFill>
                  <a:schemeClr val="tx1"/>
                </a:solidFill>
                <a:latin typeface="Arabic Typesetting" pitchFamily="66" charset="-78"/>
                <a:cs typeface="Arabic Typesetting" pitchFamily="66" charset="-78"/>
              </a:rPr>
              <a:t>3-Acute </a:t>
            </a:r>
            <a:r>
              <a:rPr lang="en-GB" sz="5400" dirty="0">
                <a:solidFill>
                  <a:schemeClr val="tx1"/>
                </a:solidFill>
                <a:latin typeface="Arabic Typesetting" pitchFamily="66" charset="-78"/>
                <a:cs typeface="Arabic Typesetting" pitchFamily="66" charset="-78"/>
              </a:rPr>
              <a:t>renal failure.</a:t>
            </a:r>
          </a:p>
          <a:p>
            <a:pPr marL="365760" lvl="0" indent="-256032">
              <a:spcBef>
                <a:spcPts val="400"/>
              </a:spcBef>
              <a:buClr>
                <a:srgbClr val="2DA2BF"/>
              </a:buClr>
              <a:buSzPct val="68000"/>
              <a:buNone/>
            </a:pPr>
            <a:r>
              <a:rPr lang="en-GB" sz="5800" b="1" dirty="0" smtClean="0">
                <a:solidFill>
                  <a:schemeClr val="tx1"/>
                </a:solidFill>
                <a:latin typeface="Arabic Typesetting" pitchFamily="66" charset="-78"/>
                <a:cs typeface="Arabic Typesetting" pitchFamily="66" charset="-78"/>
                <a:hlinkClick r:id="rId3"/>
              </a:rPr>
              <a:t>4-Liver </a:t>
            </a:r>
            <a:r>
              <a:rPr lang="en-GB" sz="5800" b="1" dirty="0">
                <a:solidFill>
                  <a:schemeClr val="tx1"/>
                </a:solidFill>
                <a:latin typeface="Arabic Typesetting" pitchFamily="66" charset="-78"/>
                <a:cs typeface="Arabic Typesetting" pitchFamily="66" charset="-78"/>
                <a:hlinkClick r:id="rId3"/>
              </a:rPr>
              <a:t>failure</a:t>
            </a:r>
            <a:r>
              <a:rPr lang="en-GB" sz="5800" b="1" dirty="0">
                <a:solidFill>
                  <a:schemeClr val="tx1"/>
                </a:solidFill>
                <a:latin typeface="Arabic Typesetting" pitchFamily="66" charset="-78"/>
                <a:cs typeface="Arabic Typesetting" pitchFamily="66" charset="-78"/>
              </a:rPr>
              <a:t>.</a:t>
            </a:r>
          </a:p>
          <a:p>
            <a:pPr marL="365760" lvl="0" indent="-256032">
              <a:spcBef>
                <a:spcPts val="400"/>
              </a:spcBef>
              <a:buClr>
                <a:srgbClr val="2DA2BF"/>
              </a:buClr>
              <a:buSzPct val="68000"/>
              <a:buNone/>
            </a:pPr>
            <a:r>
              <a:rPr lang="en-GB" sz="5800" b="1" dirty="0" smtClean="0">
                <a:solidFill>
                  <a:schemeClr val="tx1"/>
                </a:solidFill>
                <a:latin typeface="Arabic Typesetting" pitchFamily="66" charset="-78"/>
                <a:cs typeface="Arabic Typesetting" pitchFamily="66" charset="-78"/>
                <a:hlinkClick r:id="rId4"/>
              </a:rPr>
              <a:t>5-Acute </a:t>
            </a:r>
            <a:r>
              <a:rPr lang="en-GB" sz="5800" b="1" dirty="0">
                <a:solidFill>
                  <a:schemeClr val="tx1"/>
                </a:solidFill>
                <a:latin typeface="Arabic Typesetting" pitchFamily="66" charset="-78"/>
                <a:cs typeface="Arabic Typesetting" pitchFamily="66" charset="-78"/>
                <a:hlinkClick r:id="rId4"/>
              </a:rPr>
              <a:t>(adult) respiratory distress syndrome</a:t>
            </a:r>
            <a:r>
              <a:rPr lang="en-GB" sz="5800" b="1" dirty="0">
                <a:solidFill>
                  <a:schemeClr val="tx1"/>
                </a:solidFill>
                <a:latin typeface="Arabic Typesetting" pitchFamily="66" charset="-78"/>
                <a:cs typeface="Arabic Typesetting" pitchFamily="66" charset="-78"/>
              </a:rPr>
              <a:t>.</a:t>
            </a:r>
          </a:p>
          <a:p>
            <a:pPr marL="365760" lvl="0" indent="-256032">
              <a:spcBef>
                <a:spcPts val="400"/>
              </a:spcBef>
              <a:buClr>
                <a:srgbClr val="2DA2BF"/>
              </a:buClr>
              <a:buSzPct val="68000"/>
              <a:buNone/>
            </a:pPr>
            <a:r>
              <a:rPr lang="en-GB" sz="5800" dirty="0" smtClean="0">
                <a:solidFill>
                  <a:schemeClr val="tx1"/>
                </a:solidFill>
                <a:latin typeface="Arabic Typesetting" pitchFamily="66" charset="-78"/>
                <a:cs typeface="Arabic Typesetting" pitchFamily="66" charset="-78"/>
              </a:rPr>
              <a:t>6-Death</a:t>
            </a:r>
            <a:endParaRPr lang="en-GB" sz="5800" dirty="0">
              <a:solidFill>
                <a:schemeClr val="tx1"/>
              </a:solidFill>
              <a:latin typeface="Arabic Typesetting" pitchFamily="66" charset="-78"/>
              <a:cs typeface="Arabic Typesetting" pitchFamily="66" charset="-78"/>
            </a:endParaRPr>
          </a:p>
          <a:p>
            <a:endParaRPr lang="en-US" sz="2800" dirty="0">
              <a:solidFill>
                <a:schemeClr val="tx1"/>
              </a:solidFill>
              <a:latin typeface="Arabic Typesetting" pitchFamily="66" charset="-78"/>
              <a:cs typeface="Arabic Typesetting" pitchFamily="66" charset="-78"/>
            </a:endParaRPr>
          </a:p>
        </p:txBody>
      </p:sp>
      <p:sp>
        <p:nvSpPr>
          <p:cNvPr id="3" name="Title 2"/>
          <p:cNvSpPr>
            <a:spLocks noGrp="1"/>
          </p:cNvSpPr>
          <p:nvPr>
            <p:ph type="title"/>
          </p:nvPr>
        </p:nvSpPr>
        <p:spPr>
          <a:xfrm>
            <a:off x="1524000" y="457200"/>
            <a:ext cx="7239000" cy="1143000"/>
          </a:xfrm>
        </p:spPr>
        <p:txBody>
          <a:bodyPr>
            <a:normAutofit/>
          </a:bodyPr>
          <a:lstStyle/>
          <a:p>
            <a:r>
              <a:rPr lang="en-GB" sz="4100" b="1" dirty="0" smtClean="0">
                <a:solidFill>
                  <a:srgbClr val="FF0000"/>
                </a:solidFill>
                <a:effectLst>
                  <a:outerShdw blurRad="31750" dist="25400" dir="5400000" algn="tl" rotWithShape="0">
                    <a:srgbClr val="000000">
                      <a:alpha val="25000"/>
                    </a:srgbClr>
                  </a:outerShdw>
                </a:effectLst>
                <a:latin typeface="Lucida Sans Unicode"/>
              </a:rPr>
              <a:t>     Complications</a:t>
            </a:r>
            <a:endParaRPr lang="en-US" dirty="0"/>
          </a:p>
        </p:txBody>
      </p:sp>
    </p:spTree>
    <p:extLst>
      <p:ext uri="{BB962C8B-B14F-4D97-AF65-F5344CB8AC3E}">
        <p14:creationId xmlns:p14="http://schemas.microsoft.com/office/powerpoint/2010/main" val="13471457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7848600" cy="5714999"/>
          </a:xfrm>
        </p:spPr>
        <p:txBody>
          <a:bodyPr/>
          <a:lstStyle/>
          <a:p>
            <a:pPr marL="365760" lvl="0" indent="-256032">
              <a:spcBef>
                <a:spcPts val="400"/>
              </a:spcBef>
              <a:buClr>
                <a:srgbClr val="2DA2BF"/>
              </a:buClr>
              <a:buSzPct val="68000"/>
              <a:buNone/>
            </a:pPr>
            <a:r>
              <a:rPr lang="en-GB" sz="2800" b="1" dirty="0">
                <a:solidFill>
                  <a:prstClr val="black"/>
                </a:solidFill>
                <a:latin typeface="Lucida Sans Unicode"/>
              </a:rPr>
              <a:t>Secondary postpartum haemorrhage:</a:t>
            </a:r>
          </a:p>
          <a:p>
            <a:pPr marL="365760" lvl="0" indent="-256032">
              <a:spcBef>
                <a:spcPts val="400"/>
              </a:spcBef>
              <a:buClr>
                <a:srgbClr val="2DA2BF"/>
              </a:buClr>
              <a:buSzPct val="68000"/>
              <a:buNone/>
            </a:pPr>
            <a:r>
              <a:rPr lang="en-GB" sz="2800" dirty="0">
                <a:solidFill>
                  <a:prstClr val="black"/>
                </a:solidFill>
                <a:latin typeface="Lucida Sans Unicode"/>
              </a:rPr>
              <a:t>is defined as abnormal bleeding from the genital tract, from 24 hours after delivery until six weeks postpartum.</a:t>
            </a:r>
            <a:endParaRPr lang="en-GB" sz="2800" b="1" dirty="0">
              <a:solidFill>
                <a:prstClr val="black"/>
              </a:solidFill>
              <a:latin typeface="Lucida Sans Unicode"/>
            </a:endParaRPr>
          </a:p>
          <a:p>
            <a:endParaRPr lang="en-US" dirty="0"/>
          </a:p>
        </p:txBody>
      </p:sp>
      <p:sp>
        <p:nvSpPr>
          <p:cNvPr id="3" name="Title 2"/>
          <p:cNvSpPr>
            <a:spLocks noGrp="1"/>
          </p:cNvSpPr>
          <p:nvPr>
            <p:ph type="title"/>
          </p:nvPr>
        </p:nvSpPr>
        <p:spPr>
          <a:xfrm>
            <a:off x="609600" y="457200"/>
            <a:ext cx="7924800" cy="1295400"/>
          </a:xfrm>
        </p:spPr>
        <p:txBody>
          <a:bodyPr>
            <a:normAutofit/>
          </a:bodyPr>
          <a:lstStyle/>
          <a:p>
            <a:pPr algn="l"/>
            <a:r>
              <a:rPr lang="en-GB" sz="3700" b="1" dirty="0">
                <a:solidFill>
                  <a:srgbClr val="FF0000"/>
                </a:solidFill>
                <a:effectLst>
                  <a:outerShdw blurRad="31750" dist="25400" dir="5400000" algn="tl" rotWithShape="0">
                    <a:srgbClr val="000000">
                      <a:alpha val="25000"/>
                    </a:srgbClr>
                  </a:outerShdw>
                </a:effectLst>
                <a:latin typeface="Lucida Sans Unicode"/>
              </a:rPr>
              <a:t>Secondary postpartum haemorrhage</a:t>
            </a:r>
            <a:endParaRPr lang="en-US" dirty="0">
              <a:solidFill>
                <a:srgbClr val="FF0000"/>
              </a:solidFill>
            </a:endParaRPr>
          </a:p>
        </p:txBody>
      </p:sp>
    </p:spTree>
    <p:extLst>
      <p:ext uri="{BB962C8B-B14F-4D97-AF65-F5344CB8AC3E}">
        <p14:creationId xmlns:p14="http://schemas.microsoft.com/office/powerpoint/2010/main" val="2400901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ell\Pictures\images (4).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685800"/>
            <a:ext cx="6858000" cy="4038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22263" y="1219200"/>
            <a:ext cx="2420937" cy="646331"/>
          </a:xfrm>
          <a:prstGeom prst="rect">
            <a:avLst/>
          </a:prstGeom>
          <a:noFill/>
        </p:spPr>
        <p:txBody>
          <a:bodyPr wrap="square" rtlCol="0">
            <a:spAutoFit/>
          </a:bodyPr>
          <a:lstStyle/>
          <a:p>
            <a:r>
              <a:rPr lang="en-US" sz="3600" i="1" u="sng" dirty="0" smtClean="0">
                <a:solidFill>
                  <a:srgbClr val="FF0000"/>
                </a:solidFill>
                <a:latin typeface="Andalus" pitchFamily="18" charset="-78"/>
                <a:cs typeface="Andalus" pitchFamily="18" charset="-78"/>
              </a:rPr>
              <a:t>Thank you</a:t>
            </a:r>
            <a:endParaRPr lang="en-US" sz="3600" i="1" u="sng" dirty="0">
              <a:solidFill>
                <a:srgbClr val="FF0000"/>
              </a:solidFill>
              <a:latin typeface="Andalus" pitchFamily="18" charset="-78"/>
              <a:cs typeface="Andalus" pitchFamily="18" charset="-78"/>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263" y="4267200"/>
            <a:ext cx="8497887"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023846"/>
      </p:ext>
    </p:extLst>
  </p:cSld>
  <p:clrMapOvr>
    <a:masterClrMapping/>
  </p:clrMapOvr>
  <p:timing>
    <p:tnLst>
      <p:par>
        <p:cTn id="1" dur="indefinite" restart="never" nodeType="tmRoot"/>
      </p:par>
    </p:tnLst>
  </p:timing>
</p:sld>
</file>

<file path=ppt/theme/theme1.xml><?xml version="1.0" encoding="utf-8"?>
<a:theme xmlns:a="http://schemas.openxmlformats.org/drawingml/2006/main" name="Composite">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Composite">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452</TotalTime>
  <Words>2762</Words>
  <Application>Microsoft Office PowerPoint</Application>
  <PresentationFormat>On-screen Show (4:3)</PresentationFormat>
  <Paragraphs>162</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Composite</vt:lpstr>
      <vt:lpstr>Normal Puerperium (Postpartum Care)</vt:lpstr>
      <vt:lpstr>PowerPoint Presentation</vt:lpstr>
      <vt:lpstr>Puerperium</vt:lpstr>
      <vt:lpstr>physiologic and psychological changes</vt:lpstr>
      <vt:lpstr>Maternal Psychological Adaptations Stage of adaptation</vt:lpstr>
      <vt:lpstr>PowerPoint Presentation</vt:lpstr>
      <vt:lpstr>Reproductive System Uterus</vt:lpstr>
      <vt:lpstr>Involution of the uterus</vt:lpstr>
      <vt:lpstr>PowerPoint Presentation</vt:lpstr>
      <vt:lpstr>Involution of the uterus</vt:lpstr>
      <vt:lpstr>Lochia</vt:lpstr>
      <vt:lpstr>Lochia passes through three stages</vt:lpstr>
      <vt:lpstr>Cardiovascular System Adaptations</vt:lpstr>
      <vt:lpstr>Urinary System Adaptations</vt:lpstr>
      <vt:lpstr>Gastrointestinal System Adaptations</vt:lpstr>
      <vt:lpstr>Musculoskeletal System Adaptations</vt:lpstr>
      <vt:lpstr>Integumentary System Adaptations</vt:lpstr>
      <vt:lpstr>Respiratory System Adaptations</vt:lpstr>
      <vt:lpstr>Ovulation and Return of Menstruation</vt:lpstr>
      <vt:lpstr>Lactation</vt:lpstr>
      <vt:lpstr>Engorgement</vt:lpstr>
      <vt:lpstr>MANGEMENT OF POSTPARTUM PERIOD</vt:lpstr>
      <vt:lpstr>Postpartum Danger Signs</vt:lpstr>
      <vt:lpstr>Vital signs</vt:lpstr>
      <vt:lpstr>Vital signs</vt:lpstr>
      <vt:lpstr>Nursing care</vt:lpstr>
      <vt:lpstr>N care</vt:lpstr>
      <vt:lpstr>N care</vt:lpstr>
      <vt:lpstr>N care</vt:lpstr>
      <vt:lpstr>N care</vt:lpstr>
      <vt:lpstr>N care</vt:lpstr>
      <vt:lpstr>N care</vt:lpstr>
      <vt:lpstr>N care</vt:lpstr>
      <vt:lpstr>N care</vt:lpstr>
      <vt:lpstr>N care</vt:lpstr>
      <vt:lpstr>Postpartum hemorrhage</vt:lpstr>
      <vt:lpstr>TYPES OF PPH  </vt:lpstr>
      <vt:lpstr>Signs and symptoms</vt:lpstr>
      <vt:lpstr>Causes</vt:lpstr>
      <vt:lpstr>Nursing management </vt:lpstr>
      <vt:lpstr>     Complications</vt:lpstr>
      <vt:lpstr>Secondary postpartum haemorrhage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Maher</cp:lastModifiedBy>
  <cp:revision>27</cp:revision>
  <dcterms:created xsi:type="dcterms:W3CDTF">2006-08-16T00:00:00Z</dcterms:created>
  <dcterms:modified xsi:type="dcterms:W3CDTF">2024-10-25T14:07:37Z</dcterms:modified>
</cp:coreProperties>
</file>