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67" r:id="rId5"/>
    <p:sldId id="269" r:id="rId6"/>
    <p:sldId id="26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0" r:id="rId16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ar-IQ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  <p:sp>
        <p:nvSpPr>
          <p:cNvPr id="21" name="مستطيل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مستطيل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مستطيل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مستطيل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  <p:sp>
        <p:nvSpPr>
          <p:cNvPr id="7" name="مستطيل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  <p:sp>
        <p:nvSpPr>
          <p:cNvPr id="6" name="مثلث متساوي الساقين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  <p:sp>
        <p:nvSpPr>
          <p:cNvPr id="5" name="رابط مستقيم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مثلث متساوي الساقين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مثلث متساوي الساقين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مثلث متساوي الساقين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مثلث متساوي الساقين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093C61F-0161-419F-BDBB-C3CCCC33D911}" type="datetimeFigureOut">
              <a:rPr lang="ar-IQ" smtClean="0"/>
              <a:t>26/08/1445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IQ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C4AEA3A-E7B7-436F-915D-4A2F60CC4084}" type="slidenum">
              <a:rPr lang="ar-IQ" smtClean="0"/>
              <a:t>‹#›</a:t>
            </a:fld>
            <a:endParaRPr lang="ar-IQ"/>
          </a:p>
        </p:txBody>
      </p:sp>
      <p:sp>
        <p:nvSpPr>
          <p:cNvPr id="28" name="رابط مستقيم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رابط مستقيم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ثلث متساوي الساقين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Future Perspectives(trends) 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l" rtl="1"/>
            <a:r>
              <a:rPr lang="en-US" dirty="0" smtClean="0"/>
              <a:t>Professor Emeritus</a:t>
            </a:r>
          </a:p>
          <a:p>
            <a:pPr algn="l" rtl="1"/>
            <a:r>
              <a:rPr lang="en-US" dirty="0" err="1" smtClean="0"/>
              <a:t>Hasan</a:t>
            </a:r>
            <a:r>
              <a:rPr lang="en-US" dirty="0" smtClean="0"/>
              <a:t> </a:t>
            </a:r>
            <a:r>
              <a:rPr lang="en-US" dirty="0" err="1" smtClean="0"/>
              <a:t>Alwan</a:t>
            </a:r>
            <a:r>
              <a:rPr lang="en-US" dirty="0" smtClean="0"/>
              <a:t> </a:t>
            </a:r>
            <a:r>
              <a:rPr lang="en-US" dirty="0" err="1" smtClean="0"/>
              <a:t>Baiee</a:t>
            </a:r>
            <a:r>
              <a:rPr lang="en-US" dirty="0" smtClean="0"/>
              <a:t>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500637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At the end of this lecture students are able to discuss the effects of the following factors on nursing practice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Changing demography </a:t>
            </a:r>
            <a:r>
              <a:rPr lang="ar-IQ" dirty="0" smtClean="0"/>
              <a:t>التغير السكاني </a:t>
            </a:r>
            <a:endParaRPr lang="en-US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Health care costs </a:t>
            </a:r>
            <a:r>
              <a:rPr lang="ar-IQ" dirty="0" smtClean="0"/>
              <a:t>كلفة الرعاية الصحية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Shift to community </a:t>
            </a:r>
            <a:r>
              <a:rPr lang="ar-IQ" dirty="0" smtClean="0"/>
              <a:t>التحول للمجتمع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New technology                </a:t>
            </a:r>
            <a:r>
              <a:rPr lang="ar-IQ" dirty="0" smtClean="0"/>
              <a:t>التقنيات الجديدة 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652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Changing demography </a:t>
            </a:r>
            <a:r>
              <a:rPr lang="ar-IQ" dirty="0" smtClean="0"/>
              <a:t>التغير السكاني </a:t>
            </a:r>
            <a:br>
              <a:rPr lang="ar-IQ" dirty="0" smtClean="0"/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l" rtl="0"/>
            <a:r>
              <a:rPr lang="en-US" sz="3200" dirty="0" smtClean="0"/>
              <a:t>Demographics :</a:t>
            </a:r>
          </a:p>
          <a:p>
            <a:pPr algn="just" rtl="0"/>
            <a:r>
              <a:rPr lang="en-US" sz="3200" dirty="0" smtClean="0"/>
              <a:t>Any change in the demographic feature in the community will alter the approaches of  delivering health care practice. In many countries including Iraq , aging of people is increasing rapidly  ( the proportion of elderly people&gt;65 years is increasing compared to the proportion of people aged 20 – 60 years they grow slowly), this diversion will challenge the health care system.  </a:t>
            </a:r>
            <a:endParaRPr lang="ar-IQ" sz="3200" dirty="0" smtClean="0"/>
          </a:p>
          <a:p>
            <a:pPr marL="0" indent="0" algn="l" rtl="0">
              <a:buNone/>
            </a:pP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356499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63785" cy="712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118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97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223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27" y="-387424"/>
            <a:ext cx="9144000" cy="7332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625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Health care costs </a:t>
            </a:r>
            <a:r>
              <a:rPr lang="ar-IQ" dirty="0" smtClean="0">
                <a:solidFill>
                  <a:srgbClr val="FF0000"/>
                </a:solidFill>
              </a:rPr>
              <a:t>كلف الرعاية الصحية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sz="3200" dirty="0" smtClean="0"/>
              <a:t>There is an increase in concerns about the value for money </a:t>
            </a:r>
            <a:r>
              <a:rPr lang="ar-IQ" sz="3200" dirty="0" smtClean="0"/>
              <a:t>قيمة الفائدة  المالية </a:t>
            </a:r>
            <a:r>
              <a:rPr lang="en-US" sz="3200" dirty="0" smtClean="0"/>
              <a:t>due to increase in spending on the healthcare systems  in the last years worldwide. Leading to the consideration of cost benefit </a:t>
            </a:r>
            <a:r>
              <a:rPr lang="ar-IQ" sz="3200" dirty="0" smtClean="0"/>
              <a:t>الجدوى الاقتصادية للأنفاق على الخدمات الصحية </a:t>
            </a:r>
            <a:r>
              <a:rPr lang="en-US" sz="3200" dirty="0" smtClean="0"/>
              <a:t> 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71375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Cost effectiveness</a:t>
            </a:r>
            <a:r>
              <a:rPr lang="ar-IQ" dirty="0" smtClean="0">
                <a:solidFill>
                  <a:srgbClr val="FF0000"/>
                </a:solidFill>
              </a:rPr>
              <a:t>الجدوى الاقتصادية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 rtl="0">
              <a:buFont typeface="Wingdings" pitchFamily="2" charset="2"/>
              <a:buChar char="§"/>
            </a:pPr>
            <a:r>
              <a:rPr lang="en-US" sz="3200" dirty="0" smtClean="0"/>
              <a:t>This determine the level of benefit at which interventions are effective enough to justify spending money for healthcare services (funding ).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sz="3200" dirty="0" smtClean="0"/>
              <a:t>Attention should be paid to how to gain the </a:t>
            </a:r>
            <a:r>
              <a:rPr lang="en-US" sz="3200" dirty="0" smtClean="0">
                <a:solidFill>
                  <a:srgbClr val="FF0000"/>
                </a:solidFill>
              </a:rPr>
              <a:t>most</a:t>
            </a:r>
            <a:r>
              <a:rPr lang="en-US" sz="3200" dirty="0" smtClean="0"/>
              <a:t> possible </a:t>
            </a:r>
            <a:r>
              <a:rPr lang="en-US" sz="3200" dirty="0" smtClean="0">
                <a:solidFill>
                  <a:srgbClr val="FF0000"/>
                </a:solidFill>
              </a:rPr>
              <a:t>benefits</a:t>
            </a:r>
            <a:r>
              <a:rPr lang="en-US" sz="3200" dirty="0" smtClean="0"/>
              <a:t> or quality outcomes from the budget </a:t>
            </a:r>
            <a:r>
              <a:rPr lang="ar-IQ" sz="3200" dirty="0" smtClean="0"/>
              <a:t>الميزانية المالية </a:t>
            </a:r>
            <a:r>
              <a:rPr lang="en-US" sz="3200" dirty="0" smtClean="0"/>
              <a:t>allocated for these healthcare services.  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41356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Shift to Community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 rtl="0">
              <a:buFont typeface="Wingdings" pitchFamily="2" charset="2"/>
              <a:buChar char="q"/>
            </a:pPr>
            <a:r>
              <a:rPr lang="en-US" sz="3200" dirty="0" smtClean="0"/>
              <a:t>In nursing perspective ,how to shift the healthcare from the hospitals to outside hospitals, this need to restructured the  hospitals, or a whole system research.</a:t>
            </a:r>
          </a:p>
          <a:p>
            <a:pPr algn="just" rtl="0">
              <a:buFont typeface="Wingdings" pitchFamily="2" charset="2"/>
              <a:buChar char="q"/>
            </a:pPr>
            <a:r>
              <a:rPr lang="en-US" sz="3200" dirty="0" smtClean="0"/>
              <a:t>Restructuring the hospital cannot take place in isolation but must go hand in hand with reinvestment strategies </a:t>
            </a:r>
            <a:r>
              <a:rPr lang="ar-IQ" sz="3200" dirty="0" err="1" smtClean="0"/>
              <a:t>استراجية</a:t>
            </a:r>
            <a:r>
              <a:rPr lang="ar-IQ" sz="3200" dirty="0" smtClean="0"/>
              <a:t> اعادة </a:t>
            </a:r>
            <a:r>
              <a:rPr lang="ar-IQ" sz="3200" dirty="0" err="1" smtClean="0"/>
              <a:t>الاستئمار</a:t>
            </a:r>
            <a:r>
              <a:rPr lang="en-US" sz="3200" dirty="0" smtClean="0"/>
              <a:t>of the health system.</a:t>
            </a:r>
          </a:p>
          <a:p>
            <a:pPr algn="just" rtl="0">
              <a:buFont typeface="Wingdings" pitchFamily="2" charset="2"/>
              <a:buChar char="q"/>
            </a:pPr>
            <a:r>
              <a:rPr lang="en-US" sz="3200" dirty="0" smtClean="0">
                <a:solidFill>
                  <a:srgbClr val="FF0000"/>
                </a:solidFill>
              </a:rPr>
              <a:t>How to provide community health services according to the restructuring of hospitals?.  </a:t>
            </a:r>
          </a:p>
        </p:txBody>
      </p:sp>
    </p:spTree>
    <p:extLst>
      <p:ext uri="{BB962C8B-B14F-4D97-AF65-F5344CB8AC3E}">
        <p14:creationId xmlns:p14="http://schemas.microsoft.com/office/powerpoint/2010/main" val="38155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 rtl="0">
              <a:buFont typeface="Wingdings" pitchFamily="2" charset="2"/>
              <a:buChar char="§"/>
            </a:pPr>
            <a:r>
              <a:rPr lang="en-US" sz="3200" dirty="0" smtClean="0">
                <a:solidFill>
                  <a:srgbClr val="FF0000"/>
                </a:solidFill>
              </a:rPr>
              <a:t>Integration</a:t>
            </a:r>
            <a:r>
              <a:rPr lang="en-US" sz="3200" dirty="0" smtClean="0"/>
              <a:t> and </a:t>
            </a:r>
            <a:r>
              <a:rPr lang="en-US" sz="3200" dirty="0" smtClean="0">
                <a:solidFill>
                  <a:srgbClr val="FF0000"/>
                </a:solidFill>
              </a:rPr>
              <a:t>coordinated</a:t>
            </a:r>
            <a:r>
              <a:rPr lang="en-US" sz="3200" dirty="0" smtClean="0"/>
              <a:t> care should be emphasized in future  nursing perspective , this will improve continuity and reduce the fragmentation within the health and social care systems </a:t>
            </a:r>
            <a:r>
              <a:rPr lang="ar-IQ" sz="3200" dirty="0" smtClean="0"/>
              <a:t>دمج النظام الصحي والنظام الاجتماعي في المجتمع </a:t>
            </a:r>
            <a:r>
              <a:rPr lang="en-US" sz="3200" dirty="0" smtClean="0"/>
              <a:t> in order to achieve good patient care outcomes   </a:t>
            </a:r>
            <a:r>
              <a:rPr lang="ar-IQ" sz="3200" dirty="0" smtClean="0"/>
              <a:t>للحصول على نتائج مشجعة </a:t>
            </a:r>
            <a:r>
              <a:rPr lang="en-US" sz="3200" dirty="0" smtClean="0"/>
              <a:t>.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sz="3200" dirty="0" smtClean="0"/>
              <a:t>Nurses play an important role in coordinated health care  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208594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just" rtl="0">
              <a:buFont typeface="Wingdings" pitchFamily="2" charset="2"/>
              <a:buChar char="Ø"/>
            </a:pPr>
            <a:r>
              <a:rPr lang="en-US" sz="2800" dirty="0" smtClean="0"/>
              <a:t>Integrated coordinated system will be effective and successful when the following element are available :</a:t>
            </a:r>
          </a:p>
          <a:p>
            <a:pPr marL="0" indent="0" algn="just" rtl="0">
              <a:buNone/>
            </a:pPr>
            <a:r>
              <a:rPr lang="en-US" sz="2800" dirty="0" smtClean="0"/>
              <a:t>1.When there is evidence of close collaboration between local authorities (inter </a:t>
            </a:r>
            <a:r>
              <a:rPr lang="en-US" sz="2800" dirty="0" smtClean="0">
                <a:solidFill>
                  <a:srgbClr val="FF0000"/>
                </a:solidFill>
              </a:rPr>
              <a:t>sectorial</a:t>
            </a:r>
            <a:r>
              <a:rPr lang="en-US" sz="2800" dirty="0" smtClean="0"/>
              <a:t> collaboration).</a:t>
            </a:r>
          </a:p>
          <a:p>
            <a:pPr marL="514350" indent="-514350" algn="just" rtl="0">
              <a:buAutoNum type="arabicPeriod" startAt="2"/>
            </a:pPr>
            <a:r>
              <a:rPr lang="en-US" sz="2800" dirty="0" smtClean="0"/>
              <a:t>Commissioners </a:t>
            </a:r>
            <a:r>
              <a:rPr lang="ar-IQ" sz="2800" dirty="0" smtClean="0"/>
              <a:t>الحكوميون المفوضون </a:t>
            </a:r>
            <a:r>
              <a:rPr lang="en-US" sz="2800" dirty="0" smtClean="0"/>
              <a:t>and Non Governmental Organization working in the health field.</a:t>
            </a:r>
          </a:p>
          <a:p>
            <a:pPr marL="514350" indent="-514350" algn="just" rtl="0">
              <a:buAutoNum type="arabicPeriod" startAt="2"/>
            </a:pPr>
            <a:r>
              <a:rPr lang="en-US" sz="2800" dirty="0" smtClean="0"/>
              <a:t>Service providers and  trained frontline staff should engage in that success. </a:t>
            </a:r>
            <a:endParaRPr lang="ar-IQ" sz="2800" dirty="0"/>
          </a:p>
        </p:txBody>
      </p:sp>
    </p:spTree>
    <p:extLst>
      <p:ext uri="{BB962C8B-B14F-4D97-AF65-F5344CB8AC3E}">
        <p14:creationId xmlns:p14="http://schemas.microsoft.com/office/powerpoint/2010/main" val="264289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Barriers to shifting to the community 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 algn="just" rtl="0">
              <a:buAutoNum type="arabicPeriod"/>
            </a:pPr>
            <a:r>
              <a:rPr lang="en-US" sz="3200" dirty="0" smtClean="0"/>
              <a:t>Lack of planning </a:t>
            </a:r>
            <a:r>
              <a:rPr lang="ar-IQ" sz="3200" dirty="0" smtClean="0"/>
              <a:t>قصور التخطيط</a:t>
            </a:r>
            <a:endParaRPr lang="en-US" sz="3200" dirty="0" smtClean="0"/>
          </a:p>
          <a:p>
            <a:pPr marL="514350" indent="-514350" algn="just" rtl="0">
              <a:buAutoNum type="arabicPeriod"/>
            </a:pPr>
            <a:r>
              <a:rPr lang="en-US" sz="3200" dirty="0" smtClean="0"/>
              <a:t>Poor resources </a:t>
            </a:r>
            <a:r>
              <a:rPr lang="ar-IQ" sz="3200" dirty="0" smtClean="0"/>
              <a:t>ضعف الموارد</a:t>
            </a:r>
            <a:r>
              <a:rPr lang="en-US" sz="3200" dirty="0" smtClean="0"/>
              <a:t> </a:t>
            </a:r>
          </a:p>
          <a:p>
            <a:pPr marL="514350" indent="-514350" algn="just" rtl="0">
              <a:buAutoNum type="arabicPeriod"/>
            </a:pPr>
            <a:r>
              <a:rPr lang="en-US" sz="3200" dirty="0" smtClean="0">
                <a:solidFill>
                  <a:srgbClr val="FF0000"/>
                </a:solidFill>
              </a:rPr>
              <a:t>Inadequate</a:t>
            </a:r>
            <a:r>
              <a:rPr lang="en-US" sz="3200" dirty="0" smtClean="0"/>
              <a:t>  education and preparation of community health nursing.</a:t>
            </a:r>
          </a:p>
          <a:p>
            <a:pPr marL="514350" indent="-514350" algn="just" rtl="0">
              <a:buAutoNum type="arabicPeriod"/>
            </a:pPr>
            <a:r>
              <a:rPr lang="en-US" sz="3200" dirty="0" smtClean="0"/>
              <a:t>Insufficient </a:t>
            </a:r>
            <a:r>
              <a:rPr lang="en-US" sz="3200" dirty="0" smtClean="0">
                <a:solidFill>
                  <a:srgbClr val="FF0000"/>
                </a:solidFill>
              </a:rPr>
              <a:t>training</a:t>
            </a:r>
            <a:r>
              <a:rPr lang="en-US" sz="3200" dirty="0" smtClean="0"/>
              <a:t> (knowledge and practice) who are engaged in transferring activities from hospital setting to the community.  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291421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 rtl="0">
              <a:buNone/>
            </a:pPr>
            <a:r>
              <a:rPr lang="en-US" sz="3200" dirty="0" smtClean="0"/>
              <a:t>5. Increasing </a:t>
            </a:r>
            <a:r>
              <a:rPr lang="en-US" sz="3200" dirty="0" smtClean="0">
                <a:solidFill>
                  <a:srgbClr val="FF0000"/>
                </a:solidFill>
              </a:rPr>
              <a:t>workload</a:t>
            </a:r>
            <a:r>
              <a:rPr lang="en-US" sz="3200" dirty="0" smtClean="0"/>
              <a:t> pressure on nurses and rising wait time to access  community services.</a:t>
            </a:r>
          </a:p>
          <a:p>
            <a:pPr marL="0" indent="0" algn="just" rtl="0">
              <a:buNone/>
            </a:pPr>
            <a:r>
              <a:rPr lang="en-US" sz="3200" dirty="0" smtClean="0"/>
              <a:t>6.Lack of nursing </a:t>
            </a:r>
            <a:r>
              <a:rPr lang="en-US" sz="3200" dirty="0" smtClean="0">
                <a:solidFill>
                  <a:srgbClr val="FF0000"/>
                </a:solidFill>
              </a:rPr>
              <a:t>specialty</a:t>
            </a:r>
            <a:r>
              <a:rPr lang="en-US" sz="3200" dirty="0" smtClean="0"/>
              <a:t> such as </a:t>
            </a:r>
            <a:r>
              <a:rPr lang="en-US" sz="3200" dirty="0" smtClean="0">
                <a:solidFill>
                  <a:srgbClr val="FF0000"/>
                </a:solidFill>
              </a:rPr>
              <a:t>geriatric</a:t>
            </a:r>
            <a:r>
              <a:rPr lang="en-US" sz="3200" dirty="0" smtClean="0"/>
              <a:t> and </a:t>
            </a:r>
            <a:r>
              <a:rPr lang="en-US" sz="3200" dirty="0" smtClean="0">
                <a:solidFill>
                  <a:srgbClr val="FF0000"/>
                </a:solidFill>
              </a:rPr>
              <a:t>occupational</a:t>
            </a:r>
            <a:r>
              <a:rPr lang="en-US" sz="3200" dirty="0" smtClean="0"/>
              <a:t> nursing specialties.</a:t>
            </a:r>
          </a:p>
          <a:p>
            <a:pPr marL="0" indent="0" algn="just" rtl="0">
              <a:buNone/>
            </a:pPr>
            <a:r>
              <a:rPr lang="en-US" sz="3200" dirty="0" smtClean="0"/>
              <a:t>7.Short sited community service cuts not long term cut.   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326579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smtClean="0"/>
              <a:t>Technology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 rtl="0">
              <a:buFont typeface="Wingdings" pitchFamily="2" charset="2"/>
              <a:buChar char="§"/>
            </a:pPr>
            <a:r>
              <a:rPr lang="en-US" sz="3200" dirty="0" smtClean="0"/>
              <a:t>Using advance  </a:t>
            </a:r>
            <a:r>
              <a:rPr lang="en-US" sz="3200" dirty="0" smtClean="0">
                <a:solidFill>
                  <a:srgbClr val="FF0000"/>
                </a:solidFill>
              </a:rPr>
              <a:t>technology</a:t>
            </a:r>
            <a:r>
              <a:rPr lang="en-US" sz="3200" dirty="0" smtClean="0"/>
              <a:t> increase the cost of health care services.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sz="3200" dirty="0" smtClean="0">
                <a:solidFill>
                  <a:srgbClr val="FF0000"/>
                </a:solidFill>
              </a:rPr>
              <a:t>Innovate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ar-IQ" sz="3200" dirty="0" smtClean="0"/>
              <a:t>الابداع</a:t>
            </a:r>
            <a:r>
              <a:rPr lang="en-US" sz="3200" dirty="0" smtClean="0"/>
              <a:t>use of simple technologies may offer one way to increase cost effectiveness.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197776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05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55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صل">
  <a:themeElements>
    <a:clrScheme name="أصل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أصل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صل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2404</TotalTime>
  <Words>510</Words>
  <Application>Microsoft Office PowerPoint</Application>
  <PresentationFormat>عرض على الشاشة (3:4)‏</PresentationFormat>
  <Paragraphs>38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أصل</vt:lpstr>
      <vt:lpstr>Future Perspectives(trends) </vt:lpstr>
      <vt:lpstr>Learning objectives </vt:lpstr>
      <vt:lpstr>Changing demography التغير السكاني  </vt:lpstr>
      <vt:lpstr>عرض تقديمي في PowerPoint</vt:lpstr>
      <vt:lpstr>عرض تقديمي في PowerPoint</vt:lpstr>
      <vt:lpstr>عرض تقديمي في PowerPoint</vt:lpstr>
      <vt:lpstr>Health care costs كلف الرعاية الصحية </vt:lpstr>
      <vt:lpstr>Cost effectivenessالجدوى الاقتصادية  </vt:lpstr>
      <vt:lpstr>Shift to Community </vt:lpstr>
      <vt:lpstr>عرض تقديمي في PowerPoint</vt:lpstr>
      <vt:lpstr>عرض تقديمي في PowerPoint</vt:lpstr>
      <vt:lpstr>Barriers to shifting to the community :</vt:lpstr>
      <vt:lpstr>عرض تقديمي في PowerPoint</vt:lpstr>
      <vt:lpstr>Technology </vt:lpstr>
      <vt:lpstr>عرض تقديمي في PowerPoint</vt:lpstr>
    </vt:vector>
  </TitlesOfParts>
  <Company>SACC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Perspectives</dc:title>
  <dc:creator>Maher</dc:creator>
  <cp:lastModifiedBy>Maher</cp:lastModifiedBy>
  <cp:revision>55</cp:revision>
  <dcterms:created xsi:type="dcterms:W3CDTF">2021-12-17T06:15:43Z</dcterms:created>
  <dcterms:modified xsi:type="dcterms:W3CDTF">2024-03-05T23:45:35Z</dcterms:modified>
</cp:coreProperties>
</file>