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6" r:id="rId18"/>
    <p:sldId id="277" r:id="rId19"/>
    <p:sldId id="278" r:id="rId20"/>
    <p:sldId id="279" r:id="rId21"/>
    <p:sldId id="280" r:id="rId22"/>
    <p:sldId id="271" r:id="rId23"/>
    <p:sldId id="272" r:id="rId24"/>
    <p:sldId id="273" r:id="rId25"/>
    <p:sldId id="275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0FF87C-6C39-4BA2-8C6E-62A56A60A403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AC3325-2EB3-4CD0-91B2-45ED2D0A42B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0FF87C-6C39-4BA2-8C6E-62A56A60A403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AC3325-2EB3-4CD0-91B2-45ED2D0A42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0FF87C-6C39-4BA2-8C6E-62A56A60A403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AC3325-2EB3-4CD0-91B2-45ED2D0A42B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0FF87C-6C39-4BA2-8C6E-62A56A60A403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AC3325-2EB3-4CD0-91B2-45ED2D0A42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0FF87C-6C39-4BA2-8C6E-62A56A60A403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AC3325-2EB3-4CD0-91B2-45ED2D0A42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0FF87C-6C39-4BA2-8C6E-62A56A60A403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AC3325-2EB3-4CD0-91B2-45ED2D0A42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0FF87C-6C39-4BA2-8C6E-62A56A60A403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AC3325-2EB3-4CD0-91B2-45ED2D0A42B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0FF87C-6C39-4BA2-8C6E-62A56A60A403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AC3325-2EB3-4CD0-91B2-45ED2D0A42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0FF87C-6C39-4BA2-8C6E-62A56A60A403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AC3325-2EB3-4CD0-91B2-45ED2D0A42B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0FF87C-6C39-4BA2-8C6E-62A56A60A403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AC3325-2EB3-4CD0-91B2-45ED2D0A42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0FF87C-6C39-4BA2-8C6E-62A56A60A403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AC3325-2EB3-4CD0-91B2-45ED2D0A42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B0FF87C-6C39-4BA2-8C6E-62A56A60A403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4AC3325-2EB3-4CD0-91B2-45ED2D0A42B8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Socialization to professional nursing</a:t>
            </a: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Professor </a:t>
            </a:r>
            <a:r>
              <a:rPr lang="en-US" dirty="0" err="1" smtClean="0"/>
              <a:t>Hasan</a:t>
            </a:r>
            <a:r>
              <a:rPr lang="en-US" dirty="0" smtClean="0"/>
              <a:t> </a:t>
            </a:r>
            <a:r>
              <a:rPr lang="en-US" dirty="0" err="1" smtClean="0"/>
              <a:t>Alwan</a:t>
            </a:r>
            <a:r>
              <a:rPr lang="en-US" dirty="0" smtClean="0"/>
              <a:t> </a:t>
            </a:r>
            <a:r>
              <a:rPr lang="en-US" dirty="0" err="1" smtClean="0"/>
              <a:t>Baiee</a:t>
            </a:r>
            <a:r>
              <a:rPr lang="en-US" dirty="0" smtClean="0"/>
              <a:t> </a:t>
            </a:r>
          </a:p>
          <a:p>
            <a:r>
              <a:rPr lang="en-US" dirty="0" smtClean="0"/>
              <a:t>Consultant Medical Doctor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15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Socialize  </a:t>
            </a:r>
            <a:r>
              <a:rPr lang="ar-IQ" dirty="0" smtClean="0"/>
              <a:t>يعاشر </a:t>
            </a:r>
            <a:r>
              <a:rPr lang="en-US" dirty="0" smtClean="0"/>
              <a:t> means:</a:t>
            </a:r>
          </a:p>
          <a:p>
            <a:pPr marL="596646" indent="-514350">
              <a:buAutoNum type="arabicPeriod"/>
            </a:pPr>
            <a:r>
              <a:rPr lang="en-US" dirty="0" smtClean="0"/>
              <a:t>To place under group control to live according to social principles</a:t>
            </a:r>
          </a:p>
          <a:p>
            <a:pPr marL="596646" indent="-514350">
              <a:buAutoNum type="arabicPeriod"/>
            </a:pPr>
            <a:r>
              <a:rPr lang="en-US" dirty="0" smtClean="0"/>
              <a:t>To convert from antisocial to a social attitude </a:t>
            </a:r>
            <a:r>
              <a:rPr lang="ar-IQ" dirty="0" smtClean="0"/>
              <a:t>الموقف</a:t>
            </a:r>
            <a:r>
              <a:rPr lang="en-US" dirty="0" smtClean="0"/>
              <a:t> ,make friendly, cooperative and sociable.</a:t>
            </a:r>
            <a:endParaRPr lang="en-US" dirty="0"/>
          </a:p>
          <a:p>
            <a:pPr marL="596646" indent="-514350">
              <a:buAutoNum type="arabicPeriod"/>
            </a:pPr>
            <a:r>
              <a:rPr lang="en-US" dirty="0" smtClean="0"/>
              <a:t>To adapt</a:t>
            </a:r>
            <a:r>
              <a:rPr lang="ar-IQ" dirty="0" smtClean="0"/>
              <a:t> التكيف </a:t>
            </a:r>
            <a:r>
              <a:rPr lang="en-US" dirty="0" smtClean="0"/>
              <a:t> to the needs of asocial group.</a:t>
            </a:r>
          </a:p>
          <a:p>
            <a:pPr marL="596646" indent="-514350">
              <a:buAutoNum type="arabicPeriod"/>
            </a:pPr>
            <a:r>
              <a:rPr lang="en-US" dirty="0" smtClean="0"/>
              <a:t>To take part </a:t>
            </a:r>
            <a:r>
              <a:rPr lang="ar-IQ" dirty="0" smtClean="0"/>
              <a:t>المشاركة </a:t>
            </a:r>
            <a:r>
              <a:rPr lang="en-US" dirty="0" smtClean="0"/>
              <a:t> in social activities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100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Nursing benefits</a:t>
            </a:r>
            <a:r>
              <a:rPr lang="ar-IQ" dirty="0" smtClean="0">
                <a:solidFill>
                  <a:schemeClr val="tx1"/>
                </a:solidFill>
              </a:rPr>
              <a:t> التمريض يستفيد </a:t>
            </a:r>
            <a:r>
              <a:rPr lang="en-US" dirty="0" smtClean="0">
                <a:solidFill>
                  <a:schemeClr val="tx1"/>
                </a:solidFill>
              </a:rPr>
              <a:t> when journalists</a:t>
            </a:r>
            <a:r>
              <a:rPr lang="ar-IQ" dirty="0" smtClean="0">
                <a:solidFill>
                  <a:schemeClr val="tx1"/>
                </a:solidFill>
              </a:rPr>
              <a:t> الصحفيون </a:t>
            </a:r>
            <a:r>
              <a:rPr lang="en-US" dirty="0" smtClean="0">
                <a:solidFill>
                  <a:schemeClr val="tx1"/>
                </a:solidFill>
              </a:rPr>
              <a:t>, public policy makers</a:t>
            </a:r>
            <a:r>
              <a:rPr lang="ar-IQ" dirty="0" smtClean="0">
                <a:solidFill>
                  <a:schemeClr val="tx1"/>
                </a:solidFill>
              </a:rPr>
              <a:t> صانعوا القرار</a:t>
            </a:r>
            <a:r>
              <a:rPr lang="en-US" dirty="0" smtClean="0">
                <a:solidFill>
                  <a:schemeClr val="tx1"/>
                </a:solidFill>
              </a:rPr>
              <a:t>, insurers</a:t>
            </a:r>
            <a:r>
              <a:rPr lang="ar-IQ" dirty="0" smtClean="0">
                <a:solidFill>
                  <a:schemeClr val="tx1"/>
                </a:solidFill>
              </a:rPr>
              <a:t> موظفو التامين </a:t>
            </a:r>
            <a:r>
              <a:rPr lang="en-US" dirty="0" smtClean="0">
                <a:solidFill>
                  <a:schemeClr val="tx1"/>
                </a:solidFill>
              </a:rPr>
              <a:t>, other health care professionals, and the public</a:t>
            </a:r>
            <a:r>
              <a:rPr lang="ar-IQ" dirty="0" smtClean="0">
                <a:solidFill>
                  <a:schemeClr val="tx1"/>
                </a:solidFill>
              </a:rPr>
              <a:t> وعامة الناس </a:t>
            </a:r>
            <a:r>
              <a:rPr lang="en-US" dirty="0" smtClean="0">
                <a:solidFill>
                  <a:schemeClr val="tx1"/>
                </a:solidFill>
              </a:rPr>
              <a:t>, among others, understand what it is that nurses do </a:t>
            </a:r>
            <a:r>
              <a:rPr lang="ar-IQ" dirty="0" smtClean="0">
                <a:solidFill>
                  <a:schemeClr val="tx1"/>
                </a:solidFill>
              </a:rPr>
              <a:t>يفهمون ما يعمل الممرضون 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135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Socialization:  can be defined simply as the process by which people</a:t>
            </a:r>
            <a:r>
              <a:rPr lang="ar-IQ" dirty="0" smtClean="0">
                <a:solidFill>
                  <a:schemeClr val="tx1"/>
                </a:solidFill>
              </a:rPr>
              <a:t>: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(a) learn to become members of groups and society</a:t>
            </a:r>
            <a:r>
              <a:rPr lang="ar-IQ" dirty="0" smtClean="0">
                <a:solidFill>
                  <a:schemeClr val="tx1"/>
                </a:solidFill>
              </a:rPr>
              <a:t>.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(b) learn the social rules </a:t>
            </a:r>
            <a:r>
              <a:rPr lang="ar-IQ" dirty="0" smtClean="0">
                <a:solidFill>
                  <a:schemeClr val="tx1"/>
                </a:solidFill>
              </a:rPr>
              <a:t>القواعد </a:t>
            </a:r>
            <a:r>
              <a:rPr lang="en-US" dirty="0" smtClean="0">
                <a:solidFill>
                  <a:schemeClr val="tx1"/>
                </a:solidFill>
              </a:rPr>
              <a:t> defining relationships into which they will enter.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Socialization involves learning to behave</a:t>
            </a:r>
            <a:r>
              <a:rPr lang="ar-IQ" dirty="0" smtClean="0">
                <a:solidFill>
                  <a:schemeClr val="tx1"/>
                </a:solidFill>
              </a:rPr>
              <a:t> يسلكون </a:t>
            </a:r>
            <a:r>
              <a:rPr lang="en-US" dirty="0" smtClean="0">
                <a:solidFill>
                  <a:schemeClr val="tx1"/>
                </a:solidFill>
              </a:rPr>
              <a:t>, feel, and see the world in a manner</a:t>
            </a:r>
            <a:r>
              <a:rPr lang="ar-IQ" dirty="0" smtClean="0">
                <a:solidFill>
                  <a:schemeClr val="tx1"/>
                </a:solidFill>
              </a:rPr>
              <a:t>  اسلوب </a:t>
            </a:r>
            <a:r>
              <a:rPr lang="en-US" dirty="0" smtClean="0">
                <a:solidFill>
                  <a:schemeClr val="tx1"/>
                </a:solidFill>
              </a:rPr>
              <a:t> similar to other persons.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679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>
                <a:solidFill>
                  <a:schemeClr val="tx1"/>
                </a:solidFill>
              </a:rPr>
              <a:t>The goal of professional socialization is to instill </a:t>
            </a:r>
            <a:r>
              <a:rPr lang="ar-IQ" sz="3600" dirty="0" smtClean="0">
                <a:solidFill>
                  <a:schemeClr val="tx1"/>
                </a:solidFill>
              </a:rPr>
              <a:t>نغرس</a:t>
            </a:r>
            <a:r>
              <a:rPr lang="en-US" sz="3600" dirty="0" smtClean="0">
                <a:solidFill>
                  <a:schemeClr val="tx1"/>
                </a:solidFill>
              </a:rPr>
              <a:t> in individuals the norms</a:t>
            </a:r>
            <a:r>
              <a:rPr lang="ar-IQ" sz="3600" dirty="0" smtClean="0">
                <a:solidFill>
                  <a:schemeClr val="tx1"/>
                </a:solidFill>
              </a:rPr>
              <a:t> المعايير </a:t>
            </a:r>
            <a:r>
              <a:rPr lang="en-US" sz="3600" dirty="0" smtClean="0">
                <a:solidFill>
                  <a:schemeClr val="tx1"/>
                </a:solidFill>
              </a:rPr>
              <a:t>, values</a:t>
            </a:r>
            <a:r>
              <a:rPr lang="ar-IQ" sz="3600" dirty="0" smtClean="0">
                <a:solidFill>
                  <a:schemeClr val="tx1"/>
                </a:solidFill>
              </a:rPr>
              <a:t> القيم </a:t>
            </a:r>
            <a:r>
              <a:rPr lang="en-US" sz="3600" dirty="0" smtClean="0">
                <a:solidFill>
                  <a:schemeClr val="tx1"/>
                </a:solidFill>
              </a:rPr>
              <a:t>, attitudes</a:t>
            </a:r>
            <a:r>
              <a:rPr lang="ar-IQ" sz="3600" dirty="0" smtClean="0">
                <a:solidFill>
                  <a:schemeClr val="tx1"/>
                </a:solidFill>
              </a:rPr>
              <a:t> اتجاهات </a:t>
            </a:r>
            <a:r>
              <a:rPr lang="en-US" sz="3600" dirty="0" smtClean="0">
                <a:solidFill>
                  <a:schemeClr val="tx1"/>
                </a:solidFill>
              </a:rPr>
              <a:t>, and behaviors </a:t>
            </a:r>
            <a:r>
              <a:rPr lang="en-US" sz="3600" dirty="0" smtClean="0"/>
              <a:t>considered </a:t>
            </a:r>
            <a:r>
              <a:rPr lang="ar-IQ" sz="3600" dirty="0" smtClean="0"/>
              <a:t>تعتبر </a:t>
            </a:r>
            <a:r>
              <a:rPr lang="en-US" sz="3600" dirty="0" smtClean="0">
                <a:solidFill>
                  <a:schemeClr val="tx1"/>
                </a:solidFill>
              </a:rPr>
              <a:t>essential for survival of the profession.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09448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 Among goals of socialization </a:t>
            </a:r>
            <a:br>
              <a:rPr lang="en-US" dirty="0" smtClean="0"/>
            </a:br>
            <a:r>
              <a:rPr lang="en-US" dirty="0" smtClean="0"/>
              <a:t>1. Is the development of professionalism </a:t>
            </a:r>
            <a:r>
              <a:rPr lang="ar-IQ" dirty="0" smtClean="0"/>
              <a:t>المهنية </a:t>
            </a:r>
            <a:r>
              <a:rPr lang="en-US" dirty="0" smtClean="0"/>
              <a:t>. </a:t>
            </a:r>
            <a:r>
              <a:rPr lang="en-US" dirty="0" smtClean="0">
                <a:solidFill>
                  <a:srgbClr val="FF0000"/>
                </a:solidFill>
              </a:rPr>
              <a:t>Professionalism in nursing means providing top-quality care to patients, while also upholding</a:t>
            </a:r>
            <a:r>
              <a:rPr lang="ar-IQ" dirty="0" smtClean="0">
                <a:solidFill>
                  <a:srgbClr val="FF0000"/>
                </a:solidFill>
              </a:rPr>
              <a:t> التمسك </a:t>
            </a:r>
            <a:r>
              <a:rPr lang="en-US" dirty="0" smtClean="0">
                <a:solidFill>
                  <a:srgbClr val="FF0000"/>
                </a:solidFill>
              </a:rPr>
              <a:t> the values of responsibility</a:t>
            </a:r>
            <a:r>
              <a:rPr lang="ar-IQ" dirty="0" smtClean="0">
                <a:solidFill>
                  <a:srgbClr val="FF0000"/>
                </a:solidFill>
              </a:rPr>
              <a:t> قيم التحلي بالمسؤولية</a:t>
            </a:r>
            <a:r>
              <a:rPr lang="en-US" dirty="0" smtClean="0">
                <a:solidFill>
                  <a:srgbClr val="FF0000"/>
                </a:solidFill>
              </a:rPr>
              <a:t>, respect</a:t>
            </a:r>
            <a:r>
              <a:rPr lang="ar-IQ" dirty="0" smtClean="0">
                <a:solidFill>
                  <a:srgbClr val="FF0000"/>
                </a:solidFill>
              </a:rPr>
              <a:t> الاحترام</a:t>
            </a:r>
            <a:r>
              <a:rPr lang="en-US" dirty="0" smtClean="0">
                <a:solidFill>
                  <a:srgbClr val="FF0000"/>
                </a:solidFill>
              </a:rPr>
              <a:t>, and integrity</a:t>
            </a:r>
            <a:r>
              <a:rPr lang="ar-IQ" dirty="0" smtClean="0">
                <a:solidFill>
                  <a:srgbClr val="FF0000"/>
                </a:solidFill>
              </a:rPr>
              <a:t> النزاهة 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r>
              <a:rPr lang="en-US" dirty="0" smtClean="0"/>
              <a:t>2. Simply think like a nurse </a:t>
            </a:r>
            <a:r>
              <a:rPr lang="ar-IQ" dirty="0" smtClean="0"/>
              <a:t>نفكر كممرضين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3. To see the world of health care</a:t>
            </a:r>
            <a:r>
              <a:rPr lang="ar-IQ" dirty="0" smtClean="0"/>
              <a:t> نرى عالم الرعاية الصحية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698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This process requires that students internalize </a:t>
            </a:r>
            <a:r>
              <a:rPr lang="ar-IQ" dirty="0" smtClean="0"/>
              <a:t>يستوعب </a:t>
            </a:r>
            <a:r>
              <a:rPr lang="en-US" dirty="0" smtClean="0"/>
              <a:t>, or take in</a:t>
            </a:r>
            <a:r>
              <a:rPr lang="ar-IQ" dirty="0" smtClean="0"/>
              <a:t> </a:t>
            </a:r>
            <a:r>
              <a:rPr lang="ar-IQ" dirty="0"/>
              <a:t>: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1. new knowledge, skills, attitudes and behaviors.</a:t>
            </a:r>
          </a:p>
          <a:p>
            <a:pPr marL="0" indent="0">
              <a:buNone/>
            </a:pPr>
            <a:r>
              <a:rPr lang="en-US" dirty="0" smtClean="0"/>
              <a:t>2. values, and ethical standards</a:t>
            </a:r>
            <a:r>
              <a:rPr lang="ar-IQ" dirty="0" err="1" smtClean="0"/>
              <a:t>المقايس</a:t>
            </a:r>
            <a:r>
              <a:rPr lang="ar-IQ" dirty="0" smtClean="0"/>
              <a:t> الاخلاقية </a:t>
            </a:r>
            <a:r>
              <a:rPr lang="en-US" dirty="0" smtClean="0"/>
              <a:t> and make these a part of professional </a:t>
            </a:r>
            <a:r>
              <a:rPr lang="ar-IQ" dirty="0" smtClean="0"/>
              <a:t>الهوية لمهنة التمريض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120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>
              <a:buFont typeface="Wingdings" pitchFamily="2" charset="2"/>
              <a:buChar char="v"/>
            </a:pPr>
            <a:r>
              <a:rPr lang="en-US" dirty="0">
                <a:solidFill>
                  <a:prstClr val="black"/>
                </a:solidFill>
              </a:rPr>
              <a:t>professional socialization: is a process of </a:t>
            </a:r>
            <a:r>
              <a:rPr lang="en-US" dirty="0" smtClean="0">
                <a:solidFill>
                  <a:prstClr val="black"/>
                </a:solidFill>
              </a:rPr>
              <a:t>internalization </a:t>
            </a:r>
            <a:r>
              <a:rPr lang="ar-IQ" dirty="0" smtClean="0">
                <a:solidFill>
                  <a:prstClr val="black"/>
                </a:solidFill>
              </a:rPr>
              <a:t>التطبع على او استيعاب  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and development </a:t>
            </a:r>
            <a:r>
              <a:rPr lang="ar-IQ" dirty="0" smtClean="0">
                <a:solidFill>
                  <a:prstClr val="black"/>
                </a:solidFill>
              </a:rPr>
              <a:t> تطور</a:t>
            </a:r>
            <a:r>
              <a:rPr lang="en-US" dirty="0" smtClean="0">
                <a:solidFill>
                  <a:prstClr val="black"/>
                </a:solidFill>
              </a:rPr>
              <a:t>or modification</a:t>
            </a:r>
            <a:r>
              <a:rPr lang="ar-IQ" dirty="0" smtClean="0">
                <a:solidFill>
                  <a:prstClr val="black"/>
                </a:solidFill>
              </a:rPr>
              <a:t> او تحوير 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of an occupational </a:t>
            </a:r>
            <a:r>
              <a:rPr lang="en-US" dirty="0" smtClean="0">
                <a:solidFill>
                  <a:prstClr val="black"/>
                </a:solidFill>
              </a:rPr>
              <a:t>identity</a:t>
            </a:r>
            <a:r>
              <a:rPr lang="ar-IQ" dirty="0" smtClean="0">
                <a:solidFill>
                  <a:prstClr val="black"/>
                </a:solidFill>
              </a:rPr>
              <a:t> هوية مهنية </a:t>
            </a:r>
            <a:r>
              <a:rPr lang="en-US" dirty="0" smtClean="0">
                <a:solidFill>
                  <a:prstClr val="black"/>
                </a:solidFill>
              </a:rPr>
              <a:t>. </a:t>
            </a:r>
            <a:endParaRPr lang="ar-IQ" dirty="0" smtClean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en-US" dirty="0" smtClean="0">
                <a:solidFill>
                  <a:prstClr val="black"/>
                </a:solidFill>
              </a:rPr>
              <a:t>It </a:t>
            </a:r>
            <a:r>
              <a:rPr lang="en-US" dirty="0">
                <a:solidFill>
                  <a:prstClr val="black"/>
                </a:solidFill>
              </a:rPr>
              <a:t>begins during the </a:t>
            </a:r>
            <a:r>
              <a:rPr lang="en-US" dirty="0">
                <a:solidFill>
                  <a:srgbClr val="FF0000"/>
                </a:solidFill>
              </a:rPr>
              <a:t>period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students</a:t>
            </a:r>
            <a:r>
              <a:rPr lang="en-US" dirty="0">
                <a:solidFill>
                  <a:prstClr val="black"/>
                </a:solidFill>
              </a:rPr>
              <a:t> are in formal </a:t>
            </a:r>
            <a:r>
              <a:rPr lang="ar-IQ" dirty="0" smtClean="0">
                <a:solidFill>
                  <a:prstClr val="black"/>
                </a:solidFill>
              </a:rPr>
              <a:t> شكلي </a:t>
            </a:r>
            <a:r>
              <a:rPr lang="en-US" dirty="0" smtClean="0">
                <a:solidFill>
                  <a:prstClr val="black"/>
                </a:solidFill>
              </a:rPr>
              <a:t>nursing </a:t>
            </a:r>
            <a:r>
              <a:rPr lang="en-US" dirty="0">
                <a:solidFill>
                  <a:prstClr val="black"/>
                </a:solidFill>
              </a:rPr>
              <a:t>programs and continues as they practice in “the real </a:t>
            </a:r>
            <a:r>
              <a:rPr lang="en-US" dirty="0" smtClean="0">
                <a:solidFill>
                  <a:prstClr val="black"/>
                </a:solidFill>
              </a:rPr>
              <a:t>world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982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 algn="just"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dirty="0">
                <a:solidFill>
                  <a:srgbClr val="FF0000"/>
                </a:solidFill>
              </a:rPr>
              <a:t>F</a:t>
            </a:r>
            <a:r>
              <a:rPr lang="en-US" dirty="0" smtClean="0">
                <a:solidFill>
                  <a:srgbClr val="FF0000"/>
                </a:solidFill>
              </a:rPr>
              <a:t>ormal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socialization</a:t>
            </a:r>
            <a:r>
              <a:rPr lang="en-US" dirty="0" smtClean="0"/>
              <a:t> includes:</a:t>
            </a:r>
            <a:br>
              <a:rPr lang="en-US" dirty="0" smtClean="0"/>
            </a:br>
            <a:r>
              <a:rPr lang="en-US" dirty="0" smtClean="0"/>
              <a:t>1. classroom 2. Lectures 3. Assignments</a:t>
            </a:r>
            <a:br>
              <a:rPr lang="en-US" dirty="0" smtClean="0"/>
            </a:br>
            <a:r>
              <a:rPr lang="en-US" dirty="0" smtClean="0"/>
              <a:t>4.  experiences taught by faculty, such as:</a:t>
            </a:r>
          </a:p>
          <a:p>
            <a:pPr marL="0" indent="0" algn="just">
              <a:buNone/>
            </a:pPr>
            <a:r>
              <a:rPr lang="en-US" dirty="0" smtClean="0"/>
              <a:t> a. Planning nursing care, </a:t>
            </a:r>
          </a:p>
          <a:p>
            <a:pPr marL="0" indent="0" algn="just">
              <a:buNone/>
            </a:pPr>
            <a:r>
              <a:rPr lang="en-US" dirty="0" smtClean="0"/>
              <a:t>b. Writing a paper on professional ethics</a:t>
            </a:r>
            <a:r>
              <a:rPr lang="ar-IQ" dirty="0" smtClean="0"/>
              <a:t> كتابة تقرير عن اخلاق المهنة </a:t>
            </a:r>
            <a:r>
              <a:rPr lang="en-US" dirty="0" smtClean="0"/>
              <a:t>,</a:t>
            </a:r>
          </a:p>
          <a:p>
            <a:pPr marL="0" indent="0" algn="just">
              <a:buNone/>
            </a:pPr>
            <a:r>
              <a:rPr lang="en-US" dirty="0"/>
              <a:t>c</a:t>
            </a:r>
            <a:r>
              <a:rPr lang="en-US" dirty="0" smtClean="0"/>
              <a:t>. learning steps of a physical examination of a healthy child.</a:t>
            </a:r>
            <a:br>
              <a:rPr lang="en-US" dirty="0" smtClean="0"/>
            </a:br>
            <a:r>
              <a:rPr lang="en-US" dirty="0" smtClean="0"/>
              <a:t>d. starting an intravenous line,</a:t>
            </a:r>
            <a:br>
              <a:rPr lang="en-US" dirty="0" smtClean="0"/>
            </a:br>
            <a:r>
              <a:rPr lang="en-US" dirty="0" smtClean="0"/>
              <a:t>e. practicing communication skills with a psychiatric patient, or spending time with a mentor.</a:t>
            </a: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789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Informal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socialization</a:t>
            </a:r>
            <a:r>
              <a:rPr lang="en-US" dirty="0" smtClean="0"/>
              <a:t> includes lessons that occur </a:t>
            </a:r>
            <a:r>
              <a:rPr lang="en-US" dirty="0" smtClean="0">
                <a:solidFill>
                  <a:srgbClr val="FF0000"/>
                </a:solidFill>
              </a:rPr>
              <a:t>incidentally </a:t>
            </a:r>
            <a:r>
              <a:rPr lang="ar-IQ" dirty="0" smtClean="0">
                <a:solidFill>
                  <a:srgbClr val="FF0000"/>
                </a:solidFill>
              </a:rPr>
              <a:t>عرضا </a:t>
            </a:r>
            <a:r>
              <a:rPr lang="en-US" dirty="0" smtClean="0"/>
              <a:t>,  such as the unplanned observation of a nurse teaching a young mother how to care for her premature infant, participating in a student nurse association</a:t>
            </a:r>
            <a:r>
              <a:rPr lang="ar-IQ" dirty="0" smtClean="0"/>
              <a:t> جمعية طلابية </a:t>
            </a:r>
            <a:r>
              <a:rPr lang="en-US" dirty="0" smtClean="0"/>
              <a:t>, or hearing nurses discuss patient care in the nurses room 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813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• Part of professional socialization is simply absorbing</a:t>
            </a:r>
            <a:r>
              <a:rPr lang="ar-IQ" dirty="0" smtClean="0"/>
              <a:t>استيعاب </a:t>
            </a:r>
            <a:r>
              <a:rPr lang="en-US" dirty="0" smtClean="0"/>
              <a:t> the culture of nursing</a:t>
            </a:r>
            <a:r>
              <a:rPr lang="ar-IQ" dirty="0" smtClean="0"/>
              <a:t> ثقافة التمريض</a:t>
            </a:r>
            <a:r>
              <a:rPr lang="en-US" dirty="0" smtClean="0"/>
              <a:t>, that is, the rites </a:t>
            </a:r>
            <a:r>
              <a:rPr lang="ar-IQ" dirty="0" smtClean="0"/>
              <a:t>الطقوس</a:t>
            </a:r>
            <a:r>
              <a:rPr lang="en-US" dirty="0" smtClean="0"/>
              <a:t>, and valued behaviors of the profession</a:t>
            </a:r>
            <a:r>
              <a:rPr lang="ar-IQ" dirty="0" smtClean="0"/>
              <a:t> وتقيم سلوك المهنة 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Most nurses agree that informal socialization experiences  </a:t>
            </a:r>
            <a:r>
              <a:rPr lang="ar-IQ" dirty="0" smtClean="0"/>
              <a:t>تجارب التنشئة غير الرسمية </a:t>
            </a:r>
            <a:r>
              <a:rPr lang="en-US" dirty="0" smtClean="0"/>
              <a:t> were often more powerful</a:t>
            </a:r>
            <a:r>
              <a:rPr lang="ar-IQ" dirty="0" smtClean="0"/>
              <a:t> اقوى</a:t>
            </a:r>
            <a:r>
              <a:rPr lang="en-US" dirty="0" smtClean="0"/>
              <a:t> and memorable </a:t>
            </a:r>
            <a:r>
              <a:rPr lang="ar-IQ" dirty="0" smtClean="0"/>
              <a:t>ولا تنسى</a:t>
            </a:r>
            <a:r>
              <a:rPr lang="en-US" dirty="0" smtClean="0"/>
              <a:t>than formal socialization in their own development.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176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During the early days of practice, most graduate nurses quickly realize that the ideals taught </a:t>
            </a:r>
            <a:r>
              <a:rPr lang="ar-IQ" dirty="0" smtClean="0"/>
              <a:t> الافكار التي درست</a:t>
            </a:r>
            <a:r>
              <a:rPr lang="en-US" dirty="0" smtClean="0"/>
              <a:t>in school are difficult to achieve in everyday practice.</a:t>
            </a:r>
            <a:br>
              <a:rPr lang="en-US" dirty="0" smtClean="0"/>
            </a:br>
            <a:r>
              <a:rPr lang="en-US" dirty="0" smtClean="0"/>
              <a:t>This is largely a result of time constraints</a:t>
            </a:r>
            <a:r>
              <a:rPr lang="ar-IQ" dirty="0" smtClean="0"/>
              <a:t> اعاقات الوقت  </a:t>
            </a:r>
            <a:r>
              <a:rPr lang="en-US" dirty="0" smtClean="0"/>
              <a:t>, and it produces feelings of conflict </a:t>
            </a:r>
            <a:r>
              <a:rPr lang="ar-IQ" dirty="0" smtClean="0"/>
              <a:t>النزاع الداخلي </a:t>
            </a:r>
            <a:r>
              <a:rPr lang="en-US" dirty="0" smtClean="0"/>
              <a:t> and even guilt</a:t>
            </a:r>
            <a:r>
              <a:rPr lang="ar-IQ" dirty="0" smtClean="0"/>
              <a:t> الشعور بالذنب </a:t>
            </a:r>
            <a:r>
              <a:rPr lang="en-US" dirty="0" smtClean="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444957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dirty="0" smtClean="0"/>
              <a:t>Establishing positive relationships with new colleagues  </a:t>
            </a:r>
            <a:r>
              <a:rPr lang="ar-IQ" dirty="0" smtClean="0"/>
              <a:t> زملاء المهنة </a:t>
            </a:r>
            <a:r>
              <a:rPr lang="en-US" dirty="0" smtClean="0"/>
              <a:t>can have a long-lasting impact</a:t>
            </a:r>
            <a:r>
              <a:rPr lang="ar-IQ" dirty="0" smtClean="0"/>
              <a:t> اثر </a:t>
            </a:r>
            <a:r>
              <a:rPr lang="en-US" dirty="0" smtClean="0"/>
              <a:t> on effectiveness in work setting</a:t>
            </a:r>
            <a:r>
              <a:rPr lang="ar-IQ" dirty="0" smtClean="0"/>
              <a:t> مكان العمل </a:t>
            </a:r>
            <a:r>
              <a:rPr lang="en-US" dirty="0" smtClean="0"/>
              <a:t>. An interesting suggestion is to “listen to gossip</a:t>
            </a:r>
            <a:r>
              <a:rPr lang="ar-IQ" dirty="0" smtClean="0"/>
              <a:t>للحديث</a:t>
            </a:r>
            <a:r>
              <a:rPr lang="en-US" dirty="0" smtClean="0"/>
              <a:t>.” </a:t>
            </a:r>
            <a:endParaRPr lang="ar-IQ" dirty="0" smtClean="0"/>
          </a:p>
          <a:p>
            <a:pPr marL="0" indent="0">
              <a:buNone/>
            </a:pPr>
            <a:r>
              <a:rPr lang="en-US" dirty="0" smtClean="0"/>
              <a:t>Participating in malicious</a:t>
            </a:r>
            <a:r>
              <a:rPr lang="ar-IQ" dirty="0" smtClean="0"/>
              <a:t> تافه </a:t>
            </a:r>
            <a:r>
              <a:rPr lang="en-US" dirty="0" smtClean="0"/>
              <a:t> gossip is unprofessional and hurtful </a:t>
            </a:r>
            <a:r>
              <a:rPr lang="ar-IQ" dirty="0" smtClean="0"/>
              <a:t>مؤذي</a:t>
            </a:r>
            <a:r>
              <a:rPr lang="en-US" dirty="0" smtClean="0"/>
              <a:t>to others, but being aware of comments that give insight</a:t>
            </a:r>
            <a:r>
              <a:rPr lang="ar-IQ" dirty="0" smtClean="0"/>
              <a:t>بصيرة </a:t>
            </a:r>
            <a:r>
              <a:rPr lang="en-US" dirty="0" smtClean="0"/>
              <a:t> into new colleagues can help understand the culture of the unit more quickly. 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313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</a:rPr>
              <a:t>Socialization to the work setting</a:t>
            </a:r>
          </a:p>
          <a:p>
            <a:pPr marL="0" indent="0" algn="just">
              <a:buNone/>
            </a:pPr>
            <a:r>
              <a:rPr lang="en-US" sz="4000" dirty="0" smtClean="0"/>
              <a:t>When nurses graduate, professional socialization is not over.</a:t>
            </a:r>
            <a:endParaRPr lang="ar-IQ" sz="4000" dirty="0" smtClean="0"/>
          </a:p>
          <a:p>
            <a:pPr marL="0" indent="0" algn="just">
              <a:buNone/>
            </a:pPr>
            <a:r>
              <a:rPr lang="en-US" sz="4000" dirty="0" smtClean="0"/>
              <a:t> In fact, the intensity of their socialization is likely to increase as their exposure to nursing and the culture of nursing increases.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150488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Most experts believe that socialization, similar to learning, is a </a:t>
            </a:r>
            <a:r>
              <a:rPr lang="en-US" sz="3600" dirty="0" smtClean="0">
                <a:solidFill>
                  <a:srgbClr val="FF0000"/>
                </a:solidFill>
              </a:rPr>
              <a:t>lifelong</a:t>
            </a:r>
            <a:r>
              <a:rPr lang="en-US" sz="3600" dirty="0" smtClean="0"/>
              <a:t> </a:t>
            </a:r>
            <a:r>
              <a:rPr lang="en-US" sz="3600" dirty="0" smtClean="0">
                <a:solidFill>
                  <a:srgbClr val="FF0000"/>
                </a:solidFill>
              </a:rPr>
              <a:t>activity</a:t>
            </a:r>
            <a:r>
              <a:rPr lang="en-US" sz="3600" dirty="0" smtClean="0"/>
              <a:t>.</a:t>
            </a:r>
            <a:br>
              <a:rPr lang="en-US" sz="3600" dirty="0" smtClean="0"/>
            </a:br>
            <a:r>
              <a:rPr lang="en-US" sz="3600" dirty="0" smtClean="0"/>
              <a:t>The transition from student to professional nurse is another of life’s challenges</a:t>
            </a:r>
            <a:r>
              <a:rPr lang="ar-IQ" sz="3600" dirty="0" smtClean="0"/>
              <a:t>تحديات </a:t>
            </a:r>
            <a:r>
              <a:rPr lang="en-US" sz="3600" dirty="0" smtClean="0"/>
              <a:t>, and, similar to most challenges, is one that helps people grow.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866712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dirty="0" smtClean="0"/>
              <a:t>Most new nursing graduates feel somewhat </a:t>
            </a:r>
            <a:r>
              <a:rPr lang="en-US" dirty="0" smtClean="0">
                <a:solidFill>
                  <a:srgbClr val="FF0000"/>
                </a:solidFill>
              </a:rPr>
              <a:t>unprepared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FF0000"/>
                </a:solidFill>
              </a:rPr>
              <a:t>overwhelmed</a:t>
            </a:r>
            <a:r>
              <a:rPr lang="ar-IQ" dirty="0" smtClean="0">
                <a:solidFill>
                  <a:srgbClr val="FF0000"/>
                </a:solidFill>
              </a:rPr>
              <a:t>محمل </a:t>
            </a:r>
            <a:r>
              <a:rPr lang="en-US" dirty="0" smtClean="0"/>
              <a:t> with the responsibilities of their first positions</a:t>
            </a:r>
            <a:r>
              <a:rPr lang="ar-IQ" dirty="0" smtClean="0"/>
              <a:t> مكان عمل اول 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r>
              <a:rPr lang="en-US" dirty="0" smtClean="0"/>
              <a:t>Although agencies that employ new graduates realize that the orientation period</a:t>
            </a:r>
            <a:r>
              <a:rPr lang="ar-IQ" dirty="0" smtClean="0"/>
              <a:t> فترة التوجيه </a:t>
            </a:r>
            <a:r>
              <a:rPr lang="en-US" dirty="0" smtClean="0"/>
              <a:t> will take time, graduates may have unrealistic</a:t>
            </a:r>
            <a:r>
              <a:rPr lang="ar-IQ" dirty="0" smtClean="0"/>
              <a:t> غير واقعية </a:t>
            </a:r>
            <a:r>
              <a:rPr lang="en-US" dirty="0" smtClean="0"/>
              <a:t> expectations</a:t>
            </a:r>
            <a:r>
              <a:rPr lang="ar-IQ" dirty="0" smtClean="0"/>
              <a:t> توقعات</a:t>
            </a:r>
            <a:r>
              <a:rPr lang="en-US" dirty="0" smtClean="0"/>
              <a:t> of themselves and others. This may lead to nursing </a:t>
            </a:r>
            <a:r>
              <a:rPr lang="en-US" dirty="0" smtClean="0">
                <a:solidFill>
                  <a:srgbClr val="FF0000"/>
                </a:solidFill>
              </a:rPr>
              <a:t>burnout</a:t>
            </a:r>
            <a:r>
              <a:rPr lang="ar-IQ" dirty="0" smtClean="0">
                <a:solidFill>
                  <a:srgbClr val="FF0000"/>
                </a:solidFill>
              </a:rPr>
              <a:t> الاحتراق النفسي في العمل 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1692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65760" lvl="0" indent="-283464">
              <a:spcBef>
                <a:spcPts val="600"/>
              </a:spcBef>
            </a:pPr>
            <a:r>
              <a:rPr lang="en-US" sz="3200" dirty="0" smtClean="0">
                <a:solidFill>
                  <a:srgbClr val="FF0000"/>
                </a:solidFill>
                <a:effectLst/>
                <a:ea typeface="+mn-ea"/>
                <a:cs typeface="+mn-cs"/>
              </a:rPr>
              <a:t>Burnout</a:t>
            </a:r>
            <a:r>
              <a:rPr lang="ar-IQ" sz="3200" dirty="0" smtClean="0">
                <a:solidFill>
                  <a:srgbClr val="FF0000"/>
                </a:solidFill>
                <a:effectLst/>
                <a:ea typeface="+mn-ea"/>
                <a:cs typeface="+mn-cs"/>
              </a:rPr>
              <a:t> الاحتراق النفسي في العمل </a:t>
            </a:r>
            <a:r>
              <a:rPr lang="en-US" sz="3200" dirty="0" smtClean="0">
                <a:solidFill>
                  <a:srgbClr val="FF0000"/>
                </a:solidFill>
                <a:effectLst/>
                <a:ea typeface="+mn-ea"/>
                <a:cs typeface="+mn-cs"/>
              </a:rPr>
              <a:t> </a:t>
            </a:r>
            <a:r>
              <a:rPr lang="en-US" sz="3200" dirty="0">
                <a:solidFill>
                  <a:srgbClr val="FF0000"/>
                </a:solidFill>
                <a:effectLst/>
                <a:ea typeface="+mn-ea"/>
                <a:cs typeface="+mn-cs"/>
              </a:rPr>
              <a:t>(nursing burnout)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>
                <a:solidFill>
                  <a:srgbClr val="FF0000"/>
                </a:solidFill>
              </a:rPr>
              <a:t>Burnout</a:t>
            </a:r>
            <a:r>
              <a:rPr lang="en-US" sz="3600" dirty="0"/>
              <a:t> has been described as a specific kind of occupational stress- </a:t>
            </a:r>
            <a:r>
              <a:rPr lang="en-US" sz="3600" dirty="0" smtClean="0"/>
              <a:t>reaction</a:t>
            </a:r>
            <a:r>
              <a:rPr lang="ar-IQ" sz="3600" dirty="0" smtClean="0"/>
              <a:t> ضغط نفسي نتيجة العمل </a:t>
            </a:r>
            <a:r>
              <a:rPr lang="en-US" sz="3600" dirty="0" smtClean="0"/>
              <a:t> </a:t>
            </a:r>
            <a:r>
              <a:rPr lang="en-US" sz="3600" dirty="0"/>
              <a:t>among human service professionals, as a result of the demanding and emotionally charged relationships between </a:t>
            </a:r>
            <a:r>
              <a:rPr lang="en-US" sz="3600" dirty="0" smtClean="0"/>
              <a:t>caregivers</a:t>
            </a:r>
            <a:r>
              <a:rPr lang="ar-IQ" sz="3600" dirty="0" err="1" smtClean="0"/>
              <a:t>مقدموا</a:t>
            </a:r>
            <a:r>
              <a:rPr lang="ar-IQ" sz="3600" dirty="0" smtClean="0"/>
              <a:t> الرعاية</a:t>
            </a:r>
            <a:r>
              <a:rPr lang="en-US" sz="3600" dirty="0" smtClean="0"/>
              <a:t> </a:t>
            </a:r>
            <a:r>
              <a:rPr lang="en-US" sz="3600" dirty="0"/>
              <a:t>and their </a:t>
            </a:r>
            <a:r>
              <a:rPr lang="en-US" sz="3600" dirty="0" smtClean="0"/>
              <a:t>recipients</a:t>
            </a:r>
            <a:r>
              <a:rPr lang="ar-IQ" sz="3600" dirty="0" smtClean="0"/>
              <a:t> المستفيدين من الخدمة </a:t>
            </a:r>
            <a:r>
              <a:rPr lang="en-US" sz="3600" dirty="0" smtClean="0"/>
              <a:t>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719971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82296" indent="0" algn="just">
              <a:buNone/>
            </a:pPr>
            <a:r>
              <a:rPr lang="en-US" sz="3600" dirty="0"/>
              <a:t> A national survey done on all sectors of health care with 7,000 Nurses </a:t>
            </a:r>
            <a:r>
              <a:rPr lang="en-US" sz="3600" dirty="0" smtClean="0"/>
              <a:t>revealed</a:t>
            </a:r>
            <a:r>
              <a:rPr lang="ar-IQ" sz="3600" dirty="0" smtClean="0"/>
              <a:t> اوضح </a:t>
            </a:r>
            <a:r>
              <a:rPr lang="en-US" sz="3600" dirty="0" smtClean="0"/>
              <a:t> </a:t>
            </a:r>
            <a:r>
              <a:rPr lang="en-US" sz="3600" dirty="0"/>
              <a:t>that present health care </a:t>
            </a:r>
            <a:r>
              <a:rPr lang="en-US" sz="3600" dirty="0" smtClean="0"/>
              <a:t>system contributes</a:t>
            </a:r>
            <a:r>
              <a:rPr lang="ar-IQ" sz="3600" dirty="0" smtClean="0"/>
              <a:t> ساهم </a:t>
            </a:r>
            <a:r>
              <a:rPr lang="en-US" sz="3600" dirty="0" smtClean="0"/>
              <a:t> </a:t>
            </a:r>
            <a:r>
              <a:rPr lang="en-US" sz="3600" dirty="0"/>
              <a:t>to burnout. </a:t>
            </a:r>
            <a:endParaRPr lang="en-US" sz="3600" dirty="0" smtClean="0"/>
          </a:p>
          <a:p>
            <a:pPr marL="82296" indent="0" algn="just">
              <a:buNone/>
            </a:pPr>
            <a:r>
              <a:rPr lang="en-US" sz="3600" dirty="0" smtClean="0"/>
              <a:t>▪ </a:t>
            </a:r>
            <a:r>
              <a:rPr lang="en-US" sz="3600" dirty="0"/>
              <a:t>The main reasons behind that are increased </a:t>
            </a:r>
            <a:r>
              <a:rPr lang="en-US" sz="3600" dirty="0" smtClean="0"/>
              <a:t>workload</a:t>
            </a:r>
            <a:r>
              <a:rPr lang="ar-IQ" sz="3600" dirty="0" smtClean="0"/>
              <a:t>ثقل العمل </a:t>
            </a:r>
            <a:r>
              <a:rPr lang="en-US" sz="3600" dirty="0" smtClean="0"/>
              <a:t>, understaffing</a:t>
            </a:r>
            <a:r>
              <a:rPr lang="ar-IQ" sz="3600" dirty="0" smtClean="0"/>
              <a:t> قلة الكادر </a:t>
            </a:r>
            <a:r>
              <a:rPr lang="en-US" sz="3600" dirty="0" smtClean="0"/>
              <a:t>, </a:t>
            </a:r>
            <a:r>
              <a:rPr lang="en-US" sz="3600" dirty="0"/>
              <a:t>increasing </a:t>
            </a:r>
            <a:r>
              <a:rPr lang="en-US" sz="3600" dirty="0" smtClean="0"/>
              <a:t>expectations</a:t>
            </a:r>
            <a:r>
              <a:rPr lang="ar-IQ" sz="3600" dirty="0" smtClean="0"/>
              <a:t> زيادة توقعات </a:t>
            </a:r>
            <a:r>
              <a:rPr lang="en-US" sz="3600" dirty="0" smtClean="0"/>
              <a:t> </a:t>
            </a:r>
            <a:r>
              <a:rPr lang="en-US" sz="3600" dirty="0"/>
              <a:t>from patients and </a:t>
            </a:r>
            <a:r>
              <a:rPr lang="en-US" sz="3600" dirty="0" smtClean="0"/>
              <a:t>families.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029159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ffectLst/>
              </a:rPr>
              <a:t>Why  nursing burnout is problem?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Decreased skillful </a:t>
            </a:r>
            <a:r>
              <a:rPr lang="en-US" dirty="0" smtClean="0"/>
              <a:t>anticipation</a:t>
            </a:r>
            <a:r>
              <a:rPr lang="ar-IQ" dirty="0" smtClean="0"/>
              <a:t> التوقعات </a:t>
            </a:r>
            <a:r>
              <a:rPr lang="en-US" dirty="0" smtClean="0"/>
              <a:t> </a:t>
            </a:r>
          </a:p>
          <a:p>
            <a:pPr marL="82296" indent="0">
              <a:buNone/>
            </a:pPr>
            <a:r>
              <a:rPr lang="en-US" dirty="0" smtClean="0"/>
              <a:t>▪ </a:t>
            </a:r>
            <a:r>
              <a:rPr lang="en-US" dirty="0"/>
              <a:t>Reduced patient </a:t>
            </a:r>
            <a:r>
              <a:rPr lang="en-US" dirty="0" smtClean="0"/>
              <a:t>safety</a:t>
            </a:r>
            <a:r>
              <a:rPr lang="ar-IQ" dirty="0" smtClean="0"/>
              <a:t> تقليل الامان </a:t>
            </a:r>
            <a:r>
              <a:rPr lang="en-US" dirty="0" smtClean="0"/>
              <a:t> </a:t>
            </a:r>
          </a:p>
          <a:p>
            <a:pPr marL="82296" indent="0">
              <a:buNone/>
            </a:pPr>
            <a:r>
              <a:rPr lang="en-US" dirty="0" smtClean="0"/>
              <a:t>▪ </a:t>
            </a:r>
            <a:r>
              <a:rPr lang="en-US" dirty="0"/>
              <a:t>Absenteeism (sick leaves) </a:t>
            </a:r>
            <a:endParaRPr lang="en-US" dirty="0" smtClean="0"/>
          </a:p>
          <a:p>
            <a:pPr marL="82296" indent="0">
              <a:buNone/>
            </a:pPr>
            <a:r>
              <a:rPr lang="en-US" dirty="0" smtClean="0"/>
              <a:t>▪ </a:t>
            </a:r>
            <a:r>
              <a:rPr lang="en-US" dirty="0"/>
              <a:t>Lack of concentration (less patient centered care</a:t>
            </a:r>
            <a:r>
              <a:rPr lang="en-US" dirty="0" smtClean="0"/>
              <a:t>). </a:t>
            </a:r>
          </a:p>
          <a:p>
            <a:pPr marL="82296" indent="0">
              <a:buNone/>
            </a:pPr>
            <a:r>
              <a:rPr lang="en-US" dirty="0" smtClean="0"/>
              <a:t>▪ </a:t>
            </a:r>
            <a:r>
              <a:rPr lang="en-US" dirty="0"/>
              <a:t>Clinical </a:t>
            </a:r>
            <a:r>
              <a:rPr lang="en-US" dirty="0" smtClean="0"/>
              <a:t>errors. </a:t>
            </a:r>
          </a:p>
          <a:p>
            <a:pPr marL="82296" indent="0">
              <a:buNone/>
            </a:pPr>
            <a:r>
              <a:rPr lang="en-US" dirty="0" smtClean="0"/>
              <a:t>▪ </a:t>
            </a:r>
            <a:r>
              <a:rPr lang="en-US" dirty="0"/>
              <a:t>Decreased quality of care </a:t>
            </a:r>
            <a:r>
              <a:rPr lang="en-US" dirty="0" smtClean="0"/>
              <a:t>provision </a:t>
            </a:r>
            <a:r>
              <a:rPr lang="ar-IQ" dirty="0" smtClean="0"/>
              <a:t>تقليل جودة الخدمة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25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Prevention of nursing burnout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/>
              <a:t>provide time and space for the rest periods, meals, </a:t>
            </a:r>
            <a:r>
              <a:rPr lang="en-US" dirty="0" smtClean="0"/>
              <a:t>and </a:t>
            </a:r>
            <a:r>
              <a:rPr lang="en-US" dirty="0"/>
              <a:t>for sleep </a:t>
            </a:r>
            <a:r>
              <a:rPr lang="en-US" dirty="0" smtClean="0"/>
              <a:t>hygiene</a:t>
            </a:r>
            <a:r>
              <a:rPr lang="ar-IQ" dirty="0" smtClean="0"/>
              <a:t> النوم الصحي</a:t>
            </a:r>
            <a:r>
              <a:rPr lang="en-US" dirty="0" smtClean="0"/>
              <a:t>. </a:t>
            </a:r>
          </a:p>
          <a:p>
            <a:pPr marL="82296" indent="0">
              <a:buNone/>
            </a:pPr>
            <a:r>
              <a:rPr lang="en-US" dirty="0" smtClean="0"/>
              <a:t>▪ </a:t>
            </a:r>
            <a:r>
              <a:rPr lang="en-US" dirty="0"/>
              <a:t>Creating </a:t>
            </a:r>
            <a:r>
              <a:rPr lang="en-US" dirty="0" smtClean="0"/>
              <a:t>awareness</a:t>
            </a:r>
            <a:r>
              <a:rPr lang="ar-IQ" dirty="0" smtClean="0"/>
              <a:t> الوعي </a:t>
            </a:r>
            <a:r>
              <a:rPr lang="en-US" dirty="0" smtClean="0"/>
              <a:t> </a:t>
            </a:r>
            <a:r>
              <a:rPr lang="en-US" dirty="0"/>
              <a:t>about working condition of nurses to reflect issues of workload per day, per week, including on call and overtime </a:t>
            </a:r>
            <a:r>
              <a:rPr lang="en-US" dirty="0" smtClean="0"/>
              <a:t>requirements.</a:t>
            </a:r>
            <a:endParaRPr lang="ar-IQ" dirty="0" smtClean="0"/>
          </a:p>
          <a:p>
            <a:pPr marL="82296" indent="0">
              <a:buNone/>
            </a:pPr>
            <a:r>
              <a:rPr lang="en-US" dirty="0" smtClean="0"/>
              <a:t> And how this affects patient safety. </a:t>
            </a:r>
          </a:p>
          <a:p>
            <a:pPr marL="82296" indent="0">
              <a:buNone/>
            </a:pPr>
            <a:r>
              <a:rPr lang="en-US" dirty="0" smtClean="0"/>
              <a:t>▪ </a:t>
            </a:r>
            <a:r>
              <a:rPr lang="en-US" dirty="0"/>
              <a:t>Educating nursing staff and, management in recognizing and managing </a:t>
            </a:r>
            <a:r>
              <a:rPr lang="en-US" dirty="0" smtClean="0"/>
              <a:t>fatigue</a:t>
            </a:r>
            <a:r>
              <a:rPr lang="ar-IQ" dirty="0" smtClean="0"/>
              <a:t> الاجهاد </a:t>
            </a:r>
            <a:r>
              <a:rPr lang="en-US" dirty="0" smtClean="0"/>
              <a:t> </a:t>
            </a:r>
            <a:r>
              <a:rPr lang="en-US" dirty="0"/>
              <a:t>to include importance of self-care, </a:t>
            </a:r>
            <a:r>
              <a:rPr lang="en-US" dirty="0" smtClean="0"/>
              <a:t> and avoiding the </a:t>
            </a:r>
            <a:r>
              <a:rPr lang="en-US" dirty="0"/>
              <a:t>risks associated with burnout.</a:t>
            </a:r>
          </a:p>
        </p:txBody>
      </p:sp>
    </p:spTree>
    <p:extLst>
      <p:ext uri="{BB962C8B-B14F-4D97-AF65-F5344CB8AC3E}">
        <p14:creationId xmlns:p14="http://schemas.microsoft.com/office/powerpoint/2010/main" val="18726497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Prevention of nursing burnout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en-US" dirty="0"/>
              <a:t>▪ Teaching nurses about signs and symptoms of burnout</a:t>
            </a:r>
            <a:r>
              <a:rPr lang="en-US" dirty="0" smtClean="0"/>
              <a:t>.</a:t>
            </a:r>
          </a:p>
          <a:p>
            <a:pPr marL="82296" indent="0">
              <a:buNone/>
            </a:pPr>
            <a:r>
              <a:rPr lang="en-US" dirty="0" smtClean="0"/>
              <a:t> </a:t>
            </a:r>
            <a:r>
              <a:rPr lang="en-US" dirty="0"/>
              <a:t>▪ Provision of free </a:t>
            </a:r>
            <a:r>
              <a:rPr lang="en-US" dirty="0" smtClean="0"/>
              <a:t>counseling </a:t>
            </a:r>
            <a:r>
              <a:rPr lang="ar-IQ" dirty="0" smtClean="0"/>
              <a:t>استشارات مجانية</a:t>
            </a:r>
            <a:endParaRPr lang="en-US" dirty="0" smtClean="0"/>
          </a:p>
          <a:p>
            <a:pPr marL="82296" indent="0">
              <a:buNone/>
            </a:pPr>
            <a:r>
              <a:rPr lang="en-US" dirty="0" smtClean="0"/>
              <a:t>▪ </a:t>
            </a:r>
            <a:r>
              <a:rPr lang="en-US" dirty="0"/>
              <a:t>Holding </a:t>
            </a:r>
            <a:r>
              <a:rPr lang="en-US" dirty="0" smtClean="0"/>
              <a:t>sessions</a:t>
            </a:r>
            <a:r>
              <a:rPr lang="ar-IQ" dirty="0" smtClean="0"/>
              <a:t> دورات </a:t>
            </a:r>
            <a:r>
              <a:rPr lang="en-US" dirty="0" smtClean="0"/>
              <a:t> </a:t>
            </a:r>
            <a:r>
              <a:rPr lang="en-US" dirty="0"/>
              <a:t>on stress and time </a:t>
            </a:r>
            <a:r>
              <a:rPr lang="en-US" dirty="0" smtClean="0"/>
              <a:t>management</a:t>
            </a:r>
            <a:r>
              <a:rPr lang="ar-IQ" dirty="0" smtClean="0"/>
              <a:t>.</a:t>
            </a:r>
            <a:r>
              <a:rPr lang="en-US" dirty="0" smtClean="0"/>
              <a:t> </a:t>
            </a:r>
          </a:p>
          <a:p>
            <a:pPr marL="82296" indent="0">
              <a:buNone/>
            </a:pPr>
            <a:r>
              <a:rPr lang="en-US" dirty="0" smtClean="0"/>
              <a:t>▪ </a:t>
            </a:r>
            <a:r>
              <a:rPr lang="en-US" dirty="0"/>
              <a:t>Gatherings of staff after regular periods of time to promote health and </a:t>
            </a:r>
            <a:r>
              <a:rPr lang="en-US" dirty="0" smtClean="0"/>
              <a:t>wellness</a:t>
            </a:r>
            <a:r>
              <a:rPr lang="ar-IQ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3484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By the end of a well-planned orientation, new graduates should be able to manage an average patient load without too much difficulty. 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Time management is a skill that is closely related to speed of functioning.</a:t>
            </a:r>
            <a:endParaRPr lang="ar-IQ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 Managing time well means managing well and requires self-discipline </a:t>
            </a:r>
            <a:r>
              <a:rPr lang="ar-IQ" dirty="0" smtClean="0">
                <a:solidFill>
                  <a:schemeClr val="tx1"/>
                </a:solidFill>
              </a:rPr>
              <a:t>الانضباط 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8128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Wingdings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The ability to organize and prioritize nursing care for a group of patients is the key to good time management. </a:t>
            </a:r>
            <a:endParaRPr lang="ar-IQ" dirty="0" smtClean="0">
              <a:solidFill>
                <a:schemeClr val="tx1"/>
              </a:solidFill>
            </a:endParaRPr>
          </a:p>
          <a:p>
            <a:pPr marL="457200" indent="-457200">
              <a:buFont typeface="Wingdings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Once have established good time management skills, they will carry over to practice setting.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5135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New nurses also must adapt </a:t>
            </a:r>
            <a:r>
              <a:rPr lang="ar-IQ" dirty="0" smtClean="0">
                <a:solidFill>
                  <a:schemeClr val="tx1"/>
                </a:solidFill>
              </a:rPr>
              <a:t>يتكيف</a:t>
            </a:r>
            <a:r>
              <a:rPr lang="en-US" dirty="0" smtClean="0">
                <a:solidFill>
                  <a:schemeClr val="tx1"/>
                </a:solidFill>
              </a:rPr>
              <a:t> to collaborating</a:t>
            </a:r>
            <a:r>
              <a:rPr lang="ar-IQ" dirty="0" smtClean="0">
                <a:solidFill>
                  <a:schemeClr val="tx1"/>
                </a:solidFill>
              </a:rPr>
              <a:t>يتعاون </a:t>
            </a:r>
            <a:r>
              <a:rPr lang="en-US" dirty="0" smtClean="0">
                <a:solidFill>
                  <a:schemeClr val="tx1"/>
                </a:solidFill>
              </a:rPr>
              <a:t> with other nursing care personnel, </a:t>
            </a:r>
            <a:r>
              <a:rPr lang="en-US" dirty="0" smtClean="0">
                <a:solidFill>
                  <a:srgbClr val="00B050"/>
                </a:solidFill>
              </a:rPr>
              <a:t>such as unlicensed assistive personnel (e.g., nursing assistants, patient care technicians) </a:t>
            </a:r>
            <a:r>
              <a:rPr lang="en-US" dirty="0" smtClean="0">
                <a:solidFill>
                  <a:schemeClr val="tx1"/>
                </a:solidFill>
              </a:rPr>
              <a:t>and other </a:t>
            </a:r>
            <a:r>
              <a:rPr lang="en-US" dirty="0" smtClean="0">
                <a:solidFill>
                  <a:srgbClr val="FF0000"/>
                </a:solidFill>
              </a:rPr>
              <a:t>unlicensed persons whose help is very important in caring for patients.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7025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12152" y="332656"/>
            <a:ext cx="8229600" cy="1143000"/>
          </a:xfrm>
        </p:spPr>
        <p:txBody>
          <a:bodyPr/>
          <a:lstStyle/>
          <a:p>
            <a:r>
              <a:rPr lang="en-US" sz="5400" dirty="0">
                <a:solidFill>
                  <a:schemeClr val="folHlink"/>
                </a:solidFill>
              </a:rPr>
              <a:t>    </a:t>
            </a:r>
            <a:r>
              <a:rPr lang="en-US" sz="5400" dirty="0" smtClean="0">
                <a:solidFill>
                  <a:schemeClr val="folHlink"/>
                </a:solidFill>
              </a:rPr>
              <a:t>Big Thanks                </a:t>
            </a:r>
            <a:endParaRPr lang="ar-IQ" sz="5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780928"/>
            <a:ext cx="3816424" cy="272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32449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89"/>
    </mc:Choice>
    <mc:Fallback xmlns="">
      <p:transition spd="slow" advTm="119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362</TotalTime>
  <Words>985</Words>
  <Application>Microsoft Office PowerPoint</Application>
  <PresentationFormat>عرض على الشاشة (3:4)‏</PresentationFormat>
  <Paragraphs>64</Paragraphs>
  <Slides>25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25</vt:i4>
      </vt:variant>
    </vt:vector>
  </HeadingPairs>
  <TitlesOfParts>
    <vt:vector size="26" baseType="lpstr">
      <vt:lpstr>انقلاب</vt:lpstr>
      <vt:lpstr>Socialization to professional nursing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Burnout الاحتراق النفسي في العمل  (nursing burnout)</vt:lpstr>
      <vt:lpstr>عرض تقديمي في PowerPoint</vt:lpstr>
      <vt:lpstr>Why  nursing burnout is problem?</vt:lpstr>
      <vt:lpstr>Prevention of nursing burnout</vt:lpstr>
      <vt:lpstr>Prevention of nursing burnout</vt:lpstr>
      <vt:lpstr>عرض تقديمي في PowerPoint</vt:lpstr>
      <vt:lpstr>عرض تقديمي في PowerPoint</vt:lpstr>
      <vt:lpstr>عرض تقديمي في PowerPoint</vt:lpstr>
      <vt:lpstr>    Big Thanks                </vt:lpstr>
    </vt:vector>
  </TitlesOfParts>
  <Company>Enjoy My Fine Releases.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Socialization to professional nursing</dc:title>
  <dc:creator>DR.Ahmed Saker 2O11</dc:creator>
  <cp:lastModifiedBy>Maher</cp:lastModifiedBy>
  <cp:revision>52</cp:revision>
  <dcterms:created xsi:type="dcterms:W3CDTF">2021-06-26T19:57:18Z</dcterms:created>
  <dcterms:modified xsi:type="dcterms:W3CDTF">2023-10-29T03:45:10Z</dcterms:modified>
</cp:coreProperties>
</file>