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70" r:id="rId10"/>
    <p:sldId id="263" r:id="rId11"/>
    <p:sldId id="271" r:id="rId12"/>
    <p:sldId id="264" r:id="rId13"/>
    <p:sldId id="272" r:id="rId14"/>
    <p:sldId id="265" r:id="rId15"/>
    <p:sldId id="266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60C3C4-0BD8-41C8-9155-0131725BB577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264F65-837D-48AE-86AF-642115BEF836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 rtl="1"/>
            <a:r>
              <a:rPr lang="en-US" dirty="0" smtClean="0">
                <a:solidFill>
                  <a:srgbClr val="FF0000"/>
                </a:solidFill>
              </a:rPr>
              <a:t>Professional Nursing Care </a:t>
            </a:r>
            <a:r>
              <a:rPr lang="ar-IQ" dirty="0" smtClean="0">
                <a:solidFill>
                  <a:srgbClr val="FF0000"/>
                </a:solidFill>
              </a:rPr>
              <a:t>- </a:t>
            </a:r>
            <a:r>
              <a:rPr lang="en-US" dirty="0" smtClean="0">
                <a:solidFill>
                  <a:srgbClr val="FF0000"/>
                </a:solidFill>
              </a:rPr>
              <a:t>Perspective (Trends)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Power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of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nursing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profession 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rtl="1"/>
            <a:r>
              <a:rPr lang="en-US" dirty="0" smtClean="0"/>
              <a:t>Professor </a:t>
            </a:r>
            <a:r>
              <a:rPr lang="en-US" dirty="0" err="1" smtClean="0"/>
              <a:t>Hasan</a:t>
            </a:r>
            <a:r>
              <a:rPr lang="en-US" dirty="0" smtClean="0"/>
              <a:t> </a:t>
            </a:r>
            <a:r>
              <a:rPr lang="en-US" dirty="0" err="1" smtClean="0"/>
              <a:t>Alwan</a:t>
            </a:r>
            <a:r>
              <a:rPr lang="en-US" dirty="0" smtClean="0"/>
              <a:t> </a:t>
            </a:r>
            <a:r>
              <a:rPr lang="en-US" dirty="0" err="1" smtClean="0"/>
              <a:t>Baiee</a:t>
            </a:r>
            <a:endParaRPr lang="en-US" dirty="0" smtClean="0"/>
          </a:p>
          <a:p>
            <a:pPr algn="l" rtl="1"/>
            <a:r>
              <a:rPr lang="en-US" dirty="0" smtClean="0"/>
              <a:t>Consultant Public Health Physician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247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en-US" dirty="0" smtClean="0">
                <a:solidFill>
                  <a:srgbClr val="FF0000"/>
                </a:solidFill>
              </a:rPr>
              <a:t>Power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Is  the capacity to exert influence over person or group of persons.</a:t>
            </a:r>
          </a:p>
          <a:p>
            <a:pPr algn="just"/>
            <a:r>
              <a:rPr lang="en-US" sz="3600" dirty="0" smtClean="0"/>
              <a:t>Or the ability to make other people  to do things even they want to do it or not.</a:t>
            </a:r>
          </a:p>
          <a:p>
            <a:pPr algn="just"/>
            <a:r>
              <a:rPr lang="en-US" sz="3600" dirty="0" smtClean="0"/>
              <a:t>Profession needs power (financial wise or politics) 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2765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>
                <a:solidFill>
                  <a:srgbClr val="FF0000"/>
                </a:solidFill>
              </a:rPr>
              <a:t>Power is two way street </a:t>
            </a:r>
          </a:p>
          <a:p>
            <a:pPr algn="just"/>
            <a:r>
              <a:rPr lang="en-US" sz="3600" dirty="0" smtClean="0"/>
              <a:t>When power  is  exerted </a:t>
            </a:r>
            <a:r>
              <a:rPr lang="ar-IQ" sz="3600" dirty="0" smtClean="0"/>
              <a:t>يبذل </a:t>
            </a:r>
            <a:r>
              <a:rPr lang="en-US" sz="3600" dirty="0" smtClean="0"/>
              <a:t> by one person, another person is exerted.</a:t>
            </a:r>
          </a:p>
          <a:p>
            <a:pPr algn="just"/>
            <a:r>
              <a:rPr lang="en-US" sz="3600" dirty="0" smtClean="0"/>
              <a:t>Empowerment:  </a:t>
            </a:r>
            <a:r>
              <a:rPr lang="ar-IQ" sz="3600" dirty="0" smtClean="0"/>
              <a:t>تمكين </a:t>
            </a:r>
            <a:r>
              <a:rPr lang="en-US" sz="3600" dirty="0" smtClean="0"/>
              <a:t>is the increasing of the  amount of power  the person or group of persons give or gains. Empowering communities or women. </a:t>
            </a:r>
          </a:p>
          <a:p>
            <a:pPr marL="0" indent="0" algn="just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54629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When does power come </a:t>
            </a:r>
            <a:r>
              <a:rPr lang="en-US" dirty="0" smtClean="0">
                <a:solidFill>
                  <a:srgbClr val="FF0000"/>
                </a:solidFill>
              </a:rPr>
              <a:t>from? 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200" dirty="0" smtClean="0"/>
              <a:t>1- </a:t>
            </a:r>
            <a:r>
              <a:rPr lang="en-US" sz="3200" dirty="0" smtClean="0">
                <a:solidFill>
                  <a:srgbClr val="FF0000"/>
                </a:solidFill>
              </a:rPr>
              <a:t>Referent</a:t>
            </a:r>
            <a:r>
              <a:rPr lang="en-US" sz="3200" dirty="0" smtClean="0"/>
              <a:t> </a:t>
            </a:r>
            <a:r>
              <a:rPr lang="ar-IQ" sz="3200" dirty="0" smtClean="0"/>
              <a:t>المرجع</a:t>
            </a:r>
            <a:r>
              <a:rPr lang="en-US" sz="3200" dirty="0" smtClean="0"/>
              <a:t>power: it depend on building close  personal relationship with someone.</a:t>
            </a:r>
          </a:p>
          <a:p>
            <a:pPr algn="just"/>
            <a:r>
              <a:rPr lang="en-US" sz="3200" dirty="0" smtClean="0"/>
              <a:t>Nurses  often obtain power from this source through the establishment </a:t>
            </a:r>
            <a:r>
              <a:rPr lang="ar-IQ" sz="3200" dirty="0" smtClean="0"/>
              <a:t>المؤسسة </a:t>
            </a:r>
            <a:r>
              <a:rPr lang="en-US" sz="3200" dirty="0" smtClean="0"/>
              <a:t> and maintaining very good </a:t>
            </a:r>
            <a:r>
              <a:rPr lang="en-US" sz="3200" dirty="0" smtClean="0"/>
              <a:t>relationship </a:t>
            </a:r>
            <a:r>
              <a:rPr lang="en-US" sz="3200" dirty="0" smtClean="0"/>
              <a:t>with their </a:t>
            </a:r>
            <a:r>
              <a:rPr lang="en-US" sz="3200" dirty="0" smtClean="0">
                <a:solidFill>
                  <a:srgbClr val="FF0000"/>
                </a:solidFill>
              </a:rPr>
              <a:t>colleagues or patients  </a:t>
            </a:r>
            <a:r>
              <a:rPr lang="en-US" sz="3200" dirty="0" smtClean="0"/>
              <a:t>. This power can be used in health </a:t>
            </a:r>
            <a:r>
              <a:rPr lang="en-US" sz="3200" dirty="0" smtClean="0"/>
              <a:t>education of patients</a:t>
            </a:r>
            <a:r>
              <a:rPr lang="en-US" sz="3200" dirty="0" smtClean="0"/>
              <a:t>.</a:t>
            </a:r>
            <a:endParaRPr lang="en-US" sz="3200" dirty="0" smtClean="0"/>
          </a:p>
          <a:p>
            <a:pPr marL="0" indent="0" algn="just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3013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2. </a:t>
            </a:r>
            <a:r>
              <a:rPr lang="en-US" sz="3200" dirty="0" smtClean="0">
                <a:solidFill>
                  <a:srgbClr val="FF0000"/>
                </a:solidFill>
              </a:rPr>
              <a:t>Expert </a:t>
            </a:r>
            <a:r>
              <a:rPr lang="ar-IQ" sz="3200" dirty="0" smtClean="0">
                <a:solidFill>
                  <a:srgbClr val="FF0000"/>
                </a:solidFill>
              </a:rPr>
              <a:t>الخبير </a:t>
            </a:r>
            <a:r>
              <a:rPr lang="en-US" sz="3200" dirty="0" smtClean="0"/>
              <a:t> power : this type of power depends on </a:t>
            </a:r>
            <a:r>
              <a:rPr lang="en-US" sz="3200" dirty="0" smtClean="0">
                <a:solidFill>
                  <a:srgbClr val="FF0000"/>
                </a:solidFill>
              </a:rPr>
              <a:t>knowledge</a:t>
            </a:r>
            <a:r>
              <a:rPr lang="en-US" sz="3200" dirty="0" smtClean="0"/>
              <a:t> , </a:t>
            </a:r>
            <a:r>
              <a:rPr lang="en-US" sz="3200" dirty="0" smtClean="0">
                <a:solidFill>
                  <a:srgbClr val="FF0000"/>
                </a:solidFill>
              </a:rPr>
              <a:t>skills</a:t>
            </a:r>
            <a:r>
              <a:rPr lang="en-US" sz="3200" dirty="0" smtClean="0"/>
              <a:t> and </a:t>
            </a:r>
            <a:r>
              <a:rPr lang="en-US" sz="3200" dirty="0" smtClean="0">
                <a:solidFill>
                  <a:srgbClr val="FF0000"/>
                </a:solidFill>
              </a:rPr>
              <a:t>experience</a:t>
            </a:r>
            <a:r>
              <a:rPr lang="en-US" sz="3200" dirty="0" smtClean="0"/>
              <a:t> that the nurses have.</a:t>
            </a:r>
          </a:p>
          <a:p>
            <a:r>
              <a:rPr lang="en-US" sz="3200" dirty="0" smtClean="0"/>
              <a:t>3. Power of </a:t>
            </a:r>
            <a:r>
              <a:rPr lang="en-US" sz="3200" dirty="0" smtClean="0">
                <a:solidFill>
                  <a:srgbClr val="FF0000"/>
                </a:solidFill>
              </a:rPr>
              <a:t>reward</a:t>
            </a:r>
            <a:r>
              <a:rPr lang="en-US" sz="3200" dirty="0" smtClean="0"/>
              <a:t> </a:t>
            </a:r>
            <a:r>
              <a:rPr lang="ar-IQ" sz="3200" dirty="0" smtClean="0"/>
              <a:t>مكافاة </a:t>
            </a:r>
            <a:r>
              <a:rPr lang="en-US" sz="3200" dirty="0" smtClean="0"/>
              <a:t>: this depend on the ability of someone to grant </a:t>
            </a:r>
            <a:r>
              <a:rPr lang="ar-IQ" sz="3200" dirty="0" smtClean="0"/>
              <a:t>منحة</a:t>
            </a:r>
            <a:r>
              <a:rPr lang="en-US" sz="3200" dirty="0" smtClean="0"/>
              <a:t> some other thing of reward for specific behavior or change of behavior.</a:t>
            </a:r>
          </a:p>
          <a:p>
            <a:r>
              <a:rPr lang="en-US" sz="3200" dirty="0" smtClean="0"/>
              <a:t>Rewards may include personal </a:t>
            </a:r>
            <a:r>
              <a:rPr lang="en-US" sz="3200" dirty="0" smtClean="0"/>
              <a:t>benefit </a:t>
            </a:r>
            <a:r>
              <a:rPr lang="ar-IQ" sz="3200" dirty="0" smtClean="0"/>
              <a:t>فائدة شخصية</a:t>
            </a:r>
            <a:r>
              <a:rPr lang="en-US" sz="3200" dirty="0" smtClean="0"/>
              <a:t> </a:t>
            </a:r>
            <a:r>
              <a:rPr lang="en-US" sz="3200" dirty="0" smtClean="0"/>
              <a:t>, promotion </a:t>
            </a:r>
            <a:r>
              <a:rPr lang="ar-IQ" sz="3200" dirty="0" smtClean="0"/>
              <a:t>ترقية</a:t>
            </a:r>
            <a:r>
              <a:rPr lang="en-US" sz="3200" dirty="0" smtClean="0"/>
              <a:t>, </a:t>
            </a:r>
            <a:r>
              <a:rPr lang="en-US" sz="3200" dirty="0" smtClean="0"/>
              <a:t>money , eradication of punishment.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1047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solidFill>
                  <a:srgbClr val="FF0000"/>
                </a:solidFill>
              </a:rPr>
              <a:t>4.Coercive</a:t>
            </a:r>
            <a:r>
              <a:rPr lang="en-US" sz="3200" dirty="0" smtClean="0"/>
              <a:t> (forced)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ar-IQ" sz="3200" dirty="0" smtClean="0"/>
              <a:t>العقاب </a:t>
            </a:r>
            <a:r>
              <a:rPr lang="en-US" sz="3200" dirty="0" smtClean="0"/>
              <a:t>power: the flip </a:t>
            </a:r>
            <a:r>
              <a:rPr lang="ar-IQ" sz="3200" dirty="0" smtClean="0"/>
              <a:t>الوجه </a:t>
            </a:r>
            <a:r>
              <a:rPr lang="en-US" sz="3200" dirty="0" smtClean="0"/>
              <a:t> side of reward , the ability to punish without reward </a:t>
            </a:r>
            <a:r>
              <a:rPr lang="en-US" sz="3200" dirty="0" smtClean="0"/>
              <a:t>,( publish or punish), </a:t>
            </a:r>
            <a:r>
              <a:rPr lang="en-US" sz="3200" dirty="0" smtClean="0"/>
              <a:t>this is </a:t>
            </a:r>
            <a:r>
              <a:rPr lang="en-US" sz="3200" dirty="0" smtClean="0"/>
              <a:t>sometime not </a:t>
            </a:r>
            <a:r>
              <a:rPr lang="en-US" sz="3200" dirty="0" smtClean="0"/>
              <a:t>accepted and illegal and unethical. </a:t>
            </a:r>
          </a:p>
        </p:txBody>
      </p:sp>
    </p:spTree>
    <p:extLst>
      <p:ext uri="{BB962C8B-B14F-4D97-AF65-F5344CB8AC3E}">
        <p14:creationId xmlns:p14="http://schemas.microsoft.com/office/powerpoint/2010/main" val="1549699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/>
              <a:t>5. </a:t>
            </a:r>
            <a:r>
              <a:rPr lang="en-US" sz="3200" dirty="0" smtClean="0">
                <a:solidFill>
                  <a:srgbClr val="FF0000"/>
                </a:solidFill>
              </a:rPr>
              <a:t>Legitimate</a:t>
            </a:r>
            <a:r>
              <a:rPr lang="ar-IQ" sz="3200" dirty="0" smtClean="0">
                <a:solidFill>
                  <a:srgbClr val="FF0000"/>
                </a:solidFill>
              </a:rPr>
              <a:t> الشرعي </a:t>
            </a:r>
            <a:r>
              <a:rPr lang="en-US" sz="3200" dirty="0" smtClean="0"/>
              <a:t> </a:t>
            </a:r>
            <a:r>
              <a:rPr lang="en-US" sz="3200" dirty="0"/>
              <a:t>power: this depend on the legislative or legal  act that give the individual and organization to act . Otherwise , they may have the authority to make decision. </a:t>
            </a:r>
          </a:p>
        </p:txBody>
      </p:sp>
    </p:spTree>
    <p:extLst>
      <p:ext uri="{BB962C8B-B14F-4D97-AF65-F5344CB8AC3E}">
        <p14:creationId xmlns:p14="http://schemas.microsoft.com/office/powerpoint/2010/main" val="419436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6- </a:t>
            </a:r>
            <a:r>
              <a:rPr lang="en-US" sz="3600" dirty="0" smtClean="0">
                <a:solidFill>
                  <a:srgbClr val="FF0000"/>
                </a:solidFill>
              </a:rPr>
              <a:t>Collective</a:t>
            </a:r>
            <a:r>
              <a:rPr lang="en-US" sz="3600" dirty="0" smtClean="0"/>
              <a:t> power : when a large number of individuals work together and have the same needs , believes and similar desire and well organized, the organization is the focal point of this source of power.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9273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/>
              <a:t>The main goal of any organization is to influence the policies that affect the members of organization , this effects are carried by politicians. </a:t>
            </a:r>
          </a:p>
        </p:txBody>
      </p:sp>
    </p:spTree>
    <p:extLst>
      <p:ext uri="{BB962C8B-B14F-4D97-AF65-F5344CB8AC3E}">
        <p14:creationId xmlns:p14="http://schemas.microsoft.com/office/powerpoint/2010/main" val="758130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>
                <a:solidFill>
                  <a:srgbClr val="FF0000"/>
                </a:solidFill>
              </a:rPr>
              <a:t>How to increase power in nursing?</a:t>
            </a:r>
          </a:p>
          <a:p>
            <a:pPr algn="just"/>
            <a:r>
              <a:rPr lang="en-US" sz="3600" dirty="0" smtClean="0"/>
              <a:t>1-professional unity </a:t>
            </a:r>
            <a:r>
              <a:rPr lang="ar-IQ" sz="3600" dirty="0" smtClean="0"/>
              <a:t>الوحدة مهنيا </a:t>
            </a:r>
            <a:r>
              <a:rPr lang="en-US" sz="3600" dirty="0" smtClean="0"/>
              <a:t>: </a:t>
            </a:r>
            <a:r>
              <a:rPr lang="en-US" sz="3600" dirty="0" smtClean="0"/>
              <a:t>the most and the first power needed if well organized. This leads to the most powerful group.</a:t>
            </a:r>
          </a:p>
        </p:txBody>
      </p:sp>
    </p:spTree>
    <p:extLst>
      <p:ext uri="{BB962C8B-B14F-4D97-AF65-F5344CB8AC3E}">
        <p14:creationId xmlns:p14="http://schemas.microsoft.com/office/powerpoint/2010/main" val="1448957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>
                <a:solidFill>
                  <a:srgbClr val="FF0000"/>
                </a:solidFill>
              </a:rPr>
              <a:t>2.Political</a:t>
            </a:r>
            <a:r>
              <a:rPr lang="en-US" sz="3600" dirty="0"/>
              <a:t> activity : nurses can </a:t>
            </a:r>
            <a:r>
              <a:rPr lang="en-US" sz="3600" dirty="0" smtClean="0"/>
              <a:t>gain</a:t>
            </a:r>
            <a:r>
              <a:rPr lang="ar-IQ" sz="3600" dirty="0" smtClean="0"/>
              <a:t>يحصل على </a:t>
            </a:r>
            <a:r>
              <a:rPr lang="en-US" sz="3600" dirty="0" smtClean="0"/>
              <a:t> </a:t>
            </a:r>
            <a:r>
              <a:rPr lang="en-US" sz="3600" dirty="0"/>
              <a:t>power when involved in </a:t>
            </a:r>
            <a:r>
              <a:rPr lang="en-US" sz="3600" dirty="0" smtClean="0"/>
              <a:t>political </a:t>
            </a:r>
            <a:r>
              <a:rPr lang="en-US" sz="3600" dirty="0"/>
              <a:t>activities </a:t>
            </a:r>
            <a:r>
              <a:rPr lang="en-US" sz="3600" dirty="0" smtClean="0"/>
              <a:t>.</a:t>
            </a:r>
          </a:p>
          <a:p>
            <a:pPr algn="just"/>
            <a:r>
              <a:rPr lang="en-US" sz="3600" dirty="0" smtClean="0"/>
              <a:t>Nurses </a:t>
            </a:r>
            <a:r>
              <a:rPr lang="en-US" sz="3600" dirty="0"/>
              <a:t>should know that they are affected by political decision in their practice.</a:t>
            </a:r>
          </a:p>
        </p:txBody>
      </p:sp>
    </p:spTree>
    <p:extLst>
      <p:ext uri="{BB962C8B-B14F-4D97-AF65-F5344CB8AC3E}">
        <p14:creationId xmlns:p14="http://schemas.microsoft.com/office/powerpoint/2010/main" val="187688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/>
              <a:t>3- </a:t>
            </a:r>
            <a:r>
              <a:rPr lang="en-US" sz="3600" dirty="0" smtClean="0">
                <a:solidFill>
                  <a:srgbClr val="FF0000"/>
                </a:solidFill>
              </a:rPr>
              <a:t>Accountability </a:t>
            </a:r>
            <a:r>
              <a:rPr lang="ar-IQ" sz="3600" dirty="0" smtClean="0">
                <a:solidFill>
                  <a:srgbClr val="FF0000"/>
                </a:solidFill>
              </a:rPr>
              <a:t>المسؤولية</a:t>
            </a:r>
            <a:r>
              <a:rPr lang="en-US" sz="3600" dirty="0" smtClean="0"/>
              <a:t> and professionalism : nurses should establish high standards for high quality of nursing care, delivering high quality nurse care.</a:t>
            </a:r>
          </a:p>
          <a:p>
            <a:pPr marL="0" indent="0">
              <a:buNone/>
            </a:pPr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6308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/>
              <a:t>4- </a:t>
            </a:r>
            <a:r>
              <a:rPr lang="en-US" sz="3600" dirty="0">
                <a:solidFill>
                  <a:srgbClr val="FF0000"/>
                </a:solidFill>
              </a:rPr>
              <a:t>N</a:t>
            </a:r>
            <a:r>
              <a:rPr lang="en-US" sz="3600" dirty="0" smtClean="0">
                <a:solidFill>
                  <a:srgbClr val="FF0000"/>
                </a:solidFill>
              </a:rPr>
              <a:t>etworking</a:t>
            </a:r>
            <a:r>
              <a:rPr lang="en-US" sz="3600" dirty="0" smtClean="0"/>
              <a:t> </a:t>
            </a:r>
            <a:r>
              <a:rPr lang="en-US" sz="3600" dirty="0"/>
              <a:t>: nursing support network. Teach the upcoming nurses to power and support your profession.</a:t>
            </a:r>
          </a:p>
          <a:p>
            <a:pPr algn="just"/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Don’t</a:t>
            </a:r>
            <a:r>
              <a:rPr lang="en-US" sz="3600" dirty="0"/>
              <a:t> </a:t>
            </a:r>
            <a:r>
              <a:rPr lang="en-US" sz="3600" dirty="0" err="1" smtClean="0"/>
              <a:t>critisize</a:t>
            </a:r>
            <a:r>
              <a:rPr lang="en-US" sz="3600" dirty="0" smtClean="0"/>
              <a:t> </a:t>
            </a:r>
            <a:r>
              <a:rPr lang="ar-IQ" sz="3600" dirty="0" smtClean="0"/>
              <a:t>لا تنتقد </a:t>
            </a:r>
            <a:r>
              <a:rPr lang="en-US" sz="3600" dirty="0" smtClean="0"/>
              <a:t> each </a:t>
            </a:r>
            <a:r>
              <a:rPr lang="en-US" sz="3600" dirty="0"/>
              <a:t>other in public</a:t>
            </a:r>
          </a:p>
          <a:p>
            <a:pPr algn="just"/>
            <a:r>
              <a:rPr lang="en-US" sz="3600" dirty="0"/>
              <a:t>Communicate with your institution after qualification. </a:t>
            </a:r>
          </a:p>
        </p:txBody>
      </p:sp>
    </p:spTree>
    <p:extLst>
      <p:ext uri="{BB962C8B-B14F-4D97-AF65-F5344CB8AC3E}">
        <p14:creationId xmlns:p14="http://schemas.microsoft.com/office/powerpoint/2010/main" val="3285592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Nurses especially young nurses face bulling</a:t>
            </a:r>
            <a:r>
              <a:rPr lang="ar-IQ" sz="3600" dirty="0" smtClean="0"/>
              <a:t> التنمر </a:t>
            </a:r>
            <a:r>
              <a:rPr lang="en-US" sz="3600" dirty="0" smtClean="0"/>
              <a:t> at the work place , and other violent behavior </a:t>
            </a:r>
            <a:r>
              <a:rPr lang="en-US" sz="3600" dirty="0" smtClean="0"/>
              <a:t>which leads to   high prevalence </a:t>
            </a:r>
            <a:r>
              <a:rPr lang="en-US" sz="3600" dirty="0" smtClean="0"/>
              <a:t>of </a:t>
            </a:r>
            <a:r>
              <a:rPr lang="en-US" sz="3600" dirty="0" smtClean="0"/>
              <a:t>anxiety and depression   </a:t>
            </a:r>
            <a:r>
              <a:rPr lang="en-US" sz="3600" dirty="0" smtClean="0"/>
              <a:t>among young nurses due to stress of work and burnout syndrome.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9278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Diploma degree  and secondary school graduates are not </a:t>
            </a:r>
            <a:r>
              <a:rPr lang="en-US" sz="3600" dirty="0" err="1" smtClean="0"/>
              <a:t>profession,they</a:t>
            </a:r>
            <a:r>
              <a:rPr lang="en-US" sz="3600" dirty="0" smtClean="0"/>
              <a:t>  </a:t>
            </a:r>
            <a:r>
              <a:rPr lang="en-US" sz="3600" dirty="0" smtClean="0"/>
              <a:t>are not considered as professional nurses.</a:t>
            </a:r>
          </a:p>
          <a:p>
            <a:pPr algn="just"/>
            <a:r>
              <a:rPr lang="en-US" sz="3600" dirty="0" smtClean="0"/>
              <a:t>Registered Nurses are considered as professionals because nurses study </a:t>
            </a:r>
            <a:r>
              <a:rPr lang="en-US" sz="3600" dirty="0" smtClean="0"/>
              <a:t>four academic  </a:t>
            </a:r>
            <a:r>
              <a:rPr lang="en-US" sz="3600" dirty="0" smtClean="0"/>
              <a:t>years in the nursing college and hold Bachelor degree.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82614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334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1123</TotalTime>
  <Words>555</Words>
  <Application>Microsoft Office PowerPoint</Application>
  <PresentationFormat>عرض على الشاشة (3:4)‏</PresentationFormat>
  <Paragraphs>32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تدفق</vt:lpstr>
      <vt:lpstr>Professional Nursing Care - Perspective (Trends) Power of nursing profession </vt:lpstr>
      <vt:lpstr>Power </vt:lpstr>
      <vt:lpstr>عرض تقديمي في PowerPoint</vt:lpstr>
      <vt:lpstr>When does power come from? .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   Big Thanks               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اتجاهات حل( فض) النزاع</dc:title>
  <dc:creator>DR.Ahmed Saker 2O11</dc:creator>
  <cp:lastModifiedBy>Maher</cp:lastModifiedBy>
  <cp:revision>47</cp:revision>
  <dcterms:created xsi:type="dcterms:W3CDTF">2023-03-24T08:30:42Z</dcterms:created>
  <dcterms:modified xsi:type="dcterms:W3CDTF">2023-10-15T01:38:47Z</dcterms:modified>
</cp:coreProperties>
</file>