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92" r:id="rId23"/>
    <p:sldId id="284" r:id="rId24"/>
    <p:sldId id="285" r:id="rId25"/>
    <p:sldId id="286" r:id="rId26"/>
    <p:sldId id="288" r:id="rId27"/>
    <p:sldId id="294" r:id="rId28"/>
    <p:sldId id="280" r:id="rId29"/>
    <p:sldId id="281" r:id="rId30"/>
    <p:sldId id="282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AAC63-C333-4974-8177-1CB649CF4876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7DAAF-FB02-491A-8214-042B4E294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 The key element of cohort study is time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9594E-5CC5-4CF7-9E52-969C93D8ECB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01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0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0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7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7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7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7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1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0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0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B9EBE-7B04-44F8-AC4D-8A6B752EFB9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07ED2-A7E1-44E8-B625-B6218A17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2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rinciples  of  Study Designs in Epidemiology</a:t>
            </a:r>
            <a:r>
              <a:rPr lang="id-ID" b="1" dirty="0" smtClean="0">
                <a:solidFill>
                  <a:srgbClr val="FF0000"/>
                </a:solidFill>
              </a:rPr>
              <a:t>:</a:t>
            </a:r>
            <a:br>
              <a:rPr lang="id-ID" b="1" dirty="0" smtClean="0">
                <a:solidFill>
                  <a:srgbClr val="FF0000"/>
                </a:solidFill>
              </a:rPr>
            </a:b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Professor Emeritus </a:t>
            </a:r>
            <a:r>
              <a:rPr lang="en-US" dirty="0" err="1" smtClean="0"/>
              <a:t>Hasan</a:t>
            </a:r>
            <a:r>
              <a:rPr lang="en-US" dirty="0" smtClean="0"/>
              <a:t> A. </a:t>
            </a:r>
            <a:r>
              <a:rPr lang="en-US" dirty="0" err="1" smtClean="0"/>
              <a:t>Baiee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en-US" altLang="ar-IQ" sz="3600" dirty="0">
                <a:cs typeface="Arial" panose="020B0604020202020204" pitchFamily="34" charset="0"/>
              </a:rPr>
              <a:t>-A study design is a specific </a:t>
            </a:r>
            <a:r>
              <a:rPr lang="en-US" altLang="ar-IQ" sz="3600" dirty="0" smtClean="0">
                <a:cs typeface="Arial" panose="020B0604020202020204" pitchFamily="34" charset="0"/>
              </a:rPr>
              <a:t>plan</a:t>
            </a:r>
            <a:r>
              <a:rPr lang="ar-IQ" altLang="ar-IQ" sz="3600" dirty="0" smtClean="0">
                <a:cs typeface="Arial" panose="020B0604020202020204" pitchFamily="34" charset="0"/>
              </a:rPr>
              <a:t>خطة محددة </a:t>
            </a:r>
            <a:r>
              <a:rPr lang="en-US" altLang="ar-IQ" sz="3600" dirty="0" smtClean="0">
                <a:cs typeface="Arial" panose="020B0604020202020204" pitchFamily="34" charset="0"/>
              </a:rPr>
              <a:t>or </a:t>
            </a:r>
            <a:r>
              <a:rPr lang="en-US" altLang="ar-IQ" sz="3600" dirty="0">
                <a:cs typeface="Arial" panose="020B0604020202020204" pitchFamily="34" charset="0"/>
              </a:rPr>
              <a:t>protocol for conducting </a:t>
            </a:r>
            <a:r>
              <a:rPr lang="ar-IQ" altLang="ar-IQ" sz="3600" dirty="0" smtClean="0">
                <a:cs typeface="Arial" panose="020B0604020202020204" pitchFamily="34" charset="0"/>
              </a:rPr>
              <a:t>لعمل </a:t>
            </a:r>
            <a:r>
              <a:rPr lang="en-US" altLang="ar-IQ" sz="3600" dirty="0" smtClean="0">
                <a:cs typeface="Arial" panose="020B0604020202020204" pitchFamily="34" charset="0"/>
              </a:rPr>
              <a:t>the </a:t>
            </a:r>
            <a:r>
              <a:rPr lang="en-US" altLang="ar-IQ" sz="3600" dirty="0">
                <a:cs typeface="Arial" panose="020B0604020202020204" pitchFamily="34" charset="0"/>
              </a:rPr>
              <a:t>study, which allows the investigator to translate the </a:t>
            </a:r>
            <a:r>
              <a:rPr lang="en-US" altLang="ar-IQ" sz="3600" dirty="0">
                <a:solidFill>
                  <a:schemeClr val="tx2"/>
                </a:solidFill>
                <a:cs typeface="Arial" panose="020B0604020202020204" pitchFamily="34" charset="0"/>
              </a:rPr>
              <a:t>conceptual</a:t>
            </a:r>
            <a:r>
              <a:rPr lang="en-US" altLang="ar-IQ" sz="3600" dirty="0">
                <a:cs typeface="Arial" panose="020B0604020202020204" pitchFamily="34" charset="0"/>
              </a:rPr>
              <a:t> </a:t>
            </a:r>
            <a:r>
              <a:rPr lang="en-US" altLang="ar-IQ" sz="3600" dirty="0" smtClean="0">
                <a:cs typeface="Arial" panose="020B0604020202020204" pitchFamily="34" charset="0"/>
              </a:rPr>
              <a:t>hypothesis</a:t>
            </a:r>
            <a:r>
              <a:rPr lang="ar-IQ" altLang="ar-IQ" sz="3600" dirty="0" smtClean="0">
                <a:cs typeface="Arial" panose="020B0604020202020204" pitchFamily="34" charset="0"/>
              </a:rPr>
              <a:t>المفهوم الافتراضي </a:t>
            </a:r>
            <a:r>
              <a:rPr lang="en-US" altLang="ar-IQ" sz="3600" dirty="0" smtClean="0">
                <a:cs typeface="Arial" panose="020B0604020202020204" pitchFamily="34" charset="0"/>
              </a:rPr>
              <a:t> </a:t>
            </a:r>
            <a:r>
              <a:rPr lang="en-US" altLang="ar-IQ" sz="3600" dirty="0">
                <a:cs typeface="Arial" panose="020B0604020202020204" pitchFamily="34" charset="0"/>
              </a:rPr>
              <a:t>into an </a:t>
            </a:r>
            <a:r>
              <a:rPr lang="en-US" altLang="ar-IQ" sz="3600" dirty="0">
                <a:solidFill>
                  <a:schemeClr val="hlink"/>
                </a:solidFill>
                <a:cs typeface="Arial" panose="020B0604020202020204" pitchFamily="34" charset="0"/>
              </a:rPr>
              <a:t>operational </a:t>
            </a:r>
            <a:r>
              <a:rPr lang="ar-IQ" altLang="ar-IQ" sz="3600" dirty="0" smtClean="0">
                <a:solidFill>
                  <a:schemeClr val="hlink"/>
                </a:solidFill>
                <a:cs typeface="Arial" panose="020B0604020202020204" pitchFamily="34" charset="0"/>
              </a:rPr>
              <a:t> عملي</a:t>
            </a:r>
            <a:r>
              <a:rPr lang="en-US" altLang="ar-IQ" sz="3600" dirty="0" smtClean="0">
                <a:cs typeface="Arial" panose="020B0604020202020204" pitchFamily="34" charset="0"/>
              </a:rPr>
              <a:t>one</a:t>
            </a:r>
            <a:r>
              <a:rPr lang="en-US" altLang="ar-IQ" sz="36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997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عنصر نائب للمحتوى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203920"/>
            <a:ext cx="8610600" cy="5105400"/>
          </a:xfrm>
          <a:prstGeom prst="rect">
            <a:avLst/>
          </a:prstGeom>
        </p:spPr>
      </p:pic>
      <p:sp>
        <p:nvSpPr>
          <p:cNvPr id="8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BAD2787-3ED9-49A6-ADEB-21C2661C813E}" type="slidenum">
              <a:rPr lang="ar-SA" altLang="ar-IQ" smtClean="0">
                <a:solidFill>
                  <a:srgbClr val="898989"/>
                </a:solidFill>
                <a:latin typeface="Calibri" pitchFamily="34" charset="0"/>
              </a:rPr>
              <a:pPr/>
              <a:t>3</a:t>
            </a:fld>
            <a:endParaRPr lang="en-US" altLang="ar-IQ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3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Font typeface="Arial" charset="0"/>
              <a:buNone/>
            </a:pPr>
            <a:r>
              <a:rPr lang="en-US" altLang="ar-IQ" sz="2800" dirty="0" smtClean="0"/>
              <a:t>-</a:t>
            </a:r>
            <a:r>
              <a:rPr lang="en-US" altLang="ar-IQ" dirty="0" smtClean="0"/>
              <a:t>In </a:t>
            </a:r>
            <a:r>
              <a:rPr lang="en-US" altLang="ar-IQ" b="1" i="1" dirty="0" smtClean="0">
                <a:solidFill>
                  <a:srgbClr val="FF0000"/>
                </a:solidFill>
              </a:rPr>
              <a:t>observational</a:t>
            </a:r>
            <a:r>
              <a:rPr lang="en-US" altLang="ar-IQ" b="1" dirty="0" smtClean="0">
                <a:solidFill>
                  <a:srgbClr val="FF0000"/>
                </a:solidFill>
              </a:rPr>
              <a:t> </a:t>
            </a:r>
            <a:r>
              <a:rPr lang="en-US" altLang="ar-IQ" b="1" dirty="0" smtClean="0"/>
              <a:t>studies </a:t>
            </a:r>
            <a:r>
              <a:rPr lang="ar-IQ" altLang="ar-IQ" b="1" dirty="0" smtClean="0"/>
              <a:t>دراسات الملاحظة </a:t>
            </a:r>
            <a:r>
              <a:rPr lang="en-US" altLang="ar-IQ" dirty="0" smtClean="0"/>
              <a:t>, the researcher observes</a:t>
            </a:r>
            <a:r>
              <a:rPr lang="ar-IQ" altLang="ar-IQ" dirty="0" smtClean="0"/>
              <a:t>يلاحظ </a:t>
            </a:r>
            <a:r>
              <a:rPr lang="en-US" altLang="ar-IQ" dirty="0" smtClean="0"/>
              <a:t> and systematically collects information, but does not try to change the people or animals, being observed.  In an </a:t>
            </a:r>
            <a:r>
              <a:rPr lang="en-US" altLang="ar-IQ" b="1" i="1" dirty="0" smtClean="0"/>
              <a:t>experiment </a:t>
            </a:r>
            <a:r>
              <a:rPr lang="ar-IQ" altLang="ar-IQ" b="1" i="1" dirty="0" smtClean="0"/>
              <a:t>التجريبية </a:t>
            </a:r>
            <a:r>
              <a:rPr lang="en-US" altLang="ar-IQ" dirty="0" smtClean="0"/>
              <a:t>, by contrast,  the researcher intervenes</a:t>
            </a:r>
            <a:r>
              <a:rPr lang="ar-IQ" altLang="ar-IQ" dirty="0" smtClean="0"/>
              <a:t> يتدخل </a:t>
            </a:r>
            <a:r>
              <a:rPr lang="en-US" altLang="ar-IQ" dirty="0" smtClean="0"/>
              <a:t> to change something (e.g., gives some patients a drug) and then observes what happens. </a:t>
            </a:r>
          </a:p>
          <a:p>
            <a:pPr algn="just">
              <a:buFont typeface="Wingdings" pitchFamily="2" charset="2"/>
              <a:buChar char="Ø"/>
            </a:pPr>
            <a:r>
              <a:rPr lang="en-US" altLang="ar-IQ" dirty="0" smtClean="0"/>
              <a:t> In an </a:t>
            </a:r>
            <a:r>
              <a:rPr lang="en-US" altLang="ar-IQ" dirty="0" smtClean="0">
                <a:solidFill>
                  <a:srgbClr val="FF0000"/>
                </a:solidFill>
              </a:rPr>
              <a:t>observational</a:t>
            </a:r>
            <a:r>
              <a:rPr lang="en-US" altLang="ar-IQ" dirty="0" smtClean="0"/>
              <a:t> study there is </a:t>
            </a:r>
            <a:r>
              <a:rPr lang="en-US" altLang="ar-IQ" i="1" dirty="0" smtClean="0">
                <a:solidFill>
                  <a:srgbClr val="FF0000"/>
                </a:solidFill>
              </a:rPr>
              <a:t>no</a:t>
            </a:r>
            <a:r>
              <a:rPr lang="en-US" altLang="ar-IQ" dirty="0" smtClean="0">
                <a:solidFill>
                  <a:srgbClr val="FF0000"/>
                </a:solidFill>
              </a:rPr>
              <a:t> intervention</a:t>
            </a:r>
            <a:r>
              <a:rPr lang="en-US" altLang="ar-IQ" dirty="0" smtClean="0"/>
              <a:t>. </a:t>
            </a:r>
          </a:p>
          <a:p>
            <a:pPr marL="0" indent="0">
              <a:buFont typeface="Arial" charset="0"/>
              <a:buNone/>
            </a:pPr>
            <a:r>
              <a:rPr lang="en-US" altLang="ar-IQ" sz="2800" dirty="0" smtClean="0"/>
              <a:t>.</a:t>
            </a:r>
            <a:endParaRPr lang="ar-IQ" altLang="ar-IQ" sz="28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9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-Examples of observational studies: </a:t>
            </a:r>
          </a:p>
          <a:p>
            <a:pPr marL="0" indent="0">
              <a:buNone/>
            </a:pPr>
            <a:r>
              <a:rPr lang="en-US" dirty="0" smtClean="0"/>
              <a:t>1.A survey of nutritional habits among students.</a:t>
            </a:r>
          </a:p>
          <a:p>
            <a:pPr marL="0" indent="0">
              <a:buNone/>
            </a:pPr>
            <a:r>
              <a:rPr lang="en-US" dirty="0" smtClean="0"/>
              <a:t>2. Taking blood samples to measure hemoglobin levels among pregnant mothers.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-Examples of experiments:</a:t>
            </a:r>
          </a:p>
          <a:p>
            <a:pPr marL="0" indent="0">
              <a:buNone/>
            </a:pPr>
            <a:r>
              <a:rPr lang="en-US" dirty="0" smtClean="0"/>
              <a:t>1.Test of new treatment on patient.</a:t>
            </a:r>
          </a:p>
          <a:p>
            <a:pPr marL="0" indent="0">
              <a:buNone/>
            </a:pPr>
            <a:r>
              <a:rPr lang="en-US" dirty="0" smtClean="0"/>
              <a:t>2. Effect of gentle massage on remove lower back pain in elderly individuals.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ar-IQ" sz="2800" dirty="0" smtClean="0">
                <a:solidFill>
                  <a:srgbClr val="FF0000"/>
                </a:solidFill>
              </a:rPr>
              <a:t>Descriptive and Analytical Epidemiologic studies  continue</a:t>
            </a:r>
            <a:endParaRPr lang="ar-IQ" altLang="ar-IQ" sz="2800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190500" y="749300"/>
            <a:ext cx="8763000" cy="580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altLang="ar-IQ" sz="2800" b="1" dirty="0" smtClean="0"/>
          </a:p>
          <a:p>
            <a:pPr marL="0" indent="0">
              <a:buFont typeface="Arial" charset="0"/>
              <a:buNone/>
            </a:pPr>
            <a:endParaRPr lang="en-US" altLang="ar-IQ" sz="2800" b="1" dirty="0"/>
          </a:p>
          <a:p>
            <a:pPr marL="0" indent="0">
              <a:buFont typeface="Arial" charset="0"/>
              <a:buNone/>
            </a:pPr>
            <a:r>
              <a:rPr lang="en-US" altLang="ar-IQ" sz="4000" b="1" dirty="0" smtClean="0"/>
              <a:t>-Observation Methods:.</a:t>
            </a:r>
          </a:p>
          <a:p>
            <a:pPr marL="0" indent="0">
              <a:buFont typeface="Arial" charset="0"/>
              <a:buNone/>
            </a:pPr>
            <a:r>
              <a:rPr lang="en-US" altLang="ar-IQ" dirty="0" smtClean="0">
                <a:solidFill>
                  <a:srgbClr val="FF0000"/>
                </a:solidFill>
              </a:rPr>
              <a:t>1.Selected Units</a:t>
            </a:r>
            <a:r>
              <a:rPr lang="en-US" altLang="ar-IQ" dirty="0" smtClean="0"/>
              <a:t>: individuals. </a:t>
            </a:r>
          </a:p>
          <a:p>
            <a:pPr marL="0" indent="0">
              <a:buFont typeface="Arial" charset="0"/>
              <a:buNone/>
            </a:pPr>
            <a:r>
              <a:rPr lang="en-US" altLang="ar-IQ" dirty="0" smtClean="0">
                <a:solidFill>
                  <a:srgbClr val="FF0000"/>
                </a:solidFill>
              </a:rPr>
              <a:t>2.Study Populations: </a:t>
            </a:r>
            <a:r>
              <a:rPr lang="en-US" altLang="ar-IQ" dirty="0" smtClean="0"/>
              <a:t>, longitudinal. </a:t>
            </a:r>
          </a:p>
          <a:p>
            <a:pPr marL="0" indent="0">
              <a:buFont typeface="Arial" charset="0"/>
              <a:buNone/>
            </a:pPr>
            <a:r>
              <a:rPr lang="en-US" altLang="ar-IQ" dirty="0" smtClean="0">
                <a:solidFill>
                  <a:srgbClr val="FF0000"/>
                </a:solidFill>
              </a:rPr>
              <a:t>3.Data collection timing: </a:t>
            </a:r>
            <a:r>
              <a:rPr lang="en-US" altLang="ar-IQ" dirty="0" smtClean="0"/>
              <a:t>prospectively, retrospectively, combination.</a:t>
            </a:r>
          </a:p>
          <a:p>
            <a:pPr marL="0" indent="0">
              <a:buFont typeface="Arial" charset="0"/>
              <a:buNone/>
            </a:pPr>
            <a:r>
              <a:rPr lang="en-US" altLang="ar-IQ" dirty="0" smtClean="0">
                <a:solidFill>
                  <a:srgbClr val="FF0000"/>
                </a:solidFill>
              </a:rPr>
              <a:t>4.Data collection types: </a:t>
            </a:r>
            <a:r>
              <a:rPr lang="en-US" altLang="ar-IQ" dirty="0" smtClean="0"/>
              <a:t>primary, secondary.</a:t>
            </a:r>
          </a:p>
          <a:p>
            <a:pPr marL="0" indent="0">
              <a:buFont typeface="Arial" charset="0"/>
              <a:buNone/>
            </a:pPr>
            <a:endParaRPr lang="en-US" altLang="ar-IQ" b="1" dirty="0" smtClean="0"/>
          </a:p>
          <a:p>
            <a:pPr marL="0" indent="0">
              <a:buFont typeface="Arial" charset="0"/>
              <a:buNone/>
            </a:pPr>
            <a:endParaRPr lang="en-US" altLang="ar-IQ" sz="2800" b="1" dirty="0" smtClean="0"/>
          </a:p>
          <a:p>
            <a:pPr marL="0" indent="0">
              <a:buFont typeface="Arial" charset="0"/>
              <a:buNone/>
            </a:pPr>
            <a:endParaRPr lang="ar-IQ" altLang="ar-IQ" sz="2400" dirty="0"/>
          </a:p>
        </p:txBody>
      </p:sp>
      <p:sp>
        <p:nvSpPr>
          <p:cNvPr id="6" name="عنصر نائب للتاريخ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F4E887F2-F90E-4F83-9BD3-30491775E841}" type="datetime1">
              <a:rPr lang="en-US" smtClean="0"/>
              <a:pPr>
                <a:defRPr/>
              </a:pPr>
              <a:t>11/27/2023</a:t>
            </a:fld>
            <a:endParaRPr lang="en-US"/>
          </a:p>
        </p:txBody>
      </p:sp>
      <p:sp>
        <p:nvSpPr>
          <p:cNvPr id="7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.</a:t>
            </a:r>
          </a:p>
        </p:txBody>
      </p:sp>
      <p:sp>
        <p:nvSpPr>
          <p:cNvPr id="8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F99A55C9-402D-4DD3-8FE7-A38DBD3D9C25}" type="slidenum">
              <a:rPr lang="ar-SA" altLang="ar-IQ" smtClean="0">
                <a:solidFill>
                  <a:srgbClr val="898989"/>
                </a:solidFill>
                <a:latin typeface="Calibri" pitchFamily="34" charset="0"/>
              </a:rPr>
              <a:pPr/>
              <a:t>6</a:t>
            </a:fld>
            <a:endParaRPr lang="en-US" altLang="ar-IQ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OBSERVATIONAL</a:t>
            </a:r>
            <a:r>
              <a:rPr lang="en-US" dirty="0" smtClean="0"/>
              <a:t> STUDIES: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Observational</a:t>
            </a:r>
          </a:p>
          <a:p>
            <a:pPr lvl="1" algn="just"/>
            <a:r>
              <a:rPr lang="en-US" sz="3200" dirty="0" smtClean="0">
                <a:solidFill>
                  <a:srgbClr val="FF0000"/>
                </a:solidFill>
                <a:cs typeface="Arial" charset="0"/>
              </a:rPr>
              <a:t>Descriptive</a:t>
            </a:r>
          </a:p>
          <a:p>
            <a:pPr lvl="2" algn="just"/>
            <a:r>
              <a:rPr lang="en-US" sz="2800" dirty="0" smtClean="0">
                <a:cs typeface="Arial" charset="0"/>
              </a:rPr>
              <a:t>Study of the amount and distribution of disease within a population by person, place, and time</a:t>
            </a:r>
          </a:p>
          <a:p>
            <a:pPr lvl="1" algn="just"/>
            <a:r>
              <a:rPr lang="en-US" sz="3200" dirty="0" smtClean="0">
                <a:solidFill>
                  <a:srgbClr val="FF0000"/>
                </a:solidFill>
                <a:cs typeface="Arial" charset="0"/>
              </a:rPr>
              <a:t>Analytic</a:t>
            </a:r>
          </a:p>
          <a:p>
            <a:pPr lvl="2" algn="just"/>
            <a:r>
              <a:rPr lang="en-US" sz="2800" dirty="0" smtClean="0">
                <a:cs typeface="Arial" charset="0"/>
              </a:rPr>
              <a:t>Study of the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determinants (possible causes )</a:t>
            </a:r>
            <a:r>
              <a:rPr lang="en-US" sz="2800" dirty="0" smtClean="0">
                <a:cs typeface="Arial" charset="0"/>
              </a:rPr>
              <a:t> of disease or reasons for relatively high or low frequency in specific groups.</a:t>
            </a:r>
          </a:p>
          <a:p>
            <a:pPr algn="just"/>
            <a:endParaRPr lang="en-US" sz="3600" dirty="0" smtClean="0"/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07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1-Observational studies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 smtClean="0">
                <a:solidFill>
                  <a:srgbClr val="FF0000"/>
                </a:solidFill>
              </a:rPr>
              <a:t>/ Descriptive observational studies </a:t>
            </a:r>
            <a:r>
              <a:rPr lang="ar-IQ" dirty="0" smtClean="0">
                <a:solidFill>
                  <a:srgbClr val="FF0000"/>
                </a:solidFill>
              </a:rPr>
              <a:t>دراسات الملاحظة الوصفية </a:t>
            </a:r>
            <a:r>
              <a:rPr lang="en-US" dirty="0" smtClean="0">
                <a:solidFill>
                  <a:srgbClr val="FF0000"/>
                </a:solidFill>
              </a:rPr>
              <a:t> which include the following :</a:t>
            </a:r>
          </a:p>
          <a:p>
            <a:pPr marL="0" indent="0">
              <a:buNone/>
            </a:pPr>
            <a:r>
              <a:rPr lang="en-US" dirty="0" smtClean="0"/>
              <a:t>1- Case report</a:t>
            </a:r>
            <a:r>
              <a:rPr lang="ar-IQ" dirty="0" smtClean="0"/>
              <a:t> دراسة حالة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2- Case series</a:t>
            </a:r>
            <a:r>
              <a:rPr lang="ar-IQ" dirty="0" smtClean="0"/>
              <a:t> سلسلة حالات متشابهة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3- Ecological studies (correlational)</a:t>
            </a:r>
            <a:r>
              <a:rPr lang="ar-IQ" dirty="0" smtClean="0"/>
              <a:t>الدراسات الترابطية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4-Crossectional (prevalence studies</a:t>
            </a:r>
            <a:r>
              <a:rPr lang="ar-IQ" dirty="0" smtClean="0"/>
              <a:t>( دراسات الانتشار 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5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Observational studies: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 smtClean="0"/>
              <a:t>Allow nature to take its course: the investigator </a:t>
            </a:r>
            <a:r>
              <a:rPr lang="ar-IQ" sz="3600" dirty="0" smtClean="0"/>
              <a:t>الباحث </a:t>
            </a:r>
            <a:r>
              <a:rPr lang="en-US" sz="3600" dirty="0" smtClean="0"/>
              <a:t>measures</a:t>
            </a:r>
            <a:r>
              <a:rPr lang="ar-IQ" sz="3600" dirty="0" smtClean="0"/>
              <a:t> يقيس </a:t>
            </a:r>
            <a:r>
              <a:rPr lang="en-US" sz="3600" dirty="0" smtClean="0"/>
              <a:t> but does not intervene</a:t>
            </a:r>
            <a:r>
              <a:rPr lang="ar-IQ" sz="3600" dirty="0" smtClean="0"/>
              <a:t> لا يتدخل </a:t>
            </a:r>
            <a:r>
              <a:rPr lang="en-US" sz="3600" dirty="0" smtClean="0"/>
              <a:t>. They include descriptive </a:t>
            </a:r>
            <a:r>
              <a:rPr lang="en-US" sz="3600" dirty="0"/>
              <a:t> </a:t>
            </a:r>
            <a:r>
              <a:rPr lang="en-US" sz="3600" dirty="0" smtClean="0"/>
              <a:t>and</a:t>
            </a:r>
            <a:r>
              <a:rPr lang="ar-IQ" sz="3600" dirty="0" smtClean="0"/>
              <a:t> </a:t>
            </a:r>
            <a:r>
              <a:rPr lang="en-US" sz="3600" dirty="0" smtClean="0"/>
              <a:t>analytic studies.</a:t>
            </a:r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A/ </a:t>
            </a:r>
            <a:r>
              <a:rPr lang="en-US" sz="3600" dirty="0" smtClean="0"/>
              <a:t>descriptive study is limited to a description of the occurrence  of a disease in a population and is often the </a:t>
            </a:r>
            <a:r>
              <a:rPr lang="en-US" sz="3600" dirty="0" smtClean="0">
                <a:solidFill>
                  <a:srgbClr val="FF0000"/>
                </a:solidFill>
              </a:rPr>
              <a:t>first</a:t>
            </a:r>
            <a:r>
              <a:rPr lang="en-US" sz="3600" dirty="0" smtClean="0"/>
              <a:t> step in an epidemiological investigation.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588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Advantages of  observational descriptive studies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dirty="0" smtClean="0"/>
              <a:t>They use already available data.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/>
              <a:t>They are less expensive and less time-consuming.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/>
              <a:t>They describe the pattern of disease occurrence.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/>
              <a:t>They formulate research hypothesis.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9558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1.Case report(case study);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Nurse who sees </a:t>
            </a:r>
            <a:r>
              <a:rPr lang="en-US" sz="3200" dirty="0" smtClean="0">
                <a:solidFill>
                  <a:srgbClr val="FF0000"/>
                </a:solidFill>
              </a:rPr>
              <a:t>unusual</a:t>
            </a:r>
            <a:r>
              <a:rPr lang="en-US" sz="3200" dirty="0" smtClean="0"/>
              <a:t> presentation of a common disease or a </a:t>
            </a:r>
            <a:r>
              <a:rPr lang="en-US" sz="3200" dirty="0" smtClean="0">
                <a:solidFill>
                  <a:srgbClr val="FF0000"/>
                </a:solidFill>
              </a:rPr>
              <a:t>very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rare</a:t>
            </a:r>
            <a:r>
              <a:rPr lang="en-US" sz="3200" dirty="0" smtClean="0"/>
              <a:t> disease and he/she describes the findings of this case, case description may take any relevant description of findings.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An unusual case may add to our knowledge for example myocardial infarction  (MI) in </a:t>
            </a:r>
            <a:r>
              <a:rPr lang="en-US" sz="3200" dirty="0" smtClean="0">
                <a:solidFill>
                  <a:srgbClr val="FF0000"/>
                </a:solidFill>
              </a:rPr>
              <a:t>very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young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person</a:t>
            </a:r>
            <a:r>
              <a:rPr lang="en-US" sz="3200" dirty="0" smtClean="0"/>
              <a:t> without ECG findings is unusual presentation of  MI.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365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2.Case series ( Clinical series ) studies: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</a:t>
            </a:r>
            <a:r>
              <a:rPr lang="en-US" dirty="0" smtClean="0">
                <a:solidFill>
                  <a:srgbClr val="FF0000"/>
                </a:solidFill>
              </a:rPr>
              <a:t>group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rgbClr val="FF0000"/>
                </a:solidFill>
              </a:rPr>
              <a:t>cases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FF0000"/>
                </a:solidFill>
              </a:rPr>
              <a:t>same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disease</a:t>
            </a:r>
            <a:r>
              <a:rPr lang="en-US" dirty="0" smtClean="0"/>
              <a:t> are reported but in this study we can not;</a:t>
            </a:r>
          </a:p>
          <a:p>
            <a:r>
              <a:rPr lang="en-US" dirty="0" smtClean="0"/>
              <a:t>Study the etiology of the disease</a:t>
            </a:r>
          </a:p>
          <a:p>
            <a:r>
              <a:rPr lang="en-US" dirty="0" smtClean="0"/>
              <a:t>Testing hypothesis</a:t>
            </a:r>
          </a:p>
          <a:p>
            <a:r>
              <a:rPr lang="en-US" dirty="0" smtClean="0"/>
              <a:t>Have a control group</a:t>
            </a:r>
          </a:p>
          <a:p>
            <a:r>
              <a:rPr lang="en-US" dirty="0" smtClean="0"/>
              <a:t>But in this study  it can help in generating hypothesis.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Example of case series </a:t>
            </a:r>
            <a:r>
              <a:rPr lang="ar-IQ" dirty="0">
                <a:solidFill>
                  <a:srgbClr val="FF0000"/>
                </a:solidFill>
              </a:rPr>
              <a:t>دراسة سلسلة حالات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dirty="0" smtClean="0"/>
              <a:t>Vaginal cancer  is very rare in young females if 10 cases were reported and studied  it may help us to generate a hypothesis  when we interrogated with ( contraceptive pills </a:t>
            </a:r>
            <a:r>
              <a:rPr lang="ar-IQ" dirty="0" smtClean="0"/>
              <a:t>حبوب منع الحمل (</a:t>
            </a:r>
            <a:r>
              <a:rPr lang="en-US" dirty="0" smtClean="0"/>
              <a:t> taking during pregnancy among their mothers ( this can be done by further studies).</a:t>
            </a:r>
          </a:p>
          <a:p>
            <a:pPr algn="just"/>
            <a:r>
              <a:rPr lang="en-US" dirty="0" smtClean="0"/>
              <a:t>Discovery of </a:t>
            </a:r>
            <a:r>
              <a:rPr lang="en-US" dirty="0" smtClean="0">
                <a:solidFill>
                  <a:srgbClr val="FF0000"/>
                </a:solidFill>
              </a:rPr>
              <a:t>AIDS</a:t>
            </a:r>
            <a:r>
              <a:rPr lang="en-US" dirty="0" smtClean="0"/>
              <a:t> was a case series</a:t>
            </a:r>
          </a:p>
          <a:p>
            <a:pPr algn="just"/>
            <a:r>
              <a:rPr lang="en-US" dirty="0" smtClean="0"/>
              <a:t>Many studies in  nursing sciences are case series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8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Advantages of case reports or case series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Use available clinical data.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Detailed individual data.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Add to our knowledge.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Suggest need for investigation (hypothesis generation).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>
                <a:solidFill>
                  <a:srgbClr val="FF0000"/>
                </a:solidFill>
              </a:rPr>
              <a:t>Not</a:t>
            </a:r>
            <a:r>
              <a:rPr lang="en-US" sz="3600" dirty="0"/>
              <a:t> expensive and not time consuming</a:t>
            </a:r>
          </a:p>
        </p:txBody>
      </p:sp>
    </p:spTree>
    <p:extLst>
      <p:ext uri="{BB962C8B-B14F-4D97-AF65-F5344CB8AC3E}">
        <p14:creationId xmlns:p14="http://schemas.microsoft.com/office/powerpoint/2010/main" val="2945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Disadvantages of case report or case series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May </a:t>
            </a:r>
            <a:r>
              <a:rPr lang="en-US" sz="3600" dirty="0" smtClean="0"/>
              <a:t> </a:t>
            </a:r>
            <a:r>
              <a:rPr lang="ar-IQ" sz="3600" dirty="0" smtClean="0"/>
              <a:t>تعكس</a:t>
            </a:r>
            <a:r>
              <a:rPr lang="en-US" sz="3600" dirty="0" smtClean="0"/>
              <a:t>reflect </a:t>
            </a:r>
            <a:r>
              <a:rPr lang="en-US" sz="3600" dirty="0"/>
              <a:t>experience of one person (one nurse).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No explicit(clear) comparison group.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sz="3600" dirty="0"/>
              <a:t>No hypothesis testing.</a:t>
            </a:r>
          </a:p>
          <a:p>
            <a:pPr marL="0" indent="0" algn="just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120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Ecological Studies(correlation): </a:t>
            </a:r>
            <a:r>
              <a:rPr lang="en-US" sz="3600" dirty="0" smtClean="0"/>
              <a:t>based on studying of a </a:t>
            </a:r>
            <a:r>
              <a:rPr lang="en-US" sz="3600" dirty="0" smtClean="0">
                <a:solidFill>
                  <a:srgbClr val="FF0000"/>
                </a:solidFill>
              </a:rPr>
              <a:t>group</a:t>
            </a:r>
            <a:r>
              <a:rPr lang="en-US" sz="3600" dirty="0" smtClean="0"/>
              <a:t> of people not </a:t>
            </a:r>
            <a:r>
              <a:rPr lang="en-US" sz="3600" dirty="0" smtClean="0">
                <a:solidFill>
                  <a:srgbClr val="FF0000"/>
                </a:solidFill>
              </a:rPr>
              <a:t>individuals</a:t>
            </a:r>
            <a:r>
              <a:rPr lang="en-US" sz="3600" dirty="0" smtClean="0"/>
              <a:t> </a:t>
            </a:r>
            <a:r>
              <a:rPr lang="en-US" sz="3600" dirty="0" smtClean="0"/>
              <a:t>as in previous studies.</a:t>
            </a:r>
          </a:p>
          <a:p>
            <a:pPr algn="just"/>
            <a:r>
              <a:rPr lang="en-US" sz="3600" dirty="0" smtClean="0"/>
              <a:t>Correlation data  represent average exposure level rather than individual level so we do not have each person information.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0489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 smtClean="0"/>
              <a:t>Ecological studies can generate a hypothesis and need further </a:t>
            </a:r>
            <a:r>
              <a:rPr lang="en-US" sz="3600" dirty="0" smtClean="0">
                <a:solidFill>
                  <a:srgbClr val="FF0000"/>
                </a:solidFill>
              </a:rPr>
              <a:t>confirmation</a:t>
            </a:r>
            <a:r>
              <a:rPr lang="en-US" sz="3600" dirty="0" smtClean="0"/>
              <a:t> , it provides just initial clues to causation</a:t>
            </a:r>
            <a:r>
              <a:rPr lang="ar-IQ" sz="3600" dirty="0" smtClean="0"/>
              <a:t>.</a:t>
            </a:r>
            <a:r>
              <a:rPr lang="en-US" sz="3600" dirty="0" smtClean="0"/>
              <a:t> </a:t>
            </a:r>
          </a:p>
          <a:p>
            <a:pPr algn="just"/>
            <a:r>
              <a:rPr lang="en-US" sz="3600" dirty="0" smtClean="0"/>
              <a:t>Example : as  meat consumption in different countries increases  prevalence of cancer  colon increases , Cigarette smoking increases  cancer lung prevalence increases as well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3298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Advantages of Correlational Study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They describe the disease in the </a:t>
            </a:r>
            <a:r>
              <a:rPr lang="en-US" sz="3600" dirty="0" smtClean="0">
                <a:solidFill>
                  <a:srgbClr val="FF0000"/>
                </a:solidFill>
              </a:rPr>
              <a:t>entire</a:t>
            </a:r>
            <a:r>
              <a:rPr lang="en-US" sz="3600" dirty="0" smtClean="0"/>
              <a:t> population in relation to the factor of interest.</a:t>
            </a:r>
          </a:p>
          <a:p>
            <a:pPr algn="just"/>
            <a:r>
              <a:rPr lang="en-US" sz="3600" dirty="0" smtClean="0"/>
              <a:t>They are easy to do, inexpensive and can be conducted quickly.</a:t>
            </a:r>
          </a:p>
          <a:p>
            <a:pPr algn="just"/>
            <a:r>
              <a:rPr lang="en-US" sz="3600" dirty="0" smtClean="0"/>
              <a:t>They use available data (administrative or other aggregate data).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8492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Cross-Sectional studies (prevalence studies or </a:t>
            </a:r>
            <a:r>
              <a:rPr lang="en-US" sz="3200" dirty="0" smtClean="0">
                <a:solidFill>
                  <a:srgbClr val="FF0000"/>
                </a:solidFill>
              </a:rPr>
              <a:t>surveys)</a:t>
            </a:r>
            <a:r>
              <a:rPr lang="ar-IQ" sz="3200" dirty="0" smtClean="0">
                <a:solidFill>
                  <a:srgbClr val="FF0000"/>
                </a:solidFill>
              </a:rPr>
              <a:t>دراسة المقطع العرضي  او دراسة الانتشار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en-US" dirty="0" smtClean="0"/>
              <a:t>It </a:t>
            </a:r>
            <a:r>
              <a:rPr lang="en-US" dirty="0"/>
              <a:t>is a study of a group of people at a point in time for the prevalence of a disease or an attribute </a:t>
            </a:r>
            <a:r>
              <a:rPr lang="ar-IQ" dirty="0" smtClean="0"/>
              <a:t>متعلق</a:t>
            </a:r>
            <a:r>
              <a:rPr lang="en-US" dirty="0" smtClean="0"/>
              <a:t>in </a:t>
            </a:r>
            <a:r>
              <a:rPr lang="en-US" dirty="0"/>
              <a:t>a well defined population but data is collected  at individual levels. In this study the measurements of exposure and </a:t>
            </a:r>
            <a:r>
              <a:rPr lang="en-US" dirty="0" smtClean="0"/>
              <a:t>effects </a:t>
            </a:r>
            <a:r>
              <a:rPr lang="en-US" dirty="0"/>
              <a:t>are made at the same time .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en-US" dirty="0"/>
              <a:t>Survey either: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en-US" dirty="0"/>
              <a:t>			Population survey= </a:t>
            </a:r>
            <a:r>
              <a:rPr lang="en-US" dirty="0" smtClean="0"/>
              <a:t>census</a:t>
            </a:r>
            <a:r>
              <a:rPr lang="ar-IQ" dirty="0" smtClean="0"/>
              <a:t>الاحصاء العام </a:t>
            </a:r>
            <a:endParaRPr lang="en-US" dirty="0"/>
          </a:p>
          <a:p>
            <a:pPr algn="just">
              <a:lnSpc>
                <a:spcPct val="90000"/>
              </a:lnSpc>
              <a:buNone/>
              <a:defRPr/>
            </a:pPr>
            <a:r>
              <a:rPr lang="en-US" dirty="0"/>
              <a:t>        Or          Sample survey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11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Advantages </a:t>
            </a:r>
            <a:r>
              <a:rPr lang="en-US" dirty="0">
                <a:solidFill>
                  <a:srgbClr val="FF0000"/>
                </a:solidFill>
              </a:rPr>
              <a:t>of cross sectional study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Provide generalization from the sample to the population.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They are short term studies and not expensive.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Provide good information for the health problems and good for health planners to assess  health care needs.</a:t>
            </a:r>
          </a:p>
          <a:p>
            <a:pPr marL="609600" indent="-609600" algn="just">
              <a:buFont typeface="Wingdings" pitchFamily="2" charset="2"/>
              <a:buAutoNum type="arabicPeriod"/>
              <a:defRPr/>
            </a:pPr>
            <a:r>
              <a:rPr lang="en-US" dirty="0"/>
              <a:t>Used for generating hypothesis to be </a:t>
            </a:r>
            <a:r>
              <a:rPr lang="en-US" dirty="0" smtClean="0"/>
              <a:t>tested </a:t>
            </a:r>
            <a:r>
              <a:rPr lang="en-US" dirty="0"/>
              <a:t>in further studies.</a:t>
            </a:r>
          </a:p>
          <a:p>
            <a:pPr marL="609600" indent="-609600" algn="just"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47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Disadvantages  of cross sectional study: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1. It is difficult to separate cause and effect because measurement of exposure and disease are made at one point of time and it is impossible </a:t>
            </a:r>
            <a:r>
              <a:rPr lang="en-US" smtClean="0"/>
              <a:t>to determine </a:t>
            </a:r>
            <a:r>
              <a:rPr lang="en-US" dirty="0" smtClean="0"/>
              <a:t>which came first.</a:t>
            </a:r>
          </a:p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2. Cases detected are prevalent cases (survivors) leading to survival bias cases cured or died are not detected. </a:t>
            </a:r>
          </a:p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3. Non response and this will affect the representation of the sample.</a:t>
            </a:r>
          </a:p>
          <a:p>
            <a:pPr algn="just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5624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79532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351235" y="188913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850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The time relationship between cohort and other studies</a:t>
            </a:r>
            <a:endParaRPr lang="ar-IQ" sz="4000" b="1" dirty="0">
              <a:solidFill>
                <a:srgbClr val="FF0000"/>
              </a:solidFill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3195638" y="3316289"/>
            <a:ext cx="1107281" cy="1436687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54118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Today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493544" y="3814763"/>
            <a:ext cx="1188244" cy="863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FF">
                  <a:gamma/>
                  <a:tint val="54118"/>
                  <a:invGamma/>
                </a:srgbClr>
              </a:gs>
              <a:gs pos="100000">
                <a:srgbClr val="0099FF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Tomorrow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209550" y="3825875"/>
            <a:ext cx="1188244" cy="863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FF">
                  <a:gamma/>
                  <a:tint val="54118"/>
                  <a:invGamma/>
                </a:srgbClr>
              </a:gs>
              <a:gs pos="100000">
                <a:srgbClr val="0099FF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Yesterday</a:t>
            </a: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>
            <a:off x="1014413" y="5805488"/>
            <a:ext cx="523875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4316016" y="4292600"/>
            <a:ext cx="1197769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7308304" y="3575051"/>
            <a:ext cx="1835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altLang="ar-IQ" sz="2800" b="1" dirty="0" smtClean="0">
                <a:solidFill>
                  <a:srgbClr val="FF0000"/>
                </a:solidFill>
              </a:rPr>
              <a:t> Cohort</a:t>
            </a:r>
            <a:endParaRPr lang="en-US" altLang="ar-IQ" sz="2800" b="1" dirty="0">
              <a:solidFill>
                <a:srgbClr val="FF0000"/>
              </a:solidFill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H="1">
            <a:off x="1431131" y="4257676"/>
            <a:ext cx="1777604" cy="28575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1418035" y="3629026"/>
            <a:ext cx="17776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altLang="ar-IQ" sz="2800" b="1" dirty="0">
                <a:solidFill>
                  <a:srgbClr val="FF0000"/>
                </a:solidFill>
              </a:rPr>
              <a:t>Case control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V="1">
            <a:off x="3758804" y="2609850"/>
            <a:ext cx="0" cy="67310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781301" y="2087564"/>
            <a:ext cx="237529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altLang="ar-IQ" sz="2800" b="1" dirty="0">
                <a:solidFill>
                  <a:srgbClr val="FF0000"/>
                </a:solidFill>
              </a:rPr>
              <a:t>Cross sectional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890588" y="1376363"/>
            <a:ext cx="5085160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rtlCol="1">
            <a:spAutoFit/>
          </a:bodyPr>
          <a:lstStyle/>
          <a:p>
            <a:pPr>
              <a:defRPr/>
            </a:pPr>
            <a:endParaRPr lang="ar-IQ" dirty="0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2053829" y="5805489"/>
            <a:ext cx="28789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altLang="ar-IQ" sz="2800" b="1" dirty="0">
                <a:solidFill>
                  <a:srgbClr val="FF0000"/>
                </a:solidFill>
              </a:rPr>
              <a:t>Direction of Time</a:t>
            </a:r>
          </a:p>
        </p:txBody>
      </p:sp>
    </p:spTree>
    <p:extLst>
      <p:ext uri="{BB962C8B-B14F-4D97-AF65-F5344CB8AC3E}">
        <p14:creationId xmlns:p14="http://schemas.microsoft.com/office/powerpoint/2010/main" val="57444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defRPr/>
            </a:pPr>
            <a:r>
              <a:rPr lang="en-US" altLang="ar-IQ" dirty="0" smtClean="0">
                <a:solidFill>
                  <a:srgbClr val="FF0000"/>
                </a:solidFill>
                <a:cs typeface="Arial" pitchFamily="34" charset="0"/>
              </a:rPr>
              <a:t>2.Observational analytic studies</a:t>
            </a:r>
            <a:endParaRPr lang="en-US" altLang="ar-IQ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CASE CONTROL </a:t>
            </a:r>
            <a:r>
              <a:rPr lang="en-US" sz="3600" dirty="0" smtClean="0">
                <a:solidFill>
                  <a:srgbClr val="FF0000"/>
                </a:solidFill>
              </a:rPr>
              <a:t>Studies</a:t>
            </a:r>
            <a:r>
              <a:rPr lang="ar-IQ" sz="3600" dirty="0" smtClean="0">
                <a:solidFill>
                  <a:srgbClr val="FF0000"/>
                </a:solidFill>
              </a:rPr>
              <a:t> الحالات والشواهد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dirty="0" smtClean="0"/>
              <a:t>-compare people with a condition ( disease or cases) to a people without the condition (controls) to study risk factors.</a:t>
            </a:r>
          </a:p>
          <a:p>
            <a:r>
              <a:rPr lang="en-US" sz="3600" dirty="0" smtClean="0"/>
              <a:t>For example, the </a:t>
            </a:r>
            <a:r>
              <a:rPr lang="en-US" sz="3600" dirty="0" smtClean="0">
                <a:solidFill>
                  <a:srgbClr val="FF0000"/>
                </a:solidFill>
              </a:rPr>
              <a:t>first</a:t>
            </a:r>
            <a:r>
              <a:rPr lang="en-US" sz="3600" dirty="0" smtClean="0"/>
              <a:t> studies that pointed out the </a:t>
            </a:r>
            <a:r>
              <a:rPr lang="en-US" sz="3600" dirty="0" smtClean="0">
                <a:solidFill>
                  <a:srgbClr val="FF0000"/>
                </a:solidFill>
              </a:rPr>
              <a:t>strong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connection</a:t>
            </a:r>
            <a:r>
              <a:rPr lang="en-US" sz="3600" dirty="0" smtClean="0"/>
              <a:t> between smoking and lung cancer were Case-Control Studies.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55749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Advantages  of case control studies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/>
              <a:t>1.Can study rare health outcomes quickly/less expensively</a:t>
            </a:r>
          </a:p>
          <a:p>
            <a:pPr marL="0" indent="0" algn="just">
              <a:buNone/>
            </a:pPr>
            <a:r>
              <a:rPr lang="en-US" sz="3600" dirty="0" smtClean="0"/>
              <a:t>2.Can study multiple exposures for a single outcome(  disease)</a:t>
            </a:r>
          </a:p>
          <a:p>
            <a:pPr marL="0" indent="0" algn="just">
              <a:buNone/>
            </a:pPr>
            <a:r>
              <a:rPr lang="en-US" sz="3600" dirty="0" smtClean="0"/>
              <a:t>3.Good for cases where the total population at risk is not well defined</a:t>
            </a:r>
          </a:p>
          <a:p>
            <a:pPr marL="0" indent="0" algn="just">
              <a:buNone/>
            </a:pPr>
            <a:r>
              <a:rPr lang="en-US" sz="3600" dirty="0" smtClean="0"/>
              <a:t>4. Easier to conduct</a:t>
            </a:r>
          </a:p>
        </p:txBody>
      </p:sp>
    </p:spTree>
    <p:extLst>
      <p:ext uri="{BB962C8B-B14F-4D97-AF65-F5344CB8AC3E}">
        <p14:creationId xmlns:p14="http://schemas.microsoft.com/office/powerpoint/2010/main" val="4251482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Disadvantages of case control study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Greater </a:t>
            </a:r>
            <a:r>
              <a:rPr lang="en-US" sz="3600" dirty="0"/>
              <a:t>potential for bias because of smaller </a:t>
            </a:r>
            <a:r>
              <a:rPr lang="en-US" sz="3600" dirty="0">
                <a:solidFill>
                  <a:srgbClr val="FF0000"/>
                </a:solidFill>
              </a:rPr>
              <a:t>sample</a:t>
            </a:r>
            <a:r>
              <a:rPr lang="en-US" sz="3600" dirty="0"/>
              <a:t> size and because selection is done after risk and </a:t>
            </a:r>
            <a:r>
              <a:rPr lang="en-US" sz="3600" dirty="0" smtClean="0"/>
              <a:t>outcome( disease) </a:t>
            </a:r>
            <a:r>
              <a:rPr lang="en-US" sz="3600" dirty="0"/>
              <a:t>have </a:t>
            </a:r>
            <a:r>
              <a:rPr lang="en-US" sz="3600" dirty="0" smtClean="0"/>
              <a:t>occurred.</a:t>
            </a:r>
          </a:p>
          <a:p>
            <a:pPr algn="just"/>
            <a:r>
              <a:rPr lang="en-US" sz="3600" dirty="0" smtClean="0"/>
              <a:t>Recall biases  </a:t>
            </a:r>
            <a:r>
              <a:rPr lang="ar-IQ" sz="3600" dirty="0" smtClean="0"/>
              <a:t>اخطاء </a:t>
            </a:r>
            <a:r>
              <a:rPr lang="ar-IQ" sz="3600" dirty="0"/>
              <a:t> </a:t>
            </a:r>
            <a:r>
              <a:rPr lang="ar-IQ" sz="3600" dirty="0" smtClean="0"/>
              <a:t> عدم التذكر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9049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Observational analytic studies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Cohort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studies, follow up , prospective , longitudinal </a:t>
            </a:r>
            <a:r>
              <a:rPr lang="en-US" sz="3600" dirty="0" smtClean="0"/>
              <a:t> </a:t>
            </a:r>
            <a:r>
              <a:rPr lang="ar-IQ" sz="3600" dirty="0" smtClean="0"/>
              <a:t>الدراسات التتابعية </a:t>
            </a:r>
            <a:r>
              <a:rPr lang="en-US" sz="3600" dirty="0" smtClean="0"/>
              <a:t>:-compare groups of people who have been exposed to suspected risk factors to groups of people who have not been exposed to determine who develops a disease or other outcome.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891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9144000" cy="6857999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ar-IQ"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1267691" y="609601"/>
            <a:ext cx="6806046" cy="57219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737" y="-1"/>
            <a:ext cx="1070263" cy="1477109"/>
          </a:xfrm>
          <a:prstGeom prst="rect">
            <a:avLst/>
          </a:prstGeom>
          <a:noFill/>
        </p:spPr>
      </p:pic>
      <p:sp>
        <p:nvSpPr>
          <p:cNvPr id="9" name="Oval 2"/>
          <p:cNvSpPr>
            <a:spLocks noChangeArrowheads="1"/>
          </p:cNvSpPr>
          <p:nvPr/>
        </p:nvSpPr>
        <p:spPr bwMode="auto">
          <a:xfrm>
            <a:off x="188119" y="2855913"/>
            <a:ext cx="1350169" cy="17970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54118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Population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3590925" y="2205038"/>
            <a:ext cx="1188244" cy="863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FF">
                  <a:gamma/>
                  <a:tint val="54118"/>
                  <a:invGamma/>
                </a:srgbClr>
              </a:gs>
              <a:gs pos="100000">
                <a:srgbClr val="0099FF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Exposed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644504" y="4652963"/>
            <a:ext cx="1188244" cy="863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FF">
                  <a:gamma/>
                  <a:tint val="54118"/>
                  <a:invGamma/>
                </a:srgbClr>
              </a:gs>
              <a:gs pos="100000">
                <a:srgbClr val="0099FF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Not exposed</a:t>
            </a: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5264944" y="1700214"/>
            <a:ext cx="1403747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99">
                  <a:gamma/>
                  <a:tint val="54118"/>
                  <a:invGamma/>
                </a:srgbClr>
              </a:gs>
              <a:gs pos="100000">
                <a:srgbClr val="009999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Diseased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5264944" y="2852739"/>
            <a:ext cx="1403747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99">
                  <a:gamma/>
                  <a:tint val="54118"/>
                  <a:invGamma/>
                </a:srgbClr>
              </a:gs>
              <a:gs pos="100000">
                <a:srgbClr val="009999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Non-diseased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5264944" y="4149726"/>
            <a:ext cx="1403747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99">
                  <a:gamma/>
                  <a:tint val="54118"/>
                  <a:invGamma/>
                </a:srgbClr>
              </a:gs>
              <a:gs pos="100000">
                <a:srgbClr val="009999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Diseased</a:t>
            </a: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5264944" y="5302251"/>
            <a:ext cx="1403747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99">
                  <a:gamma/>
                  <a:tint val="54118"/>
                  <a:invGamma/>
                </a:srgbClr>
              </a:gs>
              <a:gs pos="100000">
                <a:srgbClr val="009999"/>
              </a:gs>
            </a:gsLst>
            <a:lin ang="5400000" scaled="1"/>
          </a:gradFill>
          <a:ln w="508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Non-diseased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998935" y="981075"/>
            <a:ext cx="5238750" cy="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780360" y="981075"/>
            <a:ext cx="1295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altLang="ar-IQ" sz="3600" b="1" dirty="0">
                <a:solidFill>
                  <a:srgbClr val="FF0000"/>
                </a:solidFill>
              </a:rPr>
              <a:t>Time</a:t>
            </a: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998935" y="635000"/>
            <a:ext cx="5237559" cy="0"/>
          </a:xfrm>
          <a:prstGeom prst="line">
            <a:avLst/>
          </a:prstGeom>
          <a:noFill/>
          <a:ln w="63500">
            <a:solidFill>
              <a:srgbClr val="00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269206" y="44451"/>
            <a:ext cx="307776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altLang="ar-IQ" sz="2800" b="1" dirty="0">
                <a:solidFill>
                  <a:srgbClr val="FFC000"/>
                </a:solidFill>
              </a:rPr>
              <a:t>Direction of inquiry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0" y="6234114"/>
            <a:ext cx="6858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ar-IQ" sz="3200"/>
              <a:t>Figure shows cohort study design</a:t>
            </a:r>
          </a:p>
        </p:txBody>
      </p:sp>
      <p:cxnSp>
        <p:nvCxnSpPr>
          <p:cNvPr id="21" name="AutoShape 20"/>
          <p:cNvCxnSpPr>
            <a:cxnSpLocks noChangeShapeType="1"/>
            <a:stCxn id="11" idx="3"/>
            <a:endCxn id="14" idx="1"/>
          </p:cNvCxnSpPr>
          <p:nvPr/>
        </p:nvCxnSpPr>
        <p:spPr bwMode="auto">
          <a:xfrm flipV="1">
            <a:off x="4851797" y="4510089"/>
            <a:ext cx="394097" cy="574675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21"/>
          <p:cNvCxnSpPr>
            <a:cxnSpLocks noChangeShapeType="1"/>
            <a:stCxn id="11" idx="3"/>
            <a:endCxn id="15" idx="1"/>
          </p:cNvCxnSpPr>
          <p:nvPr/>
        </p:nvCxnSpPr>
        <p:spPr bwMode="auto">
          <a:xfrm>
            <a:off x="4851797" y="5084763"/>
            <a:ext cx="394097" cy="577850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22"/>
          <p:cNvCxnSpPr>
            <a:cxnSpLocks noChangeShapeType="1"/>
            <a:stCxn id="10" idx="3"/>
            <a:endCxn id="12" idx="1"/>
          </p:cNvCxnSpPr>
          <p:nvPr/>
        </p:nvCxnSpPr>
        <p:spPr bwMode="auto">
          <a:xfrm flipV="1">
            <a:off x="4798219" y="2060576"/>
            <a:ext cx="447675" cy="576263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AutoShape 23"/>
          <p:cNvCxnSpPr>
            <a:cxnSpLocks noChangeShapeType="1"/>
            <a:stCxn id="10" idx="3"/>
            <a:endCxn id="13" idx="1"/>
          </p:cNvCxnSpPr>
          <p:nvPr/>
        </p:nvCxnSpPr>
        <p:spPr bwMode="auto">
          <a:xfrm>
            <a:off x="4798219" y="2636838"/>
            <a:ext cx="447675" cy="576262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2025254" y="3068639"/>
            <a:ext cx="892969" cy="136842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tint val="54118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50800">
            <a:solidFill>
              <a:srgbClr val="FFFFFF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Cohort</a:t>
            </a:r>
          </a:p>
        </p:txBody>
      </p:sp>
      <p:cxnSp>
        <p:nvCxnSpPr>
          <p:cNvPr id="26" name="AutoShape 26"/>
          <p:cNvCxnSpPr>
            <a:cxnSpLocks noChangeShapeType="1"/>
            <a:stCxn id="25" idx="3"/>
            <a:endCxn id="10" idx="1"/>
          </p:cNvCxnSpPr>
          <p:nvPr/>
        </p:nvCxnSpPr>
        <p:spPr bwMode="auto">
          <a:xfrm flipV="1">
            <a:off x="2937273" y="2636838"/>
            <a:ext cx="634603" cy="1116012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27"/>
          <p:cNvCxnSpPr>
            <a:cxnSpLocks noChangeShapeType="1"/>
            <a:stCxn id="25" idx="3"/>
            <a:endCxn id="11" idx="1"/>
          </p:cNvCxnSpPr>
          <p:nvPr/>
        </p:nvCxnSpPr>
        <p:spPr bwMode="auto">
          <a:xfrm>
            <a:off x="2937273" y="3752851"/>
            <a:ext cx="688181" cy="1331913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28"/>
          <p:cNvCxnSpPr>
            <a:cxnSpLocks noChangeShapeType="1"/>
            <a:stCxn id="9" idx="6"/>
            <a:endCxn id="25" idx="1"/>
          </p:cNvCxnSpPr>
          <p:nvPr/>
        </p:nvCxnSpPr>
        <p:spPr bwMode="auto">
          <a:xfrm flipV="1">
            <a:off x="1557337" y="3752850"/>
            <a:ext cx="448866" cy="1588"/>
          </a:xfrm>
          <a:prstGeom prst="straightConnector1">
            <a:avLst/>
          </a:prstGeom>
          <a:noFill/>
          <a:ln w="50800">
            <a:solidFill>
              <a:srgbClr val="FFFF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1115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74638"/>
            <a:ext cx="76200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 smtClean="0">
                <a:solidFill>
                  <a:srgbClr val="FF0000"/>
                </a:solidFill>
              </a:rPr>
              <a:t>Experimental Studies</a:t>
            </a:r>
            <a:endParaRPr lang="ar-IQ" sz="4800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Investigator can “</a:t>
            </a:r>
            <a:r>
              <a:rPr lang="en-US" altLang="en-US" dirty="0" smtClean="0">
                <a:solidFill>
                  <a:srgbClr val="FF0000"/>
                </a:solidFill>
              </a:rPr>
              <a:t>control</a:t>
            </a:r>
            <a:r>
              <a:rPr lang="en-US" altLang="en-US" dirty="0" smtClean="0"/>
              <a:t>” the exposure</a:t>
            </a:r>
          </a:p>
          <a:p>
            <a:r>
              <a:rPr lang="en-US" altLang="en-US" dirty="0" smtClean="0"/>
              <a:t>Akin </a:t>
            </a:r>
            <a:r>
              <a:rPr lang="ar-IQ" altLang="en-US" dirty="0" smtClean="0"/>
              <a:t>مشابه </a:t>
            </a:r>
            <a:r>
              <a:rPr lang="en-US" altLang="en-US" dirty="0" smtClean="0"/>
              <a:t>to laboratory experiments except living populations are the subjects</a:t>
            </a:r>
          </a:p>
          <a:p>
            <a:r>
              <a:rPr lang="en-US" altLang="en-US" dirty="0" smtClean="0"/>
              <a:t>Generally involves random assignment to groups</a:t>
            </a:r>
          </a:p>
          <a:p>
            <a:r>
              <a:rPr lang="en-US" altLang="en-US" dirty="0" smtClean="0">
                <a:solidFill>
                  <a:srgbClr val="FF0000"/>
                </a:solidFill>
              </a:rPr>
              <a:t>Clinical</a:t>
            </a:r>
            <a:r>
              <a:rPr lang="en-US" altLang="en-US" dirty="0" smtClean="0"/>
              <a:t> </a:t>
            </a:r>
            <a:r>
              <a:rPr lang="en-US" altLang="en-US" dirty="0" smtClean="0">
                <a:solidFill>
                  <a:srgbClr val="FF0000"/>
                </a:solidFill>
              </a:rPr>
              <a:t>trials</a:t>
            </a:r>
            <a:r>
              <a:rPr lang="en-US" altLang="en-US" dirty="0" smtClean="0"/>
              <a:t> </a:t>
            </a:r>
            <a:r>
              <a:rPr lang="ar-IQ" altLang="en-US" dirty="0" smtClean="0"/>
              <a:t>التجارب السريرية </a:t>
            </a:r>
            <a:r>
              <a:rPr lang="en-US" altLang="en-US" dirty="0" smtClean="0"/>
              <a:t>are the most well known experimental design</a:t>
            </a:r>
          </a:p>
          <a:p>
            <a:r>
              <a:rPr lang="en-US" altLang="en-US" dirty="0" smtClean="0"/>
              <a:t>The ultimate step in testing causal hypotheses</a:t>
            </a:r>
            <a:endParaRPr lang="ar-IQ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64A1D878-CAAC-44DD-BABE-F18DB482B439}" type="datetime1">
              <a:rPr lang="en-US" smtClean="0"/>
              <a:pPr>
                <a:defRPr/>
              </a:pPr>
              <a:t>11/27/2023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9895E01-102E-4D0F-B121-0301C3E9C297}" type="slidenum">
              <a:rPr lang="ar-SA" smtClean="0">
                <a:solidFill>
                  <a:srgbClr val="898989"/>
                </a:solidFill>
                <a:latin typeface="Calibri" pitchFamily="34" charset="0"/>
              </a:rPr>
              <a:pPr/>
              <a:t>28</a:t>
            </a:fld>
            <a:endParaRPr lang="en-US" smtClean="0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6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altLang="en-US" dirty="0" smtClean="0"/>
              <a:t>In an </a:t>
            </a:r>
            <a:r>
              <a:rPr lang="en-US" altLang="en-US" dirty="0" smtClean="0">
                <a:solidFill>
                  <a:srgbClr val="FF0000"/>
                </a:solidFill>
              </a:rPr>
              <a:t>experiment</a:t>
            </a:r>
            <a:r>
              <a:rPr lang="en-US" altLang="en-US" dirty="0" smtClean="0"/>
              <a:t>, we are interested in the consequences of some treatment or intervention  on some outcome.</a:t>
            </a:r>
          </a:p>
          <a:p>
            <a:pPr algn="just"/>
            <a:r>
              <a:rPr lang="en-US" altLang="en-US" dirty="0" smtClean="0"/>
              <a:t>The subjects in the study who actually receive the treatment of interest are called the </a:t>
            </a:r>
            <a:r>
              <a:rPr lang="en-US" altLang="en-US" dirty="0" smtClean="0">
                <a:solidFill>
                  <a:srgbClr val="FF0000"/>
                </a:solidFill>
              </a:rPr>
              <a:t>treatment</a:t>
            </a:r>
            <a:r>
              <a:rPr lang="en-US" altLang="en-US" dirty="0" smtClean="0">
                <a:solidFill>
                  <a:srgbClr val="00FFFF"/>
                </a:solidFill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</a:rPr>
              <a:t>group or study group</a:t>
            </a:r>
            <a:r>
              <a:rPr lang="en-US" altLang="en-US" dirty="0" smtClean="0"/>
              <a:t>.</a:t>
            </a:r>
          </a:p>
          <a:p>
            <a:pPr algn="just"/>
            <a:r>
              <a:rPr lang="en-US" altLang="en-US" dirty="0" smtClean="0"/>
              <a:t>The subjects in the study who receive no treatment or a different treatment are called the </a:t>
            </a:r>
            <a:r>
              <a:rPr lang="en-US" altLang="en-US" dirty="0" smtClean="0">
                <a:solidFill>
                  <a:srgbClr val="FF0000"/>
                </a:solidFill>
              </a:rPr>
              <a:t>comparison</a:t>
            </a:r>
            <a:r>
              <a:rPr lang="en-US" altLang="en-US" dirty="0" smtClean="0">
                <a:solidFill>
                  <a:srgbClr val="00FFFF"/>
                </a:solidFill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</a:rPr>
              <a:t>group</a:t>
            </a:r>
            <a:r>
              <a:rPr lang="en-US" altLang="en-US" dirty="0" smtClean="0">
                <a:solidFill>
                  <a:srgbClr val="00FFFF"/>
                </a:solidFill>
              </a:rPr>
              <a:t> or </a:t>
            </a:r>
            <a:r>
              <a:rPr lang="en-US" altLang="en-US" dirty="0" smtClean="0">
                <a:solidFill>
                  <a:srgbClr val="FF0000"/>
                </a:solidFill>
              </a:rPr>
              <a:t>control</a:t>
            </a:r>
            <a:r>
              <a:rPr lang="en-US" altLang="en-US" dirty="0" smtClean="0">
                <a:solidFill>
                  <a:srgbClr val="00FFFF"/>
                </a:solidFill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</a:rPr>
              <a:t>group</a:t>
            </a:r>
            <a:r>
              <a:rPr lang="en-US" altLang="en-US" dirty="0" smtClean="0"/>
              <a:t>.</a:t>
            </a:r>
          </a:p>
          <a:p>
            <a:pPr algn="just"/>
            <a:endParaRPr lang="ar-IQ" sz="2400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1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Disadvantages of experimental studies :</a:t>
            </a:r>
          </a:p>
          <a:p>
            <a:pPr algn="just"/>
            <a:r>
              <a:rPr lang="en-US" sz="3600" dirty="0" smtClean="0"/>
              <a:t>Very expensive</a:t>
            </a:r>
          </a:p>
          <a:p>
            <a:pPr algn="just"/>
            <a:r>
              <a:rPr lang="en-US" sz="3600" dirty="0" smtClean="0"/>
              <a:t>Not appropriate to answer certain types of questions</a:t>
            </a:r>
          </a:p>
          <a:p>
            <a:pPr algn="just"/>
            <a:r>
              <a:rPr lang="en-US" sz="3600" dirty="0"/>
              <a:t>I</a:t>
            </a:r>
            <a:r>
              <a:rPr lang="en-US" sz="3600" dirty="0" smtClean="0"/>
              <a:t>t may be </a:t>
            </a:r>
            <a:r>
              <a:rPr lang="en-US" sz="3600" dirty="0" smtClean="0">
                <a:solidFill>
                  <a:srgbClr val="FF0000"/>
                </a:solidFill>
              </a:rPr>
              <a:t>unethical</a:t>
            </a:r>
            <a:r>
              <a:rPr lang="en-US" sz="3600" dirty="0" smtClean="0"/>
              <a:t>, for example, to assign persons to certain treatment or comparison groups, if we suspect some doubt harmful effects.</a:t>
            </a:r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55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233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1299</Words>
  <Application>Microsoft Office PowerPoint</Application>
  <PresentationFormat>عرض على الشاشة (3:4)‏</PresentationFormat>
  <Paragraphs>142</Paragraphs>
  <Slides>31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نسق Office</vt:lpstr>
      <vt:lpstr>Principles  of  Study Designs in Epidemiology: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OBSERVATIONAL STUDIES:</vt:lpstr>
      <vt:lpstr>1-Observational studies </vt:lpstr>
      <vt:lpstr>Observational studies: </vt:lpstr>
      <vt:lpstr>Advantages of  observational descriptive studies</vt:lpstr>
      <vt:lpstr>1.Case report(case study);</vt:lpstr>
      <vt:lpstr>2.Case series ( Clinical series ) studies:</vt:lpstr>
      <vt:lpstr>Example of case series دراسة سلسلة حالات :</vt:lpstr>
      <vt:lpstr>Advantages of case reports or case series</vt:lpstr>
      <vt:lpstr>Disadvantages of case report or case series</vt:lpstr>
      <vt:lpstr>عرض تقديمي في PowerPoint</vt:lpstr>
      <vt:lpstr>عرض تقديمي في PowerPoint</vt:lpstr>
      <vt:lpstr>Advantages of Correlational Study</vt:lpstr>
      <vt:lpstr>Cross-Sectional studies (prevalence studies or surveys)دراسة المقطع العرضي  او دراسة الانتشار </vt:lpstr>
      <vt:lpstr>عرض تقديمي في PowerPoint</vt:lpstr>
      <vt:lpstr>Disadvantages  of cross sectional study:</vt:lpstr>
      <vt:lpstr>عرض تقديمي في PowerPoint</vt:lpstr>
      <vt:lpstr>2.Observational analytic studies</vt:lpstr>
      <vt:lpstr>Advantages  of case control studies </vt:lpstr>
      <vt:lpstr>Disadvantages of case control study </vt:lpstr>
      <vt:lpstr>Observational analytic studies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design in Epidemiology: Principles and Methods</dc:title>
  <dc:creator>DR.Ahmed Saker 2O11</dc:creator>
  <cp:lastModifiedBy>Maher</cp:lastModifiedBy>
  <cp:revision>59</cp:revision>
  <dcterms:created xsi:type="dcterms:W3CDTF">2022-12-16T12:23:04Z</dcterms:created>
  <dcterms:modified xsi:type="dcterms:W3CDTF">2023-11-27T15:58:49Z</dcterms:modified>
</cp:coreProperties>
</file>