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22"/>
  </p:notesMasterIdLst>
  <p:sldIdLst>
    <p:sldId id="256" r:id="rId2"/>
    <p:sldId id="270" r:id="rId3"/>
    <p:sldId id="272" r:id="rId4"/>
    <p:sldId id="295" r:id="rId5"/>
    <p:sldId id="297" r:id="rId6"/>
    <p:sldId id="289" r:id="rId7"/>
    <p:sldId id="293" r:id="rId8"/>
    <p:sldId id="291" r:id="rId9"/>
    <p:sldId id="299" r:id="rId10"/>
    <p:sldId id="274" r:id="rId11"/>
    <p:sldId id="276" r:id="rId12"/>
    <p:sldId id="278" r:id="rId13"/>
    <p:sldId id="280" r:id="rId14"/>
    <p:sldId id="282" r:id="rId15"/>
    <p:sldId id="284" r:id="rId16"/>
    <p:sldId id="286" r:id="rId17"/>
    <p:sldId id="300" r:id="rId18"/>
    <p:sldId id="302" r:id="rId19"/>
    <p:sldId id="304" r:id="rId20"/>
    <p:sldId id="311" r:id="rId21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0B3C79-A470-4427-8B77-B9C55671A648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9B3FA-CE2C-425F-84C6-3115647B8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495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16C23-EC6C-4BF0-825E-41208D54CEEF}" type="datetimeFigureOut">
              <a:rPr lang="ar-IQ" smtClean="0"/>
              <a:t>28/04/1445</a:t>
            </a:fld>
            <a:endParaRPr lang="ar-IQ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FC387-9D42-4827-A5C7-C47A9ABD2BEA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16C23-EC6C-4BF0-825E-41208D54CEEF}" type="datetimeFigureOut">
              <a:rPr lang="ar-IQ" smtClean="0"/>
              <a:t>28/04/1445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FC387-9D42-4827-A5C7-C47A9ABD2BEA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16C23-EC6C-4BF0-825E-41208D54CEEF}" type="datetimeFigureOut">
              <a:rPr lang="ar-IQ" smtClean="0"/>
              <a:t>28/04/1445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FC387-9D42-4827-A5C7-C47A9ABD2BEA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16C23-EC6C-4BF0-825E-41208D54CEEF}" type="datetimeFigureOut">
              <a:rPr lang="ar-IQ" smtClean="0"/>
              <a:t>28/04/1445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FC387-9D42-4827-A5C7-C47A9ABD2BEA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16C23-EC6C-4BF0-825E-41208D54CEEF}" type="datetimeFigureOut">
              <a:rPr lang="ar-IQ" smtClean="0"/>
              <a:t>28/04/1445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FC387-9D42-4827-A5C7-C47A9ABD2BEA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16C23-EC6C-4BF0-825E-41208D54CEEF}" type="datetimeFigureOut">
              <a:rPr lang="ar-IQ" smtClean="0"/>
              <a:t>28/04/1445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FC387-9D42-4827-A5C7-C47A9ABD2BEA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16C23-EC6C-4BF0-825E-41208D54CEEF}" type="datetimeFigureOut">
              <a:rPr lang="ar-IQ" smtClean="0"/>
              <a:t>28/04/1445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FC387-9D42-4827-A5C7-C47A9ABD2BEA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16C23-EC6C-4BF0-825E-41208D54CEEF}" type="datetimeFigureOut">
              <a:rPr lang="ar-IQ" smtClean="0"/>
              <a:t>28/04/1445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FC387-9D42-4827-A5C7-C47A9ABD2BEA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16C23-EC6C-4BF0-825E-41208D54CEEF}" type="datetimeFigureOut">
              <a:rPr lang="ar-IQ" smtClean="0"/>
              <a:t>28/04/1445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5EFC387-9D42-4827-A5C7-C47A9ABD2BEA}" type="slidenum">
              <a:rPr lang="ar-IQ" smtClean="0"/>
              <a:t>‹#›</a:t>
            </a:fld>
            <a:endParaRPr lang="ar-IQ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16C23-EC6C-4BF0-825E-41208D54CEEF}" type="datetimeFigureOut">
              <a:rPr lang="ar-IQ" smtClean="0"/>
              <a:t>28/04/1445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FC387-9D42-4827-A5C7-C47A9ABD2BEA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16C23-EC6C-4BF0-825E-41208D54CEEF}" type="datetimeFigureOut">
              <a:rPr lang="ar-IQ" smtClean="0"/>
              <a:t>28/04/1445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FC387-9D42-4827-A5C7-C47A9ABD2BEA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DB16C23-EC6C-4BF0-825E-41208D54CEEF}" type="datetimeFigureOut">
              <a:rPr lang="ar-IQ" smtClean="0"/>
              <a:t>28/04/1445</a:t>
            </a:fld>
            <a:endParaRPr lang="ar-IQ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EFC387-9D42-4827-A5C7-C47A9ABD2BEA}" type="slidenum">
              <a:rPr lang="ar-IQ" smtClean="0"/>
              <a:t>‹#›</a:t>
            </a:fld>
            <a:endParaRPr lang="ar-IQ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/>
              <a:t>Change </a:t>
            </a: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 rtl="1"/>
            <a:r>
              <a:rPr lang="en-US" dirty="0" smtClean="0"/>
              <a:t>Professor  Dr. </a:t>
            </a:r>
            <a:r>
              <a:rPr lang="en-US" dirty="0" err="1" smtClean="0"/>
              <a:t>Hasan</a:t>
            </a:r>
            <a:r>
              <a:rPr lang="en-US" dirty="0" smtClean="0"/>
              <a:t> </a:t>
            </a:r>
            <a:r>
              <a:rPr lang="en-US" dirty="0" err="1" smtClean="0"/>
              <a:t>Alwan</a:t>
            </a:r>
            <a:r>
              <a:rPr lang="en-US" dirty="0" smtClean="0"/>
              <a:t> </a:t>
            </a:r>
            <a:r>
              <a:rPr lang="en-US" dirty="0" err="1" smtClean="0"/>
              <a:t>Baiee</a:t>
            </a:r>
            <a:r>
              <a:rPr lang="en-US" dirty="0" smtClean="0"/>
              <a:t> </a:t>
            </a:r>
          </a:p>
          <a:p>
            <a:pPr algn="l" rtl="1"/>
            <a:r>
              <a:rPr lang="en-US" dirty="0" smtClean="0"/>
              <a:t>Consultant  Medical Doctor, Public  Health Medicine Specialist and  Expert in WHO,EMRO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40752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 rtl="0"/>
            <a:r>
              <a:rPr lang="en-US" sz="3600" dirty="0" smtClean="0"/>
              <a:t>Health care organizations are constantly </a:t>
            </a:r>
            <a:r>
              <a:rPr lang="en-US" sz="3600" dirty="0" smtClean="0">
                <a:solidFill>
                  <a:srgbClr val="FF0000"/>
                </a:solidFill>
              </a:rPr>
              <a:t>changing</a:t>
            </a:r>
            <a:r>
              <a:rPr lang="en-US" sz="3600" dirty="0" smtClean="0"/>
              <a:t> as a result of technological advancements, ageing populations, changing disease patterns, new discoveries for the treatment of diseases and political reforms. Changes can be challenging because they contradict humans’ basic need for a stable environment.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98215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0">
              <a:buFont typeface="Wingdings" pitchFamily="2" charset="2"/>
              <a:buChar char="§"/>
            </a:pPr>
            <a:r>
              <a:rPr lang="en-US" sz="3200" dirty="0" smtClean="0">
                <a:solidFill>
                  <a:srgbClr val="FF0000"/>
                </a:solidFill>
              </a:rPr>
              <a:t>Change</a:t>
            </a:r>
            <a:r>
              <a:rPr lang="en-US" sz="3200" dirty="0" smtClean="0"/>
              <a:t> : is defined as any variation or alteration ; it is a passing from one state to another.</a:t>
            </a:r>
          </a:p>
          <a:p>
            <a:pPr algn="just">
              <a:buFont typeface="Wingdings" pitchFamily="2" charset="2"/>
              <a:buChar char="§"/>
            </a:pPr>
            <a:r>
              <a:rPr lang="en-US" sz="3200" dirty="0"/>
              <a:t>  Change means alteration of the current </a:t>
            </a:r>
            <a:r>
              <a:rPr lang="en-US" sz="3200" dirty="0" smtClean="0"/>
              <a:t>state</a:t>
            </a:r>
          </a:p>
          <a:p>
            <a:pPr algn="just">
              <a:buFont typeface="Wingdings" pitchFamily="2" charset="2"/>
              <a:buChar char="§"/>
            </a:pPr>
            <a:r>
              <a:rPr lang="en-US" sz="3200" dirty="0" smtClean="0"/>
              <a:t> Change is a useful approach  for development specific new thoughts for development and  for progress or solving  health  problems.  </a:t>
            </a:r>
            <a:endParaRPr lang="ar-IQ" sz="3200" dirty="0"/>
          </a:p>
        </p:txBody>
      </p:sp>
    </p:spTree>
    <p:extLst>
      <p:ext uri="{BB962C8B-B14F-4D97-AF65-F5344CB8AC3E}">
        <p14:creationId xmlns:p14="http://schemas.microsoft.com/office/powerpoint/2010/main" val="1515873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sz="3600" dirty="0" smtClean="0"/>
              <a:t>Improving patient care requires change management </a:t>
            </a:r>
            <a:r>
              <a:rPr lang="ar-IQ" sz="3600" dirty="0" smtClean="0"/>
              <a:t>ادارة التغير</a:t>
            </a:r>
            <a:r>
              <a:rPr lang="en-US" sz="3600" dirty="0" smtClean="0"/>
              <a:t>.</a:t>
            </a:r>
          </a:p>
          <a:p>
            <a:pPr marL="0" indent="0" algn="just">
              <a:buNone/>
            </a:pPr>
            <a:r>
              <a:rPr lang="en-US" sz="3600" dirty="0" smtClean="0"/>
              <a:t>   Change is dynamic process that is unpredictable</a:t>
            </a:r>
            <a:r>
              <a:rPr lang="ar-IQ" sz="3600" dirty="0" smtClean="0"/>
              <a:t> لا يمكن التنبؤ به </a:t>
            </a:r>
            <a:endParaRPr lang="en-US" sz="3600" dirty="0" smtClean="0"/>
          </a:p>
          <a:p>
            <a:pPr marL="0" indent="0" algn="just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Innovation</a:t>
            </a:r>
            <a:r>
              <a:rPr lang="en-US" sz="3600" dirty="0" smtClean="0"/>
              <a:t> : a </a:t>
            </a:r>
            <a:r>
              <a:rPr lang="en-US" sz="3600" dirty="0"/>
              <a:t> </a:t>
            </a:r>
            <a:r>
              <a:rPr lang="en-US" sz="3600" dirty="0" smtClean="0"/>
              <a:t>special type of change that restructured the deep social and economic value </a:t>
            </a:r>
            <a:r>
              <a:rPr lang="ar-IQ" sz="3600" dirty="0" smtClean="0"/>
              <a:t>القيمة</a:t>
            </a:r>
            <a:r>
              <a:rPr lang="en-US" sz="3600" dirty="0" smtClean="0"/>
              <a:t> of an organization.</a:t>
            </a:r>
          </a:p>
          <a:p>
            <a:pPr marL="0" indent="0" algn="just">
              <a:buNone/>
            </a:pPr>
            <a:endParaRPr lang="en-US" sz="3600" dirty="0" smtClean="0"/>
          </a:p>
          <a:p>
            <a:pPr marL="0" indent="0" algn="just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08862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characteristics of successful changes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dirty="0" smtClean="0"/>
              <a:t>Three  characteristics of successful changes were found to be of central importance for a change to be considered successful: </a:t>
            </a:r>
          </a:p>
          <a:p>
            <a:pPr marL="0" indent="0" algn="just">
              <a:buNone/>
            </a:pPr>
            <a:r>
              <a:rPr lang="en-US" sz="3200" dirty="0" smtClean="0"/>
              <a:t> (1) you have the opportunity to influence the change</a:t>
            </a:r>
          </a:p>
          <a:p>
            <a:pPr marL="0" indent="0" algn="just">
              <a:buNone/>
            </a:pPr>
            <a:r>
              <a:rPr lang="en-US" sz="3200" dirty="0" smtClean="0"/>
              <a:t> (2) you are prepared for the change and </a:t>
            </a:r>
          </a:p>
          <a:p>
            <a:pPr marL="0" indent="0" algn="just">
              <a:buNone/>
            </a:pPr>
            <a:r>
              <a:rPr lang="en-US" sz="3200" dirty="0" smtClean="0"/>
              <a:t>(3) You should recognize and have positive attitudes to   the value of the change.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1708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651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Why does health care need to change?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200" dirty="0" smtClean="0"/>
              <a:t>Evolving </a:t>
            </a:r>
            <a:r>
              <a:rPr lang="ar-IQ" sz="3200" dirty="0" smtClean="0"/>
              <a:t> تطور</a:t>
            </a:r>
            <a:r>
              <a:rPr lang="en-US" sz="3200" dirty="0" smtClean="0"/>
              <a:t>needs of Patients. </a:t>
            </a:r>
          </a:p>
          <a:p>
            <a:pPr algn="just">
              <a:buFont typeface="Wingdings" pitchFamily="2" charset="2"/>
              <a:buChar char="q"/>
            </a:pPr>
            <a:r>
              <a:rPr lang="en-US" sz="3200" dirty="0" smtClean="0"/>
              <a:t>Demands </a:t>
            </a:r>
            <a:r>
              <a:rPr lang="ar-IQ" sz="3200" dirty="0" smtClean="0"/>
              <a:t> متطلبات الرعاية </a:t>
            </a:r>
            <a:r>
              <a:rPr lang="en-US" sz="3200" dirty="0" smtClean="0"/>
              <a:t>on healthcare change due to various reasons:</a:t>
            </a:r>
          </a:p>
          <a:p>
            <a:pPr algn="just"/>
            <a:r>
              <a:rPr lang="en-US" sz="3200" dirty="0" smtClean="0"/>
              <a:t>Every year, new treatments help manage common diseases.</a:t>
            </a:r>
          </a:p>
          <a:p>
            <a:pPr algn="just">
              <a:buFont typeface="Wingdings" pitchFamily="2" charset="2"/>
              <a:buChar char="§"/>
            </a:pPr>
            <a:r>
              <a:rPr lang="en-US" sz="3200" dirty="0" smtClean="0"/>
              <a:t>Each such development affects the entire healthcare </a:t>
            </a:r>
            <a:r>
              <a:rPr lang="en-US" sz="3200" dirty="0" smtClean="0">
                <a:solidFill>
                  <a:srgbClr val="FF0000"/>
                </a:solidFill>
              </a:rPr>
              <a:t>system</a:t>
            </a:r>
            <a:r>
              <a:rPr lang="en-US" sz="3200" dirty="0" smtClean="0"/>
              <a:t> as much as it has a positive impact on patients.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8493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640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3600" dirty="0" smtClean="0"/>
              <a:t>Nurses must constantly adapt to a variety of  changes in the way they work, but their </a:t>
            </a:r>
            <a:r>
              <a:rPr lang="en-US" sz="3600" dirty="0" smtClean="0">
                <a:solidFill>
                  <a:srgbClr val="FF0000"/>
                </a:solidFill>
              </a:rPr>
              <a:t>emotional</a:t>
            </a:r>
            <a:r>
              <a:rPr lang="en-US" sz="3600" dirty="0" smtClean="0"/>
              <a:t> </a:t>
            </a:r>
            <a:r>
              <a:rPr lang="en-US" sz="3600" dirty="0" smtClean="0">
                <a:solidFill>
                  <a:srgbClr val="FF0000"/>
                </a:solidFill>
              </a:rPr>
              <a:t>responses </a:t>
            </a:r>
            <a:r>
              <a:rPr lang="en-US" sz="3600" dirty="0" smtClean="0"/>
              <a:t>can inhibit changes from being sustained in practice(burnout).</a:t>
            </a:r>
          </a:p>
          <a:p>
            <a:pPr algn="just"/>
            <a:r>
              <a:rPr lang="en-US" sz="3600" dirty="0" smtClean="0"/>
              <a:t> Implementing sustainable and meaningful change means supporting each individual to find value in new ways of working.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1657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l" rtl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Test of change </a:t>
            </a:r>
            <a:r>
              <a:rPr lang="en-US" sz="3200" dirty="0" smtClean="0"/>
              <a:t>: at the beginning we have to combine our concepts  </a:t>
            </a:r>
            <a:r>
              <a:rPr lang="ar-IQ" sz="3200" dirty="0" smtClean="0"/>
              <a:t>مفاهيم </a:t>
            </a:r>
            <a:r>
              <a:rPr lang="en-US" sz="3200" dirty="0" smtClean="0"/>
              <a:t>of change together with our knowledge and experience  about specific subject this can help for test for change.</a:t>
            </a:r>
          </a:p>
          <a:p>
            <a:pPr marL="0" indent="0" algn="l" rtl="0">
              <a:buNone/>
            </a:pPr>
            <a:r>
              <a:rPr lang="en-US" sz="3200" dirty="0" smtClean="0"/>
              <a:t>After generating ideas, run plan – do- study- act</a:t>
            </a:r>
          </a:p>
          <a:p>
            <a:pPr marL="0" indent="0" algn="l" rtl="0">
              <a:buNone/>
            </a:pPr>
            <a:r>
              <a:rPr lang="en-US" sz="3200" dirty="0" smtClean="0"/>
              <a:t> (PDSA) </a:t>
            </a:r>
            <a:r>
              <a:rPr lang="en-US" sz="3200" dirty="0" smtClean="0">
                <a:solidFill>
                  <a:srgbClr val="FF0000"/>
                </a:solidFill>
              </a:rPr>
              <a:t>cycles</a:t>
            </a:r>
            <a:r>
              <a:rPr lang="en-US" sz="3200" dirty="0" smtClean="0"/>
              <a:t> to test a change or group of changes  on small scale to see if they result in improvement, then we expand to a larger sample to be  adopted widely</a:t>
            </a:r>
            <a:r>
              <a:rPr lang="en-US" dirty="0" smtClean="0"/>
              <a:t>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642859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>
                <a:solidFill>
                  <a:srgbClr val="FF0000"/>
                </a:solidFill>
              </a:rPr>
              <a:t>Elements of change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 rtl="0">
              <a:buFont typeface="Wingdings" pitchFamily="2" charset="2"/>
              <a:buChar char="v"/>
            </a:pPr>
            <a:r>
              <a:rPr lang="en-US" sz="3200" dirty="0"/>
              <a:t>T</a:t>
            </a:r>
            <a:r>
              <a:rPr lang="en-US" sz="3200" dirty="0" smtClean="0"/>
              <a:t>here are three most important elements in changing a behavior:</a:t>
            </a:r>
          </a:p>
          <a:p>
            <a:pPr marL="0" indent="0" algn="just" rtl="0">
              <a:buNone/>
            </a:pPr>
            <a:r>
              <a:rPr lang="en-US" sz="3200" dirty="0" smtClean="0"/>
              <a:t>1- </a:t>
            </a:r>
            <a:r>
              <a:rPr lang="en-US" sz="3200" dirty="0" smtClean="0">
                <a:solidFill>
                  <a:srgbClr val="FF0000"/>
                </a:solidFill>
              </a:rPr>
              <a:t>Readiness</a:t>
            </a:r>
            <a:r>
              <a:rPr lang="en-US" sz="3200" dirty="0" smtClean="0"/>
              <a:t> to change : availability of resources and knowledge to successfully  make a change.</a:t>
            </a:r>
          </a:p>
          <a:p>
            <a:pPr marL="0" indent="0" algn="just" rtl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2.Barriers</a:t>
            </a:r>
            <a:r>
              <a:rPr lang="en-US" sz="3200" dirty="0" smtClean="0"/>
              <a:t> to change : any thing prevent people from change.</a:t>
            </a:r>
          </a:p>
          <a:p>
            <a:pPr marL="0" indent="0" algn="just" rtl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3.Expect</a:t>
            </a:r>
            <a:r>
              <a:rPr lang="en-US" sz="3200" dirty="0" smtClean="0"/>
              <a:t> relapse : what might trigger a return to a former behavior. </a:t>
            </a:r>
            <a:endParaRPr lang="ar-IQ" sz="3200" dirty="0"/>
          </a:p>
        </p:txBody>
      </p:sp>
    </p:spTree>
    <p:extLst>
      <p:ext uri="{BB962C8B-B14F-4D97-AF65-F5344CB8AC3E}">
        <p14:creationId xmlns:p14="http://schemas.microsoft.com/office/powerpoint/2010/main" val="508740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change (</a:t>
            </a:r>
            <a:r>
              <a:rPr lang="en-US" dirty="0" smtClean="0">
                <a:solidFill>
                  <a:srgbClr val="FF0000"/>
                </a:solidFill>
              </a:rPr>
              <a:t>planned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FF0000"/>
                </a:solidFill>
              </a:rPr>
              <a:t>un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planned</a:t>
            </a:r>
            <a:r>
              <a:rPr lang="en-US" dirty="0" smtClean="0"/>
              <a:t> )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FF0000"/>
                </a:solidFill>
              </a:rPr>
              <a:t>Planned change </a:t>
            </a:r>
            <a:r>
              <a:rPr lang="en-US" sz="3200" dirty="0" smtClean="0"/>
              <a:t>: Change is a planned process.</a:t>
            </a:r>
          </a:p>
          <a:p>
            <a:pPr marL="0" indent="0" algn="just" rtl="0">
              <a:buNone/>
            </a:pPr>
            <a:r>
              <a:rPr lang="en-US" sz="3200" dirty="0" smtClean="0"/>
              <a:t> A planned action to make things different is defined change intervention.</a:t>
            </a:r>
          </a:p>
          <a:p>
            <a:pPr marL="0" indent="0" algn="just" rtl="0">
              <a:buNone/>
            </a:pPr>
            <a:r>
              <a:rPr lang="en-US" sz="3200" dirty="0" smtClean="0"/>
              <a:t>Change agent is person (persons)who act as catalyst </a:t>
            </a:r>
            <a:r>
              <a:rPr lang="ar-IQ" sz="3200" dirty="0" smtClean="0"/>
              <a:t>عامل مساعد</a:t>
            </a:r>
            <a:r>
              <a:rPr lang="en-US" sz="3200" dirty="0" smtClean="0"/>
              <a:t> and carry out the responsibility for managing the change process. </a:t>
            </a:r>
          </a:p>
          <a:p>
            <a:pPr algn="just" rtl="0">
              <a:buFont typeface="Wingdings" pitchFamily="2" charset="2"/>
              <a:buChar char="Ø"/>
            </a:pP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820864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 rtl="0">
              <a:buFont typeface="Wingdings" pitchFamily="2" charset="2"/>
              <a:buChar char="§"/>
            </a:pPr>
            <a:r>
              <a:rPr lang="en-US" sz="3600" dirty="0" smtClean="0"/>
              <a:t>Planned changes occur when leaders in the organization recognize the needs for important change and organize an effective  plan to achieve </a:t>
            </a:r>
            <a:r>
              <a:rPr lang="en-US" sz="3600" dirty="0"/>
              <a:t> </a:t>
            </a:r>
            <a:r>
              <a:rPr lang="en-US" sz="3600" dirty="0" smtClean="0"/>
              <a:t>the planned  objective.</a:t>
            </a:r>
          </a:p>
          <a:p>
            <a:pPr marL="0" indent="0" algn="just" rtl="0">
              <a:buNone/>
            </a:pPr>
            <a:r>
              <a:rPr lang="en-US" sz="3600" b="1" dirty="0" smtClean="0"/>
              <a:t>Characteristics of planned change:</a:t>
            </a:r>
          </a:p>
          <a:p>
            <a:pPr marL="0" indent="0" algn="just" rtl="0">
              <a:buNone/>
            </a:pPr>
            <a:r>
              <a:rPr lang="en-US" sz="3600" dirty="0" smtClean="0"/>
              <a:t>1-It is </a:t>
            </a:r>
            <a:r>
              <a:rPr lang="en-US" sz="3600" dirty="0" smtClean="0">
                <a:solidFill>
                  <a:srgbClr val="FF0000"/>
                </a:solidFill>
              </a:rPr>
              <a:t>qualitative</a:t>
            </a:r>
            <a:r>
              <a:rPr lang="en-US" sz="3600" dirty="0" smtClean="0"/>
              <a:t> in nature , a change in the frequency is the quantitative change. </a:t>
            </a:r>
            <a:endParaRPr lang="ar-IQ" sz="3600" dirty="0"/>
          </a:p>
        </p:txBody>
      </p:sp>
    </p:spTree>
    <p:extLst>
      <p:ext uri="{BB962C8B-B14F-4D97-AF65-F5344CB8AC3E}">
        <p14:creationId xmlns:p14="http://schemas.microsoft.com/office/powerpoint/2010/main" val="1523144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0">
              <a:buNone/>
            </a:pPr>
            <a:r>
              <a:rPr lang="en-US" sz="3200" dirty="0" smtClean="0"/>
              <a:t>2.Every planned change has a </a:t>
            </a:r>
            <a:r>
              <a:rPr lang="en-US" sz="3200" dirty="0" smtClean="0">
                <a:solidFill>
                  <a:srgbClr val="FF0000"/>
                </a:solidFill>
              </a:rPr>
              <a:t>direction</a:t>
            </a:r>
            <a:r>
              <a:rPr lang="en-US" sz="3200" dirty="0" smtClean="0"/>
              <a:t>, the change has basic objective and rationale</a:t>
            </a:r>
            <a:r>
              <a:rPr lang="ar-IQ" sz="3200" dirty="0" smtClean="0"/>
              <a:t> العقلاني </a:t>
            </a:r>
            <a:r>
              <a:rPr lang="en-US" sz="3200" dirty="0" smtClean="0"/>
              <a:t>.</a:t>
            </a:r>
          </a:p>
          <a:p>
            <a:pPr marL="0" indent="0" algn="just" rtl="0">
              <a:buNone/>
            </a:pPr>
            <a:r>
              <a:rPr lang="en-US" sz="3200" dirty="0" smtClean="0"/>
              <a:t>3.The </a:t>
            </a:r>
            <a:r>
              <a:rPr lang="en-US" sz="3200" dirty="0" smtClean="0">
                <a:solidFill>
                  <a:srgbClr val="FF0000"/>
                </a:solidFill>
              </a:rPr>
              <a:t>means </a:t>
            </a:r>
            <a:r>
              <a:rPr lang="ar-IQ" sz="3200" dirty="0" smtClean="0">
                <a:solidFill>
                  <a:srgbClr val="FF0000"/>
                </a:solidFill>
              </a:rPr>
              <a:t>الطرق</a:t>
            </a:r>
            <a:r>
              <a:rPr lang="en-US" sz="3200" dirty="0" smtClean="0"/>
              <a:t> used for bring about change </a:t>
            </a:r>
            <a:r>
              <a:rPr lang="en-US" sz="3200" dirty="0" smtClean="0">
                <a:solidFill>
                  <a:srgbClr val="FF0000"/>
                </a:solidFill>
              </a:rPr>
              <a:t>affecting</a:t>
            </a:r>
            <a:r>
              <a:rPr lang="en-US" sz="3200" dirty="0" smtClean="0"/>
              <a:t> the quality and direction of change</a:t>
            </a:r>
          </a:p>
          <a:p>
            <a:pPr marL="0" indent="0" algn="just" rtl="0">
              <a:buNone/>
            </a:pPr>
            <a:r>
              <a:rPr lang="en-US" sz="3200" dirty="0" smtClean="0"/>
              <a:t>4.In any change process the </a:t>
            </a:r>
            <a:r>
              <a:rPr lang="en-US" sz="3200" dirty="0" smtClean="0">
                <a:solidFill>
                  <a:srgbClr val="FF0000"/>
                </a:solidFill>
              </a:rPr>
              <a:t>adoption</a:t>
            </a:r>
            <a:r>
              <a:rPr lang="en-US" sz="3200" dirty="0" smtClean="0"/>
              <a:t>  the </a:t>
            </a:r>
            <a:r>
              <a:rPr lang="en-US" sz="3200" dirty="0" smtClean="0">
                <a:solidFill>
                  <a:srgbClr val="FF0000"/>
                </a:solidFill>
              </a:rPr>
              <a:t>variation </a:t>
            </a:r>
            <a:r>
              <a:rPr lang="en-US" sz="3200" dirty="0" smtClean="0"/>
              <a:t>rate  is a wide </a:t>
            </a:r>
            <a:r>
              <a:rPr lang="ar-IQ" sz="3200" dirty="0" smtClean="0"/>
              <a:t>معدل تقبل الافراد تختلف </a:t>
            </a:r>
            <a:r>
              <a:rPr lang="en-US" sz="3200" dirty="0" smtClean="0"/>
              <a:t>.   </a:t>
            </a:r>
            <a:endParaRPr lang="ar-IQ" sz="3200" dirty="0"/>
          </a:p>
        </p:txBody>
      </p:sp>
    </p:spTree>
    <p:extLst>
      <p:ext uri="{BB962C8B-B14F-4D97-AF65-F5344CB8AC3E}">
        <p14:creationId xmlns:p14="http://schemas.microsoft.com/office/powerpoint/2010/main" val="3564292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planned change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 algn="l" rtl="0">
              <a:buAutoNum type="arabicPeriod"/>
            </a:pPr>
            <a:r>
              <a:rPr lang="en-US" dirty="0" smtClean="0"/>
              <a:t>Recognize  </a:t>
            </a:r>
            <a:r>
              <a:rPr lang="ar-IQ" dirty="0" smtClean="0"/>
              <a:t>نميز </a:t>
            </a:r>
            <a:r>
              <a:rPr lang="en-US" dirty="0" smtClean="0"/>
              <a:t>the need for change </a:t>
            </a:r>
          </a:p>
          <a:p>
            <a:pPr marL="514350" indent="-514350" algn="l" rtl="0">
              <a:buAutoNum type="arabicPeriod"/>
            </a:pPr>
            <a:r>
              <a:rPr lang="en-US" dirty="0" smtClean="0"/>
              <a:t>Develop the objectives of change </a:t>
            </a:r>
          </a:p>
          <a:p>
            <a:pPr marL="514350" indent="-514350" algn="l" rtl="0">
              <a:buAutoNum type="arabicPeriod"/>
            </a:pPr>
            <a:r>
              <a:rPr lang="en-US" dirty="0" smtClean="0"/>
              <a:t>Select the change agent </a:t>
            </a:r>
            <a:r>
              <a:rPr lang="ar-IQ" dirty="0" smtClean="0"/>
              <a:t>الشخص او المنظمة</a:t>
            </a:r>
            <a:endParaRPr lang="en-US" dirty="0" smtClean="0"/>
          </a:p>
          <a:p>
            <a:pPr marL="514350" indent="-514350" algn="l" rtl="0">
              <a:buAutoNum type="arabicPeriod"/>
            </a:pPr>
            <a:r>
              <a:rPr lang="en-US" dirty="0" smtClean="0"/>
              <a:t>Diagnose the situation ( SWOT analysis )</a:t>
            </a:r>
            <a:r>
              <a:rPr lang="ar-IQ" dirty="0" smtClean="0"/>
              <a:t>نقاط الضعف والقوة </a:t>
            </a:r>
            <a:r>
              <a:rPr lang="en-US" dirty="0" smtClean="0"/>
              <a:t>.</a:t>
            </a:r>
          </a:p>
          <a:p>
            <a:pPr marL="514350" indent="-514350" algn="l" rtl="0">
              <a:buAutoNum type="arabicPeriod"/>
            </a:pPr>
            <a:r>
              <a:rPr lang="en-US" dirty="0" smtClean="0"/>
              <a:t>Select the implementation method</a:t>
            </a:r>
          </a:p>
          <a:p>
            <a:pPr marL="514350" indent="-514350" algn="l" rtl="0">
              <a:buAutoNum type="arabicPeriod"/>
            </a:pPr>
            <a:r>
              <a:rPr lang="en-US" dirty="0" smtClean="0"/>
              <a:t>Develop a plan </a:t>
            </a:r>
          </a:p>
          <a:p>
            <a:pPr marL="514350" indent="-514350" algn="l" rtl="0">
              <a:buAutoNum type="arabicPeriod"/>
            </a:pPr>
            <a:r>
              <a:rPr lang="en-US" dirty="0" smtClean="0"/>
              <a:t>Implement the plan </a:t>
            </a:r>
          </a:p>
          <a:p>
            <a:pPr marL="0" indent="0" algn="l" rtl="0">
              <a:buNone/>
            </a:pPr>
            <a:r>
              <a:rPr lang="en-US" dirty="0" smtClean="0"/>
              <a:t>8.Follow up </a:t>
            </a:r>
            <a:r>
              <a:rPr lang="ar-IQ" dirty="0" smtClean="0"/>
              <a:t> متابعة </a:t>
            </a:r>
            <a:r>
              <a:rPr lang="en-US" dirty="0" smtClean="0"/>
              <a:t>the plan and evaluate </a:t>
            </a:r>
            <a:r>
              <a:rPr lang="ar-IQ" dirty="0" smtClean="0"/>
              <a:t> تقييم </a:t>
            </a:r>
            <a:r>
              <a:rPr lang="en-US" dirty="0" smtClean="0"/>
              <a:t>the percentage of success  or failure and identifying the causes.</a:t>
            </a:r>
          </a:p>
          <a:p>
            <a:pPr marL="514350" indent="-514350" algn="l" rtl="0">
              <a:buAutoNum type="arabicPeriod"/>
            </a:pPr>
            <a:endParaRPr lang="en-US" dirty="0" smtClean="0"/>
          </a:p>
          <a:p>
            <a:pPr marL="514350" indent="-514350" algn="l" rtl="0">
              <a:buAutoNum type="arabicPeriod"/>
            </a:pP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308566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0">
              <a:buNone/>
            </a:pPr>
            <a:r>
              <a:rPr lang="en-US" sz="4400" dirty="0" smtClean="0">
                <a:solidFill>
                  <a:srgbClr val="FF0000"/>
                </a:solidFill>
              </a:rPr>
              <a:t>Un planned change</a:t>
            </a:r>
            <a:r>
              <a:rPr lang="en-US" sz="3200" dirty="0" smtClean="0"/>
              <a:t>:</a:t>
            </a:r>
          </a:p>
          <a:p>
            <a:pPr marL="0" indent="0" algn="just" rtl="0">
              <a:buNone/>
            </a:pPr>
            <a:r>
              <a:rPr lang="en-US" sz="3200" dirty="0" smtClean="0"/>
              <a:t>The unplanned change occur suddenly without a predetermined plan as incase of urgent situation or crisis to the organization ( health system ). The persons response in reactive way (</a:t>
            </a:r>
            <a:r>
              <a:rPr lang="ar-IQ" sz="3200" dirty="0" smtClean="0"/>
              <a:t>رد فعل للموقف الجديد</a:t>
            </a:r>
            <a:r>
              <a:rPr lang="en-US" sz="3200" dirty="0" smtClean="0"/>
              <a:t>  ) and not organized approach </a:t>
            </a:r>
            <a:r>
              <a:rPr lang="ar-IQ" sz="3200" dirty="0" smtClean="0"/>
              <a:t>اسلوب غير منظم </a:t>
            </a:r>
            <a:r>
              <a:rPr lang="en-US" sz="3200" dirty="0" smtClean="0"/>
              <a:t>  </a:t>
            </a:r>
            <a:endParaRPr lang="ar-IQ" sz="3200" dirty="0"/>
          </a:p>
        </p:txBody>
      </p:sp>
    </p:spTree>
    <p:extLst>
      <p:ext uri="{BB962C8B-B14F-4D97-AF65-F5344CB8AC3E}">
        <p14:creationId xmlns:p14="http://schemas.microsoft.com/office/powerpoint/2010/main" val="3265936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Major barriers of change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 smtClean="0"/>
              <a:t>1.Scarce (rare) </a:t>
            </a:r>
            <a:r>
              <a:rPr lang="ar-IQ" sz="3600" dirty="0" smtClean="0"/>
              <a:t>قليلة </a:t>
            </a:r>
            <a:r>
              <a:rPr lang="en-US" sz="3600" dirty="0" smtClean="0"/>
              <a:t>resources</a:t>
            </a:r>
            <a:endParaRPr lang="en-US" sz="3600" dirty="0"/>
          </a:p>
          <a:p>
            <a:pPr marL="0" indent="0">
              <a:buNone/>
            </a:pPr>
            <a:r>
              <a:rPr lang="en-US" sz="3600" dirty="0" smtClean="0"/>
              <a:t>2.The magnitude of the change .</a:t>
            </a:r>
          </a:p>
          <a:p>
            <a:pPr marL="0" indent="0">
              <a:buNone/>
            </a:pPr>
            <a:r>
              <a:rPr lang="en-US" sz="3600" dirty="0" smtClean="0"/>
              <a:t>3.Instability of facility leadership </a:t>
            </a:r>
          </a:p>
          <a:p>
            <a:pPr marL="0" indent="0">
              <a:buNone/>
            </a:pPr>
            <a:r>
              <a:rPr lang="en-US" sz="3600" dirty="0" smtClean="0"/>
              <a:t>4.Competing </a:t>
            </a:r>
            <a:r>
              <a:rPr lang="ar-IQ" sz="3600" dirty="0" smtClean="0"/>
              <a:t> التنافس</a:t>
            </a:r>
            <a:r>
              <a:rPr lang="en-US" sz="3600" dirty="0" smtClean="0"/>
              <a:t>demands </a:t>
            </a:r>
          </a:p>
          <a:p>
            <a:pPr marL="0" indent="0">
              <a:buNone/>
            </a:pPr>
            <a:r>
              <a:rPr lang="en-US" sz="3600" dirty="0" smtClean="0"/>
              <a:t>5.Stakeholder  </a:t>
            </a:r>
            <a:r>
              <a:rPr lang="ar-IQ" sz="3600" dirty="0" smtClean="0"/>
              <a:t>المستفيدين من الخدمة </a:t>
            </a:r>
            <a:r>
              <a:rPr lang="en-US" sz="3600" dirty="0" smtClean="0"/>
              <a:t>resistance </a:t>
            </a:r>
          </a:p>
          <a:p>
            <a:pPr marL="0" indent="0">
              <a:buNone/>
            </a:pPr>
            <a:r>
              <a:rPr lang="en-US" sz="3600" dirty="0" smtClean="0"/>
              <a:t>6.Technical problems 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89778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solidFill>
                  <a:srgbClr val="FF0000"/>
                </a:solidFill>
              </a:rPr>
              <a:t>How to Overcome Resistance and Effectively Implement Change</a:t>
            </a:r>
          </a:p>
          <a:p>
            <a:pPr marL="0" indent="0" algn="just">
              <a:buNone/>
            </a:pPr>
            <a:r>
              <a:rPr lang="en-US" sz="2800" dirty="0" smtClean="0"/>
              <a:t>1.Overcome opposition. Regardless of how well the organization to manage a change, there is always going to be resistance. ...</a:t>
            </a:r>
          </a:p>
          <a:p>
            <a:pPr marL="0" indent="0" algn="just">
              <a:buNone/>
            </a:pPr>
            <a:r>
              <a:rPr lang="en-US" sz="2800" dirty="0" smtClean="0"/>
              <a:t>2.Effectively engage employees. Listen, listen, listen. ...</a:t>
            </a:r>
          </a:p>
          <a:p>
            <a:pPr marL="0" indent="0" algn="just">
              <a:buNone/>
            </a:pPr>
            <a:r>
              <a:rPr lang="en-US" sz="2800" dirty="0" smtClean="0"/>
              <a:t>3.Implement change in several stages. ...</a:t>
            </a:r>
          </a:p>
          <a:p>
            <a:pPr marL="0" indent="0" algn="just">
              <a:buNone/>
            </a:pPr>
            <a:r>
              <a:rPr lang="en-US" sz="2800" dirty="0" smtClean="0"/>
              <a:t> 4.Communicate change effectively.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53208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600" dirty="0" smtClean="0"/>
              <a:t> Facilitating strategies for supporting successful change: </a:t>
            </a:r>
          </a:p>
          <a:p>
            <a:pPr marL="0" indent="0" algn="just">
              <a:buNone/>
            </a:pPr>
            <a:r>
              <a:rPr lang="en-US" sz="3600" dirty="0" smtClean="0"/>
              <a:t>1.organization-wide involvement .</a:t>
            </a:r>
          </a:p>
          <a:p>
            <a:pPr marL="0" indent="0" algn="just">
              <a:buNone/>
            </a:pPr>
            <a:r>
              <a:rPr lang="en-US" sz="3600" dirty="0" smtClean="0"/>
              <a:t>2.leadership support </a:t>
            </a:r>
          </a:p>
          <a:p>
            <a:pPr marL="0" indent="0" algn="just">
              <a:buNone/>
            </a:pPr>
            <a:r>
              <a:rPr lang="en-US" sz="3600" dirty="0" smtClean="0"/>
              <a:t>3.use of administrative authority </a:t>
            </a:r>
            <a:r>
              <a:rPr lang="ar-IQ" sz="3600" dirty="0" smtClean="0"/>
              <a:t>السلطة </a:t>
            </a:r>
            <a:r>
              <a:rPr lang="en-US" sz="3600" dirty="0" smtClean="0"/>
              <a:t>.</a:t>
            </a:r>
          </a:p>
          <a:p>
            <a:pPr marL="0" indent="0" algn="just">
              <a:buNone/>
            </a:pPr>
            <a:r>
              <a:rPr lang="en-US" sz="3600" dirty="0" smtClean="0"/>
              <a:t>4.adequate </a:t>
            </a:r>
            <a:r>
              <a:rPr lang="en-US" sz="3600" dirty="0" smtClean="0">
                <a:solidFill>
                  <a:srgbClr val="FF0000"/>
                </a:solidFill>
              </a:rPr>
              <a:t>training</a:t>
            </a:r>
            <a:r>
              <a:rPr lang="en-US" sz="3600" dirty="0" smtClean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4106930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12152" y="332656"/>
            <a:ext cx="8229600" cy="1143000"/>
          </a:xfrm>
        </p:spPr>
        <p:txBody>
          <a:bodyPr/>
          <a:lstStyle/>
          <a:p>
            <a:r>
              <a:rPr lang="en-US" sz="5400" dirty="0">
                <a:solidFill>
                  <a:schemeClr val="folHlink"/>
                </a:solidFill>
              </a:rPr>
              <a:t>    </a:t>
            </a:r>
            <a:r>
              <a:rPr lang="en-US" sz="5400" dirty="0" smtClean="0">
                <a:solidFill>
                  <a:schemeClr val="folHlink"/>
                </a:solidFill>
              </a:rPr>
              <a:t>Big Thanks                </a:t>
            </a:r>
            <a:endParaRPr lang="ar-IQ" sz="5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80928"/>
            <a:ext cx="3816424" cy="272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7699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89"/>
    </mc:Choice>
    <mc:Fallback xmlns="">
      <p:transition spd="slow" advTm="119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3236</TotalTime>
  <Words>821</Words>
  <Application>Microsoft Office PowerPoint</Application>
  <PresentationFormat>عرض على الشاشة (3:4)‏</PresentationFormat>
  <Paragraphs>70</Paragraphs>
  <Slides>20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تدفق</vt:lpstr>
      <vt:lpstr>Change </vt:lpstr>
      <vt:lpstr>عرض تقديمي في PowerPoint</vt:lpstr>
      <vt:lpstr>Change </vt:lpstr>
      <vt:lpstr>عرض تقديمي في PowerPoint</vt:lpstr>
      <vt:lpstr>characteristics of successful changes</vt:lpstr>
      <vt:lpstr>عرض تقديمي في PowerPoint</vt:lpstr>
      <vt:lpstr>Why does health care need to change?</vt:lpstr>
      <vt:lpstr>عرض تقديمي في PowerPoint</vt:lpstr>
      <vt:lpstr>عرض تقديمي في PowerPoint</vt:lpstr>
      <vt:lpstr>عرض تقديمي في PowerPoint</vt:lpstr>
      <vt:lpstr>Elements of change</vt:lpstr>
      <vt:lpstr>Types of change (planned or un planned ) </vt:lpstr>
      <vt:lpstr>عرض تقديمي في PowerPoint</vt:lpstr>
      <vt:lpstr>عرض تقديمي في PowerPoint</vt:lpstr>
      <vt:lpstr>Steps in planned change </vt:lpstr>
      <vt:lpstr>عرض تقديمي في PowerPoint</vt:lpstr>
      <vt:lpstr> Major barriers of change </vt:lpstr>
      <vt:lpstr>عرض تقديمي في PowerPoint</vt:lpstr>
      <vt:lpstr>عرض تقديمي في PowerPoint</vt:lpstr>
      <vt:lpstr>    Big Thanks                </vt:lpstr>
    </vt:vector>
  </TitlesOfParts>
  <Company>SACC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Client system</dc:title>
  <dc:creator>Maher</dc:creator>
  <cp:lastModifiedBy>Maher</cp:lastModifiedBy>
  <cp:revision>72</cp:revision>
  <dcterms:created xsi:type="dcterms:W3CDTF">2021-06-26T04:13:13Z</dcterms:created>
  <dcterms:modified xsi:type="dcterms:W3CDTF">2023-11-11T20:25:14Z</dcterms:modified>
</cp:coreProperties>
</file>