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6" r:id="rId2"/>
    <p:sldId id="256" r:id="rId3"/>
    <p:sldId id="319" r:id="rId4"/>
    <p:sldId id="321" r:id="rId5"/>
    <p:sldId id="320" r:id="rId6"/>
    <p:sldId id="257" r:id="rId7"/>
    <p:sldId id="258" r:id="rId8"/>
    <p:sldId id="290" r:id="rId9"/>
    <p:sldId id="282" r:id="rId10"/>
    <p:sldId id="289" r:id="rId11"/>
    <p:sldId id="260" r:id="rId12"/>
    <p:sldId id="294" r:id="rId13"/>
    <p:sldId id="271" r:id="rId14"/>
    <p:sldId id="296" r:id="rId15"/>
    <p:sldId id="273" r:id="rId16"/>
    <p:sldId id="298" r:id="rId17"/>
    <p:sldId id="274" r:id="rId18"/>
    <p:sldId id="300" r:id="rId19"/>
    <p:sldId id="276" r:id="rId20"/>
    <p:sldId id="305" r:id="rId21"/>
    <p:sldId id="311" r:id="rId22"/>
    <p:sldId id="285" r:id="rId23"/>
    <p:sldId id="313" r:id="rId24"/>
    <p:sldId id="286" r:id="rId25"/>
    <p:sldId id="310" r:id="rId26"/>
    <p:sldId id="287" r:id="rId27"/>
    <p:sldId id="316" r:id="rId28"/>
    <p:sldId id="309" r:id="rId29"/>
    <p:sldId id="317" r:id="rId30"/>
    <p:sldId id="265" r:id="rId31"/>
    <p:sldId id="32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2E660-F029-4359-8A62-4F2E1D3433ED}"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0DC23-CD51-4F7B-B15F-76E43EC9E09D}" type="slidenum">
              <a:rPr lang="en-US" smtClean="0"/>
              <a:t>‹#›</a:t>
            </a:fld>
            <a:endParaRPr lang="en-US"/>
          </a:p>
        </p:txBody>
      </p:sp>
    </p:spTree>
    <p:extLst>
      <p:ext uri="{BB962C8B-B14F-4D97-AF65-F5344CB8AC3E}">
        <p14:creationId xmlns:p14="http://schemas.microsoft.com/office/powerpoint/2010/main" val="43543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ar-EG" altLang="en-US">
              <a:solidFill>
                <a:prstClr val="black"/>
              </a:solidFill>
            </a:endParaRPr>
          </a:p>
        </p:txBody>
      </p:sp>
      <p:sp>
        <p:nvSpPr>
          <p:cNvPr id="819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5ABCCAE4-777C-4CD4-BB1C-D81623A1CD78}" type="slidenum">
              <a:rPr lang="ar-EG" altLang="en-US" smtClean="0">
                <a:solidFill>
                  <a:prstClr val="black"/>
                </a:solidFill>
              </a:rPr>
              <a:pPr/>
              <a:t>4</a:t>
            </a:fld>
            <a:endParaRPr lang="ar-EG" altLang="en-US">
              <a:solidFill>
                <a:prstClr val="black"/>
              </a:solidFill>
            </a:endParaRPr>
          </a:p>
        </p:txBody>
      </p:sp>
    </p:spTree>
    <p:extLst>
      <p:ext uri="{BB962C8B-B14F-4D97-AF65-F5344CB8AC3E}">
        <p14:creationId xmlns:p14="http://schemas.microsoft.com/office/powerpoint/2010/main" val="556270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392180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1534952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69439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472456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A0026C-8693-4AC6-A65F-F93EC49454D6}"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957760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A0026C-8693-4AC6-A65F-F93EC49454D6}"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959657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A0026C-8693-4AC6-A65F-F93EC49454D6}" type="datetimeFigureOut">
              <a:rPr lang="en-US" smtClean="0"/>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379094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4538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A0026C-8693-4AC6-A65F-F93EC49454D6}"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3357188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202775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A0026C-8693-4AC6-A65F-F93EC49454D6}"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80691-E826-4C47-9F73-134E0EF03930}" type="slidenum">
              <a:rPr lang="en-US" smtClean="0"/>
              <a:t>‹#›</a:t>
            </a:fld>
            <a:endParaRPr lang="en-US"/>
          </a:p>
        </p:txBody>
      </p:sp>
    </p:spTree>
    <p:extLst>
      <p:ext uri="{BB962C8B-B14F-4D97-AF65-F5344CB8AC3E}">
        <p14:creationId xmlns:p14="http://schemas.microsoft.com/office/powerpoint/2010/main" val="988525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5135893" y="6514383"/>
            <a:ext cx="3264362" cy="365125"/>
          </a:xfrm>
          <a:prstGeom prst="rect">
            <a:avLst/>
          </a:prstGeom>
        </p:spPr>
        <p:txBody>
          <a:bodyPr/>
          <a:lstStyle>
            <a:lvl1pPr>
              <a:defRPr sz="1200" b="1">
                <a:solidFill>
                  <a:schemeClr val="bg1"/>
                </a:solidFill>
                <a:cs typeface="+mj-cs"/>
              </a:defRPr>
            </a:lvl1pPr>
          </a:lstStyle>
          <a:p>
            <a:pPr algn="ctr">
              <a:defRPr/>
            </a:pPr>
            <a:r>
              <a:rPr lang="en-US" dirty="0">
                <a:solidFill>
                  <a:prstClr val="white"/>
                </a:solidFill>
              </a:rPr>
              <a:t>Nursing administration (1)</a:t>
            </a:r>
            <a:endParaRPr lang="ru-RU" dirty="0">
              <a:solidFill>
                <a:prstClr val="white"/>
              </a:solidFill>
            </a:endParaRPr>
          </a:p>
        </p:txBody>
      </p:sp>
      <p:sp>
        <p:nvSpPr>
          <p:cNvPr id="6" name="Slide Number Placeholder 5"/>
          <p:cNvSpPr>
            <a:spLocks noGrp="1"/>
          </p:cNvSpPr>
          <p:nvPr>
            <p:ph type="sldNum" sz="quarter" idx="12"/>
          </p:nvPr>
        </p:nvSpPr>
        <p:spPr>
          <a:xfrm>
            <a:off x="8610601" y="6525347"/>
            <a:ext cx="2743200" cy="293117"/>
          </a:xfrm>
          <a:prstGeom prst="rect">
            <a:avLst/>
          </a:prstGeom>
        </p:spPr>
        <p:txBody>
          <a:bodyPr/>
          <a:lstStyle>
            <a:lvl1pPr algn="r">
              <a:defRPr sz="1200">
                <a:solidFill>
                  <a:schemeClr val="bg1"/>
                </a:solidFill>
              </a:defRPr>
            </a:lvl1pPr>
          </a:lstStyle>
          <a:p>
            <a:pPr>
              <a:defRPr/>
            </a:pPr>
            <a:fld id="{62E2BA38-E1C4-4B5A-810C-AAD537DB71DC}" type="slidenum">
              <a:rPr lang="ru-RU" altLang="en-US" smtClean="0">
                <a:solidFill>
                  <a:prstClr val="white"/>
                </a:solidFill>
              </a:rPr>
              <a:pPr>
                <a:defRPr/>
              </a:pPr>
              <a:t>‹#›</a:t>
            </a:fld>
            <a:endParaRPr lang="ru-RU" altLang="en-US" dirty="0">
              <a:solidFill>
                <a:prstClr val="white"/>
              </a:solidFill>
            </a:endParaRPr>
          </a:p>
        </p:txBody>
      </p:sp>
    </p:spTree>
    <p:extLst>
      <p:ext uri="{BB962C8B-B14F-4D97-AF65-F5344CB8AC3E}">
        <p14:creationId xmlns:p14="http://schemas.microsoft.com/office/powerpoint/2010/main" val="340015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0026C-8693-4AC6-A65F-F93EC49454D6}" type="datetimeFigureOut">
              <a:rPr lang="en-US" smtClean="0"/>
              <a:t>3/5/2025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380691-E826-4C47-9F73-134E0EF03930}" type="slidenum">
              <a:rPr lang="en-US" smtClean="0"/>
              <a:t>‹#›</a:t>
            </a:fld>
            <a:endParaRPr lang="en-US"/>
          </a:p>
        </p:txBody>
      </p:sp>
    </p:spTree>
    <p:extLst>
      <p:ext uri="{BB962C8B-B14F-4D97-AF65-F5344CB8AC3E}">
        <p14:creationId xmlns:p14="http://schemas.microsoft.com/office/powerpoint/2010/main" val="2946755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who.int/health-topics/health-promo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img187/6212/477bismellahtt1dp1qm3.gif"/>
          <p:cNvPicPr>
            <a:picLocks noChangeAspect="1" noChangeArrowheads="1"/>
          </p:cNvPicPr>
          <p:nvPr/>
        </p:nvPicPr>
        <p:blipFill>
          <a:blip r:embed="rId2"/>
          <a:srcRect/>
          <a:stretch>
            <a:fillRect/>
          </a:stretch>
        </p:blipFill>
        <p:spPr bwMode="auto">
          <a:xfrm>
            <a:off x="2895601" y="338119"/>
            <a:ext cx="6121400" cy="1747124"/>
          </a:xfrm>
          <a:prstGeom prst="rect">
            <a:avLst/>
          </a:prstGeom>
          <a:noFill/>
          <a:ln w="9525">
            <a:noFill/>
            <a:miter lim="800000"/>
            <a:headEnd/>
            <a:tailEnd/>
          </a:ln>
        </p:spPr>
      </p:pic>
      <p:pic>
        <p:nvPicPr>
          <p:cNvPr id="3" name="Picture 6" descr="1189514610tv3"/>
          <p:cNvPicPr>
            <a:picLocks noChangeAspect="1" noChangeArrowheads="1"/>
          </p:cNvPicPr>
          <p:nvPr/>
        </p:nvPicPr>
        <p:blipFill>
          <a:blip r:embed="rId3"/>
          <a:srcRect/>
          <a:stretch>
            <a:fillRect/>
          </a:stretch>
        </p:blipFill>
        <p:spPr bwMode="auto">
          <a:xfrm>
            <a:off x="1667302" y="5760900"/>
            <a:ext cx="4449176" cy="571500"/>
          </a:xfrm>
          <a:prstGeom prst="rect">
            <a:avLst/>
          </a:prstGeom>
          <a:noFill/>
          <a:ln w="9525">
            <a:noFill/>
            <a:miter lim="800000"/>
            <a:headEnd/>
            <a:tailEnd/>
          </a:ln>
        </p:spPr>
      </p:pic>
      <p:sp>
        <p:nvSpPr>
          <p:cNvPr id="4" name="Rectangle 14"/>
          <p:cNvSpPr>
            <a:spLocks noChangeArrowheads="1"/>
          </p:cNvSpPr>
          <p:nvPr/>
        </p:nvSpPr>
        <p:spPr bwMode="auto">
          <a:xfrm>
            <a:off x="1943637" y="2504049"/>
            <a:ext cx="8077200" cy="1754326"/>
          </a:xfrm>
          <a:prstGeom prst="rect">
            <a:avLst/>
          </a:prstGeom>
          <a:noFill/>
          <a:ln w="9525">
            <a:noFill/>
            <a:miter lim="800000"/>
            <a:headEnd/>
            <a:tailEnd/>
          </a:ln>
        </p:spPr>
        <p:txBody>
          <a:bodyPr>
            <a:spAutoFit/>
          </a:bodyPr>
          <a:lstStyle/>
          <a:p>
            <a:pPr algn="ctr" rtl="1">
              <a:spcBef>
                <a:spcPct val="100000"/>
              </a:spcBef>
            </a:pPr>
            <a:r>
              <a:rPr lang="en-US" altLang="ar-EG" sz="4000" b="1" i="1" dirty="0">
                <a:effectLst>
                  <a:outerShdw blurRad="38100" dist="38100" dir="2700000" algn="tl">
                    <a:srgbClr val="000000">
                      <a:alpha val="43137"/>
                    </a:srgbClr>
                  </a:outerShdw>
                </a:effectLst>
                <a:latin typeface="Times New Roman" pitchFamily="18" charset="0"/>
                <a:cs typeface="Times New Roman" pitchFamily="18" charset="0"/>
              </a:rPr>
              <a:t>   </a:t>
            </a:r>
            <a:r>
              <a:rPr lang="ar-SA" altLang="ar-EG" sz="4000" b="1" i="1" dirty="0">
                <a:effectLst>
                  <a:outerShdw blurRad="38100" dist="38100" dir="2700000" algn="tl">
                    <a:srgbClr val="000000">
                      <a:alpha val="43137"/>
                    </a:srgbClr>
                  </a:outerShdw>
                </a:effectLst>
                <a:latin typeface="Times New Roman" pitchFamily="18" charset="0"/>
                <a:cs typeface="Times New Roman" pitchFamily="18" charset="0"/>
              </a:rPr>
              <a:t>"</a:t>
            </a:r>
            <a:r>
              <a:rPr lang="ar-SA" altLang="ar-EG" sz="5400" b="1" i="1" dirty="0">
                <a:effectLst>
                  <a:outerShdw blurRad="38100" dist="38100" dir="2700000" algn="tl">
                    <a:srgbClr val="000000">
                      <a:alpha val="43137"/>
                    </a:srgbClr>
                  </a:outerShdw>
                </a:effectLst>
                <a:latin typeface="Times New Roman" pitchFamily="18" charset="0"/>
                <a:cs typeface="Times New Roman" pitchFamily="18" charset="0"/>
              </a:rPr>
              <a:t>قالوا سبحانك لا علم لنا إلا ما علمتنا إنك أنت العليم الحكيم "</a:t>
            </a:r>
          </a:p>
        </p:txBody>
      </p:sp>
      <p:sp>
        <p:nvSpPr>
          <p:cNvPr id="5" name="Text Box 3"/>
          <p:cNvSpPr txBox="1">
            <a:spLocks noChangeArrowheads="1"/>
          </p:cNvSpPr>
          <p:nvPr/>
        </p:nvSpPr>
        <p:spPr bwMode="auto">
          <a:xfrm>
            <a:off x="1524000" y="4419603"/>
            <a:ext cx="3886200" cy="1311275"/>
          </a:xfrm>
          <a:prstGeom prst="rect">
            <a:avLst/>
          </a:prstGeom>
          <a:noFill/>
          <a:ln w="9525">
            <a:noFill/>
            <a:miter lim="800000"/>
            <a:headEnd/>
            <a:tailEnd/>
          </a:ln>
          <a:effectLst/>
        </p:spPr>
        <p:txBody>
          <a:bodyPr>
            <a:spAutoFit/>
          </a:bodyPr>
          <a:lstStyle/>
          <a:p>
            <a:pPr algn="ctr" rtl="1" eaLnBrk="1" hangingPunct="1"/>
            <a:r>
              <a:rPr lang="ar-SA" altLang="ar-EG" sz="4000" b="1" dirty="0">
                <a:effectLst>
                  <a:outerShdw blurRad="38100" dist="38100" dir="2700000" algn="tl">
                    <a:srgbClr val="000000">
                      <a:alpha val="43137"/>
                    </a:srgbClr>
                  </a:outerShdw>
                </a:effectLst>
                <a:latin typeface="Webdings" pitchFamily="18" charset="2"/>
                <a:cs typeface="Andalus" pitchFamily="18" charset="-78"/>
                <a:sym typeface="AGA Arabesque" pitchFamily="2" charset="2"/>
              </a:rPr>
              <a:t>صدق الله العظيم</a:t>
            </a:r>
            <a:endParaRPr lang="en-US" altLang="ar-EG" sz="4000" b="1" dirty="0">
              <a:effectLst>
                <a:outerShdw blurRad="38100" dist="38100" dir="2700000" algn="tl">
                  <a:srgbClr val="000000">
                    <a:alpha val="43137"/>
                  </a:srgbClr>
                </a:outerShdw>
              </a:effectLst>
              <a:latin typeface="Webdings" pitchFamily="18" charset="2"/>
              <a:cs typeface="Andalus" pitchFamily="18" charset="-78"/>
              <a:sym typeface="AGA Arabesque" pitchFamily="2" charset="2"/>
            </a:endParaRPr>
          </a:p>
          <a:p>
            <a:pPr algn="ctr" eaLnBrk="1" hangingPunct="1"/>
            <a:r>
              <a:rPr lang="ar-SA" altLang="ar-EG" sz="4000" b="1" dirty="0">
                <a:effectLst>
                  <a:outerShdw blurRad="38100" dist="38100" dir="2700000" algn="tl">
                    <a:srgbClr val="000000">
                      <a:alpha val="43137"/>
                    </a:srgbClr>
                  </a:outerShdw>
                </a:effectLst>
                <a:latin typeface="Webdings" pitchFamily="18" charset="2"/>
                <a:cs typeface="DecoType Naskh Extensions" pitchFamily="2" charset="-78"/>
              </a:rPr>
              <a:t>البقرة، آية 32</a:t>
            </a:r>
            <a:endParaRPr lang="en-US" altLang="ar-EG" sz="4000" b="1" dirty="0">
              <a:effectLst>
                <a:outerShdw blurRad="38100" dist="38100" dir="2700000" algn="tl">
                  <a:srgbClr val="000000">
                    <a:alpha val="43137"/>
                  </a:srgbClr>
                </a:outerShdw>
              </a:effectLst>
              <a:latin typeface="Webdings" pitchFamily="18" charset="2"/>
              <a:cs typeface="DecoType Naskh Extensions" pitchFamily="2" charset="-78"/>
            </a:endParaRPr>
          </a:p>
        </p:txBody>
      </p:sp>
      <p:sp>
        <p:nvSpPr>
          <p:cNvPr id="6" name="Slide Number Placeholder 5"/>
          <p:cNvSpPr>
            <a:spLocks noGrp="1"/>
          </p:cNvSpPr>
          <p:nvPr>
            <p:ph type="sldNum" sz="quarter" idx="12"/>
          </p:nvPr>
        </p:nvSpPr>
        <p:spPr/>
        <p:txBody>
          <a:bodyPr/>
          <a:lstStyle/>
          <a:p>
            <a:fld id="{5573A66C-18EE-4A26-B8DF-7BD1EDA5CBF3}" type="slidenum">
              <a:rPr lang="en-US" smtClean="0"/>
              <a:pPr/>
              <a:t>1</a:t>
            </a:fld>
            <a:endParaRPr lang="en-US" dirty="0"/>
          </a:p>
        </p:txBody>
      </p:sp>
    </p:spTree>
    <p:extLst>
      <p:ext uri="{BB962C8B-B14F-4D97-AF65-F5344CB8AC3E}">
        <p14:creationId xmlns:p14="http://schemas.microsoft.com/office/powerpoint/2010/main" val="39809925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rgbClr val="FF0000"/>
                </a:solidFill>
              </a:rPr>
              <a:t>Introduction to Health Promotion and Public Health</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Subtitle 2"/>
          <p:cNvSpPr>
            <a:spLocks noGrp="1"/>
          </p:cNvSpPr>
          <p:nvPr>
            <p:ph type="subTitle" idx="1"/>
          </p:nvPr>
        </p:nvSpPr>
        <p:spPr>
          <a:xfrm>
            <a:off x="1524000" y="3206455"/>
            <a:ext cx="9144000" cy="2064224"/>
          </a:xfrm>
        </p:spPr>
        <p:txBody>
          <a:bodyPr>
            <a:noAutofit/>
          </a:bodyPr>
          <a:lstStyle/>
          <a:p>
            <a:pPr>
              <a:defRPr/>
            </a:pPr>
            <a:r>
              <a:rPr lang="en-US" sz="3600" b="1" i="1" dirty="0">
                <a:latin typeface="Times New Roman" panose="02020603050405020304" pitchFamily="18" charset="0"/>
                <a:cs typeface="Times New Roman" panose="02020603050405020304" pitchFamily="18" charset="0"/>
              </a:rPr>
              <a:t>Prof. </a:t>
            </a:r>
            <a:r>
              <a:rPr lang="en-US" sz="3600" b="1" i="1" dirty="0" err="1">
                <a:latin typeface="Times New Roman" panose="02020603050405020304" pitchFamily="18" charset="0"/>
                <a:cs typeface="Times New Roman" panose="02020603050405020304" pitchFamily="18" charset="0"/>
              </a:rPr>
              <a:t>Dr</a:t>
            </a:r>
            <a:r>
              <a:rPr lang="en-US" sz="3600" b="1" i="1" dirty="0">
                <a:latin typeface="Times New Roman" panose="02020603050405020304" pitchFamily="18" charset="0"/>
                <a:cs typeface="Times New Roman" panose="02020603050405020304" pitchFamily="18" charset="0"/>
              </a:rPr>
              <a:t> / </a:t>
            </a:r>
            <a:r>
              <a:rPr lang="en-US" sz="3600" b="1" i="1" dirty="0" err="1">
                <a:latin typeface="Times New Roman" panose="02020603050405020304" pitchFamily="18" charset="0"/>
                <a:cs typeface="Times New Roman" panose="02020603050405020304" pitchFamily="18" charset="0"/>
              </a:rPr>
              <a:t>Samia</a:t>
            </a:r>
            <a:r>
              <a:rPr lang="en-US" sz="3600" b="1" i="1" dirty="0">
                <a:latin typeface="Times New Roman" panose="02020603050405020304" pitchFamily="18" charset="0"/>
                <a:cs typeface="Times New Roman" panose="02020603050405020304" pitchFamily="18" charset="0"/>
              </a:rPr>
              <a:t> Farouk Mahmoud</a:t>
            </a:r>
          </a:p>
          <a:p>
            <a:pPr>
              <a:defRPr/>
            </a:pPr>
            <a:r>
              <a:rPr lang="en-US" sz="3600" b="1" i="1" dirty="0">
                <a:latin typeface="Times New Roman" panose="02020603050405020304" pitchFamily="18" charset="0"/>
                <a:cs typeface="Times New Roman" panose="02020603050405020304" pitchFamily="18" charset="0"/>
              </a:rPr>
              <a:t>Community Health Nursing Department, </a:t>
            </a:r>
            <a:endParaRPr lang="en-US" sz="3600" dirty="0"/>
          </a:p>
        </p:txBody>
      </p:sp>
    </p:spTree>
    <p:extLst>
      <p:ext uri="{BB962C8B-B14F-4D97-AF65-F5344CB8AC3E}">
        <p14:creationId xmlns:p14="http://schemas.microsoft.com/office/powerpoint/2010/main" val="1036257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Conference\2800_blue_slide_ppt\template_internal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a:spLocks noGrp="1"/>
          </p:cNvSpPr>
          <p:nvPr>
            <p:ph type="title"/>
          </p:nvPr>
        </p:nvSpPr>
        <p:spPr>
          <a:xfrm>
            <a:off x="2743200" y="76200"/>
            <a:ext cx="7848600" cy="5486400"/>
          </a:xfrm>
        </p:spPr>
        <p:txBody>
          <a:bodyPr>
            <a:normAutofit fontScale="90000"/>
          </a:bodyPr>
          <a:lstStyle/>
          <a:p>
            <a:pPr algn="just">
              <a:lnSpc>
                <a:spcPct val="150000"/>
              </a:lnSpc>
              <a:spcAft>
                <a:spcPts val="1000"/>
              </a:spcAft>
            </a:pP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r>
              <a:rPr lang="en-US"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Iraq</a:t>
            </a:r>
            <a:r>
              <a:rPr lang="en-US" sz="2400" dirty="0" smtClean="0">
                <a:solidFill>
                  <a:srgbClr val="212121"/>
                </a:solidFill>
                <a:latin typeface="Times New Roman" panose="02020603050405020304" pitchFamily="18" charset="0"/>
                <a:ea typeface="Calibri" panose="020F0502020204030204" pitchFamily="34" charset="0"/>
                <a:cs typeface="Arial" panose="020B0604020202020204" pitchFamily="34" charset="0"/>
              </a:rPr>
              <a:t> Sustainable </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Development Strategy (SDS), known as </a:t>
            </a:r>
            <a:r>
              <a:rPr lang="en-US" sz="2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Egypt’s Vision 2030</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has been aligned with the 2030 Agenda which </a:t>
            </a:r>
            <a:r>
              <a:rPr lang="en-US" sz="2400" dirty="0">
                <a:latin typeface="Times New Roman" panose="02020603050405020304" pitchFamily="18" charset="0"/>
                <a:ea typeface="Calibri" panose="020F0502020204030204" pitchFamily="34" charset="0"/>
                <a:cs typeface="Arial" panose="020B0604020202020204" pitchFamily="34" charset="0"/>
              </a:rPr>
              <a:t>identifies 17 Sustainable Development Goals (SDGs). </a:t>
            </a:r>
            <a:r>
              <a:rPr lang="en-US" sz="2400" dirty="0">
                <a:solidFill>
                  <a:srgbClr val="C00000"/>
                </a:solidFill>
                <a:latin typeface="Times New Roman" panose="02020603050405020304" pitchFamily="18" charset="0"/>
                <a:ea typeface="Calibri" panose="020F0502020204030204" pitchFamily="34" charset="0"/>
                <a:cs typeface="Arial" panose="020B0604020202020204" pitchFamily="34" charset="0"/>
              </a:rPr>
              <a:t>Health and well-being </a:t>
            </a:r>
            <a:r>
              <a:rPr lang="en-US" sz="2400" dirty="0">
                <a:latin typeface="Times New Roman" panose="02020603050405020304" pitchFamily="18" charset="0"/>
                <a:ea typeface="Calibri" panose="020F0502020204030204" pitchFamily="34" charset="0"/>
                <a:cs typeface="Arial" panose="020B0604020202020204" pitchFamily="34" charset="0"/>
              </a:rPr>
              <a:t>are at the center of the Sustainable Development Goals.</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r>
              <a:rPr lang="en-US" sz="2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Health </a:t>
            </a:r>
            <a:r>
              <a:rPr lang="en-US" sz="2400" b="1" dirty="0" smtClean="0">
                <a:solidFill>
                  <a:srgbClr val="212121"/>
                </a:solidFill>
                <a:latin typeface="Times New Roman" panose="02020603050405020304" pitchFamily="18" charset="0"/>
                <a:ea typeface="Calibri" panose="020F0502020204030204" pitchFamily="34" charset="0"/>
                <a:cs typeface="Arial" panose="020B0604020202020204" pitchFamily="34" charset="0"/>
              </a:rPr>
              <a:t>promotion </a:t>
            </a:r>
            <a:r>
              <a:rPr lang="en-US" sz="2400" dirty="0">
                <a:solidFill>
                  <a:srgbClr val="212121"/>
                </a:solidFill>
                <a:latin typeface="Times New Roman" panose="02020603050405020304" pitchFamily="18" charset="0"/>
                <a:ea typeface="Calibri" panose="020F0502020204030204" pitchFamily="34" charset="0"/>
                <a:cs typeface="Arial" panose="020B0604020202020204" pitchFamily="34" charset="0"/>
              </a:rPr>
              <a:t>comprises consciously constructed opportunities for learning involving some form of communication designed to improve health literacy, including improving knowledge, and developing life skills which are conducive to individual and community health.</a:t>
            </a:r>
            <a:r>
              <a:rPr lang="en-US" sz="2400" dirty="0">
                <a:latin typeface="Times New Roman" panose="02020603050405020304" pitchFamily="18" charset="0"/>
                <a:ea typeface="Calibri" panose="020F0502020204030204" pitchFamily="34" charset="0"/>
                <a:cs typeface="Arial" panose="020B0604020202020204" pitchFamily="34" charset="0"/>
              </a:rPr>
              <a:t> </a:t>
            </a:r>
            <a:endParaRPr lang="en-US" sz="1800" dirty="0">
              <a:ea typeface="Calibri" panose="020F0502020204030204" pitchFamily="34" charset="0"/>
              <a:cs typeface="Arial" panose="020B0604020202020204" pitchFamily="34" charset="0"/>
            </a:endParaRPr>
          </a:p>
        </p:txBody>
      </p:sp>
      <p:pic>
        <p:nvPicPr>
          <p:cNvPr id="16388" name="Picture 3" descr="D:\Data قسم صحة المجتمع\تحديث تثقيف\85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1" y="5105401"/>
            <a:ext cx="34512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73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bwMode="auto">
          <a:xfrm>
            <a:off x="1028308" y="1628801"/>
            <a:ext cx="10108252" cy="4772869"/>
          </a:xfrm>
        </p:spPr>
        <p:txBody>
          <a:bodyPr wrap="square" numCol="1" anchor="t" anchorCtr="0" compatLnSpc="1">
            <a:prstTxWarp prst="textNoShape">
              <a:avLst/>
            </a:prstTxWarp>
            <a:normAutofit/>
          </a:bodyPr>
          <a:lstStyle/>
          <a:p>
            <a:pPr marL="0" indent="0">
              <a:buNone/>
            </a:pPr>
            <a:r>
              <a:rPr lang="en-US" dirty="0">
                <a:ln>
                  <a:solidFill>
                    <a:schemeClr val="tx1"/>
                  </a:solidFill>
                </a:ln>
              </a:rPr>
              <a:t>Total marks = 100</a:t>
            </a:r>
          </a:p>
          <a:p>
            <a:pPr marL="0" indent="0">
              <a:buNone/>
            </a:pPr>
            <a:r>
              <a:rPr lang="en-US" dirty="0"/>
              <a:t> </a:t>
            </a:r>
          </a:p>
          <a:p>
            <a:pPr marL="533400"/>
            <a:r>
              <a:rPr lang="en-US" dirty="0"/>
              <a:t>Semester Activities:       </a:t>
            </a:r>
            <a:r>
              <a:rPr lang="en-US" dirty="0" smtClean="0"/>
              <a:t>(30 </a:t>
            </a:r>
            <a:r>
              <a:rPr lang="en-US" dirty="0"/>
              <a:t>marks)</a:t>
            </a:r>
          </a:p>
          <a:p>
            <a:pPr marL="533400">
              <a:buNone/>
            </a:pPr>
            <a:endParaRPr lang="en-US" dirty="0"/>
          </a:p>
          <a:p>
            <a:pPr marL="533400"/>
            <a:endParaRPr lang="en-US" dirty="0"/>
          </a:p>
          <a:p>
            <a:pPr marL="533400"/>
            <a:r>
              <a:rPr lang="en-US" dirty="0"/>
              <a:t>Written exam:                </a:t>
            </a:r>
            <a:r>
              <a:rPr lang="en-US" dirty="0" smtClean="0"/>
              <a:t>(70 </a:t>
            </a:r>
            <a:r>
              <a:rPr lang="en-US" dirty="0"/>
              <a:t>marks) </a:t>
            </a:r>
          </a:p>
        </p:txBody>
      </p:sp>
      <p:sp>
        <p:nvSpPr>
          <p:cNvPr id="2" name="Slide Number Placeholder 1"/>
          <p:cNvSpPr>
            <a:spLocks noGrp="1"/>
          </p:cNvSpPr>
          <p:nvPr>
            <p:ph type="sldNum" sz="quarter" idx="12"/>
          </p:nvPr>
        </p:nvSpPr>
        <p:spPr>
          <a:xfrm>
            <a:off x="8392605" y="6559558"/>
            <a:ext cx="2430304" cy="293117"/>
          </a:xfrm>
        </p:spPr>
        <p:txBody>
          <a:bodyPr/>
          <a:lstStyle/>
          <a:p>
            <a:pPr>
              <a:defRPr/>
            </a:pPr>
            <a:fld id="{3DB138F2-6BE4-40B6-B657-0B23E6E140B7}" type="slidenum">
              <a:rPr lang="ru-RU" altLang="en-US" smtClean="0">
                <a:solidFill>
                  <a:prstClr val="white"/>
                </a:solidFill>
              </a:rPr>
              <a:pPr>
                <a:defRPr/>
              </a:pPr>
              <a:t>4</a:t>
            </a:fld>
            <a:endParaRPr lang="ru-RU" altLang="en-US" dirty="0">
              <a:solidFill>
                <a:prstClr val="white"/>
              </a:solidFill>
            </a:endParaRPr>
          </a:p>
        </p:txBody>
      </p:sp>
      <p:sp>
        <p:nvSpPr>
          <p:cNvPr id="3" name="Title 2"/>
          <p:cNvSpPr>
            <a:spLocks noGrp="1"/>
          </p:cNvSpPr>
          <p:nvPr>
            <p:ph type="title" idx="4294967295"/>
          </p:nvPr>
        </p:nvSpPr>
        <p:spPr>
          <a:xfrm>
            <a:off x="1509390" y="620689"/>
            <a:ext cx="8763074" cy="688975"/>
          </a:xfrm>
          <a:prstGeom prst="rect">
            <a:avLst/>
          </a:prstGeom>
        </p:spPr>
        <p:txBody>
          <a:bodyPr/>
          <a:lstStyle/>
          <a:p>
            <a:pPr algn="ctr"/>
            <a:r>
              <a:rPr lang="en-US" sz="3000" b="1" dirty="0">
                <a:latin typeface="Tahoma" pitchFamily="34" charset="0"/>
                <a:cs typeface="Tahoma" pitchFamily="34" charset="0"/>
              </a:rPr>
              <a:t>Course specification Preparatory</a:t>
            </a:r>
          </a:p>
        </p:txBody>
      </p:sp>
      <p:cxnSp>
        <p:nvCxnSpPr>
          <p:cNvPr id="8" name="Straight Connector 7"/>
          <p:cNvCxnSpPr/>
          <p:nvPr/>
        </p:nvCxnSpPr>
        <p:spPr>
          <a:xfrm>
            <a:off x="1237269" y="1341439"/>
            <a:ext cx="972121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7995678" y="2132856"/>
            <a:ext cx="2276787" cy="1863896"/>
          </a:xfrm>
          <a:prstGeom prst="ellipse">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1" anchor="ctr"/>
          <a:lstStyle/>
          <a:p>
            <a:pPr algn="ctr" rtl="1"/>
            <a:r>
              <a:rPr lang="en-US" sz="2400" b="1" dirty="0">
                <a:solidFill>
                  <a:schemeClr val="bg1"/>
                </a:solidFill>
                <a:latin typeface="Times New Roman" pitchFamily="18" charset="0"/>
                <a:cs typeface="Times New Roman" pitchFamily="18" charset="0"/>
              </a:rPr>
              <a:t>Semester summative evaluation</a:t>
            </a:r>
          </a:p>
          <a:p>
            <a:pPr algn="ctr" rtl="1"/>
            <a:r>
              <a:rPr lang="en-US" sz="2400" b="1" dirty="0" smtClean="0">
                <a:solidFill>
                  <a:schemeClr val="bg1"/>
                </a:solidFill>
                <a:latin typeface="Times New Roman" pitchFamily="18" charset="0"/>
                <a:cs typeface="Times New Roman" pitchFamily="18" charset="0"/>
              </a:rPr>
              <a:t>(30</a:t>
            </a:r>
            <a:r>
              <a:rPr lang="en-US" sz="2400" b="1" dirty="0">
                <a:solidFill>
                  <a:schemeClr val="bg1"/>
                </a:solidFill>
                <a:latin typeface="Times New Roman" pitchFamily="18" charset="0"/>
                <a:cs typeface="Times New Roman" pitchFamily="18" charset="0"/>
              </a:rPr>
              <a:t>)</a:t>
            </a:r>
            <a:endParaRPr lang="ar-EG" sz="2400" b="1" dirty="0">
              <a:solidFill>
                <a:schemeClr val="bg1"/>
              </a:solidFill>
              <a:latin typeface="Times New Roman" pitchFamily="18" charset="0"/>
              <a:cs typeface="Times New Roman" pitchFamily="18" charset="0"/>
            </a:endParaRPr>
          </a:p>
        </p:txBody>
      </p:sp>
      <p:sp>
        <p:nvSpPr>
          <p:cNvPr id="10" name="Oval 9"/>
          <p:cNvSpPr/>
          <p:nvPr/>
        </p:nvSpPr>
        <p:spPr>
          <a:xfrm>
            <a:off x="7962808" y="4331568"/>
            <a:ext cx="2381664" cy="1833736"/>
          </a:xfrm>
          <a:prstGeom prst="ellipse">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1" anchor="ctr"/>
          <a:lstStyle/>
          <a:p>
            <a:pPr algn="ctr" rtl="1"/>
            <a:r>
              <a:rPr lang="en-US" sz="2400" b="1" dirty="0">
                <a:solidFill>
                  <a:schemeClr val="bg1"/>
                </a:solidFill>
                <a:latin typeface="Times New Roman" pitchFamily="18" charset="0"/>
                <a:cs typeface="Times New Roman" pitchFamily="18" charset="0"/>
              </a:rPr>
              <a:t>Final summative evaluation</a:t>
            </a:r>
          </a:p>
          <a:p>
            <a:pPr algn="ctr" rtl="1"/>
            <a:r>
              <a:rPr lang="en-US" sz="2400" b="1" dirty="0" smtClean="0">
                <a:solidFill>
                  <a:schemeClr val="bg1"/>
                </a:solidFill>
                <a:latin typeface="Times New Roman" pitchFamily="18" charset="0"/>
                <a:cs typeface="Times New Roman" pitchFamily="18" charset="0"/>
              </a:rPr>
              <a:t>(70</a:t>
            </a:r>
            <a:r>
              <a:rPr lang="en-US" sz="2400" b="1" dirty="0">
                <a:solidFill>
                  <a:schemeClr val="bg1"/>
                </a:solidFill>
                <a:latin typeface="Times New Roman" pitchFamily="18" charset="0"/>
                <a:cs typeface="Times New Roman" pitchFamily="18" charset="0"/>
              </a:rPr>
              <a:t>)</a:t>
            </a:r>
            <a:endParaRPr lang="ar-EG" sz="2400" b="1" dirty="0">
              <a:solidFill>
                <a:schemeClr val="bg1"/>
              </a:solidFill>
              <a:latin typeface="Times New Roman" pitchFamily="18" charset="0"/>
              <a:cs typeface="Times New Roman" pitchFamily="18" charset="0"/>
            </a:endParaRPr>
          </a:p>
        </p:txBody>
      </p:sp>
      <p:sp>
        <p:nvSpPr>
          <p:cNvPr id="12" name="مستطيل 11"/>
          <p:cNvSpPr/>
          <p:nvPr/>
        </p:nvSpPr>
        <p:spPr>
          <a:xfrm>
            <a:off x="5569523" y="6488673"/>
            <a:ext cx="3167855" cy="276999"/>
          </a:xfrm>
          <a:prstGeom prst="rect">
            <a:avLst/>
          </a:prstGeom>
        </p:spPr>
        <p:txBody>
          <a:bodyPr wrap="none">
            <a:spAutoFit/>
          </a:bodyPr>
          <a:lstStyle/>
          <a:p>
            <a:pPr lvl="0" algn="ctr">
              <a:defRPr/>
            </a:pPr>
            <a:r>
              <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rPr>
              <a:t>Introduction to Research Methodology</a:t>
            </a:r>
            <a:endParaRPr lang="ru-RU"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4" name="Curved Up Arrow 3"/>
          <p:cNvSpPr/>
          <p:nvPr/>
        </p:nvSpPr>
        <p:spPr>
          <a:xfrm rot="704790">
            <a:off x="6566089" y="3625733"/>
            <a:ext cx="1656184" cy="504056"/>
          </a:xfrm>
          <a:prstGeom prst="curvedUpArrow">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Up Arrow 13"/>
          <p:cNvSpPr/>
          <p:nvPr/>
        </p:nvSpPr>
        <p:spPr>
          <a:xfrm rot="20895210" flipV="1">
            <a:off x="6566089" y="1936123"/>
            <a:ext cx="1656184" cy="504056"/>
          </a:xfrm>
          <a:prstGeom prst="curvedUpArrow">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Up Arrow 14"/>
          <p:cNvSpPr/>
          <p:nvPr/>
        </p:nvSpPr>
        <p:spPr>
          <a:xfrm rot="704790">
            <a:off x="6494081" y="5857981"/>
            <a:ext cx="1656184" cy="504056"/>
          </a:xfrm>
          <a:prstGeom prst="curvedUpArrow">
            <a:avLst/>
          </a:prstGeom>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Up Arrow 15"/>
          <p:cNvSpPr/>
          <p:nvPr/>
        </p:nvSpPr>
        <p:spPr>
          <a:xfrm rot="20895210" flipV="1">
            <a:off x="6490007" y="4240379"/>
            <a:ext cx="1656184" cy="504056"/>
          </a:xfrm>
          <a:prstGeom prst="curvedUpArrow">
            <a:avLst/>
          </a:prstGeom>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860925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0017"/>
          </a:xfrm>
        </p:spPr>
        <p:txBody>
          <a:bodyPr>
            <a:normAutofit/>
          </a:bodyPr>
          <a:lstStyle/>
          <a:p>
            <a:pPr lvl="0" algn="ctr"/>
            <a:r>
              <a:rPr kumimoji="0" lang="en-US" b="1" i="0" u="none" strike="noStrike" cap="none" normalizeH="0" baseline="0" dirty="0" smtClean="0">
                <a:ln>
                  <a:noFill/>
                </a:ln>
                <a:solidFill>
                  <a:srgbClr val="FF0000"/>
                </a:solidFill>
                <a:effectLst/>
                <a:latin typeface="Arial" panose="020B0604020202020204" pitchFamily="34" charset="0"/>
              </a:rPr>
              <a:t>Outlines:</a:t>
            </a:r>
            <a:endParaRPr lang="en-US" dirty="0">
              <a:solidFill>
                <a:srgbClr val="FF0000"/>
              </a:solidFill>
            </a:endParaRPr>
          </a:p>
        </p:txBody>
      </p:sp>
      <p:sp>
        <p:nvSpPr>
          <p:cNvPr id="4" name="Rectangle 1"/>
          <p:cNvSpPr>
            <a:spLocks noGrp="1" noChangeArrowheads="1"/>
          </p:cNvSpPr>
          <p:nvPr>
            <p:ph idx="1"/>
          </p:nvPr>
        </p:nvSpPr>
        <p:spPr bwMode="auto">
          <a:xfrm>
            <a:off x="838199" y="956876"/>
            <a:ext cx="10121721" cy="5045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AutoNum type="arabicPeriod"/>
              <a:tabLst/>
            </a:pPr>
            <a:r>
              <a:rPr kumimoji="0" lang="en-US" sz="4400" i="0" u="none" strike="noStrike" cap="none" normalizeH="0" baseline="0" dirty="0" smtClean="0">
                <a:ln>
                  <a:noFill/>
                </a:ln>
                <a:solidFill>
                  <a:schemeClr val="tx1"/>
                </a:solidFill>
                <a:effectLst/>
                <a:latin typeface="Arial" panose="020B0604020202020204" pitchFamily="34" charset="0"/>
              </a:rPr>
              <a:t>Fundamental concepts of health promotion and public health. </a:t>
            </a:r>
          </a:p>
          <a:p>
            <a:pPr marL="0" marR="0" lvl="0" indent="0" algn="just" defTabSz="914400" rtl="0" eaLnBrk="0" fontAlgn="base" latinLnBrk="0" hangingPunct="0">
              <a:lnSpc>
                <a:spcPct val="150000"/>
              </a:lnSpc>
              <a:spcBef>
                <a:spcPct val="0"/>
              </a:spcBef>
              <a:spcAft>
                <a:spcPct val="0"/>
              </a:spcAft>
              <a:buClrTx/>
              <a:buSzTx/>
              <a:buFontTx/>
              <a:buAutoNum type="arabicPeriod"/>
              <a:tabLst/>
            </a:pPr>
            <a:r>
              <a:rPr lang="en-US" sz="4400" dirty="0" smtClean="0">
                <a:latin typeface="Arial" panose="020B0604020202020204" pitchFamily="34" charset="0"/>
              </a:rPr>
              <a:t>Key principles of </a:t>
            </a:r>
            <a:r>
              <a:rPr lang="en-US" sz="4400" dirty="0">
                <a:latin typeface="Arial" panose="020B0604020202020204" pitchFamily="34" charset="0"/>
              </a:rPr>
              <a:t>health </a:t>
            </a:r>
            <a:r>
              <a:rPr lang="en-US" sz="4400" dirty="0" smtClean="0">
                <a:latin typeface="Arial" panose="020B0604020202020204" pitchFamily="34" charset="0"/>
              </a:rPr>
              <a:t>promotion. </a:t>
            </a:r>
            <a:endParaRPr kumimoji="0" lang="en-US" sz="440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None/>
              <a:tabLst/>
            </a:pPr>
            <a:r>
              <a:rPr kumimoji="0" lang="en-US" sz="4400" i="0" u="none" strike="noStrike" cap="none" normalizeH="0" baseline="0" dirty="0" smtClean="0">
                <a:ln>
                  <a:noFill/>
                </a:ln>
                <a:solidFill>
                  <a:schemeClr val="tx1"/>
                </a:solidFill>
                <a:effectLst/>
                <a:latin typeface="Arial" panose="020B0604020202020204" pitchFamily="34" charset="0"/>
              </a:rPr>
              <a:t>3. Strategies of health promotion to improve population health outcomes.</a:t>
            </a:r>
          </a:p>
        </p:txBody>
      </p:sp>
    </p:spTree>
    <p:extLst>
      <p:ext uri="{BB962C8B-B14F-4D97-AF65-F5344CB8AC3E}">
        <p14:creationId xmlns:p14="http://schemas.microsoft.com/office/powerpoint/2010/main" val="383192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0017"/>
          </a:xfrm>
        </p:spPr>
        <p:txBody>
          <a:bodyPr>
            <a:normAutofit/>
          </a:bodyPr>
          <a:lstStyle/>
          <a:p>
            <a:pPr lvl="0" algn="ctr"/>
            <a:r>
              <a:rPr kumimoji="0" lang="en-US" b="1" i="0" u="none" strike="noStrike" cap="none" normalizeH="0" baseline="0" dirty="0" smtClean="0">
                <a:ln>
                  <a:noFill/>
                </a:ln>
                <a:solidFill>
                  <a:srgbClr val="FF0000"/>
                </a:solidFill>
                <a:effectLst/>
                <a:latin typeface="Arial" panose="020B0604020202020204" pitchFamily="34" charset="0"/>
              </a:rPr>
              <a:t>Objective:</a:t>
            </a:r>
            <a:endParaRPr lang="en-US" dirty="0">
              <a:solidFill>
                <a:srgbClr val="FF0000"/>
              </a:solidFill>
            </a:endParaRPr>
          </a:p>
        </p:txBody>
      </p:sp>
      <p:sp>
        <p:nvSpPr>
          <p:cNvPr id="4" name="Rectangle 1"/>
          <p:cNvSpPr>
            <a:spLocks noGrp="1" noChangeArrowheads="1"/>
          </p:cNvSpPr>
          <p:nvPr>
            <p:ph idx="1"/>
          </p:nvPr>
        </p:nvSpPr>
        <p:spPr bwMode="auto">
          <a:xfrm>
            <a:off x="838199" y="1217300"/>
            <a:ext cx="1012172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FF0000"/>
                </a:solidFill>
                <a:effectLst/>
                <a:latin typeface="Arial" panose="020B0604020202020204" pitchFamily="34" charset="0"/>
              </a:rPr>
              <a:t>By the end of this lecture, participants will be able to:</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sz="3600" i="0" u="none" strike="noStrike" cap="none" normalizeH="0" baseline="0" dirty="0" smtClean="0">
                <a:ln>
                  <a:noFill/>
                </a:ln>
                <a:solidFill>
                  <a:schemeClr val="tx1"/>
                </a:solidFill>
                <a:effectLst/>
                <a:latin typeface="Arial" panose="020B0604020202020204" pitchFamily="34" charset="0"/>
              </a:rPr>
              <a:t>Understand the fundamental concepts of health promotion and public health.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en-US" sz="3600" dirty="0">
                <a:latin typeface="Arial" panose="020B0604020202020204" pitchFamily="34" charset="0"/>
              </a:rPr>
              <a:t> </a:t>
            </a:r>
            <a:r>
              <a:rPr lang="en-US" sz="3600" dirty="0" smtClean="0">
                <a:latin typeface="Arial" panose="020B0604020202020204" pitchFamily="34" charset="0"/>
              </a:rPr>
              <a:t>Enumerate the key principles of </a:t>
            </a:r>
            <a:r>
              <a:rPr lang="en-US" sz="3600" dirty="0">
                <a:latin typeface="Arial" panose="020B0604020202020204" pitchFamily="34" charset="0"/>
              </a:rPr>
              <a:t>health </a:t>
            </a:r>
            <a:r>
              <a:rPr lang="en-US" sz="3600" dirty="0" smtClean="0">
                <a:latin typeface="Arial" panose="020B0604020202020204" pitchFamily="34" charset="0"/>
              </a:rPr>
              <a:t>promotion. </a:t>
            </a:r>
            <a:endParaRPr kumimoji="0" lang="en-US" sz="360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sz="3600" i="0" u="none" strike="noStrike" cap="none" normalizeH="0" baseline="0" dirty="0" smtClean="0">
                <a:ln>
                  <a:noFill/>
                </a:ln>
                <a:solidFill>
                  <a:schemeClr val="tx1"/>
                </a:solidFill>
                <a:effectLst/>
                <a:latin typeface="Arial" panose="020B0604020202020204" pitchFamily="34" charset="0"/>
              </a:rPr>
              <a:t>3. Identify the</a:t>
            </a:r>
            <a:r>
              <a:rPr kumimoji="0" lang="en-US" sz="3600" i="0" u="none" strike="noStrike" cap="none" normalizeH="0" dirty="0" smtClean="0">
                <a:ln>
                  <a:noFill/>
                </a:ln>
                <a:solidFill>
                  <a:schemeClr val="tx1"/>
                </a:solidFill>
                <a:effectLst/>
                <a:latin typeface="Arial" panose="020B0604020202020204" pitchFamily="34" charset="0"/>
              </a:rPr>
              <a:t> </a:t>
            </a:r>
            <a:r>
              <a:rPr kumimoji="0" lang="en-US" sz="3600" i="0" u="none" strike="noStrike" cap="none" normalizeH="0" baseline="0" dirty="0" smtClean="0">
                <a:ln>
                  <a:noFill/>
                </a:ln>
                <a:solidFill>
                  <a:schemeClr val="tx1"/>
                </a:solidFill>
                <a:effectLst/>
                <a:latin typeface="Arial" panose="020B0604020202020204" pitchFamily="34" charset="0"/>
              </a:rPr>
              <a:t>strategies of health promotion to improve population health outcomes.</a:t>
            </a:r>
          </a:p>
        </p:txBody>
      </p:sp>
    </p:spTree>
    <p:extLst>
      <p:ext uri="{BB962C8B-B14F-4D97-AF65-F5344CB8AC3E}">
        <p14:creationId xmlns:p14="http://schemas.microsoft.com/office/powerpoint/2010/main" val="2233418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7238"/>
          </a:xfrm>
        </p:spPr>
        <p:txBody>
          <a:bodyPr>
            <a:normAutofit fontScale="90000"/>
          </a:bodyPr>
          <a:lstStyle/>
          <a:p>
            <a:pPr lvl="0" algn="ctr"/>
            <a:r>
              <a:rPr lang="en-US" b="1" dirty="0" smtClean="0">
                <a:solidFill>
                  <a:srgbClr val="FF0000"/>
                </a:solidFill>
              </a:rPr>
              <a:t/>
            </a:r>
            <a:br>
              <a:rPr lang="en-US" b="1" dirty="0" smtClean="0">
                <a:solidFill>
                  <a:srgbClr val="FF0000"/>
                </a:solidFill>
              </a:rPr>
            </a:br>
            <a:r>
              <a:rPr lang="en-US" b="1" dirty="0" smtClean="0">
                <a:solidFill>
                  <a:srgbClr val="FF0000"/>
                </a:solidFill>
              </a:rPr>
              <a:t>What is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481070"/>
            <a:ext cx="10515600" cy="4695893"/>
          </a:xfrm>
        </p:spPr>
        <p:txBody>
          <a:bodyPr>
            <a:normAutofit/>
          </a:bodyPr>
          <a:lstStyle/>
          <a:p>
            <a:pPr lvl="1" algn="just"/>
            <a:r>
              <a:rPr lang="en-US" sz="4000" b="1" dirty="0" smtClean="0">
                <a:solidFill>
                  <a:srgbClr val="FF0000"/>
                </a:solidFill>
              </a:rPr>
              <a:t>Health </a:t>
            </a:r>
            <a:r>
              <a:rPr lang="en-US" sz="4000" b="1" dirty="0">
                <a:solidFill>
                  <a:srgbClr val="FF0000"/>
                </a:solidFill>
              </a:rPr>
              <a:t>Promotion</a:t>
            </a:r>
            <a:r>
              <a:rPr lang="en-US" sz="4000" dirty="0">
                <a:solidFill>
                  <a:srgbClr val="FF0000"/>
                </a:solidFill>
              </a:rPr>
              <a:t> </a:t>
            </a:r>
            <a:r>
              <a:rPr lang="en-US" sz="4000" dirty="0"/>
              <a:t>is the process of </a:t>
            </a:r>
            <a:r>
              <a:rPr lang="en-US" sz="4000" dirty="0">
                <a:solidFill>
                  <a:srgbClr val="FF0000"/>
                </a:solidFill>
              </a:rPr>
              <a:t>enabling individuals and communities to increase control over, and improve</a:t>
            </a:r>
            <a:r>
              <a:rPr lang="en-US" sz="4000" dirty="0"/>
              <a:t>, their health. </a:t>
            </a:r>
            <a:r>
              <a:rPr lang="en-US" sz="4000" dirty="0">
                <a:solidFill>
                  <a:srgbClr val="FF0000"/>
                </a:solidFill>
              </a:rPr>
              <a:t>Unlike disease treatment</a:t>
            </a:r>
            <a:r>
              <a:rPr lang="en-US" sz="4000" dirty="0"/>
              <a:t>, </a:t>
            </a:r>
            <a:endParaRPr lang="ar-EG" sz="4000" dirty="0" smtClean="0"/>
          </a:p>
          <a:p>
            <a:pPr lvl="1" algn="just"/>
            <a:r>
              <a:rPr lang="en-US" sz="4000" dirty="0" smtClean="0"/>
              <a:t>health </a:t>
            </a:r>
            <a:r>
              <a:rPr lang="en-US" sz="4000" dirty="0"/>
              <a:t>promotion </a:t>
            </a:r>
            <a:r>
              <a:rPr lang="en-US" sz="4000" dirty="0">
                <a:solidFill>
                  <a:srgbClr val="FF0000"/>
                </a:solidFill>
              </a:rPr>
              <a:t>focuses on </a:t>
            </a:r>
            <a:r>
              <a:rPr lang="en-US" sz="4000" dirty="0"/>
              <a:t>prevention, well-being, and health </a:t>
            </a:r>
            <a:r>
              <a:rPr lang="en-US" sz="4000" dirty="0" smtClean="0"/>
              <a:t>empowerment.</a:t>
            </a:r>
            <a:endParaRPr lang="en-US" sz="3600" dirty="0"/>
          </a:p>
        </p:txBody>
      </p:sp>
    </p:spTree>
    <p:extLst>
      <p:ext uri="{BB962C8B-B14F-4D97-AF65-F5344CB8AC3E}">
        <p14:creationId xmlns:p14="http://schemas.microsoft.com/office/powerpoint/2010/main" val="3760752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questions</a:t>
            </a:r>
            <a:endParaRPr lang="en-US" b="1" dirty="0">
              <a:solidFill>
                <a:srgbClr val="FF0000"/>
              </a:solidFill>
            </a:endParaRPr>
          </a:p>
        </p:txBody>
      </p:sp>
      <p:sp>
        <p:nvSpPr>
          <p:cNvPr id="3" name="Content Placeholder 2"/>
          <p:cNvSpPr>
            <a:spLocks noGrp="1"/>
          </p:cNvSpPr>
          <p:nvPr>
            <p:ph idx="1"/>
          </p:nvPr>
        </p:nvSpPr>
        <p:spPr>
          <a:xfrm>
            <a:off x="838200" y="1690688"/>
            <a:ext cx="10515600" cy="4486275"/>
          </a:xfrm>
        </p:spPr>
        <p:txBody>
          <a:bodyPr/>
          <a:lstStyle/>
          <a:p>
            <a:r>
              <a:rPr lang="en-US" b="1" dirty="0"/>
              <a:t>What is the primary focus of Health Promotion?</a:t>
            </a:r>
            <a:br>
              <a:rPr lang="en-US" b="1" dirty="0"/>
            </a:br>
            <a:r>
              <a:rPr lang="en-US" dirty="0"/>
              <a:t>a) Disease treatment</a:t>
            </a:r>
            <a:br>
              <a:rPr lang="en-US" dirty="0"/>
            </a:br>
            <a:r>
              <a:rPr lang="en-US" dirty="0"/>
              <a:t>b) Prevention, well-being, and health empowerment</a:t>
            </a:r>
            <a:br>
              <a:rPr lang="en-US" dirty="0"/>
            </a:br>
            <a:r>
              <a:rPr lang="en-US" dirty="0"/>
              <a:t>c) Hospital care</a:t>
            </a:r>
            <a:br>
              <a:rPr lang="en-US" dirty="0"/>
            </a:br>
            <a:r>
              <a:rPr lang="en-US" dirty="0"/>
              <a:t>d) Drug administration</a:t>
            </a:r>
          </a:p>
          <a:p>
            <a:endParaRPr lang="en-US" dirty="0"/>
          </a:p>
        </p:txBody>
      </p:sp>
    </p:spTree>
    <p:extLst>
      <p:ext uri="{BB962C8B-B14F-4D97-AF65-F5344CB8AC3E}">
        <p14:creationId xmlns:p14="http://schemas.microsoft.com/office/powerpoint/2010/main" val="3620120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b="1" dirty="0">
                <a:solidFill>
                  <a:srgbClr val="FF0000"/>
                </a:solidFill>
              </a:rPr>
              <a:t>Public Health:</a:t>
            </a:r>
            <a:r>
              <a:rPr lang="en-US" sz="4000" dirty="0">
                <a:solidFill>
                  <a:srgbClr val="FF0000"/>
                </a:solidFill>
              </a:rPr>
              <a:t/>
            </a:r>
            <a:br>
              <a:rPr lang="en-US" sz="4000"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017431"/>
            <a:ext cx="10515600" cy="5159532"/>
          </a:xfrm>
        </p:spPr>
        <p:txBody>
          <a:bodyPr>
            <a:noAutofit/>
          </a:bodyPr>
          <a:lstStyle/>
          <a:p>
            <a:pPr lvl="1"/>
            <a:r>
              <a:rPr lang="en-US" sz="4400" b="1" dirty="0" smtClean="0">
                <a:solidFill>
                  <a:srgbClr val="FF0000"/>
                </a:solidFill>
              </a:rPr>
              <a:t>Public </a:t>
            </a:r>
            <a:r>
              <a:rPr lang="en-US" sz="4400" b="1" dirty="0">
                <a:solidFill>
                  <a:srgbClr val="FF0000"/>
                </a:solidFill>
              </a:rPr>
              <a:t>Health</a:t>
            </a:r>
            <a:r>
              <a:rPr lang="en-US" sz="4400" dirty="0">
                <a:solidFill>
                  <a:srgbClr val="FF0000"/>
                </a:solidFill>
              </a:rPr>
              <a:t> </a:t>
            </a:r>
            <a:r>
              <a:rPr lang="en-US" sz="4400" dirty="0"/>
              <a:t>is the science and art of </a:t>
            </a:r>
            <a:r>
              <a:rPr lang="en-US" sz="4400" dirty="0">
                <a:solidFill>
                  <a:srgbClr val="FF0000"/>
                </a:solidFill>
              </a:rPr>
              <a:t>preventing disease</a:t>
            </a:r>
            <a:r>
              <a:rPr lang="en-US" sz="4400" dirty="0"/>
              <a:t>, prolonging life, and promoting health through organized efforts of </a:t>
            </a:r>
            <a:r>
              <a:rPr lang="en-US" sz="4400" dirty="0" smtClean="0"/>
              <a:t>society.</a:t>
            </a:r>
          </a:p>
          <a:p>
            <a:pPr lvl="1"/>
            <a:r>
              <a:rPr lang="en-US" sz="4400" dirty="0" smtClean="0"/>
              <a:t>Public </a:t>
            </a:r>
            <a:r>
              <a:rPr lang="en-US" sz="4400" dirty="0"/>
              <a:t>health focuses on the </a:t>
            </a:r>
            <a:r>
              <a:rPr lang="en-US" sz="4400" dirty="0">
                <a:solidFill>
                  <a:srgbClr val="FF0000"/>
                </a:solidFill>
              </a:rPr>
              <a:t>well-being</a:t>
            </a:r>
            <a:r>
              <a:rPr lang="en-US" sz="4400" dirty="0"/>
              <a:t> of communities and populations rather than individual treatment</a:t>
            </a:r>
            <a:r>
              <a:rPr lang="en-US" sz="4400" dirty="0" smtClean="0"/>
              <a:t>.</a:t>
            </a:r>
            <a:endParaRPr lang="en-US" sz="4000" dirty="0"/>
          </a:p>
        </p:txBody>
      </p:sp>
    </p:spTree>
    <p:extLst>
      <p:ext uri="{BB962C8B-B14F-4D97-AF65-F5344CB8AC3E}">
        <p14:creationId xmlns:p14="http://schemas.microsoft.com/office/powerpoint/2010/main" val="4049867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2002"/>
          </a:xfrm>
        </p:spPr>
        <p:txBody>
          <a:bodyPr>
            <a:normAutofit fontScale="90000"/>
          </a:bodyPr>
          <a:lstStyle/>
          <a:p>
            <a:r>
              <a:rPr lang="en-US" b="1" dirty="0" smtClean="0"/>
              <a:t/>
            </a:r>
            <a:br>
              <a:rPr lang="en-US" b="1" dirty="0" smtClean="0"/>
            </a:br>
            <a:r>
              <a:rPr lang="en-US" b="1" dirty="0" smtClean="0"/>
              <a:t>Multiple </a:t>
            </a:r>
            <a:r>
              <a:rPr lang="en-US" b="1" dirty="0"/>
              <a:t>Choice Question (MCQ):</a:t>
            </a:r>
            <a:r>
              <a:rPr lang="en-US" dirty="0"/>
              <a:t/>
            </a:r>
            <a:br>
              <a:rPr lang="en-US" dirty="0"/>
            </a:br>
            <a:endParaRPr lang="en-US" dirty="0"/>
          </a:p>
        </p:txBody>
      </p:sp>
      <p:sp>
        <p:nvSpPr>
          <p:cNvPr id="3" name="Content Placeholder 2"/>
          <p:cNvSpPr>
            <a:spLocks noGrp="1"/>
          </p:cNvSpPr>
          <p:nvPr>
            <p:ph idx="1"/>
          </p:nvPr>
        </p:nvSpPr>
        <p:spPr>
          <a:xfrm>
            <a:off x="838200" y="1030310"/>
            <a:ext cx="10515600" cy="5146653"/>
          </a:xfrm>
        </p:spPr>
        <p:txBody>
          <a:bodyPr>
            <a:normAutofit/>
          </a:bodyPr>
          <a:lstStyle/>
          <a:p>
            <a:r>
              <a:rPr lang="en-US" b="1" dirty="0">
                <a:solidFill>
                  <a:srgbClr val="FF0000"/>
                </a:solidFill>
              </a:rPr>
              <a:t>Which of the following best describes the focus of Public Health</a:t>
            </a:r>
            <a:r>
              <a:rPr lang="en-US" dirty="0"/>
              <a:t>?</a:t>
            </a:r>
            <a:br>
              <a:rPr lang="en-US" dirty="0"/>
            </a:br>
            <a:r>
              <a:rPr lang="en-US" dirty="0"/>
              <a:t>a) The well-being of individuals only</a:t>
            </a:r>
            <a:br>
              <a:rPr lang="en-US" dirty="0"/>
            </a:br>
            <a:r>
              <a:rPr lang="en-US" dirty="0"/>
              <a:t>b) Treating diseases in hospitals</a:t>
            </a:r>
            <a:br>
              <a:rPr lang="en-US" dirty="0"/>
            </a:br>
            <a:r>
              <a:rPr lang="en-US" dirty="0"/>
              <a:t>c) Only health policies</a:t>
            </a:r>
          </a:p>
          <a:p>
            <a:pPr marL="0" indent="0">
              <a:buNone/>
            </a:pPr>
            <a:r>
              <a:rPr lang="en-US" dirty="0"/>
              <a:t>  d) The well-being of communities and populations</a:t>
            </a:r>
            <a:br>
              <a:rPr lang="en-US" dirty="0"/>
            </a:br>
            <a:endParaRPr lang="en-US" dirty="0"/>
          </a:p>
          <a:p>
            <a:r>
              <a:rPr lang="en-US" b="1" dirty="0" smtClean="0"/>
              <a:t>True/False</a:t>
            </a:r>
            <a:r>
              <a:rPr lang="en-US" b="1" dirty="0"/>
              <a:t>:</a:t>
            </a:r>
            <a:r>
              <a:rPr lang="en-US" dirty="0"/>
              <a:t/>
            </a:r>
            <a:br>
              <a:rPr lang="en-US" dirty="0"/>
            </a:br>
            <a:r>
              <a:rPr lang="en-US" dirty="0"/>
              <a:t>Public Health only focuses on individual treatments and does not address systemic factors like policy and environment.</a:t>
            </a:r>
            <a:br>
              <a:rPr lang="en-US" dirty="0"/>
            </a:br>
            <a:endParaRPr lang="en-US" dirty="0"/>
          </a:p>
        </p:txBody>
      </p:sp>
    </p:spTree>
    <p:extLst>
      <p:ext uri="{BB962C8B-B14F-4D97-AF65-F5344CB8AC3E}">
        <p14:creationId xmlns:p14="http://schemas.microsoft.com/office/powerpoint/2010/main" val="950841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6852"/>
          </a:xfrm>
        </p:spPr>
        <p:txBody>
          <a:bodyPr>
            <a:normAutofit fontScale="90000"/>
          </a:bodyPr>
          <a:lstStyle/>
          <a:p>
            <a:pPr algn="ctr"/>
            <a:r>
              <a:rPr lang="en-US" b="1" dirty="0" smtClean="0">
                <a:solidFill>
                  <a:srgbClr val="FF0000"/>
                </a:solidFill>
              </a:rPr>
              <a:t>Principles of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978794"/>
            <a:ext cx="10515600" cy="5198169"/>
          </a:xfrm>
        </p:spPr>
        <p:txBody>
          <a:bodyPr>
            <a:normAutofit/>
          </a:bodyPr>
          <a:lstStyle/>
          <a:p>
            <a:pPr marL="742950" indent="-742950">
              <a:buAutoNum type="arabicPeriod"/>
            </a:pPr>
            <a:r>
              <a:rPr lang="en-US" sz="4400" b="1" dirty="0" smtClean="0">
                <a:solidFill>
                  <a:srgbClr val="FF0000"/>
                </a:solidFill>
              </a:rPr>
              <a:t>Empowerment</a:t>
            </a:r>
            <a:r>
              <a:rPr lang="en-US" sz="4400" b="1" dirty="0" smtClean="0"/>
              <a:t>: </a:t>
            </a:r>
            <a:endParaRPr lang="ar-EG" sz="4400" b="1" dirty="0" smtClean="0"/>
          </a:p>
          <a:p>
            <a:pPr marL="0" indent="0">
              <a:buNone/>
            </a:pPr>
            <a:r>
              <a:rPr lang="en-US" sz="3600" dirty="0" smtClean="0"/>
              <a:t>Health </a:t>
            </a:r>
            <a:r>
              <a:rPr lang="en-US" sz="3600" dirty="0"/>
              <a:t>promotion focuses on </a:t>
            </a:r>
            <a:r>
              <a:rPr lang="en-US" sz="3600" dirty="0">
                <a:solidFill>
                  <a:srgbClr val="FF0000"/>
                </a:solidFill>
              </a:rPr>
              <a:t>empowering individuals and communities </a:t>
            </a:r>
            <a:r>
              <a:rPr lang="en-US" sz="3600" dirty="0"/>
              <a:t>to take </a:t>
            </a:r>
            <a:r>
              <a:rPr lang="en-US" sz="3600" dirty="0">
                <a:solidFill>
                  <a:srgbClr val="FF0000"/>
                </a:solidFill>
              </a:rPr>
              <a:t>control of their health decisions, enabling long-term lifestyle changes</a:t>
            </a:r>
            <a:r>
              <a:rPr lang="en-US" sz="3600" dirty="0" smtClean="0">
                <a:solidFill>
                  <a:srgbClr val="FF0000"/>
                </a:solidFill>
              </a:rPr>
              <a:t>.</a:t>
            </a:r>
          </a:p>
        </p:txBody>
      </p:sp>
    </p:spTree>
    <p:extLst>
      <p:ext uri="{BB962C8B-B14F-4D97-AF65-F5344CB8AC3E}">
        <p14:creationId xmlns:p14="http://schemas.microsoft.com/office/powerpoint/2010/main" val="1166182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Multiple Choice Question (MCQ):</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300766"/>
            <a:ext cx="10515600" cy="5009882"/>
          </a:xfrm>
        </p:spPr>
        <p:txBody>
          <a:bodyPr>
            <a:normAutofit/>
          </a:bodyPr>
          <a:lstStyle/>
          <a:p>
            <a:r>
              <a:rPr lang="en-US" dirty="0" smtClean="0">
                <a:solidFill>
                  <a:srgbClr val="FF0000"/>
                </a:solidFill>
              </a:rPr>
              <a:t>What </a:t>
            </a:r>
            <a:r>
              <a:rPr lang="en-US" dirty="0">
                <a:solidFill>
                  <a:srgbClr val="FF0000"/>
                </a:solidFill>
              </a:rPr>
              <a:t>is the main goal of empowerment in Health Promotion?</a:t>
            </a:r>
            <a:br>
              <a:rPr lang="en-US" dirty="0">
                <a:solidFill>
                  <a:srgbClr val="FF0000"/>
                </a:solidFill>
              </a:rPr>
            </a:br>
            <a:r>
              <a:rPr lang="en-US" dirty="0"/>
              <a:t>a) To provide medical treatments for illnesses</a:t>
            </a:r>
            <a:br>
              <a:rPr lang="en-US" dirty="0"/>
            </a:br>
            <a:r>
              <a:rPr lang="en-US" dirty="0"/>
              <a:t>b) To focus solely on preventive measures</a:t>
            </a:r>
            <a:br>
              <a:rPr lang="en-US" dirty="0"/>
            </a:br>
            <a:r>
              <a:rPr lang="en-US" dirty="0"/>
              <a:t>c) To enable individuals and communities to take control of their health decisions </a:t>
            </a:r>
            <a:endParaRPr lang="en-US" dirty="0" smtClean="0"/>
          </a:p>
          <a:p>
            <a:r>
              <a:rPr lang="en-US" dirty="0" smtClean="0"/>
              <a:t>d</a:t>
            </a:r>
            <a:r>
              <a:rPr lang="en-US" dirty="0"/>
              <a:t>) To establish healthcare policies</a:t>
            </a:r>
          </a:p>
          <a:p>
            <a:r>
              <a:rPr lang="en-US" b="1" dirty="0" smtClean="0">
                <a:solidFill>
                  <a:srgbClr val="FF0000"/>
                </a:solidFill>
              </a:rPr>
              <a:t>True/False</a:t>
            </a:r>
            <a:r>
              <a:rPr lang="en-US" b="1" dirty="0">
                <a:solidFill>
                  <a:srgbClr val="FF0000"/>
                </a:solidFill>
              </a:rPr>
              <a:t>:</a:t>
            </a:r>
            <a:r>
              <a:rPr lang="en-US" dirty="0"/>
              <a:t/>
            </a:r>
            <a:br>
              <a:rPr lang="en-US" dirty="0"/>
            </a:br>
            <a:r>
              <a:rPr lang="en-US" dirty="0"/>
              <a:t>Empowerment in Health Promotion means giving individuals and communities the tools to make informed health choices and create long-term lifestyle changes.</a:t>
            </a:r>
            <a:br>
              <a:rPr lang="en-US" dirty="0"/>
            </a:br>
            <a:endParaRPr lang="en-US" dirty="0"/>
          </a:p>
        </p:txBody>
      </p:sp>
    </p:spTree>
    <p:extLst>
      <p:ext uri="{BB962C8B-B14F-4D97-AF65-F5344CB8AC3E}">
        <p14:creationId xmlns:p14="http://schemas.microsoft.com/office/powerpoint/2010/main" val="37070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Principles of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71977"/>
            <a:ext cx="10515600" cy="5004986"/>
          </a:xfrm>
        </p:spPr>
        <p:txBody>
          <a:bodyPr>
            <a:normAutofit/>
          </a:bodyPr>
          <a:lstStyle/>
          <a:p>
            <a:pPr marL="0" indent="0">
              <a:buNone/>
            </a:pPr>
            <a:r>
              <a:rPr lang="en-US" b="1" dirty="0" smtClean="0">
                <a:solidFill>
                  <a:srgbClr val="FF0000"/>
                </a:solidFill>
              </a:rPr>
              <a:t>2. </a:t>
            </a:r>
            <a:r>
              <a:rPr lang="en-US" sz="4000" b="1" dirty="0" smtClean="0">
                <a:solidFill>
                  <a:srgbClr val="FF0000"/>
                </a:solidFill>
              </a:rPr>
              <a:t>Participation:</a:t>
            </a:r>
            <a:endParaRPr lang="ar-EG" sz="4000" b="1" dirty="0" smtClean="0">
              <a:solidFill>
                <a:srgbClr val="FF0000"/>
              </a:solidFill>
            </a:endParaRPr>
          </a:p>
          <a:p>
            <a:pPr marL="0" indent="0">
              <a:buNone/>
            </a:pPr>
            <a:r>
              <a:rPr lang="en-US" sz="3600" dirty="0" smtClean="0"/>
              <a:t>Health </a:t>
            </a:r>
            <a:r>
              <a:rPr lang="en-US" sz="3600" dirty="0"/>
              <a:t>promotion encourages </a:t>
            </a:r>
            <a:r>
              <a:rPr lang="en-US" sz="3600" dirty="0">
                <a:solidFill>
                  <a:srgbClr val="FF0000"/>
                </a:solidFill>
              </a:rPr>
              <a:t>active participation </a:t>
            </a:r>
            <a:r>
              <a:rPr lang="en-US" sz="3600" dirty="0"/>
              <a:t>from individuals and communities in planning, implementing, and evaluating health programs. </a:t>
            </a:r>
            <a:endParaRPr lang="en-US" sz="3600" dirty="0" smtClean="0"/>
          </a:p>
          <a:p>
            <a:pPr lvl="1"/>
            <a:r>
              <a:rPr lang="en-US" sz="3600" dirty="0" smtClean="0"/>
              <a:t>This ensures that </a:t>
            </a:r>
            <a:r>
              <a:rPr lang="en-US" sz="3600" dirty="0" smtClean="0">
                <a:solidFill>
                  <a:srgbClr val="FF0000"/>
                </a:solidFill>
              </a:rPr>
              <a:t>health interventions </a:t>
            </a:r>
            <a:r>
              <a:rPr lang="en-US" sz="3600" dirty="0" smtClean="0"/>
              <a:t>are relevant and </a:t>
            </a:r>
            <a:r>
              <a:rPr lang="en-US" sz="3600" dirty="0" smtClean="0">
                <a:solidFill>
                  <a:srgbClr val="FF0000"/>
                </a:solidFill>
              </a:rPr>
              <a:t>culturally appropriate and </a:t>
            </a:r>
            <a:r>
              <a:rPr lang="en-US" sz="3600" dirty="0"/>
              <a:t>meet the specific </a:t>
            </a:r>
            <a:r>
              <a:rPr lang="en-US" sz="6600" u="sng" dirty="0">
                <a:solidFill>
                  <a:srgbClr val="FF0000"/>
                </a:solidFill>
              </a:rPr>
              <a:t>needs</a:t>
            </a:r>
            <a:r>
              <a:rPr lang="en-US" sz="3600" dirty="0"/>
              <a:t> of the population.</a:t>
            </a:r>
            <a:r>
              <a:rPr lang="ar-EG" sz="3600" dirty="0" smtClean="0"/>
              <a:t> </a:t>
            </a:r>
            <a:endParaRPr lang="en-US" sz="2000" dirty="0"/>
          </a:p>
        </p:txBody>
      </p:sp>
    </p:spTree>
    <p:extLst>
      <p:ext uri="{BB962C8B-B14F-4D97-AF65-F5344CB8AC3E}">
        <p14:creationId xmlns:p14="http://schemas.microsoft.com/office/powerpoint/2010/main" val="1171529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4125"/>
          </a:xfrm>
        </p:spPr>
        <p:txBody>
          <a:bodyPr/>
          <a:lstStyle/>
          <a:p>
            <a:r>
              <a:rPr lang="en-US" b="1" dirty="0">
                <a:solidFill>
                  <a:srgbClr val="FF0000"/>
                </a:solidFill>
              </a:rPr>
              <a:t>Multiple Choice Question (MCQ):</a:t>
            </a:r>
            <a:endParaRPr lang="en-US" dirty="0">
              <a:solidFill>
                <a:srgbClr val="FF0000"/>
              </a:solidFill>
            </a:endParaRPr>
          </a:p>
        </p:txBody>
      </p:sp>
      <p:sp>
        <p:nvSpPr>
          <p:cNvPr id="3" name="Content Placeholder 2"/>
          <p:cNvSpPr>
            <a:spLocks noGrp="1"/>
          </p:cNvSpPr>
          <p:nvPr>
            <p:ph idx="1"/>
          </p:nvPr>
        </p:nvSpPr>
        <p:spPr>
          <a:xfrm>
            <a:off x="838200" y="1249251"/>
            <a:ext cx="10515600" cy="4927712"/>
          </a:xfrm>
        </p:spPr>
        <p:txBody>
          <a:bodyPr>
            <a:normAutofit/>
          </a:bodyPr>
          <a:lstStyle/>
          <a:p>
            <a:r>
              <a:rPr lang="en-US" dirty="0" smtClean="0">
                <a:solidFill>
                  <a:srgbClr val="FF0000"/>
                </a:solidFill>
              </a:rPr>
              <a:t>Why </a:t>
            </a:r>
            <a:r>
              <a:rPr lang="en-US" dirty="0">
                <a:solidFill>
                  <a:srgbClr val="FF0000"/>
                </a:solidFill>
              </a:rPr>
              <a:t>is participation emphasized in Health Promotion?</a:t>
            </a:r>
            <a:br>
              <a:rPr lang="en-US" dirty="0">
                <a:solidFill>
                  <a:srgbClr val="FF0000"/>
                </a:solidFill>
              </a:rPr>
            </a:br>
            <a:r>
              <a:rPr lang="en-US" dirty="0"/>
              <a:t>a) It allows health programs to be imposed on individuals</a:t>
            </a:r>
            <a:br>
              <a:rPr lang="en-US" dirty="0"/>
            </a:br>
            <a:r>
              <a:rPr lang="en-US" dirty="0"/>
              <a:t>b) It ensures health interventions are relevant and culturally appropriate</a:t>
            </a:r>
            <a:br>
              <a:rPr lang="en-US" dirty="0"/>
            </a:br>
            <a:r>
              <a:rPr lang="en-US" dirty="0"/>
              <a:t>c) It limits community involvement in planning health programs</a:t>
            </a:r>
            <a:br>
              <a:rPr lang="en-US" dirty="0"/>
            </a:br>
            <a:r>
              <a:rPr lang="en-US" dirty="0"/>
              <a:t>d) It focuses only on medical treatments</a:t>
            </a:r>
          </a:p>
          <a:p>
            <a:r>
              <a:rPr lang="en-US" b="1" dirty="0" smtClean="0"/>
              <a:t>True/False</a:t>
            </a:r>
            <a:r>
              <a:rPr lang="en-US" b="1" dirty="0"/>
              <a:t>:</a:t>
            </a:r>
            <a:r>
              <a:rPr lang="en-US" dirty="0"/>
              <a:t/>
            </a:r>
            <a:br>
              <a:rPr lang="en-US" dirty="0"/>
            </a:br>
            <a:r>
              <a:rPr lang="en-US" dirty="0"/>
              <a:t>Health Promotion encourages active community participation to ensure that interventions meet the specific needs of the population.</a:t>
            </a:r>
            <a:br>
              <a:rPr lang="en-US" dirty="0"/>
            </a:br>
            <a:endParaRPr lang="en-US" dirty="0"/>
          </a:p>
          <a:p>
            <a:endParaRPr lang="en-US" dirty="0"/>
          </a:p>
        </p:txBody>
      </p:sp>
    </p:spTree>
    <p:extLst>
      <p:ext uri="{BB962C8B-B14F-4D97-AF65-F5344CB8AC3E}">
        <p14:creationId xmlns:p14="http://schemas.microsoft.com/office/powerpoint/2010/main" val="3642808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22762"/>
          </a:xfrm>
        </p:spPr>
        <p:txBody>
          <a:bodyPr/>
          <a:lstStyle/>
          <a:p>
            <a:pPr algn="ctr"/>
            <a:r>
              <a:rPr lang="en-US" b="1" dirty="0">
                <a:solidFill>
                  <a:srgbClr val="FF0000"/>
                </a:solidFill>
              </a:rPr>
              <a:t>Principles of Health Promotion</a:t>
            </a:r>
            <a:r>
              <a:rPr lang="en-US" b="1" dirty="0" smtClean="0">
                <a:solidFill>
                  <a:srgbClr val="FF0000"/>
                </a:solidFill>
              </a:rPr>
              <a:t>:</a:t>
            </a:r>
            <a:endParaRPr lang="en-US" dirty="0"/>
          </a:p>
        </p:txBody>
      </p:sp>
      <p:sp>
        <p:nvSpPr>
          <p:cNvPr id="3" name="Content Placeholder 2"/>
          <p:cNvSpPr>
            <a:spLocks noGrp="1"/>
          </p:cNvSpPr>
          <p:nvPr>
            <p:ph idx="1"/>
          </p:nvPr>
        </p:nvSpPr>
        <p:spPr>
          <a:xfrm>
            <a:off x="838200" y="1506828"/>
            <a:ext cx="10515600" cy="4670135"/>
          </a:xfrm>
        </p:spPr>
        <p:txBody>
          <a:bodyPr>
            <a:normAutofit/>
          </a:bodyPr>
          <a:lstStyle/>
          <a:p>
            <a:pPr marL="0" indent="0" algn="just">
              <a:buNone/>
            </a:pPr>
            <a:r>
              <a:rPr lang="en-US" sz="4400" b="1" dirty="0" smtClean="0">
                <a:solidFill>
                  <a:srgbClr val="FF0000"/>
                </a:solidFill>
              </a:rPr>
              <a:t>3</a:t>
            </a:r>
            <a:r>
              <a:rPr lang="en-US" sz="4400" b="1" dirty="0" smtClean="0"/>
              <a:t>. </a:t>
            </a:r>
            <a:r>
              <a:rPr lang="en-US" sz="4400" b="1" dirty="0" smtClean="0">
                <a:solidFill>
                  <a:srgbClr val="FF0000"/>
                </a:solidFill>
              </a:rPr>
              <a:t>Holistic Approach:</a:t>
            </a:r>
            <a:endParaRPr lang="ar-EG" sz="4400" b="1" dirty="0" smtClean="0">
              <a:solidFill>
                <a:srgbClr val="FF0000"/>
              </a:solidFill>
            </a:endParaRPr>
          </a:p>
          <a:p>
            <a:pPr marL="0" indent="0" algn="just">
              <a:buNone/>
            </a:pPr>
            <a:r>
              <a:rPr lang="en-US" sz="4000" dirty="0" smtClean="0"/>
              <a:t>A </a:t>
            </a:r>
            <a:r>
              <a:rPr lang="en-US" sz="4000" dirty="0"/>
              <a:t>holistic view of health </a:t>
            </a:r>
            <a:r>
              <a:rPr lang="en-US" sz="4000" dirty="0" smtClean="0"/>
              <a:t> include </a:t>
            </a:r>
            <a:r>
              <a:rPr lang="en-US" sz="4000" dirty="0">
                <a:solidFill>
                  <a:srgbClr val="FF0000"/>
                </a:solidFill>
              </a:rPr>
              <a:t>physical, mental, and social well-being</a:t>
            </a:r>
            <a:r>
              <a:rPr lang="en-US" sz="4000" dirty="0"/>
              <a:t>, emphasizing that health is not merely the absence of disease but a positive state of wellness</a:t>
            </a:r>
            <a:r>
              <a:rPr lang="en-US" sz="4000" dirty="0" smtClean="0"/>
              <a:t>.</a:t>
            </a:r>
          </a:p>
          <a:p>
            <a:pPr marL="0" indent="0" algn="just">
              <a:buNone/>
            </a:pPr>
            <a:endParaRPr lang="en-US" sz="4400" dirty="0"/>
          </a:p>
          <a:p>
            <a:pPr algn="just"/>
            <a:endParaRPr lang="en-US" sz="4400" dirty="0"/>
          </a:p>
        </p:txBody>
      </p:sp>
    </p:spTree>
    <p:extLst>
      <p:ext uri="{BB962C8B-B14F-4D97-AF65-F5344CB8AC3E}">
        <p14:creationId xmlns:p14="http://schemas.microsoft.com/office/powerpoint/2010/main" val="42677847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54582"/>
          </a:xfrm>
        </p:spPr>
        <p:txBody>
          <a:bodyPr/>
          <a:lstStyle/>
          <a:p>
            <a:r>
              <a:rPr lang="en-US" b="1" dirty="0">
                <a:solidFill>
                  <a:srgbClr val="FF0000"/>
                </a:solidFill>
              </a:rPr>
              <a:t>Multiple Choice Question (MCQ):</a:t>
            </a:r>
            <a:endParaRPr lang="en-US" dirty="0">
              <a:solidFill>
                <a:srgbClr val="FF0000"/>
              </a:solidFill>
            </a:endParaRPr>
          </a:p>
        </p:txBody>
      </p:sp>
      <p:sp>
        <p:nvSpPr>
          <p:cNvPr id="3" name="Content Placeholder 2"/>
          <p:cNvSpPr>
            <a:spLocks noGrp="1"/>
          </p:cNvSpPr>
          <p:nvPr>
            <p:ph idx="1"/>
          </p:nvPr>
        </p:nvSpPr>
        <p:spPr>
          <a:xfrm>
            <a:off x="838200" y="1519707"/>
            <a:ext cx="10515600" cy="4657256"/>
          </a:xfrm>
        </p:spPr>
        <p:txBody>
          <a:bodyPr>
            <a:normAutofit/>
          </a:bodyPr>
          <a:lstStyle/>
          <a:p>
            <a:r>
              <a:rPr lang="en-US" dirty="0" smtClean="0">
                <a:solidFill>
                  <a:srgbClr val="FF0000"/>
                </a:solidFill>
              </a:rPr>
              <a:t>A </a:t>
            </a:r>
            <a:r>
              <a:rPr lang="en-US" dirty="0">
                <a:solidFill>
                  <a:srgbClr val="FF0000"/>
                </a:solidFill>
              </a:rPr>
              <a:t>holistic approach to health in Health Promotion emphasizes:</a:t>
            </a:r>
            <a:br>
              <a:rPr lang="en-US" dirty="0">
                <a:solidFill>
                  <a:srgbClr val="FF0000"/>
                </a:solidFill>
              </a:rPr>
            </a:br>
            <a:r>
              <a:rPr lang="en-US" dirty="0"/>
              <a:t>a) Focusing only on physical health</a:t>
            </a:r>
            <a:br>
              <a:rPr lang="en-US" dirty="0"/>
            </a:br>
            <a:r>
              <a:rPr lang="en-US" dirty="0"/>
              <a:t>b) Addressing only mental health issues</a:t>
            </a:r>
            <a:br>
              <a:rPr lang="en-US" dirty="0"/>
            </a:br>
            <a:r>
              <a:rPr lang="en-US" dirty="0"/>
              <a:t>c) The balance of physical, mental, and social well-being</a:t>
            </a:r>
            <a:br>
              <a:rPr lang="en-US" dirty="0"/>
            </a:br>
            <a:r>
              <a:rPr lang="en-US" dirty="0"/>
              <a:t>d) The absence of disease as the definition of </a:t>
            </a:r>
            <a:r>
              <a:rPr lang="en-US" dirty="0" smtClean="0"/>
              <a:t>health</a:t>
            </a:r>
            <a:endParaRPr lang="en-US" dirty="0"/>
          </a:p>
        </p:txBody>
      </p:sp>
    </p:spTree>
    <p:extLst>
      <p:ext uri="{BB962C8B-B14F-4D97-AF65-F5344CB8AC3E}">
        <p14:creationId xmlns:p14="http://schemas.microsoft.com/office/powerpoint/2010/main" val="954462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Principles of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71977"/>
            <a:ext cx="10515600" cy="5004986"/>
          </a:xfrm>
        </p:spPr>
        <p:txBody>
          <a:bodyPr>
            <a:noAutofit/>
          </a:bodyPr>
          <a:lstStyle/>
          <a:p>
            <a:pPr marL="0" indent="0">
              <a:buNone/>
            </a:pPr>
            <a:r>
              <a:rPr lang="en-US" sz="4400" b="1" dirty="0" smtClean="0">
                <a:solidFill>
                  <a:srgbClr val="FF0000"/>
                </a:solidFill>
              </a:rPr>
              <a:t>4. Equity </a:t>
            </a:r>
            <a:r>
              <a:rPr lang="en-US" sz="4400" b="1" dirty="0">
                <a:solidFill>
                  <a:srgbClr val="FF0000"/>
                </a:solidFill>
              </a:rPr>
              <a:t>and Social </a:t>
            </a:r>
            <a:r>
              <a:rPr lang="en-US" sz="4400" b="1" dirty="0" smtClean="0">
                <a:solidFill>
                  <a:srgbClr val="FF0000"/>
                </a:solidFill>
              </a:rPr>
              <a:t>Justice:</a:t>
            </a:r>
            <a:endParaRPr lang="ar-EG" sz="4400" b="1" dirty="0" smtClean="0">
              <a:solidFill>
                <a:srgbClr val="FF0000"/>
              </a:solidFill>
            </a:endParaRPr>
          </a:p>
          <a:p>
            <a:pPr marL="0" indent="0">
              <a:buNone/>
            </a:pPr>
            <a:r>
              <a:rPr lang="ar-EG" sz="4000" dirty="0" smtClean="0"/>
              <a:t> </a:t>
            </a:r>
            <a:endParaRPr lang="ar-EG" sz="4000" dirty="0"/>
          </a:p>
          <a:p>
            <a:pPr lvl="1"/>
            <a:r>
              <a:rPr lang="en-US" sz="4000" dirty="0" smtClean="0"/>
              <a:t>Health </a:t>
            </a:r>
            <a:r>
              <a:rPr lang="en-US" sz="4000" dirty="0"/>
              <a:t>promotion works to </a:t>
            </a:r>
            <a:r>
              <a:rPr lang="en-US" sz="4000" dirty="0">
                <a:solidFill>
                  <a:srgbClr val="FF0000"/>
                </a:solidFill>
              </a:rPr>
              <a:t>reduce health disparities</a:t>
            </a:r>
            <a:r>
              <a:rPr lang="en-US" sz="4000" dirty="0"/>
              <a:t> </a:t>
            </a:r>
            <a:r>
              <a:rPr lang="en-US" sz="4000" dirty="0" smtClean="0"/>
              <a:t>and </a:t>
            </a:r>
            <a:r>
              <a:rPr lang="en-US" sz="4000" dirty="0"/>
              <a:t>promote </a:t>
            </a:r>
            <a:r>
              <a:rPr lang="en-US" sz="4000" dirty="0">
                <a:solidFill>
                  <a:srgbClr val="FF0000"/>
                </a:solidFill>
              </a:rPr>
              <a:t>equity </a:t>
            </a:r>
            <a:r>
              <a:rPr lang="en-US" sz="4000" dirty="0"/>
              <a:t>in health by </a:t>
            </a:r>
            <a:r>
              <a:rPr lang="en-US" sz="4000" dirty="0">
                <a:solidFill>
                  <a:srgbClr val="FF0000"/>
                </a:solidFill>
              </a:rPr>
              <a:t>addressing social determinants </a:t>
            </a:r>
            <a:r>
              <a:rPr lang="en-US" sz="4000" dirty="0"/>
              <a:t>such as income, education, and access to healthcare</a:t>
            </a:r>
            <a:r>
              <a:rPr lang="en-US" sz="4000" dirty="0" smtClean="0"/>
              <a:t>.</a:t>
            </a:r>
          </a:p>
        </p:txBody>
      </p:sp>
    </p:spTree>
    <p:extLst>
      <p:ext uri="{BB962C8B-B14F-4D97-AF65-F5344CB8AC3E}">
        <p14:creationId xmlns:p14="http://schemas.microsoft.com/office/powerpoint/2010/main" val="158618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7005"/>
          </a:xfrm>
        </p:spPr>
        <p:txBody>
          <a:bodyPr>
            <a:normAutofit fontScale="90000"/>
          </a:bodyPr>
          <a:lstStyle/>
          <a:p>
            <a:r>
              <a:rPr lang="en-US" b="1" dirty="0">
                <a:solidFill>
                  <a:srgbClr val="FF0000"/>
                </a:solidFill>
              </a:rPr>
              <a:t>Multiple Choice Question (MCQ):</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07583"/>
            <a:ext cx="10515600" cy="5069380"/>
          </a:xfrm>
        </p:spPr>
        <p:txBody>
          <a:bodyPr>
            <a:normAutofit/>
          </a:bodyPr>
          <a:lstStyle/>
          <a:p>
            <a:r>
              <a:rPr lang="en-US" b="1" dirty="0" smtClean="0">
                <a:solidFill>
                  <a:srgbClr val="FF0000"/>
                </a:solidFill>
              </a:rPr>
              <a:t>What </a:t>
            </a:r>
            <a:r>
              <a:rPr lang="en-US" b="1" dirty="0">
                <a:solidFill>
                  <a:srgbClr val="FF0000"/>
                </a:solidFill>
              </a:rPr>
              <a:t>does Health Promotion aim to achieve in terms of equity and social justice?</a:t>
            </a:r>
            <a:r>
              <a:rPr lang="en-US" dirty="0"/>
              <a:t/>
            </a:r>
            <a:br>
              <a:rPr lang="en-US" dirty="0"/>
            </a:br>
            <a:r>
              <a:rPr lang="en-US" dirty="0"/>
              <a:t>a) Provide the same health resources to everyone regardless of their social </a:t>
            </a:r>
            <a:r>
              <a:rPr lang="en-US" dirty="0" smtClean="0"/>
              <a:t>status </a:t>
            </a:r>
            <a:r>
              <a:rPr lang="en-US" dirty="0"/>
              <a:t/>
            </a:r>
            <a:br>
              <a:rPr lang="en-US" dirty="0"/>
            </a:br>
            <a:r>
              <a:rPr lang="en-US" dirty="0"/>
              <a:t>b) Address social determinants like income, education, and access to healthcare to reduce health disparities</a:t>
            </a:r>
            <a:br>
              <a:rPr lang="en-US" dirty="0"/>
            </a:br>
            <a:r>
              <a:rPr lang="en-US" dirty="0"/>
              <a:t>c) Focus only on high-income individuals' health needs</a:t>
            </a:r>
            <a:br>
              <a:rPr lang="en-US" dirty="0"/>
            </a:br>
            <a:r>
              <a:rPr lang="en-US" dirty="0"/>
              <a:t>d) Promote healthcare that benefits a select few</a:t>
            </a:r>
          </a:p>
          <a:p>
            <a:r>
              <a:rPr lang="en-US" b="1" dirty="0" smtClean="0"/>
              <a:t>True/False</a:t>
            </a:r>
            <a:r>
              <a:rPr lang="en-US" b="1" dirty="0"/>
              <a:t>:</a:t>
            </a:r>
            <a:r>
              <a:rPr lang="en-US" dirty="0"/>
              <a:t/>
            </a:r>
            <a:br>
              <a:rPr lang="en-US" dirty="0"/>
            </a:br>
            <a:r>
              <a:rPr lang="en-US" dirty="0"/>
              <a:t>Health Promotion works to reduce health disparities by addressing social factors such as income and education.</a:t>
            </a:r>
            <a:br>
              <a:rPr lang="en-US" dirty="0"/>
            </a:br>
            <a:endParaRPr lang="en-US" dirty="0"/>
          </a:p>
        </p:txBody>
      </p:sp>
    </p:spTree>
    <p:extLst>
      <p:ext uri="{BB962C8B-B14F-4D97-AF65-F5344CB8AC3E}">
        <p14:creationId xmlns:p14="http://schemas.microsoft.com/office/powerpoint/2010/main" val="304168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Principles of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97735"/>
            <a:ext cx="10515600" cy="4979228"/>
          </a:xfrm>
        </p:spPr>
        <p:txBody>
          <a:bodyPr>
            <a:normAutofit/>
          </a:bodyPr>
          <a:lstStyle/>
          <a:p>
            <a:pPr marL="0" lvl="0" indent="0" algn="just">
              <a:buNone/>
            </a:pPr>
            <a:r>
              <a:rPr lang="en-US" sz="4400" b="1" dirty="0" smtClean="0">
                <a:solidFill>
                  <a:srgbClr val="FF0000"/>
                </a:solidFill>
              </a:rPr>
              <a:t>5. Prevention</a:t>
            </a:r>
            <a:r>
              <a:rPr lang="en-US" sz="4400" b="1" dirty="0">
                <a:solidFill>
                  <a:srgbClr val="FF0000"/>
                </a:solidFill>
              </a:rPr>
              <a:t>:</a:t>
            </a:r>
            <a:endParaRPr lang="en-US" sz="4000" dirty="0">
              <a:solidFill>
                <a:srgbClr val="FF0000"/>
              </a:solidFill>
            </a:endParaRPr>
          </a:p>
          <a:p>
            <a:pPr lvl="1" algn="just"/>
            <a:r>
              <a:rPr lang="en-US" sz="4000" dirty="0"/>
              <a:t>Health promotion prioritizes </a:t>
            </a:r>
            <a:r>
              <a:rPr lang="en-US" sz="4000" b="1" dirty="0">
                <a:solidFill>
                  <a:srgbClr val="FF0000"/>
                </a:solidFill>
              </a:rPr>
              <a:t>primary prevention</a:t>
            </a:r>
            <a:r>
              <a:rPr lang="en-US" sz="4000" dirty="0"/>
              <a:t> (preventing disease before it occurs</a:t>
            </a:r>
            <a:r>
              <a:rPr lang="en-US" sz="4000" dirty="0" smtClean="0"/>
              <a:t>).</a:t>
            </a:r>
            <a:endParaRPr lang="en-US" sz="4000" dirty="0"/>
          </a:p>
        </p:txBody>
      </p:sp>
    </p:spTree>
    <p:extLst>
      <p:ext uri="{BB962C8B-B14F-4D97-AF65-F5344CB8AC3E}">
        <p14:creationId xmlns:p14="http://schemas.microsoft.com/office/powerpoint/2010/main" val="60221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46220"/>
            <a:ext cx="10515600" cy="5030743"/>
          </a:xfrm>
        </p:spPr>
        <p:txBody>
          <a:bodyPr>
            <a:normAutofit/>
          </a:bodyPr>
          <a:lstStyle/>
          <a:p>
            <a:pPr lvl="0"/>
            <a:r>
              <a:rPr lang="en-US" b="1" dirty="0" smtClean="0"/>
              <a:t>1- Health </a:t>
            </a:r>
            <a:r>
              <a:rPr lang="en-US" b="1" dirty="0"/>
              <a:t>Education:</a:t>
            </a:r>
            <a:endParaRPr lang="en-US" sz="2400" dirty="0"/>
          </a:p>
          <a:p>
            <a:pPr lvl="1" algn="ctr"/>
            <a:r>
              <a:rPr lang="en-US" sz="4000" dirty="0">
                <a:solidFill>
                  <a:srgbClr val="FF0000"/>
                </a:solidFill>
              </a:rPr>
              <a:t>Providing individuals and communities with information and tools to make healthier choices</a:t>
            </a:r>
            <a:r>
              <a:rPr lang="en-US" sz="4000" dirty="0"/>
              <a:t> (e.g., nutrition </a:t>
            </a:r>
            <a:r>
              <a:rPr lang="en-US" sz="4000" dirty="0" smtClean="0"/>
              <a:t>education</a:t>
            </a:r>
            <a:r>
              <a:rPr lang="ar-EG" sz="4000" dirty="0"/>
              <a:t> </a:t>
            </a:r>
            <a:r>
              <a:rPr lang="ar-EG" sz="4000" dirty="0">
                <a:solidFill>
                  <a:srgbClr val="FF0000"/>
                </a:solidFill>
              </a:rPr>
              <a:t>التثقيف الغذائي</a:t>
            </a:r>
            <a:r>
              <a:rPr lang="en-US" sz="4000" dirty="0" smtClean="0"/>
              <a:t>, </a:t>
            </a:r>
            <a:r>
              <a:rPr lang="en-US" sz="4000" dirty="0"/>
              <a:t>physical activity </a:t>
            </a:r>
            <a:r>
              <a:rPr lang="en-US" sz="4000" dirty="0" smtClean="0"/>
              <a:t>programs</a:t>
            </a:r>
            <a:r>
              <a:rPr lang="ar-EG" sz="4000" dirty="0"/>
              <a:t> </a:t>
            </a:r>
            <a:r>
              <a:rPr lang="ar-EG" sz="4000" dirty="0">
                <a:solidFill>
                  <a:srgbClr val="FF0000"/>
                </a:solidFill>
              </a:rPr>
              <a:t>وبرامج النشاط البدني</a:t>
            </a:r>
            <a:r>
              <a:rPr lang="en-US" sz="4000" dirty="0" smtClean="0"/>
              <a:t>, </a:t>
            </a:r>
            <a:r>
              <a:rPr lang="en-US" sz="4000" dirty="0"/>
              <a:t>anti-smoking </a:t>
            </a:r>
            <a:r>
              <a:rPr lang="en-US" sz="4000" dirty="0" smtClean="0"/>
              <a:t>campaigns</a:t>
            </a:r>
            <a:r>
              <a:rPr lang="ar-EG" sz="4000" dirty="0"/>
              <a:t> </a:t>
            </a:r>
            <a:r>
              <a:rPr lang="ar-EG" sz="4000" dirty="0">
                <a:solidFill>
                  <a:srgbClr val="FF0000"/>
                </a:solidFill>
              </a:rPr>
              <a:t>وحملات مكافحة التدخين</a:t>
            </a:r>
            <a:r>
              <a:rPr lang="en-US" sz="4000" dirty="0" smtClean="0"/>
              <a:t>).</a:t>
            </a:r>
            <a:endParaRPr lang="ar-EG" sz="4000" dirty="0" smtClean="0"/>
          </a:p>
          <a:p>
            <a:pPr lvl="1"/>
            <a:endParaRPr lang="en-US" sz="2000" dirty="0" smtClean="0"/>
          </a:p>
          <a:p>
            <a:endParaRPr lang="en-US" dirty="0"/>
          </a:p>
          <a:p>
            <a:pPr lvl="1"/>
            <a:endParaRPr lang="en-US" sz="2000" dirty="0"/>
          </a:p>
        </p:txBody>
      </p:sp>
    </p:spTree>
    <p:extLst>
      <p:ext uri="{BB962C8B-B14F-4D97-AF65-F5344CB8AC3E}">
        <p14:creationId xmlns:p14="http://schemas.microsoft.com/office/powerpoint/2010/main" val="3125393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146220"/>
            <a:ext cx="10515600" cy="5030743"/>
          </a:xfrm>
        </p:spPr>
        <p:txBody>
          <a:bodyPr>
            <a:normAutofit/>
          </a:bodyPr>
          <a:lstStyle/>
          <a:p>
            <a:r>
              <a:rPr lang="en-US" b="1" dirty="0" smtClean="0">
                <a:solidFill>
                  <a:srgbClr val="FF0000"/>
                </a:solidFill>
              </a:rPr>
              <a:t>Which </a:t>
            </a:r>
            <a:r>
              <a:rPr lang="en-US" b="1" dirty="0">
                <a:solidFill>
                  <a:srgbClr val="FF0000"/>
                </a:solidFill>
              </a:rPr>
              <a:t>of the following is an example of health education in Health Promotion?</a:t>
            </a:r>
            <a:br>
              <a:rPr lang="en-US" b="1" dirty="0">
                <a:solidFill>
                  <a:srgbClr val="FF0000"/>
                </a:solidFill>
              </a:rPr>
            </a:br>
            <a:r>
              <a:rPr lang="en-US" dirty="0"/>
              <a:t>a) Creating policies for tobacco control</a:t>
            </a:r>
            <a:br>
              <a:rPr lang="en-US" dirty="0"/>
            </a:br>
            <a:r>
              <a:rPr lang="en-US" dirty="0" smtClean="0"/>
              <a:t>b) Building </a:t>
            </a:r>
            <a:r>
              <a:rPr lang="en-US" dirty="0"/>
              <a:t>parks for </a:t>
            </a:r>
            <a:r>
              <a:rPr lang="en-US" dirty="0" smtClean="0"/>
              <a:t>exercise. </a:t>
            </a:r>
          </a:p>
          <a:p>
            <a:pPr marL="0" indent="0">
              <a:buNone/>
            </a:pPr>
            <a:r>
              <a:rPr lang="en-US" dirty="0" smtClean="0"/>
              <a:t>   c</a:t>
            </a:r>
            <a:r>
              <a:rPr lang="en-US" dirty="0"/>
              <a:t>) </a:t>
            </a:r>
            <a:r>
              <a:rPr lang="en-US" dirty="0" smtClean="0"/>
              <a:t>Providing </a:t>
            </a:r>
            <a:r>
              <a:rPr lang="en-US" dirty="0"/>
              <a:t>information on nutrition and physical </a:t>
            </a:r>
            <a:r>
              <a:rPr lang="en-US" dirty="0" smtClean="0"/>
              <a:t>activity</a:t>
            </a:r>
            <a:endParaRPr lang="en-US" dirty="0"/>
          </a:p>
          <a:p>
            <a:pPr marL="0" indent="0">
              <a:buNone/>
            </a:pPr>
            <a:r>
              <a:rPr lang="en-US" dirty="0"/>
              <a:t> </a:t>
            </a:r>
            <a:r>
              <a:rPr lang="en-US" dirty="0" smtClean="0"/>
              <a:t>  d</a:t>
            </a:r>
            <a:r>
              <a:rPr lang="en-US" dirty="0"/>
              <a:t>) Offering medical treatments for diseases</a:t>
            </a:r>
          </a:p>
          <a:p>
            <a:r>
              <a:rPr lang="en-US" b="1" dirty="0" smtClean="0"/>
              <a:t>True/False</a:t>
            </a:r>
            <a:r>
              <a:rPr lang="en-US" b="1" dirty="0"/>
              <a:t>:</a:t>
            </a:r>
            <a:r>
              <a:rPr lang="en-US" dirty="0"/>
              <a:t/>
            </a:r>
            <a:br>
              <a:rPr lang="en-US" dirty="0"/>
            </a:br>
            <a:r>
              <a:rPr lang="en-US" dirty="0"/>
              <a:t>Health education focuses on providing individuals and communities with the knowledge and tools to make healthier lifestyle choices.</a:t>
            </a:r>
            <a:br>
              <a:rPr lang="en-US" dirty="0"/>
            </a:br>
            <a:endParaRPr lang="en-US" sz="2000" dirty="0" smtClean="0"/>
          </a:p>
          <a:p>
            <a:endParaRPr lang="en-US" dirty="0"/>
          </a:p>
          <a:p>
            <a:pPr lvl="1"/>
            <a:endParaRPr lang="en-US" sz="2000" dirty="0"/>
          </a:p>
        </p:txBody>
      </p:sp>
    </p:spTree>
    <p:extLst>
      <p:ext uri="{BB962C8B-B14F-4D97-AF65-F5344CB8AC3E}">
        <p14:creationId xmlns:p14="http://schemas.microsoft.com/office/powerpoint/2010/main" val="1519520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210614"/>
            <a:ext cx="10515600" cy="4966349"/>
          </a:xfrm>
        </p:spPr>
        <p:txBody>
          <a:bodyPr>
            <a:normAutofit/>
          </a:bodyPr>
          <a:lstStyle/>
          <a:p>
            <a:pPr marL="0" lvl="0" indent="0">
              <a:buNone/>
            </a:pPr>
            <a:r>
              <a:rPr lang="en-US" sz="4000" b="1" dirty="0" smtClean="0">
                <a:solidFill>
                  <a:srgbClr val="FF0000"/>
                </a:solidFill>
              </a:rPr>
              <a:t>2. Policy Development:</a:t>
            </a:r>
            <a:endParaRPr lang="ar-EG" sz="4000" b="1" dirty="0" smtClean="0">
              <a:solidFill>
                <a:srgbClr val="FF0000"/>
              </a:solidFill>
            </a:endParaRPr>
          </a:p>
          <a:p>
            <a:pPr marL="0" lvl="0" indent="0">
              <a:buNone/>
            </a:pPr>
            <a:r>
              <a:rPr lang="en-US" sz="3600" dirty="0" smtClean="0">
                <a:solidFill>
                  <a:srgbClr val="FF0000"/>
                </a:solidFill>
              </a:rPr>
              <a:t>Creating </a:t>
            </a:r>
            <a:r>
              <a:rPr lang="en-US" sz="3600" dirty="0">
                <a:solidFill>
                  <a:srgbClr val="FF0000"/>
                </a:solidFill>
              </a:rPr>
              <a:t>policies </a:t>
            </a:r>
            <a:r>
              <a:rPr lang="en-US" sz="3600" dirty="0"/>
              <a:t>that promote health at the community and national levels </a:t>
            </a:r>
            <a:r>
              <a:rPr lang="en-US" sz="3600" dirty="0" smtClean="0"/>
              <a:t>(e.g</a:t>
            </a:r>
            <a:r>
              <a:rPr lang="en-US" sz="3600" dirty="0"/>
              <a:t>., tobacco-free </a:t>
            </a:r>
            <a:r>
              <a:rPr lang="en-US" sz="3600" dirty="0" smtClean="0"/>
              <a:t>policies</a:t>
            </a:r>
            <a:r>
              <a:rPr lang="ar-EG" sz="3600" dirty="0"/>
              <a:t> سياسات منع التدخين</a:t>
            </a:r>
            <a:r>
              <a:rPr lang="en-US" sz="3600" dirty="0" smtClean="0"/>
              <a:t>, </a:t>
            </a:r>
            <a:r>
              <a:rPr lang="en-US" sz="3600" dirty="0"/>
              <a:t>urban planning to encourage </a:t>
            </a:r>
            <a:r>
              <a:rPr lang="en-US" sz="3600" dirty="0" smtClean="0"/>
              <a:t>walking, </a:t>
            </a:r>
            <a:r>
              <a:rPr lang="en-US" sz="3600" dirty="0"/>
              <a:t>nutrition labeling </a:t>
            </a:r>
            <a:r>
              <a:rPr lang="en-US" sz="3600" dirty="0" smtClean="0"/>
              <a:t>laws).</a:t>
            </a:r>
          </a:p>
        </p:txBody>
      </p:sp>
    </p:spTree>
    <p:extLst>
      <p:ext uri="{BB962C8B-B14F-4D97-AF65-F5344CB8AC3E}">
        <p14:creationId xmlns:p14="http://schemas.microsoft.com/office/powerpoint/2010/main" val="35385590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210614"/>
            <a:ext cx="10515600" cy="4966349"/>
          </a:xfrm>
        </p:spPr>
        <p:txBody>
          <a:bodyPr>
            <a:normAutofit/>
          </a:bodyPr>
          <a:lstStyle/>
          <a:p>
            <a:r>
              <a:rPr lang="en-US" b="1" dirty="0" smtClean="0">
                <a:solidFill>
                  <a:srgbClr val="FF0000"/>
                </a:solidFill>
              </a:rPr>
              <a:t>What </a:t>
            </a:r>
            <a:r>
              <a:rPr lang="en-US" b="1" dirty="0">
                <a:solidFill>
                  <a:srgbClr val="FF0000"/>
                </a:solidFill>
              </a:rPr>
              <a:t>is the role of policy development in Health Promotion?</a:t>
            </a:r>
            <a:r>
              <a:rPr lang="en-US" dirty="0"/>
              <a:t/>
            </a:r>
            <a:br>
              <a:rPr lang="en-US" dirty="0"/>
            </a:br>
            <a:r>
              <a:rPr lang="en-US" dirty="0"/>
              <a:t>a) To provide personal health advice to individuals</a:t>
            </a:r>
            <a:br>
              <a:rPr lang="en-US" dirty="0"/>
            </a:br>
            <a:r>
              <a:rPr lang="en-US" dirty="0"/>
              <a:t>b) To create policies at community and national levels that support health, such as tobacco-free policies</a:t>
            </a:r>
            <a:br>
              <a:rPr lang="en-US" dirty="0"/>
            </a:br>
            <a:r>
              <a:rPr lang="en-US" dirty="0"/>
              <a:t>c) To treat diseases after they occur</a:t>
            </a:r>
            <a:br>
              <a:rPr lang="en-US" dirty="0"/>
            </a:br>
            <a:r>
              <a:rPr lang="en-US" dirty="0"/>
              <a:t>d) To focus solely on individual behavior</a:t>
            </a:r>
          </a:p>
          <a:p>
            <a:pPr marL="457200" lvl="1" indent="0" algn="ctr">
              <a:buNone/>
            </a:pPr>
            <a:endParaRPr lang="en-US" sz="3200" dirty="0"/>
          </a:p>
        </p:txBody>
      </p:sp>
    </p:spTree>
    <p:extLst>
      <p:ext uri="{BB962C8B-B14F-4D97-AF65-F5344CB8AC3E}">
        <p14:creationId xmlns:p14="http://schemas.microsoft.com/office/powerpoint/2010/main" val="3435396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352282"/>
            <a:ext cx="10515600" cy="4824681"/>
          </a:xfrm>
        </p:spPr>
        <p:txBody>
          <a:bodyPr>
            <a:normAutofit/>
          </a:bodyPr>
          <a:lstStyle/>
          <a:p>
            <a:r>
              <a:rPr lang="en-US" sz="4000" b="1" dirty="0" smtClean="0">
                <a:solidFill>
                  <a:srgbClr val="FF0000"/>
                </a:solidFill>
              </a:rPr>
              <a:t>3. Community Engagement:</a:t>
            </a:r>
            <a:r>
              <a:rPr lang="ar-EG" sz="3600" dirty="0" smtClean="0">
                <a:solidFill>
                  <a:srgbClr val="FF0000"/>
                </a:solidFill>
              </a:rPr>
              <a:t> </a:t>
            </a:r>
          </a:p>
          <a:p>
            <a:r>
              <a:rPr lang="en-US" sz="3600" dirty="0" smtClean="0"/>
              <a:t>Engaging </a:t>
            </a:r>
            <a:r>
              <a:rPr lang="en-US" sz="3600" dirty="0">
                <a:solidFill>
                  <a:srgbClr val="FF0000"/>
                </a:solidFill>
              </a:rPr>
              <a:t>local communities in identifying health </a:t>
            </a:r>
            <a:r>
              <a:rPr lang="en-US" sz="3600" dirty="0" smtClean="0">
                <a:solidFill>
                  <a:srgbClr val="FF0000"/>
                </a:solidFill>
              </a:rPr>
              <a:t>challenges or needs </a:t>
            </a:r>
            <a:r>
              <a:rPr lang="en-US" sz="3600" dirty="0"/>
              <a:t>and creating solutions. Programs such as </a:t>
            </a:r>
            <a:r>
              <a:rPr lang="en-US" sz="3600" dirty="0">
                <a:solidFill>
                  <a:srgbClr val="FF0000"/>
                </a:solidFill>
              </a:rPr>
              <a:t>community health </a:t>
            </a:r>
            <a:r>
              <a:rPr lang="en-US" sz="3600" dirty="0" smtClean="0">
                <a:solidFill>
                  <a:srgbClr val="FF0000"/>
                </a:solidFill>
              </a:rPr>
              <a:t>assessments.</a:t>
            </a:r>
            <a:endParaRPr lang="en-US" sz="3200" dirty="0">
              <a:solidFill>
                <a:srgbClr val="FF0000"/>
              </a:solidFill>
            </a:endParaRPr>
          </a:p>
        </p:txBody>
      </p:sp>
    </p:spTree>
    <p:extLst>
      <p:ext uri="{BB962C8B-B14F-4D97-AF65-F5344CB8AC3E}">
        <p14:creationId xmlns:p14="http://schemas.microsoft.com/office/powerpoint/2010/main" val="16086774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smtClean="0">
                <a:solidFill>
                  <a:srgbClr val="FF0000"/>
                </a:solidFill>
              </a:rPr>
              <a:t>Strategies for Health Promotion:</a:t>
            </a:r>
            <a:r>
              <a:rPr lang="en-US" sz="4000" dirty="0" smtClean="0">
                <a:solidFill>
                  <a:srgbClr val="FF0000"/>
                </a:solidFill>
              </a:rPr>
              <a:t/>
            </a:r>
            <a:br>
              <a:rPr lang="en-US" sz="4000"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1352282"/>
            <a:ext cx="10515600" cy="4824681"/>
          </a:xfrm>
        </p:spPr>
        <p:txBody>
          <a:bodyPr>
            <a:normAutofit lnSpcReduction="10000"/>
          </a:bodyPr>
          <a:lstStyle/>
          <a:p>
            <a:r>
              <a:rPr lang="en-US" dirty="0" smtClean="0">
                <a:solidFill>
                  <a:srgbClr val="FF0000"/>
                </a:solidFill>
              </a:rPr>
              <a:t>How </a:t>
            </a:r>
            <a:r>
              <a:rPr lang="en-US" dirty="0">
                <a:solidFill>
                  <a:srgbClr val="FF0000"/>
                </a:solidFill>
              </a:rPr>
              <a:t>does community engagement contribute to Health Promotion?</a:t>
            </a:r>
            <a:br>
              <a:rPr lang="en-US" dirty="0">
                <a:solidFill>
                  <a:srgbClr val="FF0000"/>
                </a:solidFill>
              </a:rPr>
            </a:br>
            <a:r>
              <a:rPr lang="en-US" dirty="0"/>
              <a:t>a) By designing health programs without community input</a:t>
            </a:r>
            <a:br>
              <a:rPr lang="en-US" dirty="0"/>
            </a:br>
            <a:r>
              <a:rPr lang="en-US" dirty="0" smtClean="0"/>
              <a:t>b) </a:t>
            </a:r>
            <a:r>
              <a:rPr lang="en-US" dirty="0"/>
              <a:t>By focusing on individual health decisions only</a:t>
            </a:r>
            <a:br>
              <a:rPr lang="en-US" dirty="0"/>
            </a:br>
            <a:r>
              <a:rPr lang="en-US" dirty="0" smtClean="0"/>
              <a:t>c) </a:t>
            </a:r>
            <a:r>
              <a:rPr lang="en-US" dirty="0"/>
              <a:t>By promoting international health </a:t>
            </a:r>
            <a:r>
              <a:rPr lang="en-US" dirty="0" smtClean="0"/>
              <a:t>standards</a:t>
            </a:r>
          </a:p>
          <a:p>
            <a:r>
              <a:rPr lang="en-US" dirty="0" smtClean="0"/>
              <a:t>d) </a:t>
            </a:r>
            <a:r>
              <a:rPr lang="en-US" dirty="0"/>
              <a:t>By involving local communities in identifying health challenges and creating solutions</a:t>
            </a:r>
            <a:br>
              <a:rPr lang="en-US" dirty="0"/>
            </a:br>
            <a:endParaRPr lang="en-US" dirty="0"/>
          </a:p>
          <a:p>
            <a:r>
              <a:rPr lang="en-US" b="1" dirty="0" smtClean="0">
                <a:solidFill>
                  <a:srgbClr val="FF0000"/>
                </a:solidFill>
              </a:rPr>
              <a:t>True/False</a:t>
            </a:r>
            <a:r>
              <a:rPr lang="en-US" b="1" dirty="0">
                <a:solidFill>
                  <a:srgbClr val="FF0000"/>
                </a:solidFill>
              </a:rPr>
              <a:t>:</a:t>
            </a:r>
            <a:r>
              <a:rPr lang="en-US" dirty="0"/>
              <a:t/>
            </a:r>
            <a:br>
              <a:rPr lang="en-US" dirty="0"/>
            </a:br>
            <a:r>
              <a:rPr lang="en-US" dirty="0"/>
              <a:t>Community engagement in Health Promotion involves working directly with local populations to address health challenges and create effective solutions.</a:t>
            </a:r>
            <a:br>
              <a:rPr lang="en-US" dirty="0"/>
            </a:br>
            <a:endParaRPr lang="en-US" dirty="0"/>
          </a:p>
        </p:txBody>
      </p:sp>
    </p:spTree>
    <p:extLst>
      <p:ext uri="{BB962C8B-B14F-4D97-AF65-F5344CB8AC3E}">
        <p14:creationId xmlns:p14="http://schemas.microsoft.com/office/powerpoint/2010/main" val="3515434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3973"/>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a:solidFill>
                  <a:srgbClr val="FF0000"/>
                </a:solidFill>
              </a:rPr>
              <a:t/>
            </a:r>
            <a:br>
              <a:rPr lang="en-US" b="1" dirty="0">
                <a:solidFill>
                  <a:srgbClr val="FF0000"/>
                </a:solidFill>
              </a:rPr>
            </a:br>
            <a:r>
              <a:rPr lang="en-US" b="1" dirty="0" smtClean="0">
                <a:solidFill>
                  <a:srgbClr val="FF0000"/>
                </a:solidFill>
              </a:rPr>
              <a:t>4. </a:t>
            </a:r>
            <a:r>
              <a:rPr lang="en-US" b="1" dirty="0">
                <a:solidFill>
                  <a:srgbClr val="FF0000"/>
                </a:solidFill>
              </a:rPr>
              <a:t>Behavioral Change </a:t>
            </a:r>
            <a:r>
              <a:rPr lang="en-US" b="1" dirty="0" smtClean="0">
                <a:solidFill>
                  <a:srgbClr val="FF0000"/>
                </a:solidFill>
              </a:rPr>
              <a:t>Interventions:</a:t>
            </a:r>
            <a:r>
              <a:rPr lang="ar-EG" dirty="0"/>
              <a:t>4</a:t>
            </a:r>
            <a:r>
              <a:rPr lang="ar-EG" dirty="0" smtClean="0"/>
              <a:t>. </a:t>
            </a:r>
            <a:r>
              <a:rPr lang="ar-EG" dirty="0"/>
              <a:t/>
            </a:r>
            <a:br>
              <a:rPr lang="ar-EG" dirty="0"/>
            </a:br>
            <a:r>
              <a:rPr lang="en-US" b="1" dirty="0">
                <a:solidFill>
                  <a:srgbClr val="FF0000"/>
                </a:solidFill>
              </a:rPr>
              <a:t/>
            </a:r>
            <a:br>
              <a:rPr lang="en-US" b="1" dirty="0">
                <a:solidFill>
                  <a:srgbClr val="FF0000"/>
                </a:solidFill>
              </a:rPr>
            </a:br>
            <a:endParaRPr lang="en-US" b="1" dirty="0">
              <a:solidFill>
                <a:srgbClr val="FF0000"/>
              </a:solidFill>
            </a:endParaRPr>
          </a:p>
        </p:txBody>
      </p:sp>
      <p:sp>
        <p:nvSpPr>
          <p:cNvPr id="3" name="Content Placeholder 2"/>
          <p:cNvSpPr>
            <a:spLocks noGrp="1"/>
          </p:cNvSpPr>
          <p:nvPr>
            <p:ph idx="1"/>
          </p:nvPr>
        </p:nvSpPr>
        <p:spPr>
          <a:xfrm>
            <a:off x="838200" y="1378039"/>
            <a:ext cx="10515600" cy="4798924"/>
          </a:xfrm>
        </p:spPr>
        <p:txBody>
          <a:bodyPr>
            <a:normAutofit/>
          </a:bodyPr>
          <a:lstStyle/>
          <a:p>
            <a:r>
              <a:rPr lang="en-US" sz="3600" dirty="0" smtClean="0"/>
              <a:t>Using </a:t>
            </a:r>
            <a:r>
              <a:rPr lang="en-US" sz="3600" dirty="0" smtClean="0">
                <a:solidFill>
                  <a:srgbClr val="FF0000"/>
                </a:solidFill>
              </a:rPr>
              <a:t>models and theories </a:t>
            </a:r>
            <a:r>
              <a:rPr lang="en-US" sz="3600" dirty="0" smtClean="0"/>
              <a:t>(e.g., the Health Belief Model, Social Cognitive Theory) to understand and influence individual and collective behaviors </a:t>
            </a:r>
            <a:r>
              <a:rPr lang="en-US" sz="3600" dirty="0"/>
              <a:t>toward healthier </a:t>
            </a:r>
            <a:r>
              <a:rPr lang="en-US" sz="3600" dirty="0" smtClean="0"/>
              <a:t>habits</a:t>
            </a:r>
            <a:r>
              <a:rPr lang="ar-EG" sz="3600" b="1" dirty="0"/>
              <a:t> </a:t>
            </a:r>
            <a:r>
              <a:rPr lang="en-US" sz="3600" dirty="0" smtClean="0"/>
              <a:t>(</a:t>
            </a:r>
            <a:r>
              <a:rPr lang="en-US" sz="3600" dirty="0"/>
              <a:t>e.g., exercise, diet, smoking cessation</a:t>
            </a:r>
            <a:r>
              <a:rPr lang="en-US" sz="3600" dirty="0" smtClean="0"/>
              <a:t>).</a:t>
            </a:r>
          </a:p>
        </p:txBody>
      </p:sp>
    </p:spTree>
    <p:extLst>
      <p:ext uri="{BB962C8B-B14F-4D97-AF65-F5344CB8AC3E}">
        <p14:creationId xmlns:p14="http://schemas.microsoft.com/office/powerpoint/2010/main" val="4191393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3973"/>
          </a:xfrm>
        </p:spPr>
        <p:txBody>
          <a:bodyPr>
            <a:normAutofit fontScale="90000"/>
          </a:bodyPr>
          <a:lstStyle/>
          <a:p>
            <a:pPr algn="ctr"/>
            <a:r>
              <a:rPr lang="en-US" b="1" dirty="0" smtClean="0">
                <a:solidFill>
                  <a:srgbClr val="FF0000"/>
                </a:solidFill>
              </a:rPr>
              <a:t/>
            </a:r>
            <a:br>
              <a:rPr lang="en-US" b="1" dirty="0" smtClean="0">
                <a:solidFill>
                  <a:srgbClr val="FF0000"/>
                </a:solidFill>
              </a:rPr>
            </a:br>
            <a:r>
              <a:rPr lang="en-US" b="1" dirty="0">
                <a:solidFill>
                  <a:srgbClr val="FF0000"/>
                </a:solidFill>
              </a:rPr>
              <a:t/>
            </a:r>
            <a:br>
              <a:rPr lang="en-US" b="1" dirty="0">
                <a:solidFill>
                  <a:srgbClr val="FF0000"/>
                </a:solidFill>
              </a:rPr>
            </a:br>
            <a:r>
              <a:rPr lang="en-US" b="1" dirty="0" smtClean="0">
                <a:solidFill>
                  <a:srgbClr val="FF0000"/>
                </a:solidFill>
              </a:rPr>
              <a:t>4. </a:t>
            </a:r>
            <a:r>
              <a:rPr lang="en-US" b="1" dirty="0">
                <a:solidFill>
                  <a:srgbClr val="FF0000"/>
                </a:solidFill>
              </a:rPr>
              <a:t>Behavioral Change </a:t>
            </a:r>
            <a:r>
              <a:rPr lang="en-US" b="1" dirty="0" smtClean="0">
                <a:solidFill>
                  <a:srgbClr val="FF0000"/>
                </a:solidFill>
              </a:rPr>
              <a:t>Interventions:</a:t>
            </a:r>
            <a:r>
              <a:rPr lang="ar-EG" dirty="0"/>
              <a:t>4. </a:t>
            </a:r>
            <a:br>
              <a:rPr lang="ar-EG" dirty="0"/>
            </a:br>
            <a:r>
              <a:rPr lang="en-US" b="1" dirty="0">
                <a:solidFill>
                  <a:srgbClr val="FF0000"/>
                </a:solidFill>
              </a:rPr>
              <a:t/>
            </a:r>
            <a:br>
              <a:rPr lang="en-US" b="1" dirty="0">
                <a:solidFill>
                  <a:srgbClr val="FF0000"/>
                </a:solidFill>
              </a:rPr>
            </a:br>
            <a:endParaRPr lang="en-US" b="1" dirty="0">
              <a:solidFill>
                <a:srgbClr val="FF0000"/>
              </a:solidFill>
            </a:endParaRPr>
          </a:p>
        </p:txBody>
      </p:sp>
      <p:sp>
        <p:nvSpPr>
          <p:cNvPr id="3" name="Content Placeholder 2"/>
          <p:cNvSpPr>
            <a:spLocks noGrp="1"/>
          </p:cNvSpPr>
          <p:nvPr>
            <p:ph idx="1"/>
          </p:nvPr>
        </p:nvSpPr>
        <p:spPr>
          <a:xfrm>
            <a:off x="838200" y="1378039"/>
            <a:ext cx="10515600" cy="4798924"/>
          </a:xfrm>
        </p:spPr>
        <p:txBody>
          <a:bodyPr>
            <a:normAutofit lnSpcReduction="10000"/>
          </a:bodyPr>
          <a:lstStyle/>
          <a:p>
            <a:r>
              <a:rPr lang="en-US" dirty="0" smtClean="0">
                <a:solidFill>
                  <a:srgbClr val="FF0000"/>
                </a:solidFill>
              </a:rPr>
              <a:t>Which </a:t>
            </a:r>
            <a:r>
              <a:rPr lang="en-US" dirty="0">
                <a:solidFill>
                  <a:srgbClr val="FF0000"/>
                </a:solidFill>
              </a:rPr>
              <a:t>of the following is a goal of behavioral change interventions in Health Promotion?</a:t>
            </a:r>
            <a:br>
              <a:rPr lang="en-US" dirty="0">
                <a:solidFill>
                  <a:srgbClr val="FF0000"/>
                </a:solidFill>
              </a:rPr>
            </a:br>
            <a:r>
              <a:rPr lang="en-US" dirty="0" smtClean="0"/>
              <a:t>a) </a:t>
            </a:r>
            <a:r>
              <a:rPr lang="en-US" dirty="0"/>
              <a:t>To influence individual and collective behaviors toward healthier habits</a:t>
            </a:r>
            <a:br>
              <a:rPr lang="en-US" dirty="0"/>
            </a:br>
            <a:r>
              <a:rPr lang="en-US" dirty="0" smtClean="0"/>
              <a:t>b) </a:t>
            </a:r>
            <a:r>
              <a:rPr lang="en-US" dirty="0"/>
              <a:t>To provide immediate medical treatment</a:t>
            </a:r>
            <a:br>
              <a:rPr lang="en-US" dirty="0"/>
            </a:br>
            <a:r>
              <a:rPr lang="en-US" dirty="0" smtClean="0"/>
              <a:t>c</a:t>
            </a:r>
            <a:r>
              <a:rPr lang="en-US" dirty="0"/>
              <a:t>) To focus solely on the physical environment</a:t>
            </a:r>
            <a:br>
              <a:rPr lang="en-US" dirty="0"/>
            </a:br>
            <a:r>
              <a:rPr lang="en-US" dirty="0"/>
              <a:t>d) To restrict individual freedoms in health decisions</a:t>
            </a:r>
          </a:p>
          <a:p>
            <a:r>
              <a:rPr lang="en-US" b="1" dirty="0" smtClean="0"/>
              <a:t>True/False</a:t>
            </a:r>
            <a:r>
              <a:rPr lang="en-US" b="1" dirty="0"/>
              <a:t>:</a:t>
            </a:r>
            <a:r>
              <a:rPr lang="en-US" dirty="0"/>
              <a:t/>
            </a:r>
            <a:br>
              <a:rPr lang="en-US" dirty="0"/>
            </a:br>
            <a:r>
              <a:rPr lang="en-US" dirty="0"/>
              <a:t>Behavioral change interventions in Health Promotion use theories and models to understand and influence behaviors like exercise, diet, and smoking cessation.</a:t>
            </a:r>
            <a:br>
              <a:rPr lang="en-US" dirty="0"/>
            </a:br>
            <a:endParaRPr lang="en-US" b="1" dirty="0"/>
          </a:p>
        </p:txBody>
      </p:sp>
    </p:spTree>
    <p:extLst>
      <p:ext uri="{BB962C8B-B14F-4D97-AF65-F5344CB8AC3E}">
        <p14:creationId xmlns:p14="http://schemas.microsoft.com/office/powerpoint/2010/main" val="4012914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366420" cy="495486"/>
          </a:xfrm>
        </p:spPr>
        <p:txBody>
          <a:bodyPr>
            <a:normAutofit fontScale="90000"/>
          </a:bodyPr>
          <a:lstStyle/>
          <a:p>
            <a:r>
              <a:rPr lang="en-US" b="1" dirty="0" smtClean="0">
                <a:solidFill>
                  <a:srgbClr val="FF0000"/>
                </a:solidFill>
              </a:rPr>
              <a:t/>
            </a:r>
            <a:br>
              <a:rPr lang="en-US" b="1" dirty="0" smtClean="0">
                <a:solidFill>
                  <a:srgbClr val="FF0000"/>
                </a:solidFill>
              </a:rPr>
            </a:br>
            <a:r>
              <a:rPr lang="en-US" b="1" dirty="0" smtClean="0">
                <a:solidFill>
                  <a:srgbClr val="FF0000"/>
                </a:solidFill>
              </a:rPr>
              <a:t>5. Environmental </a:t>
            </a:r>
            <a:r>
              <a:rPr lang="en-US" b="1" dirty="0">
                <a:solidFill>
                  <a:srgbClr val="FF0000"/>
                </a:solidFill>
              </a:rPr>
              <a:t>Interventions</a:t>
            </a:r>
            <a:r>
              <a:rPr lang="en-US" b="1" dirty="0" smtClean="0">
                <a:solidFill>
                  <a:srgbClr val="FF0000"/>
                </a:solidFill>
              </a:rPr>
              <a:t>:</a:t>
            </a:r>
            <a:r>
              <a:rPr lang="ar-EG" sz="4000" dirty="0"/>
              <a:t/>
            </a:r>
            <a:br>
              <a:rPr lang="ar-EG" sz="4000" dirty="0"/>
            </a:br>
            <a:r>
              <a:rPr lang="en-US" sz="4000" dirty="0">
                <a:solidFill>
                  <a:srgbClr val="FF0000"/>
                </a:solidFill>
              </a:rPr>
              <a:t/>
            </a:r>
            <a:br>
              <a:rPr lang="en-US" sz="4000"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860612"/>
            <a:ext cx="10515600" cy="5316351"/>
          </a:xfrm>
        </p:spPr>
        <p:txBody>
          <a:bodyPr>
            <a:normAutofit/>
          </a:bodyPr>
          <a:lstStyle/>
          <a:p>
            <a:pPr lvl="1"/>
            <a:r>
              <a:rPr lang="en-US" sz="4000" dirty="0" smtClean="0"/>
              <a:t>Changing </a:t>
            </a:r>
            <a:r>
              <a:rPr lang="en-US" sz="4000" dirty="0"/>
              <a:t>the </a:t>
            </a:r>
            <a:r>
              <a:rPr lang="en-US" sz="4000" dirty="0">
                <a:solidFill>
                  <a:srgbClr val="FF0000"/>
                </a:solidFill>
              </a:rPr>
              <a:t>physical or social environment </a:t>
            </a:r>
            <a:r>
              <a:rPr lang="en-US" sz="4000" dirty="0"/>
              <a:t>to make </a:t>
            </a:r>
            <a:r>
              <a:rPr lang="en-US" sz="4000" dirty="0">
                <a:solidFill>
                  <a:srgbClr val="FF0000"/>
                </a:solidFill>
              </a:rPr>
              <a:t>healthy choices </a:t>
            </a:r>
            <a:r>
              <a:rPr lang="en-US" sz="4000" dirty="0"/>
              <a:t>easier, such as </a:t>
            </a:r>
            <a:r>
              <a:rPr lang="en-US" sz="4000" dirty="0">
                <a:solidFill>
                  <a:srgbClr val="FF0000"/>
                </a:solidFill>
              </a:rPr>
              <a:t>creating safer </a:t>
            </a:r>
            <a:r>
              <a:rPr lang="en-US" sz="4000" dirty="0" smtClean="0">
                <a:solidFill>
                  <a:srgbClr val="FF0000"/>
                </a:solidFill>
              </a:rPr>
              <a:t>parks</a:t>
            </a:r>
            <a:r>
              <a:rPr lang="en-US" sz="4000" dirty="0" smtClean="0"/>
              <a:t>, </a:t>
            </a:r>
            <a:r>
              <a:rPr lang="en-US" sz="4000" dirty="0"/>
              <a:t>reducing environmental </a:t>
            </a:r>
            <a:r>
              <a:rPr lang="en-US" sz="4000" dirty="0" smtClean="0"/>
              <a:t>pollutants, </a:t>
            </a:r>
            <a:r>
              <a:rPr lang="en-US" sz="4000" dirty="0"/>
              <a:t>and providing access to healthy </a:t>
            </a:r>
            <a:r>
              <a:rPr lang="en-US" sz="4000" dirty="0" smtClean="0"/>
              <a:t>foods.</a:t>
            </a:r>
            <a:endParaRPr lang="en-US" sz="3600" dirty="0"/>
          </a:p>
        </p:txBody>
      </p:sp>
    </p:spTree>
    <p:extLst>
      <p:ext uri="{BB962C8B-B14F-4D97-AF65-F5344CB8AC3E}">
        <p14:creationId xmlns:p14="http://schemas.microsoft.com/office/powerpoint/2010/main" val="391939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366420" cy="495486"/>
          </a:xfrm>
        </p:spPr>
        <p:txBody>
          <a:bodyPr>
            <a:normAutofit fontScale="90000"/>
          </a:bodyPr>
          <a:lstStyle/>
          <a:p>
            <a:r>
              <a:rPr lang="en-US" b="1" dirty="0" smtClean="0">
                <a:solidFill>
                  <a:srgbClr val="FF0000"/>
                </a:solidFill>
              </a:rPr>
              <a:t/>
            </a:r>
            <a:br>
              <a:rPr lang="en-US" b="1" dirty="0" smtClean="0">
                <a:solidFill>
                  <a:srgbClr val="FF0000"/>
                </a:solidFill>
              </a:rPr>
            </a:br>
            <a:r>
              <a:rPr lang="en-US" b="1" dirty="0" smtClean="0">
                <a:solidFill>
                  <a:srgbClr val="FF0000"/>
                </a:solidFill>
              </a:rPr>
              <a:t>5. Environmental </a:t>
            </a:r>
            <a:r>
              <a:rPr lang="en-US" b="1" dirty="0">
                <a:solidFill>
                  <a:srgbClr val="FF0000"/>
                </a:solidFill>
              </a:rPr>
              <a:t>Interventions</a:t>
            </a:r>
            <a:r>
              <a:rPr lang="en-US" b="1" dirty="0" smtClean="0">
                <a:solidFill>
                  <a:srgbClr val="FF0000"/>
                </a:solidFill>
              </a:rPr>
              <a:t>:</a:t>
            </a:r>
            <a:r>
              <a:rPr lang="ar-EG" sz="4000" dirty="0"/>
              <a:t/>
            </a:r>
            <a:br>
              <a:rPr lang="ar-EG" sz="4000" dirty="0"/>
            </a:br>
            <a:r>
              <a:rPr lang="en-US" sz="4000" dirty="0">
                <a:solidFill>
                  <a:srgbClr val="FF0000"/>
                </a:solidFill>
              </a:rPr>
              <a:t/>
            </a:r>
            <a:br>
              <a:rPr lang="en-US" sz="4000"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838200" y="860612"/>
            <a:ext cx="10515600" cy="5316351"/>
          </a:xfrm>
        </p:spPr>
        <p:txBody>
          <a:bodyPr/>
          <a:lstStyle/>
          <a:p>
            <a:r>
              <a:rPr lang="en-US" dirty="0" smtClean="0">
                <a:solidFill>
                  <a:srgbClr val="FF0000"/>
                </a:solidFill>
              </a:rPr>
              <a:t>Which </a:t>
            </a:r>
            <a:r>
              <a:rPr lang="en-US" dirty="0">
                <a:solidFill>
                  <a:srgbClr val="FF0000"/>
                </a:solidFill>
              </a:rPr>
              <a:t>of the following is an example of an environmental intervention in Health Promotion?</a:t>
            </a:r>
            <a:br>
              <a:rPr lang="en-US" dirty="0">
                <a:solidFill>
                  <a:srgbClr val="FF0000"/>
                </a:solidFill>
              </a:rPr>
            </a:br>
            <a:r>
              <a:rPr lang="en-US" dirty="0"/>
              <a:t>a) Offering personal health coaching</a:t>
            </a:r>
            <a:br>
              <a:rPr lang="en-US" dirty="0"/>
            </a:br>
            <a:r>
              <a:rPr lang="en-US" dirty="0"/>
              <a:t>b) Creating safer parks and reducing environmental pollutants</a:t>
            </a:r>
            <a:br>
              <a:rPr lang="en-US" dirty="0"/>
            </a:br>
            <a:r>
              <a:rPr lang="en-US" dirty="0"/>
              <a:t>c) Encouraging individuals to quit smoking through campaigns</a:t>
            </a:r>
            <a:br>
              <a:rPr lang="en-US" dirty="0"/>
            </a:br>
            <a:r>
              <a:rPr lang="en-US" dirty="0"/>
              <a:t>d) Offering free health check-ups to the public</a:t>
            </a:r>
          </a:p>
          <a:p>
            <a:pPr marL="0" indent="0">
              <a:buNone/>
            </a:pPr>
            <a:endParaRPr lang="en-US" b="1" dirty="0"/>
          </a:p>
        </p:txBody>
      </p:sp>
    </p:spTree>
    <p:extLst>
      <p:ext uri="{BB962C8B-B14F-4D97-AF65-F5344CB8AC3E}">
        <p14:creationId xmlns:p14="http://schemas.microsoft.com/office/powerpoint/2010/main" val="824889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Conclusion</a:t>
            </a:r>
            <a:r>
              <a:rPr lang="en-US" b="1" dirty="0" smtClean="0"/>
              <a:t>:</a:t>
            </a:r>
            <a:r>
              <a:rPr lang="en-US" dirty="0" smtClean="0"/>
              <a:t/>
            </a:r>
            <a:br>
              <a:rPr lang="en-US" dirty="0" smtClean="0"/>
            </a:br>
            <a:endParaRPr lang="en-US" dirty="0"/>
          </a:p>
        </p:txBody>
      </p:sp>
      <p:sp>
        <p:nvSpPr>
          <p:cNvPr id="3" name="Content Placeholder 2"/>
          <p:cNvSpPr>
            <a:spLocks noGrp="1"/>
          </p:cNvSpPr>
          <p:nvPr>
            <p:ph idx="1"/>
          </p:nvPr>
        </p:nvSpPr>
        <p:spPr>
          <a:xfrm>
            <a:off x="838200" y="1313645"/>
            <a:ext cx="10515600" cy="2820473"/>
          </a:xfrm>
        </p:spPr>
        <p:txBody>
          <a:bodyPr>
            <a:normAutofit/>
          </a:bodyPr>
          <a:lstStyle/>
          <a:p>
            <a:pPr algn="ctr"/>
            <a:r>
              <a:rPr lang="en-US" sz="4000" dirty="0" smtClean="0"/>
              <a:t>Health </a:t>
            </a:r>
            <a:r>
              <a:rPr lang="en-US" sz="4000" dirty="0"/>
              <a:t>promotion is an essential component of public health practice, focusing on prevention, empowerment, and health equity. </a:t>
            </a:r>
          </a:p>
        </p:txBody>
      </p:sp>
    </p:spTree>
    <p:extLst>
      <p:ext uri="{BB962C8B-B14F-4D97-AF65-F5344CB8AC3E}">
        <p14:creationId xmlns:p14="http://schemas.microsoft.com/office/powerpoint/2010/main" val="41036248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References </a:t>
            </a:r>
            <a:endParaRPr lang="en-US" b="1" dirty="0">
              <a:solidFill>
                <a:srgbClr val="FF0000"/>
              </a:solidFill>
            </a:endParaRPr>
          </a:p>
        </p:txBody>
      </p:sp>
      <p:sp>
        <p:nvSpPr>
          <p:cNvPr id="4" name="Rectangle 1"/>
          <p:cNvSpPr>
            <a:spLocks noGrp="1" noChangeArrowheads="1"/>
          </p:cNvSpPr>
          <p:nvPr>
            <p:ph idx="1"/>
          </p:nvPr>
        </p:nvSpPr>
        <p:spPr bwMode="auto">
          <a:xfrm>
            <a:off x="838200" y="1785303"/>
            <a:ext cx="9578009"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Arial" panose="020B0604020202020204" pitchFamily="34" charset="0"/>
              </a:rPr>
              <a:t>Snelling, A. (2023). </a:t>
            </a:r>
            <a:r>
              <a:rPr kumimoji="0" lang="en-US" sz="2400" b="0" i="1" u="none" strike="noStrike" cap="none" normalizeH="0" baseline="0" dirty="0" smtClean="0">
                <a:ln>
                  <a:noFill/>
                </a:ln>
                <a:solidFill>
                  <a:schemeClr val="tx1"/>
                </a:solidFill>
                <a:effectLst/>
                <a:latin typeface="Arial" panose="020B0604020202020204" pitchFamily="34" charset="0"/>
              </a:rPr>
              <a:t>Introduction to Health Promotion</a:t>
            </a:r>
            <a:r>
              <a:rPr kumimoji="0" lang="en-US" sz="2400" b="0" i="0" u="none" strike="noStrike" cap="none" normalizeH="0" baseline="0" dirty="0" smtClean="0">
                <a:ln>
                  <a:noFill/>
                </a:ln>
                <a:solidFill>
                  <a:schemeClr val="tx1"/>
                </a:solidFill>
                <a:effectLst/>
                <a:latin typeface="Arial" panose="020B0604020202020204" pitchFamily="34" charset="0"/>
              </a:rPr>
              <a:t> (2nd ed.). </a:t>
            </a:r>
            <a:r>
              <a:rPr kumimoji="0" lang="en-US" sz="2400" b="0" i="0" u="none" strike="noStrike" cap="none" normalizeH="0" baseline="0" dirty="0" err="1" smtClean="0">
                <a:ln>
                  <a:noFill/>
                </a:ln>
                <a:solidFill>
                  <a:schemeClr val="tx1"/>
                </a:solidFill>
                <a:effectLst/>
                <a:latin typeface="Arial" panose="020B0604020202020204" pitchFamily="34" charset="0"/>
              </a:rPr>
              <a:t>Jossey</a:t>
            </a:r>
            <a:r>
              <a:rPr kumimoji="0" lang="en-US" sz="2400" b="0" i="0" u="none" strike="noStrike" cap="none" normalizeH="0" baseline="0" dirty="0" smtClean="0">
                <a:ln>
                  <a:noFill/>
                </a:ln>
                <a:solidFill>
                  <a:schemeClr val="tx1"/>
                </a:solidFill>
                <a:effectLst/>
                <a:latin typeface="Arial" panose="020B0604020202020204" pitchFamily="34" charset="0"/>
              </a:rPr>
              <a:t>-Bass.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err="1" smtClean="0">
                <a:ln>
                  <a:noFill/>
                </a:ln>
                <a:solidFill>
                  <a:schemeClr val="tx1"/>
                </a:solidFill>
                <a:effectLst/>
                <a:latin typeface="Arial" panose="020B0604020202020204" pitchFamily="34" charset="0"/>
              </a:rPr>
              <a:t>Madanat</a:t>
            </a:r>
            <a:r>
              <a:rPr kumimoji="0" lang="en-US" sz="2400" b="1" i="0" u="none" strike="noStrike" cap="none" normalizeH="0" baseline="0" dirty="0" smtClean="0">
                <a:ln>
                  <a:noFill/>
                </a:ln>
                <a:solidFill>
                  <a:schemeClr val="tx1"/>
                </a:solidFill>
                <a:effectLst/>
                <a:latin typeface="Arial" panose="020B0604020202020204" pitchFamily="34" charset="0"/>
              </a:rPr>
              <a:t>, H., Arredondo, E. M., &amp; Ayala, G. X. (2021).</a:t>
            </a:r>
            <a:r>
              <a:rPr kumimoji="0" lang="en-US" sz="2400" b="0" i="0" u="none" strike="noStrike" cap="none" normalizeH="0" baseline="0" dirty="0" smtClean="0">
                <a:ln>
                  <a:noFill/>
                </a:ln>
                <a:solidFill>
                  <a:schemeClr val="tx1"/>
                </a:solidFill>
                <a:effectLst/>
                <a:latin typeface="Arial" panose="020B0604020202020204" pitchFamily="34" charset="0"/>
              </a:rPr>
              <a:t> </a:t>
            </a:r>
            <a:r>
              <a:rPr kumimoji="0" lang="en-US" sz="2400" b="0" i="1" u="none" strike="noStrike" cap="none" normalizeH="0" baseline="0" dirty="0" smtClean="0">
                <a:ln>
                  <a:noFill/>
                </a:ln>
                <a:solidFill>
                  <a:schemeClr val="tx1"/>
                </a:solidFill>
                <a:effectLst/>
                <a:latin typeface="Arial" panose="020B0604020202020204" pitchFamily="34" charset="0"/>
              </a:rPr>
              <a:t>Introduction to Health Promotion &amp; Behavioral Science in Public Health</a:t>
            </a:r>
            <a:r>
              <a:rPr kumimoji="0" lang="en-US" sz="2400" b="0" i="0" u="none" strike="noStrike" cap="none" normalizeH="0" baseline="0" dirty="0" smtClean="0">
                <a:ln>
                  <a:noFill/>
                </a:ln>
                <a:solidFill>
                  <a:schemeClr val="tx1"/>
                </a:solidFill>
                <a:effectLst/>
                <a:latin typeface="Arial" panose="020B0604020202020204" pitchFamily="34" charset="0"/>
              </a:rPr>
              <a:t>. </a:t>
            </a:r>
            <a:r>
              <a:rPr kumimoji="0" lang="en-US" sz="2400" b="0" i="0" u="none" strike="noStrike" cap="none" normalizeH="0" baseline="0" dirty="0" err="1" smtClean="0">
                <a:ln>
                  <a:noFill/>
                </a:ln>
                <a:solidFill>
                  <a:schemeClr val="tx1"/>
                </a:solidFill>
                <a:effectLst/>
                <a:latin typeface="Arial" panose="020B0604020202020204" pitchFamily="34" charset="0"/>
              </a:rPr>
              <a:t>Cengage</a:t>
            </a:r>
            <a:r>
              <a:rPr kumimoji="0" lang="en-US" sz="2400" b="0" i="0" u="none" strike="noStrike" cap="none" normalizeH="0" baseline="0" dirty="0" smtClean="0">
                <a:ln>
                  <a:noFill/>
                </a:ln>
                <a:solidFill>
                  <a:schemeClr val="tx1"/>
                </a:solidFill>
                <a:effectLst/>
                <a:latin typeface="Arial" panose="020B0604020202020204" pitchFamily="34" charset="0"/>
              </a:rPr>
              <a:t> Learning.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Arial" panose="020B0604020202020204" pitchFamily="34" charset="0"/>
              </a:rPr>
              <a:t>World Health Organization. (2024).</a:t>
            </a:r>
            <a:r>
              <a:rPr kumimoji="0" lang="en-US" sz="2400" b="0" i="0" u="none" strike="noStrike" cap="none" normalizeH="0" baseline="0" dirty="0" smtClean="0">
                <a:ln>
                  <a:noFill/>
                </a:ln>
                <a:solidFill>
                  <a:schemeClr val="tx1"/>
                </a:solidFill>
                <a:effectLst/>
                <a:latin typeface="Arial" panose="020B0604020202020204" pitchFamily="34" charset="0"/>
              </a:rPr>
              <a:t> </a:t>
            </a:r>
            <a:r>
              <a:rPr kumimoji="0" lang="en-US" sz="2400" b="0" i="1" u="none" strike="noStrike" cap="none" normalizeH="0" baseline="0" dirty="0" smtClean="0">
                <a:ln>
                  <a:noFill/>
                </a:ln>
                <a:solidFill>
                  <a:schemeClr val="tx1"/>
                </a:solidFill>
                <a:effectLst/>
                <a:latin typeface="Arial" panose="020B0604020202020204" pitchFamily="34" charset="0"/>
              </a:rPr>
              <a:t>Health Promotion</a:t>
            </a:r>
            <a:r>
              <a:rPr kumimoji="0" lang="en-US" sz="2400" b="0" i="0" u="none" strike="noStrike" cap="none" normalizeH="0" baseline="0" dirty="0" smtClean="0">
                <a:ln>
                  <a:noFill/>
                </a:ln>
                <a:solidFill>
                  <a:schemeClr val="tx1"/>
                </a:solidFill>
                <a:effectLst/>
                <a:latin typeface="Arial" panose="020B0604020202020204" pitchFamily="34" charset="0"/>
              </a:rPr>
              <a:t>. Retrieved from </a:t>
            </a:r>
            <a:r>
              <a:rPr kumimoji="0" lang="en-US" sz="2400" b="0" i="0" u="none" strike="noStrike" cap="none" normalizeH="0" baseline="0" dirty="0" smtClean="0">
                <a:ln>
                  <a:noFill/>
                </a:ln>
                <a:solidFill>
                  <a:schemeClr val="tx1"/>
                </a:solidFill>
                <a:effectLst/>
                <a:latin typeface="Arial" panose="020B0604020202020204" pitchFamily="34" charset="0"/>
                <a:hlinkClick r:id="rId2"/>
              </a:rPr>
              <a:t>https://www.who.int/health-topics/health-promotion</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Arial" panose="020B0604020202020204" pitchFamily="34" charset="0"/>
              </a:rPr>
              <a:t>Thompson, S. (2015). </a:t>
            </a:r>
            <a:r>
              <a:rPr kumimoji="0" lang="en-US" sz="2400" b="0" i="1" u="none" strike="noStrike" cap="none" normalizeH="0" baseline="0" dirty="0" smtClean="0">
                <a:ln>
                  <a:noFill/>
                </a:ln>
                <a:solidFill>
                  <a:schemeClr val="tx1"/>
                </a:solidFill>
                <a:effectLst/>
                <a:latin typeface="Arial" panose="020B0604020202020204" pitchFamily="34" charset="0"/>
              </a:rPr>
              <a:t>The Essential Guide to Public Health and Health Promotion</a:t>
            </a:r>
            <a:r>
              <a:rPr kumimoji="0" lang="en-US" sz="2400" b="0" i="0" u="none" strike="noStrike" cap="none" normalizeH="0" baseline="0" dirty="0" smtClean="0">
                <a:ln>
                  <a:noFill/>
                </a:ln>
                <a:solidFill>
                  <a:schemeClr val="tx1"/>
                </a:solidFill>
                <a:effectLst/>
                <a:latin typeface="Arial" panose="020B0604020202020204" pitchFamily="34" charset="0"/>
              </a:rPr>
              <a:t>. </a:t>
            </a:r>
            <a:r>
              <a:rPr kumimoji="0" lang="en-US" sz="2400" b="0" i="0" u="none" strike="noStrike" cap="none" normalizeH="0" baseline="0" dirty="0" err="1" smtClean="0">
                <a:ln>
                  <a:noFill/>
                </a:ln>
                <a:solidFill>
                  <a:schemeClr val="tx1"/>
                </a:solidFill>
                <a:effectLst/>
                <a:latin typeface="Arial" panose="020B0604020202020204" pitchFamily="34" charset="0"/>
              </a:rPr>
              <a:t>Routledge</a:t>
            </a:r>
            <a:r>
              <a:rPr kumimoji="0" lang="en-US" sz="24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smtClean="0">
                <a:ln>
                  <a:noFill/>
                </a:ln>
                <a:solidFill>
                  <a:schemeClr val="tx1"/>
                </a:solidFill>
                <a:effectLst/>
                <a:latin typeface="Arial" panose="020B0604020202020204" pitchFamily="34" charset="0"/>
              </a:rPr>
              <a:t>Naidoo, J., &amp; Wills, J. (2016). </a:t>
            </a:r>
            <a:r>
              <a:rPr kumimoji="0" lang="en-US" sz="2400" b="0" i="1" u="none" strike="noStrike" cap="none" normalizeH="0" baseline="0" dirty="0" smtClean="0">
                <a:ln>
                  <a:noFill/>
                </a:ln>
                <a:solidFill>
                  <a:schemeClr val="tx1"/>
                </a:solidFill>
                <a:effectLst/>
                <a:latin typeface="Arial" panose="020B0604020202020204" pitchFamily="34" charset="0"/>
              </a:rPr>
              <a:t>Foundations for Health Promotion</a:t>
            </a:r>
            <a:r>
              <a:rPr kumimoji="0" lang="en-US" sz="2400" b="0" i="0" u="none" strike="noStrike" cap="none" normalizeH="0" baseline="0" dirty="0" smtClean="0">
                <a:ln>
                  <a:noFill/>
                </a:ln>
                <a:solidFill>
                  <a:schemeClr val="tx1"/>
                </a:solidFill>
                <a:effectLst/>
                <a:latin typeface="Arial" panose="020B0604020202020204" pitchFamily="34" charset="0"/>
              </a:rPr>
              <a:t> (4th ed.). Elsevier. </a:t>
            </a:r>
          </a:p>
        </p:txBody>
      </p:sp>
    </p:spTree>
    <p:extLst>
      <p:ext uri="{BB962C8B-B14F-4D97-AF65-F5344CB8AC3E}">
        <p14:creationId xmlns:p14="http://schemas.microsoft.com/office/powerpoint/2010/main" val="1057986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942</Words>
  <Application>Microsoft Office PowerPoint</Application>
  <PresentationFormat>Widescreen</PresentationFormat>
  <Paragraphs>111</Paragraphs>
  <Slides>31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AGA Arabesque</vt:lpstr>
      <vt:lpstr>Andalus</vt:lpstr>
      <vt:lpstr>Arial</vt:lpstr>
      <vt:lpstr>Calibri</vt:lpstr>
      <vt:lpstr>Calibri Light</vt:lpstr>
      <vt:lpstr>DecoType Naskh Extensions</vt:lpstr>
      <vt:lpstr>Tahoma</vt:lpstr>
      <vt:lpstr>Times New Roman</vt:lpstr>
      <vt:lpstr>Webdings</vt:lpstr>
      <vt:lpstr>Office Theme</vt:lpstr>
      <vt:lpstr>PowerPoint Presentation</vt:lpstr>
      <vt:lpstr>Introduction to Health Promotion and Public Health </vt:lpstr>
      <vt:lpstr>    Iraq Sustainable Development Strategy (SDS), known as Egypt’s Vision 2030, has been aligned with the 2030 Agenda which identifies 17 Sustainable Development Goals (SDGs). Health and well-being are at the center of the Sustainable Development Goals. Health promotion comprises consciously constructed opportunities for learning involving some form of communication designed to improve health literacy, including improving knowledge, and developing life skills which are conducive to individual and community health. </vt:lpstr>
      <vt:lpstr>Course specification Preparatory</vt:lpstr>
      <vt:lpstr>Outlines:</vt:lpstr>
      <vt:lpstr>Objective:</vt:lpstr>
      <vt:lpstr> What is Health Promotion? </vt:lpstr>
      <vt:lpstr>questions</vt:lpstr>
      <vt:lpstr>Public Health: </vt:lpstr>
      <vt:lpstr> Multiple Choice Question (MCQ): </vt:lpstr>
      <vt:lpstr>Principles of Health Promotion: </vt:lpstr>
      <vt:lpstr>Multiple Choice Question (MCQ): </vt:lpstr>
      <vt:lpstr>Principles of Health Promotion: </vt:lpstr>
      <vt:lpstr>Multiple Choice Question (MCQ):</vt:lpstr>
      <vt:lpstr>Principles of Health Promotion:</vt:lpstr>
      <vt:lpstr>Multiple Choice Question (MCQ):</vt:lpstr>
      <vt:lpstr>Principles of Health Promotion: </vt:lpstr>
      <vt:lpstr>Multiple Choice Question (MCQ): </vt:lpstr>
      <vt:lpstr>Principles of Health Promotion: </vt:lpstr>
      <vt:lpstr> Strategies for Health Promotion: </vt:lpstr>
      <vt:lpstr> Strategies for Health Promotion: </vt:lpstr>
      <vt:lpstr> Strategies for Health Promotion: </vt:lpstr>
      <vt:lpstr> Strategies for Health Promotion: </vt:lpstr>
      <vt:lpstr> Strategies for Health Promotion: </vt:lpstr>
      <vt:lpstr> Strategies for Health Promotion: </vt:lpstr>
      <vt:lpstr>  4. Behavioral Change Interventions:4.   </vt:lpstr>
      <vt:lpstr>  4. Behavioral Change Interventions:4.   </vt:lpstr>
      <vt:lpstr> 5. Environmental Interventions:  </vt:lpstr>
      <vt:lpstr> 5. Environmental Interventions: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Delta Core</dc:creator>
  <cp:lastModifiedBy>Delta Core</cp:lastModifiedBy>
  <cp:revision>47</cp:revision>
  <dcterms:created xsi:type="dcterms:W3CDTF">2025-01-25T02:34:10Z</dcterms:created>
  <dcterms:modified xsi:type="dcterms:W3CDTF">2025-03-05T13:52:20Z</dcterms:modified>
</cp:coreProperties>
</file>