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6" r:id="rId2"/>
    <p:sldId id="256" r:id="rId3"/>
    <p:sldId id="319" r:id="rId4"/>
    <p:sldId id="320" r:id="rId5"/>
    <p:sldId id="339" r:id="rId6"/>
    <p:sldId id="331" r:id="rId7"/>
    <p:sldId id="336" r:id="rId8"/>
    <p:sldId id="258" r:id="rId9"/>
    <p:sldId id="338" r:id="rId10"/>
    <p:sldId id="328" r:id="rId11"/>
    <p:sldId id="290" r:id="rId12"/>
    <p:sldId id="33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2E660-F029-4359-8A62-4F2E1D3433ED}"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0DC23-CD51-4F7B-B15F-76E43EC9E09D}" type="slidenum">
              <a:rPr lang="en-US" smtClean="0"/>
              <a:t>‹#›</a:t>
            </a:fld>
            <a:endParaRPr lang="en-US"/>
          </a:p>
        </p:txBody>
      </p:sp>
    </p:spTree>
    <p:extLst>
      <p:ext uri="{BB962C8B-B14F-4D97-AF65-F5344CB8AC3E}">
        <p14:creationId xmlns:p14="http://schemas.microsoft.com/office/powerpoint/2010/main" val="43543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589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201486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042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76315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A0026C-8693-4AC6-A65F-F93EC49454D6}"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99191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1A0026C-8693-4AC6-A65F-F93EC49454D6}"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4055171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1A0026C-8693-4AC6-A65F-F93EC49454D6}" type="datetimeFigureOut">
              <a:rPr lang="en-US" smtClean="0"/>
              <a:t>3/5/2025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3264131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380691-E826-4C47-9F73-134E0EF03930}" type="slidenum">
              <a:rPr lang="en-US" smtClean="0"/>
              <a:t>‹#›</a:t>
            </a:fld>
            <a:endParaRPr lang="en-US"/>
          </a:p>
        </p:txBody>
      </p:sp>
    </p:spTree>
    <p:extLst>
      <p:ext uri="{BB962C8B-B14F-4D97-AF65-F5344CB8AC3E}">
        <p14:creationId xmlns:p14="http://schemas.microsoft.com/office/powerpoint/2010/main" val="430028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3400693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3296875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118630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1A0026C-8693-4AC6-A65F-F93EC49454D6}" type="datetimeFigureOut">
              <a:rPr lang="en-US" smtClean="0"/>
              <a:t>3/5/2025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380691-E826-4C47-9F73-134E0EF0393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352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img187/6212/477bismellahtt1dp1qm3.gif"/>
          <p:cNvPicPr>
            <a:picLocks noChangeAspect="1" noChangeArrowheads="1"/>
          </p:cNvPicPr>
          <p:nvPr/>
        </p:nvPicPr>
        <p:blipFill>
          <a:blip r:embed="rId2"/>
          <a:srcRect/>
          <a:stretch>
            <a:fillRect/>
          </a:stretch>
        </p:blipFill>
        <p:spPr bwMode="auto">
          <a:xfrm>
            <a:off x="2895601" y="338119"/>
            <a:ext cx="6121400" cy="1747124"/>
          </a:xfrm>
          <a:prstGeom prst="rect">
            <a:avLst/>
          </a:prstGeom>
          <a:noFill/>
          <a:ln w="9525">
            <a:noFill/>
            <a:miter lim="800000"/>
            <a:headEnd/>
            <a:tailEnd/>
          </a:ln>
        </p:spPr>
      </p:pic>
      <p:pic>
        <p:nvPicPr>
          <p:cNvPr id="3" name="Picture 6" descr="1189514610tv3"/>
          <p:cNvPicPr>
            <a:picLocks noChangeAspect="1" noChangeArrowheads="1"/>
          </p:cNvPicPr>
          <p:nvPr/>
        </p:nvPicPr>
        <p:blipFill>
          <a:blip r:embed="rId3"/>
          <a:srcRect/>
          <a:stretch>
            <a:fillRect/>
          </a:stretch>
        </p:blipFill>
        <p:spPr bwMode="auto">
          <a:xfrm>
            <a:off x="1667302" y="5760900"/>
            <a:ext cx="4449176" cy="571500"/>
          </a:xfrm>
          <a:prstGeom prst="rect">
            <a:avLst/>
          </a:prstGeom>
          <a:noFill/>
          <a:ln w="9525">
            <a:noFill/>
            <a:miter lim="800000"/>
            <a:headEnd/>
            <a:tailEnd/>
          </a:ln>
        </p:spPr>
      </p:pic>
      <p:sp>
        <p:nvSpPr>
          <p:cNvPr id="4" name="Rectangle 14"/>
          <p:cNvSpPr>
            <a:spLocks noChangeArrowheads="1"/>
          </p:cNvSpPr>
          <p:nvPr/>
        </p:nvSpPr>
        <p:spPr bwMode="auto">
          <a:xfrm>
            <a:off x="1943637" y="2504049"/>
            <a:ext cx="8077200" cy="1754326"/>
          </a:xfrm>
          <a:prstGeom prst="rect">
            <a:avLst/>
          </a:prstGeom>
          <a:noFill/>
          <a:ln w="9525">
            <a:noFill/>
            <a:miter lim="800000"/>
            <a:headEnd/>
            <a:tailEnd/>
          </a:ln>
        </p:spPr>
        <p:txBody>
          <a:bodyPr>
            <a:spAutoFit/>
          </a:bodyPr>
          <a:lstStyle/>
          <a:p>
            <a:pPr algn="ctr" rtl="1">
              <a:spcBef>
                <a:spcPct val="100000"/>
              </a:spcBef>
            </a:pPr>
            <a:r>
              <a:rPr lang="en-US" altLang="ar-EG" sz="4000" b="1" i="1" dirty="0">
                <a:effectLst>
                  <a:outerShdw blurRad="38100" dist="38100" dir="2700000" algn="tl">
                    <a:srgbClr val="000000">
                      <a:alpha val="43137"/>
                    </a:srgbClr>
                  </a:outerShdw>
                </a:effectLst>
                <a:latin typeface="Times New Roman" pitchFamily="18" charset="0"/>
                <a:cs typeface="Times New Roman" pitchFamily="18" charset="0"/>
              </a:rPr>
              <a:t>   </a:t>
            </a:r>
            <a:r>
              <a:rPr lang="ar-SA" altLang="ar-EG" sz="4000" b="1" i="1" dirty="0">
                <a:effectLst>
                  <a:outerShdw blurRad="38100" dist="38100" dir="2700000" algn="tl">
                    <a:srgbClr val="000000">
                      <a:alpha val="43137"/>
                    </a:srgbClr>
                  </a:outerShdw>
                </a:effectLst>
                <a:latin typeface="Times New Roman" pitchFamily="18" charset="0"/>
                <a:cs typeface="Times New Roman" pitchFamily="18" charset="0"/>
              </a:rPr>
              <a:t>"</a:t>
            </a:r>
            <a:r>
              <a:rPr lang="ar-SA" altLang="ar-EG" sz="5400" b="1" i="1" dirty="0">
                <a:effectLst>
                  <a:outerShdw blurRad="38100" dist="38100" dir="2700000" algn="tl">
                    <a:srgbClr val="000000">
                      <a:alpha val="43137"/>
                    </a:srgbClr>
                  </a:outerShdw>
                </a:effectLst>
                <a:latin typeface="Times New Roman" pitchFamily="18" charset="0"/>
                <a:cs typeface="Times New Roman" pitchFamily="18" charset="0"/>
              </a:rPr>
              <a:t>قالوا سبحانك لا علم لنا إلا ما علمتنا إنك أنت العليم الحكيم "</a:t>
            </a:r>
          </a:p>
        </p:txBody>
      </p:sp>
      <p:sp>
        <p:nvSpPr>
          <p:cNvPr id="5" name="Text Box 3"/>
          <p:cNvSpPr txBox="1">
            <a:spLocks noChangeArrowheads="1"/>
          </p:cNvSpPr>
          <p:nvPr/>
        </p:nvSpPr>
        <p:spPr bwMode="auto">
          <a:xfrm>
            <a:off x="1524000" y="4419603"/>
            <a:ext cx="3886200" cy="1311275"/>
          </a:xfrm>
          <a:prstGeom prst="rect">
            <a:avLst/>
          </a:prstGeom>
          <a:noFill/>
          <a:ln w="9525">
            <a:noFill/>
            <a:miter lim="800000"/>
            <a:headEnd/>
            <a:tailEnd/>
          </a:ln>
          <a:effectLst/>
        </p:spPr>
        <p:txBody>
          <a:bodyPr>
            <a:spAutoFit/>
          </a:bodyPr>
          <a:lstStyle/>
          <a:p>
            <a:pPr algn="ctr" rtl="1" eaLnBrk="1" hangingPunct="1"/>
            <a:r>
              <a:rPr lang="ar-SA" altLang="ar-EG" sz="4000" b="1" dirty="0">
                <a:effectLst>
                  <a:outerShdw blurRad="38100" dist="38100" dir="2700000" algn="tl">
                    <a:srgbClr val="000000">
                      <a:alpha val="43137"/>
                    </a:srgbClr>
                  </a:outerShdw>
                </a:effectLst>
                <a:latin typeface="Webdings" pitchFamily="18" charset="2"/>
                <a:cs typeface="Andalus" pitchFamily="18" charset="-78"/>
                <a:sym typeface="AGA Arabesque" pitchFamily="2" charset="2"/>
              </a:rPr>
              <a:t>صدق الله العظيم</a:t>
            </a:r>
            <a:endParaRPr lang="en-US" altLang="ar-EG" sz="4000" b="1" dirty="0">
              <a:effectLst>
                <a:outerShdw blurRad="38100" dist="38100" dir="2700000" algn="tl">
                  <a:srgbClr val="000000">
                    <a:alpha val="43137"/>
                  </a:srgbClr>
                </a:outerShdw>
              </a:effectLst>
              <a:latin typeface="Webdings" pitchFamily="18" charset="2"/>
              <a:cs typeface="Andalus" pitchFamily="18" charset="-78"/>
              <a:sym typeface="AGA Arabesque" pitchFamily="2" charset="2"/>
            </a:endParaRPr>
          </a:p>
          <a:p>
            <a:pPr algn="ctr" eaLnBrk="1" hangingPunct="1"/>
            <a:r>
              <a:rPr lang="ar-SA" altLang="ar-EG" sz="4000" b="1" dirty="0">
                <a:effectLst>
                  <a:outerShdw blurRad="38100" dist="38100" dir="2700000" algn="tl">
                    <a:srgbClr val="000000">
                      <a:alpha val="43137"/>
                    </a:srgbClr>
                  </a:outerShdw>
                </a:effectLst>
                <a:latin typeface="Webdings" pitchFamily="18" charset="2"/>
                <a:cs typeface="DecoType Naskh Extensions" pitchFamily="2" charset="-78"/>
              </a:rPr>
              <a:t>البقرة، آية 32</a:t>
            </a:r>
            <a:endParaRPr lang="en-US" altLang="ar-EG" sz="4000" b="1" dirty="0">
              <a:effectLst>
                <a:outerShdw blurRad="38100" dist="38100" dir="2700000" algn="tl">
                  <a:srgbClr val="000000">
                    <a:alpha val="43137"/>
                  </a:srgbClr>
                </a:outerShdw>
              </a:effectLst>
              <a:latin typeface="Webdings" pitchFamily="18" charset="2"/>
              <a:cs typeface="DecoType Naskh Extensions" pitchFamily="2" charset="-78"/>
            </a:endParaRPr>
          </a:p>
        </p:txBody>
      </p:sp>
      <p:sp>
        <p:nvSpPr>
          <p:cNvPr id="6" name="Slide Number Placeholder 5"/>
          <p:cNvSpPr>
            <a:spLocks noGrp="1"/>
          </p:cNvSpPr>
          <p:nvPr>
            <p:ph type="sldNum" sz="quarter" idx="12"/>
          </p:nvPr>
        </p:nvSpPr>
        <p:spPr/>
        <p:txBody>
          <a:bodyPr/>
          <a:lstStyle/>
          <a:p>
            <a:fld id="{5573A66C-18EE-4A26-B8DF-7BD1EDA5CBF3}" type="slidenum">
              <a:rPr lang="en-US" smtClean="0"/>
              <a:pPr/>
              <a:t>1</a:t>
            </a:fld>
            <a:endParaRPr lang="en-US" dirty="0"/>
          </a:p>
        </p:txBody>
      </p:sp>
    </p:spTree>
    <p:extLst>
      <p:ext uri="{BB962C8B-B14F-4D97-AF65-F5344CB8AC3E}">
        <p14:creationId xmlns:p14="http://schemas.microsoft.com/office/powerpoint/2010/main" val="39809925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9733852" cy="1713792"/>
          </a:xfrm>
        </p:spPr>
        <p:txBody>
          <a:bodyPr>
            <a:normAutofit/>
          </a:bodyPr>
          <a:lstStyle/>
          <a:p>
            <a:pPr algn="ctr"/>
            <a:r>
              <a:rPr lang="en-US" b="1" dirty="0" smtClean="0">
                <a:solidFill>
                  <a:srgbClr val="FF0000"/>
                </a:solidFill>
              </a:rPr>
              <a:t>Revision </a:t>
            </a:r>
            <a:endParaRPr lang="en-US" dirty="0">
              <a:solidFill>
                <a:srgbClr val="FF0000"/>
              </a:solidFill>
            </a:endParaRPr>
          </a:p>
        </p:txBody>
      </p:sp>
      <p:sp>
        <p:nvSpPr>
          <p:cNvPr id="3" name="Subtitle 2"/>
          <p:cNvSpPr>
            <a:spLocks noGrp="1"/>
          </p:cNvSpPr>
          <p:nvPr>
            <p:ph type="subTitle" idx="1"/>
          </p:nvPr>
        </p:nvSpPr>
        <p:spPr>
          <a:xfrm>
            <a:off x="1515035" y="2987899"/>
            <a:ext cx="9058520" cy="2995475"/>
          </a:xfrm>
        </p:spPr>
        <p:txBody>
          <a:bodyPr>
            <a:noAutofit/>
          </a:bodyPr>
          <a:lstStyle/>
          <a:p>
            <a:pPr algn="ctr">
              <a:defRPr/>
            </a:pPr>
            <a:r>
              <a:rPr lang="en-US" sz="3600" b="1" i="1" cap="none" dirty="0" smtClean="0">
                <a:solidFill>
                  <a:schemeClr val="tx1"/>
                </a:solidFill>
                <a:latin typeface="Times New Roman" panose="02020603050405020304" pitchFamily="18" charset="0"/>
                <a:cs typeface="Times New Roman" panose="02020603050405020304" pitchFamily="18" charset="0"/>
              </a:rPr>
              <a:t>Assistant prof. </a:t>
            </a:r>
            <a:r>
              <a:rPr lang="en-US" sz="3600" b="1" i="1" cap="none" dirty="0" err="1" smtClean="0">
                <a:solidFill>
                  <a:schemeClr val="tx1"/>
                </a:solidFill>
                <a:latin typeface="Times New Roman" panose="02020603050405020304" pitchFamily="18" charset="0"/>
                <a:cs typeface="Times New Roman" panose="02020603050405020304" pitchFamily="18" charset="0"/>
              </a:rPr>
              <a:t>Dr</a:t>
            </a:r>
            <a:r>
              <a:rPr lang="en-US" sz="3600" b="1" i="1" cap="none" dirty="0" smtClean="0">
                <a:solidFill>
                  <a:schemeClr val="tx1"/>
                </a:solidFill>
                <a:latin typeface="Times New Roman" panose="02020603050405020304" pitchFamily="18" charset="0"/>
                <a:cs typeface="Times New Roman" panose="02020603050405020304" pitchFamily="18" charset="0"/>
              </a:rPr>
              <a:t> / </a:t>
            </a:r>
            <a:r>
              <a:rPr lang="en-US" sz="3600" b="1" i="1" cap="none" dirty="0" err="1" smtClean="0">
                <a:solidFill>
                  <a:schemeClr val="tx1"/>
                </a:solidFill>
                <a:latin typeface="Times New Roman" panose="02020603050405020304" pitchFamily="18" charset="0"/>
                <a:cs typeface="Times New Roman" panose="02020603050405020304" pitchFamily="18" charset="0"/>
              </a:rPr>
              <a:t>samia</a:t>
            </a:r>
            <a:r>
              <a:rPr lang="en-US" sz="3600" b="1" i="1" cap="none" dirty="0" smtClean="0">
                <a:solidFill>
                  <a:schemeClr val="tx1"/>
                </a:solidFill>
                <a:latin typeface="Times New Roman" panose="02020603050405020304" pitchFamily="18" charset="0"/>
                <a:cs typeface="Times New Roman" panose="02020603050405020304" pitchFamily="18" charset="0"/>
              </a:rPr>
              <a:t> </a:t>
            </a:r>
            <a:r>
              <a:rPr lang="en-US" sz="3600" b="1" i="1" cap="none" dirty="0" err="1" smtClean="0">
                <a:solidFill>
                  <a:schemeClr val="tx1"/>
                </a:solidFill>
                <a:latin typeface="Times New Roman" panose="02020603050405020304" pitchFamily="18" charset="0"/>
                <a:cs typeface="Times New Roman" panose="02020603050405020304" pitchFamily="18" charset="0"/>
              </a:rPr>
              <a:t>farouk</a:t>
            </a:r>
            <a:r>
              <a:rPr lang="en-US" sz="3600" b="1" i="1" cap="none" dirty="0" smtClean="0">
                <a:solidFill>
                  <a:schemeClr val="tx1"/>
                </a:solidFill>
                <a:latin typeface="Times New Roman" panose="02020603050405020304" pitchFamily="18" charset="0"/>
                <a:cs typeface="Times New Roman" panose="02020603050405020304" pitchFamily="18" charset="0"/>
              </a:rPr>
              <a:t> </a:t>
            </a:r>
            <a:r>
              <a:rPr lang="en-US" sz="3600" b="1" i="1" cap="none" dirty="0" err="1" smtClean="0">
                <a:solidFill>
                  <a:schemeClr val="tx1"/>
                </a:solidFill>
                <a:latin typeface="Times New Roman" panose="02020603050405020304" pitchFamily="18" charset="0"/>
                <a:cs typeface="Times New Roman" panose="02020603050405020304" pitchFamily="18" charset="0"/>
              </a:rPr>
              <a:t>mahmoud</a:t>
            </a:r>
            <a:endParaRPr lang="en-US" sz="3600" b="1" i="1" cap="none" dirty="0" smtClean="0">
              <a:solidFill>
                <a:schemeClr val="tx1"/>
              </a:solidFill>
              <a:latin typeface="Times New Roman" panose="02020603050405020304" pitchFamily="18" charset="0"/>
              <a:cs typeface="Times New Roman" panose="02020603050405020304" pitchFamily="18" charset="0"/>
            </a:endParaRPr>
          </a:p>
          <a:p>
            <a:pPr algn="ctr">
              <a:defRPr/>
            </a:pPr>
            <a:r>
              <a:rPr lang="en-US" sz="3600" b="1" i="1" cap="none" dirty="0" smtClean="0">
                <a:solidFill>
                  <a:srgbClr val="FF0000"/>
                </a:solidFill>
                <a:latin typeface="Times New Roman" panose="02020603050405020304" pitchFamily="18" charset="0"/>
                <a:cs typeface="Times New Roman" panose="02020603050405020304" pitchFamily="18" charset="0"/>
              </a:rPr>
              <a:t>Community health nursing department</a:t>
            </a:r>
            <a:endParaRPr lang="en-US" sz="3600" dirty="0">
              <a:solidFill>
                <a:schemeClr val="tx1"/>
              </a:solidFill>
            </a:endParaRPr>
          </a:p>
        </p:txBody>
      </p:sp>
    </p:spTree>
    <p:extLst>
      <p:ext uri="{BB962C8B-B14F-4D97-AF65-F5344CB8AC3E}">
        <p14:creationId xmlns:p14="http://schemas.microsoft.com/office/powerpoint/2010/main" val="1036257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Conference\2800_blue_slide_ppt\template_internal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a:spLocks noGrp="1"/>
          </p:cNvSpPr>
          <p:nvPr>
            <p:ph type="title"/>
          </p:nvPr>
        </p:nvSpPr>
        <p:spPr>
          <a:xfrm>
            <a:off x="2743200" y="76200"/>
            <a:ext cx="7848600" cy="5486400"/>
          </a:xfrm>
        </p:spPr>
        <p:txBody>
          <a:bodyPr>
            <a:normAutofit fontScale="90000"/>
          </a:bodyPr>
          <a:lstStyle/>
          <a:p>
            <a:pPr algn="just">
              <a:lnSpc>
                <a:spcPct val="150000"/>
              </a:lnSpc>
              <a:spcAft>
                <a:spcPts val="1000"/>
              </a:spcAft>
            </a:pP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r>
              <a:rPr lang="en-US"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Iraq</a:t>
            </a:r>
            <a:r>
              <a:rPr lang="en-US" sz="2400" dirty="0" smtClean="0">
                <a:solidFill>
                  <a:srgbClr val="212121"/>
                </a:solidFill>
                <a:latin typeface="Times New Roman" panose="02020603050405020304" pitchFamily="18" charset="0"/>
                <a:ea typeface="Calibri" panose="020F0502020204030204" pitchFamily="34" charset="0"/>
                <a:cs typeface="Arial" panose="020B0604020202020204" pitchFamily="34" charset="0"/>
              </a:rPr>
              <a:t> Sustainable </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Development Strategy (SDS), known as </a:t>
            </a:r>
            <a:r>
              <a:rPr lang="en-US" sz="2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Egypt’s Vision 2030</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has been aligned with the 2030 Agenda which </a:t>
            </a:r>
            <a:r>
              <a:rPr lang="en-US" sz="2400" dirty="0">
                <a:latin typeface="Times New Roman" panose="02020603050405020304" pitchFamily="18" charset="0"/>
                <a:ea typeface="Calibri" panose="020F0502020204030204" pitchFamily="34" charset="0"/>
                <a:cs typeface="Arial" panose="020B0604020202020204" pitchFamily="34" charset="0"/>
              </a:rPr>
              <a:t>identifies 17 Sustainable Development Goals (SDGs). </a:t>
            </a:r>
            <a:r>
              <a:rPr lang="en-US" sz="2400" dirty="0">
                <a:solidFill>
                  <a:srgbClr val="C00000"/>
                </a:solidFill>
                <a:latin typeface="Times New Roman" panose="02020603050405020304" pitchFamily="18" charset="0"/>
                <a:ea typeface="Calibri" panose="020F0502020204030204" pitchFamily="34" charset="0"/>
                <a:cs typeface="Arial" panose="020B0604020202020204" pitchFamily="34" charset="0"/>
              </a:rPr>
              <a:t>Health and well-being </a:t>
            </a:r>
            <a:r>
              <a:rPr lang="en-US" sz="2400" dirty="0">
                <a:latin typeface="Times New Roman" panose="02020603050405020304" pitchFamily="18" charset="0"/>
                <a:ea typeface="Calibri" panose="020F0502020204030204" pitchFamily="34" charset="0"/>
                <a:cs typeface="Arial" panose="020B0604020202020204" pitchFamily="34" charset="0"/>
              </a:rPr>
              <a:t>are at the center of the Sustainable Development Goals.</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Health education comprises consciously constructed opportunities for learning involving some form of communication designed to improve health literacy, including improving knowledge, and developing life skills which are conducive to individual and community health.</a:t>
            </a:r>
            <a:r>
              <a:rPr lang="en-US" sz="2400" dirty="0">
                <a:latin typeface="Times New Roman" panose="02020603050405020304" pitchFamily="18" charset="0"/>
                <a:ea typeface="Calibri" panose="020F0502020204030204" pitchFamily="34" charset="0"/>
                <a:cs typeface="Arial" panose="020B0604020202020204" pitchFamily="34" charset="0"/>
              </a:rPr>
              <a:t> </a:t>
            </a:r>
            <a:endParaRPr lang="en-US" sz="1800" dirty="0">
              <a:ea typeface="Calibri" panose="020F0502020204030204" pitchFamily="34" charset="0"/>
              <a:cs typeface="Arial" panose="020B0604020202020204" pitchFamily="34" charset="0"/>
            </a:endParaRPr>
          </a:p>
        </p:txBody>
      </p:sp>
      <p:pic>
        <p:nvPicPr>
          <p:cNvPr id="16388" name="Picture 3" descr="D:\Data قسم صحة المجتمع\تحديث تثقيف\85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1" y="5105401"/>
            <a:ext cx="34512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73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0017"/>
          </a:xfrm>
        </p:spPr>
        <p:txBody>
          <a:bodyPr>
            <a:normAutofit/>
          </a:bodyPr>
          <a:lstStyle/>
          <a:p>
            <a:pPr lvl="0" algn="ctr"/>
            <a:r>
              <a:rPr kumimoji="0" lang="en-US" b="1" i="0" u="none" strike="noStrike" cap="none" normalizeH="0" baseline="0" dirty="0" smtClean="0">
                <a:ln>
                  <a:noFill/>
                </a:ln>
                <a:solidFill>
                  <a:srgbClr val="FF0000"/>
                </a:solidFill>
                <a:effectLst/>
                <a:latin typeface="Arial" panose="020B0604020202020204" pitchFamily="34" charset="0"/>
              </a:rPr>
              <a:t>Outlines:</a:t>
            </a:r>
            <a:endParaRPr lang="en-US" dirty="0">
              <a:solidFill>
                <a:srgbClr val="FF0000"/>
              </a:solidFill>
            </a:endParaRPr>
          </a:p>
        </p:txBody>
      </p:sp>
      <p:sp>
        <p:nvSpPr>
          <p:cNvPr id="4" name="Rectangle 1"/>
          <p:cNvSpPr>
            <a:spLocks noGrp="1" noChangeArrowheads="1"/>
          </p:cNvSpPr>
          <p:nvPr>
            <p:ph idx="1"/>
          </p:nvPr>
        </p:nvSpPr>
        <p:spPr bwMode="auto">
          <a:xfrm>
            <a:off x="838200" y="1016561"/>
            <a:ext cx="10121721" cy="602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00000"/>
              </a:lnSpc>
              <a:spcBef>
                <a:spcPct val="0"/>
              </a:spcBef>
              <a:spcAft>
                <a:spcPct val="0"/>
              </a:spcAft>
              <a:buFont typeface="Wingdings" panose="05000000000000000000" pitchFamily="2" charset="2"/>
              <a:buChar char="Ø"/>
            </a:pPr>
            <a:r>
              <a:rPr lang="en-US" sz="4400" dirty="0" smtClean="0">
                <a:latin typeface="Arial" panose="020B0604020202020204" pitchFamily="34" charset="0"/>
              </a:rPr>
              <a:t>Fundamental concepts of health promotion and public health. </a:t>
            </a:r>
          </a:p>
          <a:p>
            <a:pPr>
              <a:lnSpc>
                <a:spcPct val="100000"/>
              </a:lnSpc>
              <a:buFont typeface="Wingdings" panose="05000000000000000000" pitchFamily="2" charset="2"/>
              <a:buChar char="Ø"/>
            </a:pPr>
            <a:r>
              <a:rPr lang="en-US" sz="4400" dirty="0" smtClean="0"/>
              <a:t>Levels of prevention</a:t>
            </a:r>
            <a:br>
              <a:rPr lang="en-US" sz="4400" dirty="0" smtClean="0"/>
            </a:br>
            <a:r>
              <a:rPr lang="en-US" sz="4400" dirty="0" smtClean="0"/>
              <a:t>model of health the </a:t>
            </a:r>
            <a:r>
              <a:rPr lang="en-US" sz="4400" dirty="0" smtClean="0"/>
              <a:t>stimulus response theory</a:t>
            </a:r>
          </a:p>
          <a:p>
            <a:pPr>
              <a:lnSpc>
                <a:spcPct val="100000"/>
              </a:lnSpc>
              <a:buFont typeface="Wingdings" panose="05000000000000000000" pitchFamily="2" charset="2"/>
              <a:buChar char="Ø"/>
            </a:pPr>
            <a:r>
              <a:rPr lang="en-US" sz="4400" dirty="0" smtClean="0"/>
              <a:t>Health education </a:t>
            </a:r>
          </a:p>
          <a:p>
            <a:pPr>
              <a:lnSpc>
                <a:spcPct val="100000"/>
              </a:lnSpc>
              <a:buFont typeface="Wingdings" panose="05000000000000000000" pitchFamily="2" charset="2"/>
              <a:buChar char="Ø"/>
            </a:pPr>
            <a:r>
              <a:rPr lang="en-US" sz="4400" dirty="0"/>
              <a:t>Types of Teaching </a:t>
            </a:r>
            <a:r>
              <a:rPr lang="en-US" sz="4400" dirty="0" smtClean="0"/>
              <a:t>Materials</a:t>
            </a:r>
          </a:p>
          <a:p>
            <a:pPr>
              <a:lnSpc>
                <a:spcPct val="100000"/>
              </a:lnSpc>
              <a:buFont typeface="Wingdings" panose="05000000000000000000" pitchFamily="2" charset="2"/>
              <a:buChar char="Ø"/>
            </a:pPr>
            <a:r>
              <a:rPr lang="en-US" sz="4400" dirty="0" smtClean="0"/>
              <a:t>Models and </a:t>
            </a:r>
            <a:r>
              <a:rPr lang="en-US" sz="4400" dirty="0" smtClean="0"/>
              <a:t>theory</a:t>
            </a:r>
            <a:endParaRPr lang="en-US" sz="4400" dirty="0"/>
          </a:p>
        </p:txBody>
      </p:sp>
    </p:spTree>
    <p:extLst>
      <p:ext uri="{BB962C8B-B14F-4D97-AF65-F5344CB8AC3E}">
        <p14:creationId xmlns:p14="http://schemas.microsoft.com/office/powerpoint/2010/main" val="383192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0017"/>
          </a:xfrm>
        </p:spPr>
        <p:txBody>
          <a:bodyPr>
            <a:normAutofit/>
          </a:bodyPr>
          <a:lstStyle/>
          <a:p>
            <a:pPr lvl="0" algn="ctr"/>
            <a:r>
              <a:rPr lang="en-US" b="1" dirty="0">
                <a:solidFill>
                  <a:srgbClr val="FF0000"/>
                </a:solidFill>
                <a:latin typeface="Arial" panose="020B0604020202020204" pitchFamily="34" charset="0"/>
              </a:rPr>
              <a:t>Objective:</a:t>
            </a:r>
            <a:endParaRPr lang="en-US" dirty="0">
              <a:solidFill>
                <a:srgbClr val="FF0000"/>
              </a:solidFill>
            </a:endParaRPr>
          </a:p>
        </p:txBody>
      </p:sp>
      <p:sp>
        <p:nvSpPr>
          <p:cNvPr id="4" name="Rectangle 1"/>
          <p:cNvSpPr>
            <a:spLocks noGrp="1" noChangeArrowheads="1"/>
          </p:cNvSpPr>
          <p:nvPr>
            <p:ph idx="1"/>
          </p:nvPr>
        </p:nvSpPr>
        <p:spPr bwMode="auto">
          <a:xfrm>
            <a:off x="838200" y="1786002"/>
            <a:ext cx="10121721" cy="4483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00000"/>
              </a:lnSpc>
              <a:spcBef>
                <a:spcPct val="0"/>
              </a:spcBef>
              <a:spcAft>
                <a:spcPct val="0"/>
              </a:spcAft>
              <a:buFont typeface="Wingdings" panose="05000000000000000000" pitchFamily="2" charset="2"/>
              <a:buChar char="Ø"/>
            </a:pPr>
            <a:r>
              <a:rPr lang="en-US" sz="3600" dirty="0" smtClean="0">
                <a:latin typeface="Arial" panose="020B0604020202020204" pitchFamily="34" charset="0"/>
              </a:rPr>
              <a:t>List the fundamental concepts of health promotion and public health. </a:t>
            </a:r>
          </a:p>
          <a:p>
            <a:pPr>
              <a:lnSpc>
                <a:spcPct val="100000"/>
              </a:lnSpc>
              <a:buFont typeface="Wingdings" panose="05000000000000000000" pitchFamily="2" charset="2"/>
              <a:buChar char="Ø"/>
            </a:pPr>
            <a:r>
              <a:rPr lang="en-US" sz="3600" dirty="0" smtClean="0"/>
              <a:t>Differentiate between Levels of prevention</a:t>
            </a:r>
            <a:br>
              <a:rPr lang="en-US" sz="3600" dirty="0" smtClean="0"/>
            </a:br>
            <a:r>
              <a:rPr lang="en-US" sz="3600" dirty="0" smtClean="0"/>
              <a:t>model of health the </a:t>
            </a:r>
            <a:r>
              <a:rPr lang="en-US" sz="3600" dirty="0" smtClean="0"/>
              <a:t>stimulus response theory</a:t>
            </a:r>
          </a:p>
          <a:p>
            <a:pPr>
              <a:lnSpc>
                <a:spcPct val="100000"/>
              </a:lnSpc>
              <a:buFont typeface="Wingdings" panose="05000000000000000000" pitchFamily="2" charset="2"/>
              <a:buChar char="Ø"/>
            </a:pPr>
            <a:r>
              <a:rPr lang="en-US" sz="3600" dirty="0" smtClean="0"/>
              <a:t>Discuss health education </a:t>
            </a:r>
          </a:p>
          <a:p>
            <a:pPr>
              <a:lnSpc>
                <a:spcPct val="100000"/>
              </a:lnSpc>
              <a:buFont typeface="Wingdings" panose="05000000000000000000" pitchFamily="2" charset="2"/>
              <a:buChar char="Ø"/>
            </a:pPr>
            <a:r>
              <a:rPr lang="en-US" sz="3600" dirty="0" smtClean="0"/>
              <a:t>Explain Teaching Materials</a:t>
            </a:r>
          </a:p>
          <a:p>
            <a:pPr>
              <a:lnSpc>
                <a:spcPct val="100000"/>
              </a:lnSpc>
              <a:buFont typeface="Wingdings" panose="05000000000000000000" pitchFamily="2" charset="2"/>
              <a:buChar char="Ø"/>
            </a:pPr>
            <a:r>
              <a:rPr lang="en-US" sz="3600" dirty="0" smtClean="0"/>
              <a:t>Discuss models and </a:t>
            </a:r>
            <a:r>
              <a:rPr lang="en-US" sz="3600" dirty="0" smtClean="0"/>
              <a:t>theory</a:t>
            </a:r>
            <a:endParaRPr lang="en-US" sz="3600" dirty="0"/>
          </a:p>
        </p:txBody>
      </p:sp>
    </p:spTree>
    <p:extLst>
      <p:ext uri="{BB962C8B-B14F-4D97-AF65-F5344CB8AC3E}">
        <p14:creationId xmlns:p14="http://schemas.microsoft.com/office/powerpoint/2010/main" val="39060489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838200" y="1365161"/>
            <a:ext cx="10515600" cy="4811802"/>
          </a:xfrm>
        </p:spPr>
        <p:txBody>
          <a:bodyPr>
            <a:normAutofit/>
          </a:bodyPr>
          <a:lstStyle/>
          <a:p>
            <a:pPr lvl="0" eaLnBrk="0" fontAlgn="base" hangingPunct="0">
              <a:lnSpc>
                <a:spcPct val="100000"/>
              </a:lnSpc>
              <a:spcBef>
                <a:spcPct val="0"/>
              </a:spcBef>
              <a:spcAft>
                <a:spcPct val="0"/>
              </a:spcAft>
              <a:buFont typeface="Wingdings" panose="05000000000000000000" pitchFamily="2" charset="2"/>
              <a:buChar char="Ø"/>
            </a:pPr>
            <a:r>
              <a:rPr lang="en-US" sz="6000" dirty="0">
                <a:latin typeface="Arial" panose="020B0604020202020204" pitchFamily="34" charset="0"/>
              </a:rPr>
              <a:t>Fundamental concepts of health promotion and public health</a:t>
            </a:r>
            <a:r>
              <a:rPr lang="en-US" sz="4800" dirty="0">
                <a:latin typeface="Arial" panose="020B0604020202020204" pitchFamily="34" charset="0"/>
              </a:rPr>
              <a:t>. </a:t>
            </a:r>
          </a:p>
        </p:txBody>
      </p:sp>
    </p:spTree>
    <p:extLst>
      <p:ext uri="{BB962C8B-B14F-4D97-AF65-F5344CB8AC3E}">
        <p14:creationId xmlns:p14="http://schemas.microsoft.com/office/powerpoint/2010/main" val="4165319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a:xfrm>
            <a:off x="838200" y="1365161"/>
            <a:ext cx="10515600" cy="4811802"/>
          </a:xfrm>
        </p:spPr>
        <p:txBody>
          <a:bodyPr>
            <a:normAutofit/>
          </a:bodyPr>
          <a:lstStyle/>
          <a:p>
            <a:pPr>
              <a:lnSpc>
                <a:spcPct val="100000"/>
              </a:lnSpc>
              <a:buFont typeface="Wingdings" panose="05000000000000000000" pitchFamily="2" charset="2"/>
              <a:buChar char="Ø"/>
            </a:pPr>
            <a:r>
              <a:rPr lang="en-US" sz="8800" dirty="0"/>
              <a:t>Levels of prevention</a:t>
            </a:r>
            <a:br>
              <a:rPr lang="en-US" sz="8800" dirty="0"/>
            </a:br>
            <a:endParaRPr lang="en-US" sz="8800" dirty="0"/>
          </a:p>
        </p:txBody>
      </p:sp>
    </p:spTree>
    <p:extLst>
      <p:ext uri="{BB962C8B-B14F-4D97-AF65-F5344CB8AC3E}">
        <p14:creationId xmlns:p14="http://schemas.microsoft.com/office/powerpoint/2010/main" val="50420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7238"/>
          </a:xfrm>
        </p:spPr>
        <p:txBody>
          <a:bodyPr>
            <a:normAutofit/>
          </a:bodyPr>
          <a:lstStyle/>
          <a:p>
            <a:endParaRPr lang="en-US" sz="3600" dirty="0"/>
          </a:p>
        </p:txBody>
      </p:sp>
      <p:sp>
        <p:nvSpPr>
          <p:cNvPr id="3" name="Content Placeholder 2"/>
          <p:cNvSpPr>
            <a:spLocks noGrp="1"/>
          </p:cNvSpPr>
          <p:nvPr>
            <p:ph idx="1"/>
          </p:nvPr>
        </p:nvSpPr>
        <p:spPr>
          <a:xfrm>
            <a:off x="838200" y="1481070"/>
            <a:ext cx="10515600" cy="4695893"/>
          </a:xfrm>
        </p:spPr>
        <p:txBody>
          <a:bodyPr>
            <a:normAutofit/>
          </a:bodyPr>
          <a:lstStyle/>
          <a:p>
            <a:pPr algn="ctr">
              <a:lnSpc>
                <a:spcPct val="100000"/>
              </a:lnSpc>
              <a:buFont typeface="Wingdings" panose="05000000000000000000" pitchFamily="2" charset="2"/>
              <a:buChar char="Ø"/>
            </a:pPr>
            <a:r>
              <a:rPr lang="en-US" sz="5400" dirty="0" smtClean="0"/>
              <a:t>Model </a:t>
            </a:r>
            <a:r>
              <a:rPr lang="en-US" sz="5400" dirty="0"/>
              <a:t>of health the stimulus response theory</a:t>
            </a:r>
          </a:p>
          <a:p>
            <a:endParaRPr lang="ar-EG" b="1" dirty="0" smtClean="0">
              <a:solidFill>
                <a:srgbClr val="FF0000"/>
              </a:solidFill>
            </a:endParaRPr>
          </a:p>
          <a:p>
            <a:pPr marL="0" indent="0">
              <a:buNone/>
            </a:pPr>
            <a:endParaRPr lang="en-US" sz="2000" dirty="0"/>
          </a:p>
        </p:txBody>
      </p:sp>
    </p:spTree>
    <p:extLst>
      <p:ext uri="{BB962C8B-B14F-4D97-AF65-F5344CB8AC3E}">
        <p14:creationId xmlns:p14="http://schemas.microsoft.com/office/powerpoint/2010/main" val="37607521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solidFill>
                <a:srgbClr val="FF0000"/>
              </a:solidFill>
            </a:endParaRPr>
          </a:p>
        </p:txBody>
      </p:sp>
      <p:sp>
        <p:nvSpPr>
          <p:cNvPr id="3" name="Content Placeholder 2"/>
          <p:cNvSpPr>
            <a:spLocks noGrp="1"/>
          </p:cNvSpPr>
          <p:nvPr>
            <p:ph idx="1"/>
          </p:nvPr>
        </p:nvSpPr>
        <p:spPr>
          <a:xfrm>
            <a:off x="838200" y="1690688"/>
            <a:ext cx="10515600" cy="4486275"/>
          </a:xfrm>
        </p:spPr>
        <p:txBody>
          <a:bodyPr>
            <a:normAutofit/>
          </a:bodyPr>
          <a:lstStyle/>
          <a:p>
            <a:pPr algn="ctr">
              <a:lnSpc>
                <a:spcPct val="100000"/>
              </a:lnSpc>
              <a:buFont typeface="Wingdings" panose="05000000000000000000" pitchFamily="2" charset="2"/>
              <a:buChar char="Ø"/>
            </a:pPr>
            <a:r>
              <a:rPr lang="en-US" sz="7200" dirty="0"/>
              <a:t> </a:t>
            </a:r>
            <a:r>
              <a:rPr lang="en-US" sz="7200" dirty="0"/>
              <a:t>Health education </a:t>
            </a:r>
          </a:p>
        </p:txBody>
      </p:sp>
    </p:spTree>
    <p:extLst>
      <p:ext uri="{BB962C8B-B14F-4D97-AF65-F5344CB8AC3E}">
        <p14:creationId xmlns:p14="http://schemas.microsoft.com/office/powerpoint/2010/main" val="2311676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00000"/>
              </a:lnSpc>
              <a:buFont typeface="Wingdings" panose="05000000000000000000" pitchFamily="2" charset="2"/>
              <a:buChar char="Ø"/>
            </a:pPr>
            <a:r>
              <a:rPr lang="en-US" sz="6600" dirty="0"/>
              <a:t>Types of Teaching </a:t>
            </a:r>
            <a:r>
              <a:rPr lang="en-US" sz="6600" dirty="0" smtClean="0"/>
              <a:t>Materials</a:t>
            </a:r>
            <a:endParaRPr lang="en-US" sz="6600" dirty="0"/>
          </a:p>
        </p:txBody>
      </p:sp>
    </p:spTree>
    <p:extLst>
      <p:ext uri="{BB962C8B-B14F-4D97-AF65-F5344CB8AC3E}">
        <p14:creationId xmlns:p14="http://schemas.microsoft.com/office/powerpoint/2010/main" val="1756005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Models and theory</a:t>
            </a:r>
            <a:br>
              <a:rPr lang="en-US" dirty="0"/>
            </a:br>
            <a:endParaRPr lang="en-US" dirty="0">
              <a:solidFill>
                <a:srgbClr val="FF0000"/>
              </a:solidFill>
            </a:endParaRPr>
          </a:p>
        </p:txBody>
      </p:sp>
      <p:sp>
        <p:nvSpPr>
          <p:cNvPr id="3" name="Content Placeholder 2"/>
          <p:cNvSpPr>
            <a:spLocks noGrp="1"/>
          </p:cNvSpPr>
          <p:nvPr>
            <p:ph idx="1"/>
          </p:nvPr>
        </p:nvSpPr>
        <p:spPr>
          <a:xfrm>
            <a:off x="838200" y="1690688"/>
            <a:ext cx="10515600" cy="4486275"/>
          </a:xfrm>
        </p:spPr>
        <p:txBody>
          <a:bodyPr>
            <a:normAutofit/>
          </a:bodyPr>
          <a:lstStyle/>
          <a:p>
            <a:r>
              <a:rPr lang="en-US" dirty="0"/>
              <a:t> </a:t>
            </a:r>
            <a:r>
              <a:rPr lang="en-US" b="1" dirty="0">
                <a:solidFill>
                  <a:srgbClr val="FF0000"/>
                </a:solidFill>
              </a:rPr>
              <a:t>The Social cognitive </a:t>
            </a:r>
            <a:r>
              <a:rPr lang="en-US" b="1" dirty="0" smtClean="0">
                <a:solidFill>
                  <a:srgbClr val="FF0000"/>
                </a:solidFill>
              </a:rPr>
              <a:t>theory</a:t>
            </a:r>
          </a:p>
          <a:p>
            <a:pPr marL="0" indent="0">
              <a:buNone/>
            </a:pPr>
            <a:r>
              <a:rPr lang="en-US" sz="3200" b="1" dirty="0" smtClean="0"/>
              <a:t>Is </a:t>
            </a:r>
            <a:r>
              <a:rPr lang="en-US" sz="3200" b="1" dirty="0"/>
              <a:t>a learning theory based on the ideas that people learn by watching what others do and will not do, people learn by observing others , with the environment ,behavior and cognition all as the chief factors in influencing development </a:t>
            </a:r>
            <a:r>
              <a:rPr lang="en-US" sz="3200" b="1" dirty="0" smtClean="0"/>
              <a:t>.</a:t>
            </a:r>
            <a:endParaRPr lang="en-US" sz="3200" b="1" dirty="0"/>
          </a:p>
        </p:txBody>
      </p:sp>
    </p:spTree>
    <p:extLst>
      <p:ext uri="{BB962C8B-B14F-4D97-AF65-F5344CB8AC3E}">
        <p14:creationId xmlns:p14="http://schemas.microsoft.com/office/powerpoint/2010/main" val="3620120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en-US" sz="13800" dirty="0" smtClean="0"/>
              <a:t>Thanks </a:t>
            </a:r>
            <a:endParaRPr lang="en-US" sz="13800" dirty="0"/>
          </a:p>
        </p:txBody>
      </p:sp>
    </p:spTree>
    <p:extLst>
      <p:ext uri="{BB962C8B-B14F-4D97-AF65-F5344CB8AC3E}">
        <p14:creationId xmlns:p14="http://schemas.microsoft.com/office/powerpoint/2010/main" val="393122172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463</TotalTime>
  <Words>174</Words>
  <Application>Microsoft Office PowerPoint</Application>
  <PresentationFormat>Widescreen</PresentationFormat>
  <Paragraphs>29</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AGA Arabesque</vt:lpstr>
      <vt:lpstr>Andalus</vt:lpstr>
      <vt:lpstr>Arial</vt:lpstr>
      <vt:lpstr>Calibri</vt:lpstr>
      <vt:lpstr>Calibri Light</vt:lpstr>
      <vt:lpstr>DecoType Naskh Extensions</vt:lpstr>
      <vt:lpstr>Times New Roman</vt:lpstr>
      <vt:lpstr>Webdings</vt:lpstr>
      <vt:lpstr>Wingdings</vt:lpstr>
      <vt:lpstr>Retrospect</vt:lpstr>
      <vt:lpstr>PowerPoint Presentation</vt:lpstr>
      <vt:lpstr>Revision </vt:lpstr>
      <vt:lpstr>    Iraq Sustainable Development Strategy (SDS), known as Egypt’s Vision 2030, has been aligned with the 2030 Agenda which identifies 17 Sustainable Development Goals (SDGs). Health and well-being are at the center of the Sustainable Development Goals. Health education comprises consciously constructed opportunities for learning involving some form of communication designed to improve health literacy, including improving knowledge, and developing life skills which are conducive to individual and community health. </vt:lpstr>
      <vt:lpstr>Outlines:</vt:lpstr>
      <vt:lpstr>Objective:</vt:lpstr>
      <vt:lpstr>PowerPoint Presentation</vt:lpstr>
      <vt:lpstr>PowerPoint Presentation</vt:lpstr>
      <vt:lpstr>PowerPoint Presentation</vt:lpstr>
      <vt:lpstr>PowerPoint Presentation</vt:lpstr>
      <vt:lpstr>PowerPoint Presentation</vt:lpstr>
      <vt:lpstr>Models and theory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Delta Core</dc:creator>
  <cp:lastModifiedBy>Delta Core</cp:lastModifiedBy>
  <cp:revision>59</cp:revision>
  <dcterms:created xsi:type="dcterms:W3CDTF">2025-01-25T02:34:10Z</dcterms:created>
  <dcterms:modified xsi:type="dcterms:W3CDTF">2025-03-05T14:24:22Z</dcterms:modified>
</cp:coreProperties>
</file>