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1" d="100"/>
          <a:sy n="81" d="100"/>
        </p:scale>
        <p:origin x="-105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23/07/1445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23/07/1445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23/07/1445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23/07/1445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23/07/1445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23/07/1445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23/07/1445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23/07/1445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23/07/1445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23/07/1445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23/07/1445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23/07/1445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rtl="0"/>
            <a:r>
              <a:rPr lang="en-US" dirty="0" smtClean="0"/>
              <a:t>Time and Electronic Management </a:t>
            </a:r>
            <a:endParaRPr lang="ar-IQ" dirty="0"/>
          </a:p>
        </p:txBody>
      </p:sp>
      <p:sp>
        <p:nvSpPr>
          <p:cNvPr id="3" name="عنوان فرعي 2"/>
          <p:cNvSpPr>
            <a:spLocks noGrp="1"/>
          </p:cNvSpPr>
          <p:nvPr>
            <p:ph type="subTitle" idx="1"/>
          </p:nvPr>
        </p:nvSpPr>
        <p:spPr/>
        <p:txBody>
          <a:bodyPr/>
          <a:lstStyle/>
          <a:p>
            <a:pPr lvl="0" rtl="0"/>
            <a:r>
              <a:rPr lang="en-US" dirty="0">
                <a:solidFill>
                  <a:prstClr val="black">
                    <a:tint val="75000"/>
                  </a:prstClr>
                </a:solidFill>
              </a:rPr>
              <a:t>Prepared by</a:t>
            </a:r>
          </a:p>
          <a:p>
            <a:pPr marL="685800" lvl="0" algn="just" rtl="0">
              <a:tabLst>
                <a:tab pos="4305300" algn="l"/>
              </a:tabLst>
            </a:pPr>
            <a:r>
              <a:rPr lang="en-US" sz="2400" b="1" dirty="0">
                <a:solidFill>
                  <a:prstClr val="black">
                    <a:tint val="75000"/>
                  </a:prstClr>
                </a:solidFill>
                <a:latin typeface="Times New Roman"/>
                <a:ea typeface="Calibri"/>
                <a:cs typeface="Arial"/>
              </a:rPr>
              <a:t>Assist.</a:t>
            </a:r>
            <a:r>
              <a:rPr lang="en-US" sz="2400" dirty="0">
                <a:solidFill>
                  <a:prstClr val="black">
                    <a:tint val="75000"/>
                  </a:prstClr>
                </a:solidFill>
                <a:ea typeface="Calibri"/>
                <a:cs typeface="Arial"/>
              </a:rPr>
              <a:t> </a:t>
            </a:r>
            <a:r>
              <a:rPr lang="en-US" sz="2400" b="1" dirty="0">
                <a:solidFill>
                  <a:prstClr val="black">
                    <a:tint val="75000"/>
                  </a:prstClr>
                </a:solidFill>
                <a:latin typeface="Times New Roman"/>
                <a:ea typeface="Calibri"/>
                <a:cs typeface="Arial"/>
              </a:rPr>
              <a:t>Lecturer   </a:t>
            </a:r>
            <a:r>
              <a:rPr lang="en-US" sz="2400" b="1" dirty="0" err="1">
                <a:solidFill>
                  <a:srgbClr val="FF0000"/>
                </a:solidFill>
                <a:latin typeface="Times New Roman"/>
                <a:ea typeface="Calibri"/>
                <a:cs typeface="Arial"/>
              </a:rPr>
              <a:t>Zaid</a:t>
            </a:r>
            <a:r>
              <a:rPr lang="en-US" sz="2400" b="1" dirty="0">
                <a:solidFill>
                  <a:srgbClr val="FF0000"/>
                </a:solidFill>
                <a:latin typeface="Times New Roman"/>
                <a:ea typeface="Calibri"/>
                <a:cs typeface="Arial"/>
              </a:rPr>
              <a:t> Abdullah Hussein</a:t>
            </a:r>
            <a:endParaRPr lang="en-US" sz="2400" dirty="0">
              <a:solidFill>
                <a:prstClr val="black">
                  <a:tint val="75000"/>
                </a:prstClr>
              </a:solidFill>
              <a:ea typeface="Calibri"/>
              <a:cs typeface="Arial"/>
            </a:endParaRPr>
          </a:p>
          <a:p>
            <a:endParaRPr lang="ar-IQ" dirty="0"/>
          </a:p>
        </p:txBody>
      </p:sp>
    </p:spTree>
    <p:extLst>
      <p:ext uri="{BB962C8B-B14F-4D97-AF65-F5344CB8AC3E}">
        <p14:creationId xmlns:p14="http://schemas.microsoft.com/office/powerpoint/2010/main" val="1436862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0"/>
            <a:r>
              <a:rPr lang="en-US" dirty="0"/>
              <a:t>Electronic Management </a:t>
            </a:r>
            <a:endParaRPr lang="ar-IQ" dirty="0"/>
          </a:p>
        </p:txBody>
      </p:sp>
      <p:sp>
        <p:nvSpPr>
          <p:cNvPr id="3" name="عنصر نائب للمحتوى 2"/>
          <p:cNvSpPr>
            <a:spLocks noGrp="1"/>
          </p:cNvSpPr>
          <p:nvPr>
            <p:ph idx="1"/>
          </p:nvPr>
        </p:nvSpPr>
        <p:spPr/>
        <p:txBody>
          <a:bodyPr>
            <a:normAutofit fontScale="85000" lnSpcReduction="10000"/>
          </a:bodyPr>
          <a:lstStyle/>
          <a:p>
            <a:pPr algn="just" rtl="0"/>
            <a:r>
              <a:rPr lang="en-US" dirty="0" smtClean="0">
                <a:latin typeface="Times New Roman" pitchFamily="18" charset="0"/>
                <a:cs typeface="Times New Roman" pitchFamily="18" charset="0"/>
              </a:rPr>
              <a:t>Can be defined as the transmission of the paper work and the provision of services from traditional hand work to the electronic manner with the best use of time, fund and efforts.</a:t>
            </a:r>
          </a:p>
          <a:p>
            <a:pPr algn="just" rtl="0"/>
            <a:r>
              <a:rPr lang="en-US" dirty="0" smtClean="0">
                <a:latin typeface="Times New Roman" pitchFamily="18" charset="0"/>
                <a:cs typeface="Times New Roman" pitchFamily="18" charset="0"/>
              </a:rPr>
              <a:t>The comprehensive definition of the EM is that a strategic management for the information era which works to present better services to the people, organizations and their customers throughout the employment of the financial, human and material electronically for the sake of the best use of time, fund and efforts to achieve the goals by the required quality.    </a:t>
            </a:r>
            <a:endParaRPr lang="ar-IQ" dirty="0">
              <a:latin typeface="Times New Roman" pitchFamily="18" charset="0"/>
              <a:cs typeface="Times New Roman" pitchFamily="18" charset="0"/>
            </a:endParaRPr>
          </a:p>
        </p:txBody>
      </p:sp>
    </p:spTree>
    <p:extLst>
      <p:ext uri="{BB962C8B-B14F-4D97-AF65-F5344CB8AC3E}">
        <p14:creationId xmlns:p14="http://schemas.microsoft.com/office/powerpoint/2010/main" val="3988511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a:t>Electronic Management </a:t>
            </a:r>
            <a:endParaRPr lang="ar-IQ" dirty="0"/>
          </a:p>
        </p:txBody>
      </p:sp>
      <p:sp>
        <p:nvSpPr>
          <p:cNvPr id="3" name="عنصر نائب للمحتوى 2"/>
          <p:cNvSpPr>
            <a:spLocks noGrp="1"/>
          </p:cNvSpPr>
          <p:nvPr>
            <p:ph idx="1"/>
          </p:nvPr>
        </p:nvSpPr>
        <p:spPr/>
        <p:txBody>
          <a:bodyPr>
            <a:normAutofit fontScale="92500"/>
          </a:bodyPr>
          <a:lstStyle/>
          <a:p>
            <a:pPr algn="just" rtl="0"/>
            <a:r>
              <a:rPr lang="en-US" dirty="0" smtClean="0">
                <a:latin typeface="Times New Roman" pitchFamily="18" charset="0"/>
                <a:cs typeface="Times New Roman" pitchFamily="18" charset="0"/>
              </a:rPr>
              <a:t>As the term indicates , EM , like E-business refers to the electronic management using technology to improve and facilitate the governing process besides maintaining electronic records for the best performance and results of the work flow integration of information. </a:t>
            </a:r>
          </a:p>
          <a:p>
            <a:pPr algn="just" rtl="0"/>
            <a:r>
              <a:rPr lang="en-US" dirty="0" smtClean="0">
                <a:latin typeface="Times New Roman" pitchFamily="18" charset="0"/>
                <a:cs typeface="Times New Roman" pitchFamily="18" charset="0"/>
              </a:rPr>
              <a:t>EM is about accomplishing the governmental goals and objectives through getting people together . </a:t>
            </a:r>
            <a:endParaRPr lang="ar-IQ" dirty="0">
              <a:latin typeface="Times New Roman" pitchFamily="18" charset="0"/>
              <a:cs typeface="Times New Roman" pitchFamily="18" charset="0"/>
            </a:endParaRPr>
          </a:p>
        </p:txBody>
      </p:sp>
    </p:spTree>
    <p:extLst>
      <p:ext uri="{BB962C8B-B14F-4D97-AF65-F5344CB8AC3E}">
        <p14:creationId xmlns:p14="http://schemas.microsoft.com/office/powerpoint/2010/main" val="1502909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a:t>Electronic Management </a:t>
            </a:r>
            <a:endParaRPr lang="ar-IQ" dirty="0"/>
          </a:p>
        </p:txBody>
      </p:sp>
      <p:sp>
        <p:nvSpPr>
          <p:cNvPr id="3" name="عنصر نائب للمحتوى 2"/>
          <p:cNvSpPr>
            <a:spLocks noGrp="1"/>
          </p:cNvSpPr>
          <p:nvPr>
            <p:ph idx="1"/>
          </p:nvPr>
        </p:nvSpPr>
        <p:spPr/>
        <p:txBody>
          <a:bodyPr>
            <a:normAutofit fontScale="92500"/>
          </a:bodyPr>
          <a:lstStyle/>
          <a:p>
            <a:pPr algn="just" rtl="0"/>
            <a:r>
              <a:rPr lang="en-US" dirty="0" smtClean="0">
                <a:latin typeface="Times New Roman" pitchFamily="18" charset="0"/>
                <a:cs typeface="Times New Roman" pitchFamily="18" charset="0"/>
              </a:rPr>
              <a:t>This kind of management is no difference from the concept of management as is includes planning, organizing, staffing, directing and controlling by supervision. </a:t>
            </a:r>
          </a:p>
          <a:p>
            <a:pPr algn="just" rtl="0"/>
            <a:r>
              <a:rPr lang="en-US" dirty="0" smtClean="0">
                <a:latin typeface="Times New Roman" pitchFamily="18" charset="0"/>
                <a:cs typeface="Times New Roman" pitchFamily="18" charset="0"/>
              </a:rPr>
              <a:t>EM goal as well does not differ from the management objective,  which is accomplishing the overall organizational objectives , specifically, through applying ICT and managerial concepts that are stated previously.</a:t>
            </a:r>
            <a:endParaRPr lang="ar-IQ" dirty="0">
              <a:latin typeface="Times New Roman" pitchFamily="18" charset="0"/>
              <a:cs typeface="Times New Roman" pitchFamily="18" charset="0"/>
            </a:endParaRPr>
          </a:p>
        </p:txBody>
      </p:sp>
    </p:spTree>
    <p:extLst>
      <p:ext uri="{BB962C8B-B14F-4D97-AF65-F5344CB8AC3E}">
        <p14:creationId xmlns:p14="http://schemas.microsoft.com/office/powerpoint/2010/main" val="2932632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r>
              <a:rPr lang="en-US" dirty="0" smtClean="0"/>
              <a:t>Components of Electronic Management </a:t>
            </a:r>
            <a:endParaRPr lang="ar-IQ" dirty="0"/>
          </a:p>
        </p:txBody>
      </p:sp>
      <p:sp>
        <p:nvSpPr>
          <p:cNvPr id="3" name="عنصر نائب للمحتوى 2"/>
          <p:cNvSpPr>
            <a:spLocks noGrp="1"/>
          </p:cNvSpPr>
          <p:nvPr>
            <p:ph idx="1"/>
          </p:nvPr>
        </p:nvSpPr>
        <p:spPr/>
        <p:txBody>
          <a:bodyPr>
            <a:normAutofit/>
          </a:bodyPr>
          <a:lstStyle/>
          <a:p>
            <a:pPr marL="514350" indent="-514350" algn="just" rtl="0">
              <a:buFont typeface="+mj-lt"/>
              <a:buAutoNum type="arabicPeriod"/>
            </a:pPr>
            <a:r>
              <a:rPr lang="en-US" sz="2800" dirty="0" smtClean="0">
                <a:solidFill>
                  <a:srgbClr val="FF0000"/>
                </a:solidFill>
                <a:latin typeface="Times New Roman" pitchFamily="18" charset="0"/>
                <a:cs typeface="Times New Roman" pitchFamily="18" charset="0"/>
              </a:rPr>
              <a:t>Electronic Planning Management </a:t>
            </a:r>
            <a:r>
              <a:rPr lang="en-US" sz="2800" dirty="0" smtClean="0">
                <a:latin typeface="Times New Roman" pitchFamily="18" charset="0"/>
                <a:cs typeface="Times New Roman" pitchFamily="18" charset="0"/>
              </a:rPr>
              <a:t>:  it is like the traditional management in terms of planning except that of the time use which is very short ones in the electronic management . </a:t>
            </a:r>
          </a:p>
          <a:p>
            <a:pPr marL="514350" indent="-514350" algn="just" rtl="0">
              <a:buFont typeface="+mj-lt"/>
              <a:buAutoNum type="arabicPeriod"/>
            </a:pPr>
            <a:r>
              <a:rPr lang="en-US" sz="2800" dirty="0" smtClean="0">
                <a:solidFill>
                  <a:srgbClr val="FF0000"/>
                </a:solidFill>
                <a:latin typeface="Times New Roman" pitchFamily="18" charset="0"/>
                <a:cs typeface="Times New Roman" pitchFamily="18" charset="0"/>
              </a:rPr>
              <a:t>Electronic Customers </a:t>
            </a:r>
            <a:r>
              <a:rPr lang="en-US" sz="2800" dirty="0">
                <a:solidFill>
                  <a:srgbClr val="FF0000"/>
                </a:solidFill>
                <a:latin typeface="Times New Roman" pitchFamily="18" charset="0"/>
                <a:cs typeface="Times New Roman" pitchFamily="18" charset="0"/>
              </a:rPr>
              <a:t>Management </a:t>
            </a:r>
            <a:r>
              <a:rPr lang="en-US" sz="2800" dirty="0" smtClean="0">
                <a:latin typeface="Times New Roman" pitchFamily="18" charset="0"/>
                <a:cs typeface="Times New Roman" pitchFamily="18" charset="0"/>
              </a:rPr>
              <a:t>: it </a:t>
            </a:r>
            <a:r>
              <a:rPr lang="en-US" sz="2800" dirty="0">
                <a:latin typeface="Times New Roman" pitchFamily="18" charset="0"/>
                <a:cs typeface="Times New Roman" pitchFamily="18" charset="0"/>
              </a:rPr>
              <a:t>is a strategic management </a:t>
            </a:r>
            <a:r>
              <a:rPr lang="en-US" sz="2800" dirty="0" smtClean="0">
                <a:latin typeface="Times New Roman" pitchFamily="18" charset="0"/>
                <a:cs typeface="Times New Roman" pitchFamily="18" charset="0"/>
              </a:rPr>
              <a:t>system which  </a:t>
            </a:r>
            <a:r>
              <a:rPr lang="en-US" sz="2800" dirty="0">
                <a:latin typeface="Times New Roman" pitchFamily="18" charset="0"/>
                <a:cs typeface="Times New Roman" pitchFamily="18" charset="0"/>
              </a:rPr>
              <a:t>is concerned with the arrangement </a:t>
            </a:r>
            <a:r>
              <a:rPr lang="en-US" sz="2800" dirty="0" smtClean="0">
                <a:latin typeface="Times New Roman" pitchFamily="18" charset="0"/>
                <a:cs typeface="Times New Roman" pitchFamily="18" charset="0"/>
              </a:rPr>
              <a:t>of the relations electronically regardless of its type.   </a:t>
            </a:r>
          </a:p>
        </p:txBody>
      </p:sp>
    </p:spTree>
    <p:extLst>
      <p:ext uri="{BB962C8B-B14F-4D97-AF65-F5344CB8AC3E}">
        <p14:creationId xmlns:p14="http://schemas.microsoft.com/office/powerpoint/2010/main" val="930339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r>
              <a:rPr lang="en-US" dirty="0"/>
              <a:t>Components of Electronic Management </a:t>
            </a:r>
            <a:endParaRPr lang="ar-IQ" dirty="0"/>
          </a:p>
        </p:txBody>
      </p:sp>
      <p:sp>
        <p:nvSpPr>
          <p:cNvPr id="3" name="عنصر نائب للمحتوى 2"/>
          <p:cNvSpPr>
            <a:spLocks noGrp="1"/>
          </p:cNvSpPr>
          <p:nvPr>
            <p:ph idx="1"/>
          </p:nvPr>
        </p:nvSpPr>
        <p:spPr/>
        <p:txBody>
          <a:bodyPr>
            <a:normAutofit/>
          </a:bodyPr>
          <a:lstStyle/>
          <a:p>
            <a:pPr marL="0" indent="0" algn="just" rtl="0">
              <a:buNone/>
            </a:pPr>
            <a:r>
              <a:rPr lang="en-US" dirty="0" smtClean="0">
                <a:solidFill>
                  <a:srgbClr val="FF0000"/>
                </a:solidFill>
                <a:latin typeface="Times New Roman" pitchFamily="18" charset="0"/>
                <a:cs typeface="Times New Roman" pitchFamily="18" charset="0"/>
              </a:rPr>
              <a:t>3. Electronic Documents Management </a:t>
            </a:r>
            <a:r>
              <a:rPr lang="en-US" dirty="0" smtClean="0">
                <a:latin typeface="Times New Roman" pitchFamily="18" charset="0"/>
                <a:cs typeface="Times New Roman" pitchFamily="18" charset="0"/>
              </a:rPr>
              <a:t>: it is the process of using the computer to save the documents electronically and the use of the familiar and more accurately designed systems.</a:t>
            </a:r>
          </a:p>
          <a:p>
            <a:pPr marL="0" indent="0" algn="just" rtl="0">
              <a:buNone/>
            </a:pPr>
            <a:endParaRPr lang="en-US" dirty="0" smtClean="0">
              <a:latin typeface="Times New Roman" pitchFamily="18" charset="0"/>
              <a:cs typeface="Times New Roman" pitchFamily="18" charset="0"/>
            </a:endParaRPr>
          </a:p>
          <a:p>
            <a:pPr marL="0" indent="0" algn="just" rtl="0">
              <a:buNone/>
            </a:pPr>
            <a:r>
              <a:rPr lang="en-US" dirty="0" smtClean="0">
                <a:solidFill>
                  <a:srgbClr val="FF0000"/>
                </a:solidFill>
                <a:latin typeface="Times New Roman" pitchFamily="18" charset="0"/>
                <a:cs typeface="Times New Roman" pitchFamily="18" charset="0"/>
              </a:rPr>
              <a:t>4. Electronic Mail Management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it is process of using the computer to </a:t>
            </a:r>
            <a:r>
              <a:rPr lang="en-US" dirty="0" smtClean="0">
                <a:latin typeface="Times New Roman" pitchFamily="18" charset="0"/>
                <a:cs typeface="Times New Roman" pitchFamily="18" charset="0"/>
              </a:rPr>
              <a:t>issue, send and receive mail and other documents . </a:t>
            </a:r>
            <a:endParaRPr lang="ar-IQ" dirty="0">
              <a:latin typeface="Times New Roman" pitchFamily="18" charset="0"/>
              <a:cs typeface="Times New Roman" pitchFamily="18" charset="0"/>
            </a:endParaRPr>
          </a:p>
        </p:txBody>
      </p:sp>
    </p:spTree>
    <p:extLst>
      <p:ext uri="{BB962C8B-B14F-4D97-AF65-F5344CB8AC3E}">
        <p14:creationId xmlns:p14="http://schemas.microsoft.com/office/powerpoint/2010/main" val="1505405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r>
              <a:rPr lang="en-US" dirty="0"/>
              <a:t>Components of Electronic Management </a:t>
            </a:r>
            <a:endParaRPr lang="ar-IQ" dirty="0"/>
          </a:p>
        </p:txBody>
      </p:sp>
      <p:sp>
        <p:nvSpPr>
          <p:cNvPr id="3" name="عنصر نائب للمحتوى 2"/>
          <p:cNvSpPr>
            <a:spLocks noGrp="1"/>
          </p:cNvSpPr>
          <p:nvPr>
            <p:ph idx="1"/>
          </p:nvPr>
        </p:nvSpPr>
        <p:spPr/>
        <p:txBody>
          <a:bodyPr>
            <a:normAutofit fontScale="92500" lnSpcReduction="10000"/>
          </a:bodyPr>
          <a:lstStyle/>
          <a:p>
            <a:pPr marL="0" indent="0" algn="just" rtl="0">
              <a:buNone/>
            </a:pPr>
            <a:r>
              <a:rPr lang="en-US" dirty="0" smtClean="0">
                <a:solidFill>
                  <a:srgbClr val="FF0000"/>
                </a:solidFill>
                <a:latin typeface="Times New Roman" pitchFamily="18" charset="0"/>
                <a:cs typeface="Times New Roman" pitchFamily="18" charset="0"/>
              </a:rPr>
              <a:t>5. Electronic Services Management </a:t>
            </a:r>
            <a:r>
              <a:rPr lang="en-US" dirty="0" smtClean="0">
                <a:latin typeface="Times New Roman" pitchFamily="18" charset="0"/>
                <a:cs typeface="Times New Roman" pitchFamily="18" charset="0"/>
              </a:rPr>
              <a:t>: such type of management is concerned with the customers, their interest, and the distribution of the services for them with respect to the quality of these services.</a:t>
            </a:r>
          </a:p>
          <a:p>
            <a:pPr algn="just" rtl="0">
              <a:buFont typeface="Wingdings" pitchFamily="2" charset="2"/>
              <a:buChar char="Ø"/>
            </a:pPr>
            <a:r>
              <a:rPr lang="en-US" dirty="0" smtClean="0">
                <a:latin typeface="Times New Roman" pitchFamily="18" charset="0"/>
                <a:cs typeface="Times New Roman" pitchFamily="18" charset="0"/>
              </a:rPr>
              <a:t>So , we can conclude that the electronic management is a holistic one for information technology through the exchange of all management processes of a paper work into that of electronic nature when management techniques are utilized . </a:t>
            </a:r>
          </a:p>
        </p:txBody>
      </p:sp>
    </p:spTree>
    <p:extLst>
      <p:ext uri="{BB962C8B-B14F-4D97-AF65-F5344CB8AC3E}">
        <p14:creationId xmlns:p14="http://schemas.microsoft.com/office/powerpoint/2010/main" val="1930911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smtClean="0"/>
              <a:t>Time Management </a:t>
            </a:r>
            <a:endParaRPr lang="ar-IQ" dirty="0"/>
          </a:p>
        </p:txBody>
      </p:sp>
      <p:sp>
        <p:nvSpPr>
          <p:cNvPr id="3" name="عنصر نائب للمحتوى 2"/>
          <p:cNvSpPr>
            <a:spLocks noGrp="1"/>
          </p:cNvSpPr>
          <p:nvPr>
            <p:ph idx="1"/>
          </p:nvPr>
        </p:nvSpPr>
        <p:spPr/>
        <p:txBody>
          <a:bodyPr>
            <a:normAutofit/>
          </a:bodyPr>
          <a:lstStyle/>
          <a:p>
            <a:pPr algn="just" rtl="0"/>
            <a:r>
              <a:rPr lang="en-US" sz="2800" dirty="0" smtClean="0">
                <a:latin typeface="Times New Roman" pitchFamily="18" charset="0"/>
                <a:cs typeface="Times New Roman" pitchFamily="18" charset="0"/>
              </a:rPr>
              <a:t>Is the process of organizing and planning how to divide your time between specific activities.</a:t>
            </a:r>
          </a:p>
          <a:p>
            <a:pPr marL="0" indent="0" algn="just" rtl="0">
              <a:buNone/>
            </a:pPr>
            <a:endParaRPr lang="en-US" sz="2800" dirty="0" smtClean="0">
              <a:latin typeface="Times New Roman" pitchFamily="18" charset="0"/>
              <a:cs typeface="Times New Roman" pitchFamily="18" charset="0"/>
            </a:endParaRPr>
          </a:p>
          <a:p>
            <a:pPr algn="just" rtl="0"/>
            <a:r>
              <a:rPr lang="en-US" sz="2800" dirty="0" smtClean="0">
                <a:latin typeface="Times New Roman" pitchFamily="18" charset="0"/>
                <a:cs typeface="Times New Roman" pitchFamily="18" charset="0"/>
              </a:rPr>
              <a:t>Good time management enables you to work smarter – not harder-so that you get more done in less time, even when time is tight and pressures are tight .     </a:t>
            </a:r>
            <a:endParaRPr lang="ar-IQ" sz="2800" dirty="0">
              <a:latin typeface="Times New Roman" pitchFamily="18" charset="0"/>
              <a:cs typeface="Times New Roman" pitchFamily="18" charset="0"/>
            </a:endParaRPr>
          </a:p>
        </p:txBody>
      </p:sp>
    </p:spTree>
    <p:extLst>
      <p:ext uri="{BB962C8B-B14F-4D97-AF65-F5344CB8AC3E}">
        <p14:creationId xmlns:p14="http://schemas.microsoft.com/office/powerpoint/2010/main" val="2292588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a:t>Time Management </a:t>
            </a:r>
            <a:endParaRPr lang="ar-IQ" dirty="0"/>
          </a:p>
        </p:txBody>
      </p:sp>
      <p:sp>
        <p:nvSpPr>
          <p:cNvPr id="3" name="عنصر نائب للمحتوى 2"/>
          <p:cNvSpPr>
            <a:spLocks noGrp="1"/>
          </p:cNvSpPr>
          <p:nvPr>
            <p:ph idx="1"/>
          </p:nvPr>
        </p:nvSpPr>
        <p:spPr/>
        <p:txBody>
          <a:bodyPr/>
          <a:lstStyle/>
          <a:p>
            <a:pPr marL="514350" indent="-514350" algn="just" rtl="0">
              <a:buFont typeface="+mj-lt"/>
              <a:buAutoNum type="arabicPeriod"/>
            </a:pPr>
            <a:r>
              <a:rPr lang="en-US" dirty="0" smtClean="0">
                <a:latin typeface="Times New Roman" pitchFamily="18" charset="0"/>
                <a:cs typeface="Times New Roman" pitchFamily="18" charset="0"/>
              </a:rPr>
              <a:t>Greater productivity and efficiency. </a:t>
            </a:r>
          </a:p>
          <a:p>
            <a:pPr marL="514350" indent="-514350" algn="just" rtl="0">
              <a:buFont typeface="+mj-lt"/>
              <a:buAutoNum type="arabicPeriod"/>
            </a:pPr>
            <a:r>
              <a:rPr lang="en-US" dirty="0" smtClean="0">
                <a:latin typeface="Times New Roman" pitchFamily="18" charset="0"/>
                <a:cs typeface="Times New Roman" pitchFamily="18" charset="0"/>
              </a:rPr>
              <a:t>A better professional reputation.</a:t>
            </a:r>
          </a:p>
          <a:p>
            <a:pPr marL="514350" indent="-514350" algn="just" rtl="0">
              <a:buFont typeface="+mj-lt"/>
              <a:buAutoNum type="arabicPeriod"/>
            </a:pPr>
            <a:r>
              <a:rPr lang="en-US" dirty="0" smtClean="0">
                <a:latin typeface="Times New Roman" pitchFamily="18" charset="0"/>
                <a:cs typeface="Times New Roman" pitchFamily="18" charset="0"/>
              </a:rPr>
              <a:t>Less a stress.</a:t>
            </a:r>
          </a:p>
          <a:p>
            <a:pPr marL="514350" indent="-514350" algn="just" rtl="0">
              <a:buFont typeface="+mj-lt"/>
              <a:buAutoNum type="arabicPeriod"/>
            </a:pPr>
            <a:r>
              <a:rPr lang="en-US" dirty="0" smtClean="0">
                <a:latin typeface="Times New Roman" pitchFamily="18" charset="0"/>
                <a:cs typeface="Times New Roman" pitchFamily="18" charset="0"/>
              </a:rPr>
              <a:t>Increased opportunities for advancement. </a:t>
            </a:r>
          </a:p>
          <a:p>
            <a:pPr marL="514350" indent="-514350" algn="just" rtl="0">
              <a:buFont typeface="+mj-lt"/>
              <a:buAutoNum type="arabicPeriod"/>
            </a:pPr>
            <a:r>
              <a:rPr lang="en-US" dirty="0" smtClean="0">
                <a:latin typeface="Times New Roman" pitchFamily="18" charset="0"/>
                <a:cs typeface="Times New Roman" pitchFamily="18" charset="0"/>
              </a:rPr>
              <a:t>Greater opportunities to achieve important life and career goals .</a:t>
            </a:r>
            <a:endParaRPr lang="ar-IQ" dirty="0">
              <a:latin typeface="Times New Roman" pitchFamily="18" charset="0"/>
              <a:cs typeface="Times New Roman" pitchFamily="18" charset="0"/>
            </a:endParaRPr>
          </a:p>
        </p:txBody>
      </p:sp>
    </p:spTree>
    <p:extLst>
      <p:ext uri="{BB962C8B-B14F-4D97-AF65-F5344CB8AC3E}">
        <p14:creationId xmlns:p14="http://schemas.microsoft.com/office/powerpoint/2010/main" val="3386609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0"/>
            <a:r>
              <a:rPr lang="en-US" dirty="0" smtClean="0"/>
              <a:t>Time </a:t>
            </a:r>
            <a:r>
              <a:rPr lang="en-US" dirty="0"/>
              <a:t>Management  </a:t>
            </a:r>
            <a:endParaRPr lang="ar-IQ" dirty="0"/>
          </a:p>
        </p:txBody>
      </p:sp>
      <p:sp>
        <p:nvSpPr>
          <p:cNvPr id="3" name="عنصر نائب للمحتوى 2"/>
          <p:cNvSpPr>
            <a:spLocks noGrp="1"/>
          </p:cNvSpPr>
          <p:nvPr>
            <p:ph idx="1"/>
          </p:nvPr>
        </p:nvSpPr>
        <p:spPr/>
        <p:txBody>
          <a:bodyPr/>
          <a:lstStyle/>
          <a:p>
            <a:pPr marL="514350" indent="-514350" algn="just" rtl="0">
              <a:buFont typeface="+mj-lt"/>
              <a:buAutoNum type="arabicParenR"/>
            </a:pPr>
            <a:r>
              <a:rPr lang="en-US" dirty="0" smtClean="0">
                <a:latin typeface="Times New Roman" pitchFamily="18" charset="0"/>
                <a:cs typeface="Times New Roman" pitchFamily="18" charset="0"/>
              </a:rPr>
              <a:t>Missed deadlines. </a:t>
            </a:r>
          </a:p>
          <a:p>
            <a:pPr marL="514350" indent="-514350" algn="just" rtl="0">
              <a:buFont typeface="+mj-lt"/>
              <a:buAutoNum type="arabicParenR"/>
            </a:pPr>
            <a:r>
              <a:rPr lang="en-US" dirty="0" smtClean="0">
                <a:latin typeface="Times New Roman" pitchFamily="18" charset="0"/>
                <a:cs typeface="Times New Roman" pitchFamily="18" charset="0"/>
              </a:rPr>
              <a:t>Inefficient work flow.</a:t>
            </a:r>
          </a:p>
          <a:p>
            <a:pPr marL="514350" indent="-514350" algn="just" rtl="0">
              <a:buFont typeface="+mj-lt"/>
              <a:buAutoNum type="arabicParenR"/>
            </a:pPr>
            <a:r>
              <a:rPr lang="en-US" dirty="0" smtClean="0">
                <a:latin typeface="Times New Roman" pitchFamily="18" charset="0"/>
                <a:cs typeface="Times New Roman" pitchFamily="18" charset="0"/>
              </a:rPr>
              <a:t>Poor work quality.</a:t>
            </a:r>
          </a:p>
          <a:p>
            <a:pPr marL="514350" indent="-514350" algn="just" rtl="0">
              <a:buFont typeface="+mj-lt"/>
              <a:buAutoNum type="arabicParenR"/>
            </a:pPr>
            <a:r>
              <a:rPr lang="en-US" dirty="0" smtClean="0">
                <a:latin typeface="Times New Roman" pitchFamily="18" charset="0"/>
                <a:cs typeface="Times New Roman" pitchFamily="18" charset="0"/>
              </a:rPr>
              <a:t>A poor professional reputation and a stalled career.</a:t>
            </a:r>
          </a:p>
          <a:p>
            <a:pPr marL="514350" indent="-514350" algn="just" rtl="0">
              <a:buFont typeface="+mj-lt"/>
              <a:buAutoNum type="arabicParenR"/>
            </a:pPr>
            <a:r>
              <a:rPr lang="en-US" dirty="0" smtClean="0">
                <a:latin typeface="Times New Roman" pitchFamily="18" charset="0"/>
                <a:cs typeface="Times New Roman" pitchFamily="18" charset="0"/>
              </a:rPr>
              <a:t>Higher stress levels.</a:t>
            </a:r>
          </a:p>
        </p:txBody>
      </p:sp>
    </p:spTree>
    <p:extLst>
      <p:ext uri="{BB962C8B-B14F-4D97-AF65-F5344CB8AC3E}">
        <p14:creationId xmlns:p14="http://schemas.microsoft.com/office/powerpoint/2010/main" val="2887077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a:t>Time Management </a:t>
            </a:r>
            <a:r>
              <a:rPr lang="en-US" dirty="0" smtClean="0"/>
              <a:t>Skills</a:t>
            </a:r>
            <a:endParaRPr lang="ar-IQ" dirty="0"/>
          </a:p>
        </p:txBody>
      </p:sp>
      <p:sp>
        <p:nvSpPr>
          <p:cNvPr id="3" name="عنصر نائب للمحتوى 2"/>
          <p:cNvSpPr>
            <a:spLocks noGrp="1"/>
          </p:cNvSpPr>
          <p:nvPr>
            <p:ph idx="1"/>
          </p:nvPr>
        </p:nvSpPr>
        <p:spPr/>
        <p:txBody>
          <a:bodyPr>
            <a:normAutofit fontScale="92500"/>
          </a:bodyPr>
          <a:lstStyle/>
          <a:p>
            <a:pPr marL="514350" indent="-514350" algn="just" rtl="0">
              <a:buFont typeface="+mj-lt"/>
              <a:buAutoNum type="arabicPeriod"/>
            </a:pPr>
            <a:r>
              <a:rPr lang="en-US" dirty="0" smtClean="0">
                <a:latin typeface="Times New Roman" pitchFamily="18" charset="0"/>
                <a:cs typeface="Times New Roman" pitchFamily="18" charset="0"/>
              </a:rPr>
              <a:t>Being aware of yourself – your habits and your ways of working.</a:t>
            </a:r>
          </a:p>
          <a:p>
            <a:pPr marL="514350" indent="-514350" algn="just" rtl="0">
              <a:buFont typeface="+mj-lt"/>
              <a:buAutoNum type="arabicPeriod"/>
            </a:pPr>
            <a:r>
              <a:rPr lang="en-US" dirty="0" smtClean="0">
                <a:latin typeface="Times New Roman" pitchFamily="18" charset="0"/>
                <a:cs typeface="Times New Roman" pitchFamily="18" charset="0"/>
              </a:rPr>
              <a:t>Structuring your time.</a:t>
            </a:r>
          </a:p>
          <a:p>
            <a:pPr marL="514350" indent="-514350" algn="just" rtl="0">
              <a:buFont typeface="+mj-lt"/>
              <a:buAutoNum type="arabicPeriod"/>
            </a:pPr>
            <a:r>
              <a:rPr lang="en-US" dirty="0" smtClean="0">
                <a:latin typeface="Times New Roman" pitchFamily="18" charset="0"/>
                <a:cs typeface="Times New Roman" pitchFamily="18" charset="0"/>
              </a:rPr>
              <a:t>Making task lists.</a:t>
            </a:r>
          </a:p>
          <a:p>
            <a:pPr marL="514350" indent="-514350" algn="just" rtl="0">
              <a:buFont typeface="+mj-lt"/>
              <a:buAutoNum type="arabicPeriod"/>
            </a:pPr>
            <a:r>
              <a:rPr lang="en-US" dirty="0" smtClean="0">
                <a:latin typeface="Times New Roman" pitchFamily="18" charset="0"/>
                <a:cs typeface="Times New Roman" pitchFamily="18" charset="0"/>
              </a:rPr>
              <a:t>Breaking down large tasks into smaller pieces.</a:t>
            </a:r>
          </a:p>
          <a:p>
            <a:pPr marL="514350" indent="-514350" algn="just" rtl="0">
              <a:buFont typeface="+mj-lt"/>
              <a:buAutoNum type="arabicPeriod"/>
            </a:pPr>
            <a:r>
              <a:rPr lang="en-US" dirty="0" smtClean="0">
                <a:latin typeface="Times New Roman" pitchFamily="18" charset="0"/>
                <a:cs typeface="Times New Roman" pitchFamily="18" charset="0"/>
              </a:rPr>
              <a:t>Organizing resources and work.</a:t>
            </a:r>
          </a:p>
          <a:p>
            <a:pPr marL="514350" indent="-514350" algn="just" rtl="0">
              <a:buFont typeface="+mj-lt"/>
              <a:buAutoNum type="arabicPeriod"/>
            </a:pPr>
            <a:r>
              <a:rPr lang="en-US" dirty="0" smtClean="0">
                <a:latin typeface="Times New Roman" pitchFamily="18" charset="0"/>
                <a:cs typeface="Times New Roman" pitchFamily="18" charset="0"/>
              </a:rPr>
              <a:t>Setting goals.</a:t>
            </a:r>
          </a:p>
          <a:p>
            <a:pPr marL="514350" indent="-514350" algn="just" rtl="0">
              <a:buFont typeface="+mj-lt"/>
              <a:buAutoNum type="arabicPeriod"/>
            </a:pPr>
            <a:r>
              <a:rPr lang="en-US" dirty="0" smtClean="0">
                <a:latin typeface="Times New Roman" pitchFamily="18" charset="0"/>
                <a:cs typeface="Times New Roman" pitchFamily="18" charset="0"/>
              </a:rPr>
              <a:t>Prioritizing those goals.</a:t>
            </a:r>
          </a:p>
          <a:p>
            <a:pPr marL="514350" indent="-514350" algn="l" rtl="0">
              <a:buFont typeface="+mj-lt"/>
              <a:buAutoNum type="arabicPeriod"/>
            </a:pPr>
            <a:endParaRPr lang="ar-IQ" dirty="0"/>
          </a:p>
        </p:txBody>
      </p:sp>
    </p:spTree>
    <p:extLst>
      <p:ext uri="{BB962C8B-B14F-4D97-AF65-F5344CB8AC3E}">
        <p14:creationId xmlns:p14="http://schemas.microsoft.com/office/powerpoint/2010/main" val="661053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a:t>Time Management Skills</a:t>
            </a:r>
            <a:endParaRPr lang="ar-IQ" dirty="0"/>
          </a:p>
        </p:txBody>
      </p:sp>
      <p:sp>
        <p:nvSpPr>
          <p:cNvPr id="3" name="عنصر نائب للمحتوى 2"/>
          <p:cNvSpPr>
            <a:spLocks noGrp="1"/>
          </p:cNvSpPr>
          <p:nvPr>
            <p:ph idx="1"/>
          </p:nvPr>
        </p:nvSpPr>
        <p:spPr/>
        <p:txBody>
          <a:bodyPr>
            <a:normAutofit fontScale="92500" lnSpcReduction="10000"/>
          </a:bodyPr>
          <a:lstStyle/>
          <a:p>
            <a:pPr marL="0" indent="0" algn="just" rtl="0">
              <a:buNone/>
            </a:pPr>
            <a:r>
              <a:rPr lang="en-US" dirty="0" smtClean="0">
                <a:latin typeface="Times New Roman" pitchFamily="18" charset="0"/>
                <a:cs typeface="Times New Roman" pitchFamily="18" charset="0"/>
              </a:rPr>
              <a:t>8. Increasing personal efficiency .</a:t>
            </a:r>
          </a:p>
          <a:p>
            <a:pPr marL="0" indent="0" algn="just" rtl="0">
              <a:buNone/>
            </a:pPr>
            <a:r>
              <a:rPr lang="en-US" dirty="0" smtClean="0">
                <a:latin typeface="Times New Roman" pitchFamily="18" charset="0"/>
                <a:cs typeface="Times New Roman" pitchFamily="18" charset="0"/>
              </a:rPr>
              <a:t>9. Creating  and reviewing a schedule.</a:t>
            </a:r>
          </a:p>
          <a:p>
            <a:pPr marL="0" indent="0" algn="just" rtl="0">
              <a:buNone/>
            </a:pPr>
            <a:r>
              <a:rPr lang="en-US" dirty="0" smtClean="0">
                <a:latin typeface="Times New Roman" pitchFamily="18" charset="0"/>
                <a:cs typeface="Times New Roman" pitchFamily="18" charset="0"/>
              </a:rPr>
              <a:t>10. Scheduling specific time for specific tasks.</a:t>
            </a:r>
          </a:p>
          <a:p>
            <a:pPr marL="0" indent="0" algn="just" rtl="0">
              <a:buNone/>
            </a:pPr>
            <a:r>
              <a:rPr lang="en-US" dirty="0" smtClean="0">
                <a:latin typeface="Times New Roman" pitchFamily="18" charset="0"/>
                <a:cs typeface="Times New Roman" pitchFamily="18" charset="0"/>
              </a:rPr>
              <a:t>11. Scheduling relaxation time in order to regenerate.</a:t>
            </a:r>
          </a:p>
          <a:p>
            <a:pPr marL="0" indent="0" algn="just" rtl="0">
              <a:buNone/>
            </a:pPr>
            <a:r>
              <a:rPr lang="en-US" dirty="0" smtClean="0">
                <a:latin typeface="Times New Roman" pitchFamily="18" charset="0"/>
                <a:cs typeface="Times New Roman" pitchFamily="18" charset="0"/>
              </a:rPr>
              <a:t>12. Adjusting plans as they change.</a:t>
            </a:r>
          </a:p>
          <a:p>
            <a:pPr marL="0" indent="0" algn="just" rtl="0">
              <a:buNone/>
            </a:pPr>
            <a:r>
              <a:rPr lang="en-US" dirty="0" smtClean="0">
                <a:latin typeface="Times New Roman" pitchFamily="18" charset="0"/>
                <a:cs typeface="Times New Roman" pitchFamily="18" charset="0"/>
              </a:rPr>
              <a:t>13. Revisiting the goals and priorities regularly.</a:t>
            </a:r>
          </a:p>
          <a:p>
            <a:pPr marL="0" indent="0" algn="just" rtl="0">
              <a:buNone/>
            </a:pPr>
            <a:r>
              <a:rPr lang="en-US" dirty="0" smtClean="0">
                <a:latin typeface="Times New Roman" pitchFamily="18" charset="0"/>
                <a:cs typeface="Times New Roman" pitchFamily="18" charset="0"/>
              </a:rPr>
              <a:t>14. Observing results. </a:t>
            </a:r>
          </a:p>
          <a:p>
            <a:pPr marL="0" indent="0" algn="l" rtl="0">
              <a:buNone/>
            </a:pPr>
            <a:r>
              <a:rPr lang="en-US" dirty="0" smtClean="0"/>
              <a:t> </a:t>
            </a:r>
          </a:p>
        </p:txBody>
      </p:sp>
    </p:spTree>
    <p:extLst>
      <p:ext uri="{BB962C8B-B14F-4D97-AF65-F5344CB8AC3E}">
        <p14:creationId xmlns:p14="http://schemas.microsoft.com/office/powerpoint/2010/main" val="281112485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633</Words>
  <Application>Microsoft Office PowerPoint</Application>
  <PresentationFormat>عرض على الشاشة (3:4)‏</PresentationFormat>
  <Paragraphs>55</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سمة Office</vt:lpstr>
      <vt:lpstr>Time and Electronic Management </vt:lpstr>
      <vt:lpstr>Electronic Management </vt:lpstr>
      <vt:lpstr>Electronic Management </vt:lpstr>
      <vt:lpstr>Electronic Management </vt:lpstr>
      <vt:lpstr>Components of Electronic Management </vt:lpstr>
      <vt:lpstr>Components of Electronic Management </vt:lpstr>
      <vt:lpstr>Components of Electronic Management </vt:lpstr>
      <vt:lpstr>Time Management </vt:lpstr>
      <vt:lpstr>Time Management </vt:lpstr>
      <vt:lpstr>Time Management  </vt:lpstr>
      <vt:lpstr>Time Management Skills</vt:lpstr>
      <vt:lpstr>Time Management Skills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Management </dc:title>
  <dc:creator>user-m</dc:creator>
  <cp:lastModifiedBy>user-m</cp:lastModifiedBy>
  <cp:revision>17</cp:revision>
  <dcterms:created xsi:type="dcterms:W3CDTF">2022-04-13T20:58:11Z</dcterms:created>
  <dcterms:modified xsi:type="dcterms:W3CDTF">2024-02-02T08:43:57Z</dcterms:modified>
</cp:coreProperties>
</file>