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69" r:id="rId3"/>
    <p:sldId id="257" r:id="rId4"/>
    <p:sldId id="258" r:id="rId5"/>
    <p:sldId id="260" r:id="rId6"/>
    <p:sldId id="261" r:id="rId7"/>
    <p:sldId id="270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24/04/1446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Functions in </a:t>
            </a:r>
            <a:r>
              <a:rPr lang="en-US" dirty="0"/>
              <a:t>N</a:t>
            </a:r>
            <a:r>
              <a:rPr lang="en-US" dirty="0" smtClean="0"/>
              <a:t>ursing Management  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Prepared by</a:t>
            </a:r>
          </a:p>
          <a:p>
            <a:pPr marL="685800" lvl="0" algn="just" rtl="0">
              <a:tabLst>
                <a:tab pos="4305300" algn="l"/>
              </a:tabLst>
            </a:pPr>
            <a:r>
              <a:rPr lang="en-US" sz="2400" b="1" dirty="0">
                <a:solidFill>
                  <a:prstClr val="black">
                    <a:tint val="75000"/>
                  </a:prstClr>
                </a:solidFill>
                <a:latin typeface="Times New Roman"/>
                <a:ea typeface="Calibri"/>
                <a:cs typeface="Arial"/>
              </a:rPr>
              <a:t>Assist.</a:t>
            </a:r>
            <a:r>
              <a:rPr lang="en-US" sz="2400" dirty="0">
                <a:solidFill>
                  <a:prstClr val="black">
                    <a:tint val="75000"/>
                  </a:prstClr>
                </a:solidFill>
                <a:ea typeface="Calibri"/>
                <a:cs typeface="Arial"/>
              </a:rPr>
              <a:t> </a:t>
            </a:r>
            <a:r>
              <a:rPr lang="en-US" sz="2400" b="1" dirty="0">
                <a:solidFill>
                  <a:prstClr val="black">
                    <a:tint val="75000"/>
                  </a:prstClr>
                </a:solidFill>
                <a:latin typeface="Times New Roman"/>
                <a:ea typeface="Calibri"/>
                <a:cs typeface="Arial"/>
              </a:rPr>
              <a:t>Lecturer  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Zaid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 Abdullah Hussein</a:t>
            </a:r>
            <a:endParaRPr lang="en-US" sz="2400" dirty="0">
              <a:solidFill>
                <a:prstClr val="black">
                  <a:tint val="75000"/>
                </a:prstClr>
              </a:solidFill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13479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Objectives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Define functions </a:t>
            </a:r>
            <a:r>
              <a:rPr lang="en-US" dirty="0"/>
              <a:t>in </a:t>
            </a:r>
            <a:r>
              <a:rPr lang="en-US" dirty="0" smtClean="0"/>
              <a:t>nursing management </a:t>
            </a:r>
            <a:r>
              <a:rPr lang="en-US" dirty="0"/>
              <a:t>. </a:t>
            </a:r>
            <a:endParaRPr lang="en-US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Identify purpose the functions </a:t>
            </a:r>
            <a:r>
              <a:rPr lang="en-US" dirty="0"/>
              <a:t>in </a:t>
            </a:r>
            <a:r>
              <a:rPr lang="en-US" dirty="0" smtClean="0"/>
              <a:t>nursing </a:t>
            </a:r>
            <a:r>
              <a:rPr lang="en-US" dirty="0"/>
              <a:t>m</a:t>
            </a:r>
            <a:r>
              <a:rPr lang="en-US" dirty="0" smtClean="0"/>
              <a:t>anagement </a:t>
            </a:r>
            <a:r>
              <a:rPr lang="en-US" dirty="0"/>
              <a:t>. </a:t>
            </a:r>
            <a:endParaRPr lang="en-US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Explain the functions </a:t>
            </a:r>
            <a:r>
              <a:rPr lang="en-US" dirty="0"/>
              <a:t>in </a:t>
            </a:r>
            <a:r>
              <a:rPr lang="en-US" dirty="0" smtClean="0"/>
              <a:t>nursing management  process 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706124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Organizing in Nursing Management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>
                <a:cs typeface="+mj-cs"/>
              </a:rPr>
              <a:t>D</a:t>
            </a:r>
            <a:r>
              <a:rPr lang="en-US" dirty="0" smtClean="0">
                <a:cs typeface="+mj-cs"/>
              </a:rPr>
              <a:t>efined </a:t>
            </a:r>
            <a:r>
              <a:rPr lang="en-US" dirty="0">
                <a:cs typeface="+mj-cs"/>
              </a:rPr>
              <a:t>as the arranging </a:t>
            </a:r>
            <a:r>
              <a:rPr lang="en-US" dirty="0" smtClean="0">
                <a:cs typeface="+mj-cs"/>
              </a:rPr>
              <a:t>of component </a:t>
            </a:r>
            <a:r>
              <a:rPr lang="en-US" dirty="0">
                <a:cs typeface="+mj-cs"/>
              </a:rPr>
              <a:t>parts into functioning </a:t>
            </a:r>
            <a:r>
              <a:rPr lang="en-US" dirty="0" smtClean="0">
                <a:cs typeface="+mj-cs"/>
              </a:rPr>
              <a:t>wholes .</a:t>
            </a:r>
          </a:p>
          <a:p>
            <a:pPr algn="l" rtl="0"/>
            <a:r>
              <a:rPr lang="en-US" dirty="0" smtClean="0">
                <a:cs typeface="+mj-cs"/>
              </a:rPr>
              <a:t> The purpose of </a:t>
            </a:r>
            <a:r>
              <a:rPr lang="en-US" dirty="0">
                <a:cs typeface="+mj-cs"/>
              </a:rPr>
              <a:t>organizing is to coordinate activities so that a </a:t>
            </a:r>
            <a:r>
              <a:rPr lang="en-US" dirty="0" smtClean="0">
                <a:cs typeface="+mj-cs"/>
              </a:rPr>
              <a:t>goal can </a:t>
            </a:r>
            <a:r>
              <a:rPr lang="en-US" dirty="0">
                <a:cs typeface="+mj-cs"/>
              </a:rPr>
              <a:t>be achieved. The terms “planning” and “</a:t>
            </a:r>
            <a:r>
              <a:rPr lang="en-US" dirty="0" smtClean="0">
                <a:cs typeface="+mj-cs"/>
              </a:rPr>
              <a:t>organizing” are </a:t>
            </a:r>
            <a:r>
              <a:rPr lang="en-US" dirty="0">
                <a:cs typeface="+mj-cs"/>
              </a:rPr>
              <a:t>often used </a:t>
            </a:r>
            <a:r>
              <a:rPr lang="en-US" dirty="0" smtClean="0">
                <a:cs typeface="+mj-cs"/>
              </a:rPr>
              <a:t>synonymously</a:t>
            </a:r>
            <a:r>
              <a:rPr lang="en-US" dirty="0" smtClean="0"/>
              <a:t>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0610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Organizing in Nursing Management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>
                <a:cs typeface="+mj-cs"/>
              </a:rPr>
              <a:t>In the managerial, planning is </a:t>
            </a:r>
            <a:r>
              <a:rPr lang="en-US" dirty="0" smtClean="0">
                <a:cs typeface="+mj-cs"/>
              </a:rPr>
              <a:t>the determination </a:t>
            </a:r>
            <a:r>
              <a:rPr lang="en-US" dirty="0">
                <a:cs typeface="+mj-cs"/>
              </a:rPr>
              <a:t>of </a:t>
            </a:r>
            <a:r>
              <a:rPr lang="en-US" dirty="0" smtClean="0">
                <a:cs typeface="+mj-cs"/>
              </a:rPr>
              <a:t>what is </a:t>
            </a:r>
            <a:r>
              <a:rPr lang="en-US" dirty="0">
                <a:cs typeface="+mj-cs"/>
              </a:rPr>
              <a:t>to be accomplished, and organizing is </a:t>
            </a:r>
            <a:r>
              <a:rPr lang="en-US" dirty="0" smtClean="0">
                <a:cs typeface="+mj-cs"/>
              </a:rPr>
              <a:t>the determination </a:t>
            </a:r>
            <a:r>
              <a:rPr lang="en-US" dirty="0">
                <a:cs typeface="+mj-cs"/>
              </a:rPr>
              <a:t>of how it will be accomplished. </a:t>
            </a:r>
            <a:r>
              <a:rPr lang="en-US" dirty="0" smtClean="0">
                <a:cs typeface="+mj-cs"/>
              </a:rPr>
              <a:t>However, most </a:t>
            </a:r>
            <a:r>
              <a:rPr lang="en-US" dirty="0">
                <a:cs typeface="+mj-cs"/>
              </a:rPr>
              <a:t>authors still describe the two processes </a:t>
            </a:r>
            <a:r>
              <a:rPr lang="en-US" dirty="0" smtClean="0">
                <a:cs typeface="+mj-cs"/>
              </a:rPr>
              <a:t>with considerable overlap.</a:t>
            </a:r>
            <a:endParaRPr lang="ar-IQ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465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/>
              <a:t>organizing </a:t>
            </a:r>
            <a:r>
              <a:rPr lang="en-US" dirty="0" smtClean="0"/>
              <a:t>process</a:t>
            </a:r>
            <a:r>
              <a:rPr lang="en-US" dirty="0"/>
              <a:t/>
            </a:r>
            <a:br>
              <a:rPr lang="en-US" dirty="0"/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dirty="0"/>
              <a:t>There are </a:t>
            </a:r>
            <a:r>
              <a:rPr lang="en-US" b="1" dirty="0"/>
              <a:t>six </a:t>
            </a:r>
            <a:r>
              <a:rPr lang="en-US" dirty="0"/>
              <a:t>steps in the organizing process</a:t>
            </a:r>
            <a:r>
              <a:rPr lang="en-US" dirty="0" smtClean="0"/>
              <a:t>:</a:t>
            </a:r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r>
              <a:rPr lang="en-US" b="1" dirty="0"/>
              <a:t>1. </a:t>
            </a:r>
            <a:r>
              <a:rPr lang="en-US" dirty="0"/>
              <a:t>Establish overall objectives</a:t>
            </a:r>
          </a:p>
          <a:p>
            <a:pPr marL="0" indent="0" algn="l" rtl="0">
              <a:buNone/>
            </a:pPr>
            <a:r>
              <a:rPr lang="en-US" b="1" dirty="0"/>
              <a:t>2. </a:t>
            </a:r>
            <a:r>
              <a:rPr lang="en-US" dirty="0"/>
              <a:t>Formulate supporting objectives, policies </a:t>
            </a:r>
            <a:r>
              <a:rPr lang="en-US" dirty="0" smtClean="0"/>
              <a:t>and plans</a:t>
            </a:r>
            <a:endParaRPr lang="en-US" dirty="0"/>
          </a:p>
          <a:p>
            <a:pPr marL="0" indent="0" algn="l" rtl="0">
              <a:buNone/>
            </a:pPr>
            <a:r>
              <a:rPr lang="en-US" b="1" dirty="0"/>
              <a:t>3. </a:t>
            </a:r>
            <a:r>
              <a:rPr lang="en-US" dirty="0"/>
              <a:t>Identify and classify activities necessary </a:t>
            </a:r>
            <a:r>
              <a:rPr lang="en-US" dirty="0" smtClean="0"/>
              <a:t>to accomplish </a:t>
            </a:r>
            <a:r>
              <a:rPr lang="en-US" dirty="0"/>
              <a:t>the </a:t>
            </a:r>
            <a:r>
              <a:rPr lang="en-US" dirty="0" smtClean="0"/>
              <a:t>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52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organizing process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l" rtl="0">
              <a:buNone/>
            </a:pPr>
            <a:r>
              <a:rPr lang="en-US" sz="3000" dirty="0">
                <a:solidFill>
                  <a:prstClr val="black"/>
                </a:solidFill>
              </a:rPr>
              <a:t> </a:t>
            </a:r>
            <a:r>
              <a:rPr lang="en-US" sz="2800" b="1" dirty="0">
                <a:solidFill>
                  <a:prstClr val="black"/>
                </a:solidFill>
              </a:rPr>
              <a:t>4. </a:t>
            </a:r>
            <a:r>
              <a:rPr lang="en-US" sz="2800" dirty="0">
                <a:solidFill>
                  <a:prstClr val="black"/>
                </a:solidFill>
              </a:rPr>
              <a:t>Group the activities in light of the human and material resources available and the best way of using them under the </a:t>
            </a:r>
            <a:r>
              <a:rPr lang="en-US" sz="2800" dirty="0" smtClean="0">
                <a:solidFill>
                  <a:prstClr val="black"/>
                </a:solidFill>
              </a:rPr>
              <a:t>circumstances</a:t>
            </a:r>
          </a:p>
          <a:p>
            <a:pPr marL="0" lvl="0" indent="0" algn="l" rtl="0">
              <a:buNone/>
            </a:pPr>
            <a:endParaRPr lang="en-US" sz="2800" dirty="0">
              <a:solidFill>
                <a:prstClr val="black"/>
              </a:solidFill>
            </a:endParaRPr>
          </a:p>
          <a:p>
            <a:pPr marL="0" lvl="0" indent="0" algn="l" rtl="0">
              <a:buNone/>
            </a:pPr>
            <a:r>
              <a:rPr lang="en-US" sz="2800" b="1" dirty="0" smtClean="0">
                <a:solidFill>
                  <a:prstClr val="black"/>
                </a:solidFill>
              </a:rPr>
              <a:t>5</a:t>
            </a:r>
            <a:r>
              <a:rPr lang="en-US" sz="2800" b="1" dirty="0">
                <a:solidFill>
                  <a:prstClr val="black"/>
                </a:solidFill>
              </a:rPr>
              <a:t>. </a:t>
            </a:r>
            <a:r>
              <a:rPr lang="en-US" sz="2800" dirty="0">
                <a:solidFill>
                  <a:prstClr val="black"/>
                </a:solidFill>
              </a:rPr>
              <a:t>Delegate to the head of each group and the authorities necessary to perform the </a:t>
            </a:r>
            <a:r>
              <a:rPr lang="en-US" sz="2800" dirty="0" smtClean="0">
                <a:solidFill>
                  <a:prstClr val="black"/>
                </a:solidFill>
              </a:rPr>
              <a:t>activities.</a:t>
            </a:r>
          </a:p>
          <a:p>
            <a:pPr marL="0" lvl="0" indent="0" algn="l" rtl="0">
              <a:buNone/>
            </a:pPr>
            <a:endParaRPr lang="en-US" sz="2800" dirty="0">
              <a:solidFill>
                <a:prstClr val="black"/>
              </a:solidFill>
            </a:endParaRPr>
          </a:p>
          <a:p>
            <a:pPr marL="0" lvl="0" indent="0" algn="l" rtl="0">
              <a:buNone/>
            </a:pPr>
            <a:r>
              <a:rPr lang="en-US" sz="2800" b="1" dirty="0">
                <a:solidFill>
                  <a:prstClr val="black"/>
                </a:solidFill>
              </a:rPr>
              <a:t>6. </a:t>
            </a:r>
            <a:r>
              <a:rPr lang="en-US" sz="2800" dirty="0">
                <a:solidFill>
                  <a:prstClr val="black"/>
                </a:solidFill>
              </a:rPr>
              <a:t>Tie the groups together horizontally </a:t>
            </a:r>
            <a:r>
              <a:rPr lang="en-US" sz="2800" dirty="0" smtClean="0">
                <a:solidFill>
                  <a:prstClr val="black"/>
                </a:solidFill>
              </a:rPr>
              <a:t>and </a:t>
            </a:r>
            <a:r>
              <a:rPr lang="en-US" sz="2800" dirty="0">
                <a:solidFill>
                  <a:prstClr val="black"/>
                </a:solidFill>
              </a:rPr>
              <a:t>vertically, through authority relationships, and information systems.</a:t>
            </a:r>
            <a:endParaRPr lang="ar-IQ" sz="2800" dirty="0">
              <a:solidFill>
                <a:prstClr val="black"/>
              </a:solidFill>
            </a:endParaRPr>
          </a:p>
          <a:p>
            <a:pPr algn="l" rtl="0"/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819593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Staffing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It is an orderly , systematic process applied to determine the number and kind of nursing personnel required to provide nursing care to a group of patients in a particular setting.</a:t>
            </a:r>
          </a:p>
          <a:p>
            <a:pPr algn="l" rtl="0"/>
            <a:endParaRPr lang="en-US" dirty="0"/>
          </a:p>
          <a:p>
            <a:pPr marL="0" indent="0" algn="l" rtl="0">
              <a:buNone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26362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Directing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Directing is a function of the manager that gets work done through others. Directing includes five specific concepts: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/>
              <a:t> giving directions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/>
              <a:t> supervising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/>
              <a:t> leading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 motivating</a:t>
            </a:r>
            <a:endParaRPr lang="en-US" dirty="0"/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communicating </a:t>
            </a:r>
          </a:p>
          <a:p>
            <a:pPr algn="l" rtl="0"/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275980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Controlling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Controlling is the regulation of activities in accordance with the plan. </a:t>
            </a:r>
          </a:p>
          <a:p>
            <a:pPr algn="l" rtl="0"/>
            <a:r>
              <a:rPr lang="en-US" dirty="0"/>
              <a:t>Controlling is a function of all managers at all levels. </a:t>
            </a:r>
          </a:p>
          <a:p>
            <a:pPr algn="l" rtl="0"/>
            <a:r>
              <a:rPr lang="en-US" dirty="0"/>
              <a:t>Its basic objective is to ensure that the task to be accomplished is appropriately executed. </a:t>
            </a:r>
          </a:p>
          <a:p>
            <a:pPr marL="0" indent="0" algn="l" rtl="0">
              <a:buNone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491955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Controlling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 Control involves: </a:t>
            </a:r>
          </a:p>
          <a:p>
            <a:pPr algn="l" rtl="0"/>
            <a:r>
              <a:rPr lang="en-US" dirty="0"/>
              <a:t>Establishing standards of performance.</a:t>
            </a:r>
          </a:p>
          <a:p>
            <a:pPr algn="l" rtl="0"/>
            <a:r>
              <a:rPr lang="en-US" dirty="0"/>
              <a:t> Determining the means to be used in measuring performance.</a:t>
            </a:r>
          </a:p>
          <a:p>
            <a:pPr algn="l" rtl="0"/>
            <a:r>
              <a:rPr lang="en-US" dirty="0"/>
              <a:t>  Evaluation performance.</a:t>
            </a:r>
          </a:p>
          <a:p>
            <a:pPr algn="l" rtl="0"/>
            <a:r>
              <a:rPr lang="en-US" dirty="0"/>
              <a:t>  Providing feedback of performance data to the individual so behavior can be changed.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737659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Making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Decision making- is a choice made between two or more alternatives. It is choosing the best alternative to reach the predetermined objective. Thus decision making is a process of identifying and selecting a course of action to solve specific problem.</a:t>
            </a:r>
          </a:p>
          <a:p>
            <a:pPr algn="l" rtl="0"/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879725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Types of decisions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On the basis of these there are three classifications:</a:t>
            </a:r>
          </a:p>
          <a:p>
            <a:pPr marL="0" indent="0" algn="l" rtl="0">
              <a:buNone/>
            </a:pPr>
            <a:r>
              <a:rPr lang="en-US" dirty="0"/>
              <a:t>1. Ends -Means</a:t>
            </a:r>
          </a:p>
          <a:p>
            <a:pPr marL="0" indent="0" algn="l" rtl="0">
              <a:buNone/>
            </a:pPr>
            <a:r>
              <a:rPr lang="en-US" dirty="0"/>
              <a:t>2. Administrative-Operational</a:t>
            </a:r>
          </a:p>
          <a:p>
            <a:pPr marL="0" indent="0" algn="l" rtl="0">
              <a:buNone/>
            </a:pPr>
            <a:r>
              <a:rPr lang="en-US" dirty="0"/>
              <a:t>3. Programmed-Non-programmed</a:t>
            </a:r>
          </a:p>
          <a:p>
            <a:pPr algn="l" rtl="0"/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444222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Ways of Decision Making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Opportunity / threat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Crisis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Deviation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Improvement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709380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Steps of logical Decision Making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/>
              <a:t>1. Investigating the situation</a:t>
            </a:r>
          </a:p>
          <a:p>
            <a:pPr marL="0" indent="0" algn="l" rtl="0">
              <a:buNone/>
            </a:pPr>
            <a:r>
              <a:rPr lang="en-US" dirty="0"/>
              <a:t>• Define the problem</a:t>
            </a:r>
          </a:p>
          <a:p>
            <a:pPr marL="0" indent="0" algn="l" rtl="0">
              <a:buNone/>
            </a:pPr>
            <a:r>
              <a:rPr lang="en-US" dirty="0"/>
              <a:t>• Identify the problem objective</a:t>
            </a:r>
          </a:p>
          <a:p>
            <a:pPr marL="0" indent="0" algn="l" rtl="0">
              <a:buNone/>
            </a:pPr>
            <a:r>
              <a:rPr lang="en-US" dirty="0"/>
              <a:t>• Diagnose the cause</a:t>
            </a:r>
          </a:p>
          <a:p>
            <a:pPr marL="0" indent="0" algn="l" rtl="0">
              <a:buNone/>
            </a:pPr>
            <a:r>
              <a:rPr lang="en-US" dirty="0"/>
              <a:t>2. Develop alternatives</a:t>
            </a:r>
          </a:p>
          <a:p>
            <a:pPr marL="0" indent="0" algn="l" rtl="0">
              <a:buNone/>
            </a:pPr>
            <a:r>
              <a:rPr lang="en-US" dirty="0"/>
              <a:t>3. Evaluate alternatives</a:t>
            </a:r>
          </a:p>
          <a:p>
            <a:pPr marL="0" indent="0" algn="l" rtl="0">
              <a:buNone/>
            </a:pPr>
            <a:r>
              <a:rPr lang="en-US" dirty="0"/>
              <a:t>4. Implement and follow up</a:t>
            </a:r>
          </a:p>
          <a:p>
            <a:pPr algn="l" rtl="0"/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12706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/>
              <a:t>Factors Influencing Decision Making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Knowledge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Experience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Judgment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Perception and personality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Values and philosophy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Situation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 smtClean="0"/>
              <a:t>Environmental constraints ( internal and external)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5530314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ضوح">
  <a:themeElements>
    <a:clrScheme name="وضوح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كلاسيكي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ضو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217</TotalTime>
  <Words>506</Words>
  <Application>Microsoft Office PowerPoint</Application>
  <PresentationFormat>عرض على الشاشة (3:4)‏</PresentationFormat>
  <Paragraphs>71</Paragraphs>
  <Slides>15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وضوح</vt:lpstr>
      <vt:lpstr>Functions in Nursing Management  </vt:lpstr>
      <vt:lpstr>Objectives </vt:lpstr>
      <vt:lpstr>Organizing in Nursing Management </vt:lpstr>
      <vt:lpstr>Organizing in Nursing Management </vt:lpstr>
      <vt:lpstr>organizing process </vt:lpstr>
      <vt:lpstr>organizing process</vt:lpstr>
      <vt:lpstr>Staffing</vt:lpstr>
      <vt:lpstr>Directing</vt:lpstr>
      <vt:lpstr>Controlling</vt:lpstr>
      <vt:lpstr>Controlling</vt:lpstr>
      <vt:lpstr>Decision Making</vt:lpstr>
      <vt:lpstr>Types of decisions</vt:lpstr>
      <vt:lpstr>Ways of Decision Making</vt:lpstr>
      <vt:lpstr>Steps of logical Decision Making</vt:lpstr>
      <vt:lpstr>Factors Influencing Decision Making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Organizing in Nursing Management  </dc:title>
  <dc:creator>user-m</dc:creator>
  <cp:lastModifiedBy>Zaid</cp:lastModifiedBy>
  <cp:revision>25</cp:revision>
  <dcterms:created xsi:type="dcterms:W3CDTF">2021-11-29T08:54:28Z</dcterms:created>
  <dcterms:modified xsi:type="dcterms:W3CDTF">2024-10-27T13:28:59Z</dcterms:modified>
</cp:coreProperties>
</file>