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8" r:id="rId15"/>
    <p:sldId id="279" r:id="rId16"/>
    <p:sldId id="277" r:id="rId17"/>
    <p:sldId id="280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dirty="0"/>
              <a:t>Staffing , Scheduling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Prepared by</a:t>
            </a:r>
          </a:p>
          <a:p>
            <a:pPr marL="685800" lvl="0" algn="just" rtl="0">
              <a:tabLst>
                <a:tab pos="4305300" algn="l"/>
              </a:tabLst>
            </a:pP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Assist.</a:t>
            </a:r>
            <a:r>
              <a:rPr lang="en-US" sz="2400" dirty="0">
                <a:solidFill>
                  <a:prstClr val="black">
                    <a:tint val="75000"/>
                  </a:prstClr>
                </a:solidFill>
                <a:ea typeface="Calibri"/>
                <a:cs typeface="Arial"/>
              </a:rPr>
              <a:t> </a:t>
            </a: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Lecturer  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Zaid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 Abdullah Hussein</a:t>
            </a:r>
            <a:endParaRPr lang="en-US" sz="2400" dirty="0">
              <a:solidFill>
                <a:prstClr val="black">
                  <a:tint val="75000"/>
                </a:prstClr>
              </a:solidFill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3657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Definition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staffing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 an orderly , systematic process applied to determine the number and kind of nursing personnel required to provide nursing care to a group of patients in a particular setting.</a:t>
            </a:r>
          </a:p>
          <a:p>
            <a:pPr algn="just" rtl="0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Objective of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staffing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is to provide qualified nursing personnel in sufficient number to ensure adequate , safe nursing care for all patients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hours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7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days a week , and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week a year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364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z="3600" dirty="0" smtClean="0"/>
              <a:t>Factors That </a:t>
            </a:r>
            <a:r>
              <a:rPr lang="en-US" sz="3600" dirty="0"/>
              <a:t>A</a:t>
            </a:r>
            <a:r>
              <a:rPr lang="en-US" sz="3600" dirty="0" smtClean="0"/>
              <a:t>ffect </a:t>
            </a:r>
            <a:r>
              <a:rPr lang="en-US" sz="3600" dirty="0"/>
              <a:t>S</a:t>
            </a:r>
            <a:r>
              <a:rPr lang="en-US" sz="3600" dirty="0" smtClean="0"/>
              <a:t>taffing in a Given </a:t>
            </a:r>
            <a:r>
              <a:rPr lang="en-US" sz="3600" dirty="0"/>
              <a:t>U</a:t>
            </a:r>
            <a:r>
              <a:rPr lang="en-US" sz="3600" dirty="0" smtClean="0"/>
              <a:t>nit  </a:t>
            </a:r>
            <a:endParaRPr lang="ar-IQ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Philosophy and objectives should guide staffing , also other factors related to patients , staff , and environment  affects the staffing decisions as : </a:t>
            </a:r>
          </a:p>
          <a:p>
            <a:pPr marL="0" indent="0" algn="just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1- The types of patients </a:t>
            </a:r>
          </a:p>
          <a:p>
            <a:pPr marL="0" indent="0" algn="just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2-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cuity levels </a:t>
            </a:r>
          </a:p>
          <a:p>
            <a:pPr marL="0" indent="0" algn="just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3- Fluctuations in admission </a:t>
            </a:r>
          </a:p>
          <a:p>
            <a:pPr marL="0" indent="0" algn="just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4- Length of stay </a:t>
            </a:r>
          </a:p>
          <a:p>
            <a:pPr marL="0" indent="0" algn="just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5-  Type of care </a:t>
            </a:r>
          </a:p>
          <a:p>
            <a:pPr marL="0" indent="0" algn="just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6- Standard of nursing care  </a:t>
            </a:r>
            <a:endParaRPr lang="ar-IQ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914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sz="4000" dirty="0">
                <a:solidFill>
                  <a:prstClr val="black"/>
                </a:solidFill>
              </a:rPr>
              <a:t>Factors That Affect Staffing in a Given Unit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7- Personnel policies ( employee s category , holidays , sick leaves , overtime , etc….)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8- Educational and experiential levels of staff 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9- Job descriptions 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10- Absenteeism 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11-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umber of beds 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12- Supplies and equipment 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13 – Organizational structure 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14- Support services and personnel</a:t>
            </a:r>
          </a:p>
          <a:p>
            <a:pPr marL="0" indent="0" algn="just" rtl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15- Nurse- patient ratio ( e.g. 1:1 in critical care )</a:t>
            </a:r>
          </a:p>
        </p:txBody>
      </p:sp>
    </p:spTree>
    <p:extLst>
      <p:ext uri="{BB962C8B-B14F-4D97-AF65-F5344CB8AC3E}">
        <p14:creationId xmlns:p14="http://schemas.microsoft.com/office/powerpoint/2010/main" val="67604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Patient Care </a:t>
            </a:r>
            <a:r>
              <a:rPr lang="en-US" dirty="0"/>
              <a:t>N</a:t>
            </a:r>
            <a:r>
              <a:rPr lang="en-US" dirty="0" smtClean="0"/>
              <a:t>eeds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predicting nursing work load , a manager must calculate not only the total number of patients to be cared for but also the proportion in each category(  self –care, minimal care , full care , intensive care) because care needs vary from category to another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Types Patient Care Needs  </a:t>
            </a:r>
          </a:p>
          <a:p>
            <a:pPr marL="0" lvl="0" indent="0" algn="just" rtl="0">
              <a:buNone/>
            </a:pP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Direct Care 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rtl="0">
              <a:buNone/>
            </a:pP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Indirect Care </a:t>
            </a:r>
          </a:p>
          <a:p>
            <a:pPr marL="0" lvl="0" indent="0" algn="just" rtl="0">
              <a:buNone/>
            </a:pP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rtl="0"/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Time Standard 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lvl="0" indent="0" algn="just" rtl="0">
              <a:buNone/>
            </a:pP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Is to assign a value unit to various activities of patient care . Those activities are usually clustered according to the above mentioned categories , such as feeding , hygiene , etc….</a:t>
            </a:r>
            <a:endParaRPr lang="ar-IQ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6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>
                <a:solidFill>
                  <a:prstClr val="black"/>
                </a:solidFill>
              </a:rPr>
              <a:t>Calculating the Required Staffing Needs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Estimate number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ursing care hours required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* Average patient census</a:t>
            </a:r>
          </a:p>
          <a:p>
            <a:pPr marL="0" indent="0" algn="just" rtl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of nurses needed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Expected days off one nurse *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. of work hours of one</a:t>
            </a:r>
          </a:p>
          <a:p>
            <a:pPr marL="0" indent="0" algn="just" rtl="0"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patient/ day  </a:t>
            </a:r>
            <a:endParaRPr lang="ar-IQ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2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Scheduling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 rtl="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Define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…planning patterns of on –off duty hours for employees in a particular unit .</a:t>
            </a:r>
          </a:p>
          <a:p>
            <a:pPr algn="just" rtl="0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marL="514350" indent="-514350" algn="justLow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ensure adequate patient care.</a:t>
            </a:r>
          </a:p>
          <a:p>
            <a:pPr marL="514350" indent="-514350" algn="justLow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achieve desirable distribution of days off.</a:t>
            </a:r>
          </a:p>
          <a:p>
            <a:pPr marL="514350" indent="-514350" algn="justLow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ensure fair treatment of the nursing staff.</a:t>
            </a:r>
          </a:p>
          <a:p>
            <a:pPr marL="0" lvl="0" indent="0" algn="justLow" rtl="0">
              <a:buNone/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let individuals know in advance what their schedules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are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 algn="justLow" rtl="0">
              <a:buNone/>
            </a:pP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  To 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achieve good unit management .</a:t>
            </a:r>
          </a:p>
          <a:p>
            <a:pPr marL="0" lvl="0" indent="0" algn="justLow" rtl="0">
              <a:buNone/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 To determine when the help is required from the relief nurse.</a:t>
            </a:r>
          </a:p>
          <a:p>
            <a:pPr marL="514350" indent="-514350" algn="just" rtl="0">
              <a:buFont typeface="+mj-lt"/>
              <a:buAutoNum type="arabi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6271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Principles in </a:t>
            </a:r>
            <a:r>
              <a:rPr lang="en-US" dirty="0"/>
              <a:t>P</a:t>
            </a:r>
            <a:r>
              <a:rPr lang="en-US" dirty="0" smtClean="0"/>
              <a:t>lanning Scheduling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0">
              <a:buFont typeface="+mj-lt"/>
              <a:buAutoNum type="arabicParenR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Coverage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: nursing coverage must be provided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hours a days,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days week with right number and mix of the staff .</a:t>
            </a:r>
          </a:p>
          <a:p>
            <a:pPr marL="514350" indent="-514350" algn="just" rtl="0">
              <a:buFont typeface="+mj-lt"/>
              <a:buAutoNum type="arabicParenR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Continuity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: continuity of quality and quantity of care.</a:t>
            </a:r>
          </a:p>
          <a:p>
            <a:pPr marL="514350" indent="-514350" algn="just" rtl="0">
              <a:buFont typeface="+mj-lt"/>
              <a:buAutoNum type="arabicParenR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Flexibility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he ability of the scheduling system to handle and to consider individual preferences as much as possible 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31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Principles in Planning Scheduling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Stability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extent to which nurses know in advance their future days off and on duty and in consistent with stable staffing policies.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effectiveness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the ability to assign the needed staff without overstaff and ensuring maximum utilization of nurses time and skills.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15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Scheduling Policies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should be department policies to guide managers in distribution desirable and undesirable work hours equitably among employees, example of some of those policies are the following :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policy for a person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title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Who is responsible for preparing the roster</a:t>
            </a:r>
          </a:p>
          <a:p>
            <a:pPr marL="0" indent="0" algn="l" rtl="0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2449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Scheduling Policies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time period to be covered by each schedule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total on duty hours for each employee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beginning and ending hours for each shift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Break times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Number of shifts to which each employee must rotate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Days off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Weekends offs  per month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551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Scheduling Policies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Minimum days off in sequence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Number of paid holidays and vacation days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Vacation scheduling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Number of sequential work days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Shift pattern ( 8 hours, 10 hours, and 12hours)with different combination of working days and off days 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009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Steps in Planning Duty Roster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skeleton plan is made in pencil to allow alterations </a:t>
            </a:r>
          </a:p>
          <a:p>
            <a:pPr marL="514350" indent="-514350" algn="just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general steps that may be taken when building up the plan are: 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List the names in order of seniority.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Put special requests in ink to avoid erasure.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Insert days off, it is important not to have too many nurses off duty at the same time. </a:t>
            </a:r>
          </a:p>
        </p:txBody>
      </p:sp>
    </p:spTree>
    <p:extLst>
      <p:ext uri="{BB962C8B-B14F-4D97-AF65-F5344CB8AC3E}">
        <p14:creationId xmlns:p14="http://schemas.microsoft.com/office/powerpoint/2010/main" val="1982757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Steps in Planning Duty Roster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Add the shifts, balancing between nurses on each shift, ensuring that there is a senior nurse on duty to take charge , and that the trained nurses are evenly distributed.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the number to staff on duty for each shift .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Roster may be planned weekly or monthly or may be a fixed one .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Holidays should be taken into account. 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99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Guide to Compiling </a:t>
            </a:r>
            <a:r>
              <a:rPr lang="en-US" dirty="0"/>
              <a:t>D</a:t>
            </a:r>
            <a:r>
              <a:rPr lang="en-US" dirty="0" smtClean="0"/>
              <a:t>uty </a:t>
            </a:r>
            <a:r>
              <a:rPr lang="en-US" dirty="0"/>
              <a:t>R</a:t>
            </a:r>
            <a:r>
              <a:rPr lang="en-US" dirty="0" smtClean="0"/>
              <a:t>oster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Before starting, check request book for any special request. </a:t>
            </a:r>
          </a:p>
          <a:p>
            <a:pPr marL="514350" indent="-514350" algn="just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shifts M(Morning),A ( Afternoon) and N(Night) should be written in blue felt pen. </a:t>
            </a:r>
          </a:p>
          <a:p>
            <a:pPr marL="514350" indent="-514350" algn="just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D.O.(Day Off) P.H (Public Holidays)should be written in red felt pen.</a:t>
            </a:r>
          </a:p>
          <a:p>
            <a:pPr marL="514350" indent="-514350" algn="just" rtl="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Asterisk (*)the name of the staff nurse in-charge for each shift.</a:t>
            </a:r>
          </a:p>
        </p:txBody>
      </p:sp>
    </p:spTree>
    <p:extLst>
      <p:ext uri="{BB962C8B-B14F-4D97-AF65-F5344CB8AC3E}">
        <p14:creationId xmlns:p14="http://schemas.microsoft.com/office/powerpoint/2010/main" val="298718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Guide to Compiling Duty Roster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Count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numbers on each shift according to grade , total and record on roster.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Duty roster should be submitted to the nursing officer for checking  and approval one week before they are due to come into force.</a:t>
            </a:r>
          </a:p>
          <a:p>
            <a:pPr marL="0" indent="0" algn="just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7. A copy of the completed roster checked and signed by nursing officer not later than 26/27 of each month.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93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Use the Following </a:t>
            </a:r>
            <a:r>
              <a:rPr lang="en-US" dirty="0"/>
              <a:t>S</a:t>
            </a:r>
            <a:r>
              <a:rPr lang="en-US" dirty="0" smtClean="0"/>
              <a:t>ymbols </a:t>
            </a:r>
            <a:r>
              <a:rPr lang="en-US" dirty="0"/>
              <a:t>O</a:t>
            </a:r>
            <a:r>
              <a:rPr lang="en-US" dirty="0" smtClean="0"/>
              <a:t>nly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Symbols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A.L.      - Annual Leave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M.L.     - Maternity Leave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S.L.       - Sick Leave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A.W.O.L   - Absent without Leave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H.L.        - Haj Leave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W./N.     - Ward Nurse 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HN          - Head Nurse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. W/N.  - Deputy Ward Nurse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S/N           - Staff Nurse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A/N          - Assistance  Nurse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M/O         - Medical Orderly </a:t>
            </a:r>
          </a:p>
          <a:p>
            <a:pPr algn="l" rtl="0">
              <a:buFont typeface="Wingdings" pitchFamily="2" charset="2"/>
              <a:buChar char="Ø"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485339585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990</Words>
  <Application>Microsoft Office PowerPoint</Application>
  <PresentationFormat>عرض على الشاشة (3:4)‏</PresentationFormat>
  <Paragraphs>107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Staffing , Scheduling </vt:lpstr>
      <vt:lpstr>Definition </vt:lpstr>
      <vt:lpstr>Factors That Affect Staffing in a Given Unit  </vt:lpstr>
      <vt:lpstr>Factors That Affect Staffing in a Given Unit </vt:lpstr>
      <vt:lpstr>Patient Care Needs </vt:lpstr>
      <vt:lpstr>Calculating the Required Staffing Needs</vt:lpstr>
      <vt:lpstr>Scheduling</vt:lpstr>
      <vt:lpstr>Principles in Planning Scheduling </vt:lpstr>
      <vt:lpstr>Principles in Planning Scheduling </vt:lpstr>
      <vt:lpstr>Scheduling Policies </vt:lpstr>
      <vt:lpstr>Scheduling Policies </vt:lpstr>
      <vt:lpstr>Scheduling Policies </vt:lpstr>
      <vt:lpstr>Steps in Planning Duty Roster</vt:lpstr>
      <vt:lpstr>Steps in Planning Duty Roster</vt:lpstr>
      <vt:lpstr>Guide to Compiling Duty Roster</vt:lpstr>
      <vt:lpstr>Guide to Compiling Duty Roster</vt:lpstr>
      <vt:lpstr>Use the Following Symbols Only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Staffing  Process </dc:title>
  <dc:creator>user-m</dc:creator>
  <cp:lastModifiedBy>user-m</cp:lastModifiedBy>
  <cp:revision>35</cp:revision>
  <dcterms:created xsi:type="dcterms:W3CDTF">2021-11-05T18:05:01Z</dcterms:created>
  <dcterms:modified xsi:type="dcterms:W3CDTF">2024-02-02T08:42:34Z</dcterms:modified>
</cp:coreProperties>
</file>