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1" r:id="rId2"/>
    <p:sldId id="256" r:id="rId3"/>
    <p:sldId id="349" r:id="rId4"/>
    <p:sldId id="353" r:id="rId5"/>
    <p:sldId id="257" r:id="rId6"/>
    <p:sldId id="350" r:id="rId7"/>
    <p:sldId id="258" r:id="rId8"/>
    <p:sldId id="281" r:id="rId9"/>
    <p:sldId id="264" r:id="rId10"/>
    <p:sldId id="284" r:id="rId11"/>
    <p:sldId id="265" r:id="rId12"/>
    <p:sldId id="286" r:id="rId13"/>
    <p:sldId id="351" r:id="rId14"/>
    <p:sldId id="352" r:id="rId15"/>
    <p:sldId id="259" r:id="rId16"/>
    <p:sldId id="285" r:id="rId17"/>
    <p:sldId id="268" r:id="rId18"/>
    <p:sldId id="289" r:id="rId19"/>
    <p:sldId id="260" r:id="rId20"/>
    <p:sldId id="291" r:id="rId21"/>
    <p:sldId id="271" r:id="rId22"/>
    <p:sldId id="303" r:id="rId23"/>
    <p:sldId id="293" r:id="rId24"/>
    <p:sldId id="272" r:id="rId25"/>
    <p:sldId id="273" r:id="rId26"/>
    <p:sldId id="274" r:id="rId27"/>
    <p:sldId id="263" r:id="rId28"/>
    <p:sldId id="297" r:id="rId29"/>
    <p:sldId id="305" r:id="rId30"/>
    <p:sldId id="300" r:id="rId31"/>
    <p:sldId id="354" r:id="rId32"/>
    <p:sldId id="355" r:id="rId33"/>
    <p:sldId id="34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80" autoAdjust="0"/>
  </p:normalViewPr>
  <p:slideViewPr>
    <p:cSldViewPr snapToGrid="0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936B8-C73B-4B3E-BC73-0ECB683D6015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5FF60-A91A-4EC2-B537-FE23C1A4E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2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EG" altLang="en-US">
              <a:solidFill>
                <a:prstClr val="black"/>
              </a:solidFill>
            </a:endParaRP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BCCAE4-777C-4CD4-BB1C-D81623A1CD78}" type="slidenum">
              <a:rPr lang="ar-EG" altLang="en-US" smtClean="0">
                <a:solidFill>
                  <a:prstClr val="black"/>
                </a:solidFill>
              </a:rPr>
              <a:pPr/>
              <a:t>3</a:t>
            </a:fld>
            <a:endParaRPr lang="ar-EG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48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5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6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5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4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6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5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5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56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7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5893" y="6514383"/>
            <a:ext cx="3264362" cy="365125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chemeClr val="bg1"/>
                </a:solidFill>
                <a:cs typeface="+mj-cs"/>
              </a:defRPr>
            </a:lvl1pPr>
          </a:lstStyle>
          <a:p>
            <a:pPr algn="ctr">
              <a:defRPr/>
            </a:pPr>
            <a:r>
              <a:rPr lang="en-US" dirty="0">
                <a:solidFill>
                  <a:prstClr val="white"/>
                </a:solidFill>
              </a:rPr>
              <a:t>Nursing administration (1)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525347"/>
            <a:ext cx="2743200" cy="293117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2E2BA38-E1C4-4B5A-810C-AAD537DB71DC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5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A2B8-BA6C-4CBE-B154-BFDD51790D5D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9F436-5670-4718-91A5-484A6270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g187/6212/477bismellahtt1dp1qm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1" y="338119"/>
            <a:ext cx="6121400" cy="174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1189514610tv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7302" y="5760900"/>
            <a:ext cx="4449176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1943637" y="2504049"/>
            <a:ext cx="8077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100000"/>
              </a:spcBef>
            </a:pPr>
            <a:r>
              <a:rPr lang="en-US" altLang="ar-EG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r-SA" altLang="ar-EG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ar-SA" altLang="ar-EG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قالوا سبحانك لا علم لنا إلا ما علمتنا إنك أنت العليم الحكيم "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24000" y="4419603"/>
            <a:ext cx="388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1" hangingPunct="1"/>
            <a:r>
              <a:rPr lang="ar-SA" altLang="ar-EG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ebdings" pitchFamily="18" charset="2"/>
                <a:cs typeface="Andalus" pitchFamily="18" charset="-78"/>
                <a:sym typeface="AGA Arabesque" pitchFamily="2" charset="2"/>
              </a:rPr>
              <a:t>صدق الله العظيم</a:t>
            </a:r>
            <a:endParaRPr lang="en-US" altLang="ar-EG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ebdings" pitchFamily="18" charset="2"/>
              <a:cs typeface="Andalus" pitchFamily="18" charset="-78"/>
              <a:sym typeface="AGA Arabesque" pitchFamily="2" charset="2"/>
            </a:endParaRPr>
          </a:p>
          <a:p>
            <a:pPr algn="ctr" eaLnBrk="1" hangingPunct="1"/>
            <a:r>
              <a:rPr lang="ar-SA" altLang="ar-EG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ebdings" pitchFamily="18" charset="2"/>
                <a:cs typeface="DecoType Naskh Extensions" pitchFamily="2" charset="-78"/>
              </a:rPr>
              <a:t>البقرة، آية 32</a:t>
            </a:r>
            <a:endParaRPr lang="en-US" altLang="ar-EG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ebdings" pitchFamily="18" charset="2"/>
              <a:cs typeface="DecoType Naskh Extensions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3A66C-18EE-4A26-B8DF-7BD1EDA5CBF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388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0946"/>
            <a:ext cx="9019309" cy="1898072"/>
          </a:xfrm>
        </p:spPr>
        <p:txBody>
          <a:bodyPr>
            <a:noAutofit/>
          </a:bodyPr>
          <a:lstStyle/>
          <a:p>
            <a:r>
              <a:rPr lang="ar-EG" sz="7200" b="1" dirty="0" smtClean="0"/>
              <a:t/>
            </a:r>
            <a:br>
              <a:rPr lang="ar-EG" sz="7200" b="1" dirty="0" smtClean="0"/>
            </a:br>
            <a:r>
              <a:rPr lang="ar-EG" sz="7200" b="1" dirty="0"/>
              <a:t/>
            </a:r>
            <a:br>
              <a:rPr lang="ar-EG" sz="7200" b="1" dirty="0"/>
            </a:br>
            <a:r>
              <a:rPr lang="ar-EG" sz="7200" b="1" dirty="0" smtClean="0"/>
              <a:t/>
            </a:r>
            <a:br>
              <a:rPr lang="ar-EG" sz="7200" b="1" dirty="0" smtClean="0"/>
            </a:br>
            <a:r>
              <a:rPr lang="ar-EG" sz="7200" b="1" dirty="0"/>
              <a:t/>
            </a:r>
            <a:br>
              <a:rPr lang="ar-EG" sz="7200" b="1" dirty="0"/>
            </a:br>
            <a:r>
              <a:rPr lang="ar-EG" sz="7200" b="1" dirty="0" smtClean="0"/>
              <a:t/>
            </a:r>
            <a:br>
              <a:rPr lang="ar-EG" sz="7200" b="1" dirty="0" smtClean="0"/>
            </a:br>
            <a:r>
              <a:rPr lang="ar-EG" sz="7200" b="1" dirty="0"/>
              <a:t/>
            </a:r>
            <a:br>
              <a:rPr lang="ar-EG" sz="7200" b="1" dirty="0"/>
            </a:br>
            <a:r>
              <a:rPr lang="ar-EG" sz="7200" b="1" dirty="0" smtClean="0"/>
              <a:t/>
            </a:r>
            <a:br>
              <a:rPr lang="ar-EG" sz="7200" b="1" dirty="0" smtClean="0"/>
            </a:br>
            <a:r>
              <a:rPr lang="ar-EG" sz="7200" b="1" dirty="0"/>
              <a:t/>
            </a:r>
            <a:br>
              <a:rPr lang="ar-EG" sz="7200" b="1" dirty="0"/>
            </a:br>
            <a:r>
              <a:rPr lang="ar-EG" sz="7200" b="1" dirty="0" smtClean="0"/>
              <a:t/>
            </a:r>
            <a:br>
              <a:rPr lang="ar-EG" sz="7200" b="1" dirty="0" smtClean="0"/>
            </a:b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/>
              <a:t/>
            </a:r>
            <a:br>
              <a:rPr lang="en-US" sz="7200" b="1" dirty="0"/>
            </a:b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b="1" dirty="0" smtClean="0"/>
              <a:t>Introduction </a:t>
            </a:r>
            <a:r>
              <a:rPr lang="en-US" b="1" dirty="0"/>
              <a:t>to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Perspectives and professional issues in nursing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12473"/>
            <a:ext cx="9144000" cy="29925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Samia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Farouk 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Mahmoud, Community 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Nursing Department, </a:t>
            </a:r>
            <a:r>
              <a:rPr lang="en-US" sz="4000" b="1" dirty="0" err="1">
                <a:solidFill>
                  <a:srgbClr val="FF0000"/>
                </a:solidFill>
              </a:rPr>
              <a:t>Hilla</a:t>
            </a:r>
            <a:r>
              <a:rPr lang="en-US" sz="4000" b="1" dirty="0">
                <a:solidFill>
                  <a:srgbClr val="FF0000"/>
                </a:solidFill>
              </a:rPr>
              <a:t> University</a:t>
            </a:r>
            <a:endParaRPr lang="en-US" sz="4000" dirty="0">
              <a:solidFill>
                <a:srgbClr val="FF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</a:rPr>
              <a:t>College of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Nursing</a:t>
            </a:r>
            <a:endParaRPr lang="en-US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 smtClean="0">
              <a:solidFill>
                <a:srgbClr val="FF0000"/>
              </a:solidFill>
            </a:endParaRPr>
          </a:p>
          <a:p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33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28308" y="1628801"/>
            <a:ext cx="10108252" cy="4772869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US" dirty="0">
                <a:ln>
                  <a:solidFill>
                    <a:schemeClr val="tx1"/>
                  </a:solidFill>
                </a:ln>
              </a:rPr>
              <a:t>Total marks = 100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533400"/>
            <a:r>
              <a:rPr lang="en-US" dirty="0"/>
              <a:t>Semester Activities:       </a:t>
            </a:r>
            <a:r>
              <a:rPr lang="en-US" dirty="0" smtClean="0"/>
              <a:t>(30 </a:t>
            </a:r>
            <a:r>
              <a:rPr lang="en-US" dirty="0"/>
              <a:t>marks)</a:t>
            </a:r>
          </a:p>
          <a:p>
            <a:pPr marL="533400">
              <a:buNone/>
            </a:pPr>
            <a:endParaRPr lang="en-US" dirty="0"/>
          </a:p>
          <a:p>
            <a:pPr marL="533400"/>
            <a:endParaRPr lang="en-US" dirty="0"/>
          </a:p>
          <a:p>
            <a:pPr marL="533400"/>
            <a:r>
              <a:rPr lang="en-US" dirty="0"/>
              <a:t>Written exam:                </a:t>
            </a:r>
            <a:r>
              <a:rPr lang="en-US" dirty="0" smtClean="0"/>
              <a:t>(70 </a:t>
            </a:r>
            <a:r>
              <a:rPr lang="en-US" dirty="0"/>
              <a:t>marks)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92605" y="6559558"/>
            <a:ext cx="2430304" cy="293117"/>
          </a:xfrm>
        </p:spPr>
        <p:txBody>
          <a:bodyPr/>
          <a:lstStyle/>
          <a:p>
            <a:pPr>
              <a:defRPr/>
            </a:pPr>
            <a:fld id="{3DB138F2-6BE4-40B6-B657-0B23E6E140B7}" type="slidenum">
              <a:rPr lang="ru-RU" alt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 alt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09390" y="620689"/>
            <a:ext cx="8763074" cy="68897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000" b="1" dirty="0">
                <a:latin typeface="Tahoma" pitchFamily="34" charset="0"/>
                <a:cs typeface="Tahoma" pitchFamily="34" charset="0"/>
              </a:rPr>
              <a:t>Course specification Preparatory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237269" y="1341439"/>
            <a:ext cx="97212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995678" y="2132856"/>
            <a:ext cx="2276787" cy="18638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Semester summative evaluation</a:t>
            </a:r>
          </a:p>
          <a:p>
            <a:pPr algn="ctr" rtl="1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(30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ar-EG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962808" y="4331568"/>
            <a:ext cx="2381664" cy="1833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Final summative evaluation</a:t>
            </a:r>
          </a:p>
          <a:p>
            <a:pPr algn="ctr" rtl="1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(70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ar-EG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5569523" y="6488673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to Research Methodology</a:t>
            </a:r>
            <a:endParaRPr lang="ru-RU" sz="12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rved Up Arrow 3"/>
          <p:cNvSpPr/>
          <p:nvPr/>
        </p:nvSpPr>
        <p:spPr>
          <a:xfrm rot="704790">
            <a:off x="6566089" y="3625733"/>
            <a:ext cx="1656184" cy="504056"/>
          </a:xfrm>
          <a:prstGeom prst="curvedUpArrow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Up Arrow 13"/>
          <p:cNvSpPr/>
          <p:nvPr/>
        </p:nvSpPr>
        <p:spPr>
          <a:xfrm rot="20895210" flipV="1">
            <a:off x="6566089" y="1936123"/>
            <a:ext cx="1656184" cy="504056"/>
          </a:xfrm>
          <a:prstGeom prst="curvedUpArrow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 rot="704790">
            <a:off x="6494081" y="5857981"/>
            <a:ext cx="1656184" cy="504056"/>
          </a:xfrm>
          <a:prstGeom prst="curvedUpArrow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 rot="20895210" flipV="1">
            <a:off x="6490007" y="4240379"/>
            <a:ext cx="1656184" cy="504056"/>
          </a:xfrm>
          <a:prstGeom prst="curvedUpArrow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2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outlines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</a:rPr>
              <a:t>Historical Evolution of </a:t>
            </a:r>
            <a:r>
              <a:rPr lang="en-US" dirty="0" smtClean="0">
                <a:latin typeface="Arial" panose="020B0604020202020204" pitchFamily="34" charset="0"/>
              </a:rPr>
              <a:t>Nursing.</a:t>
            </a:r>
            <a:endParaRPr lang="en-US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Roles </a:t>
            </a:r>
            <a:r>
              <a:rPr lang="en-US" dirty="0">
                <a:latin typeface="Arial" panose="020B0604020202020204" pitchFamily="34" charset="0"/>
              </a:rPr>
              <a:t>and Responsibilities of Professional </a:t>
            </a:r>
            <a:r>
              <a:rPr lang="en-US" dirty="0" smtClean="0">
                <a:latin typeface="Arial" panose="020B0604020202020204" pitchFamily="34" charset="0"/>
              </a:rPr>
              <a:t>Nurses.</a:t>
            </a:r>
            <a:endParaRPr lang="en-US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Scope </a:t>
            </a:r>
            <a:r>
              <a:rPr lang="en-US" dirty="0">
                <a:latin typeface="Arial" panose="020B0604020202020204" pitchFamily="34" charset="0"/>
              </a:rPr>
              <a:t>of Nursing Practice and Its Importance in Patient </a:t>
            </a:r>
            <a:r>
              <a:rPr lang="en-US" dirty="0" smtClean="0">
                <a:latin typeface="Arial" panose="020B0604020202020204" pitchFamily="34" charset="0"/>
              </a:rPr>
              <a:t>Care.</a:t>
            </a:r>
            <a:endParaRPr lang="en-US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44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Learning Objectives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By </a:t>
            </a:r>
            <a:r>
              <a:rPr lang="en-US" b="1" dirty="0"/>
              <a:t>the end of this lecture, participants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Understand the historical evolution of nursing as a profession.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Discuss the roles and responsibilities of professional nurses in various healthcare settings.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Explore the scope of nursing practice and its importance in patient care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4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Video about 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</a:rPr>
              <a:t>Historical Evolution of Nursing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349302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76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Historical Evolution of Nursing</a:t>
            </a:r>
            <a:r>
              <a:rPr lang="ar-EG" b="1" dirty="0" smtClean="0">
                <a:solidFill>
                  <a:srgbClr val="FF0000"/>
                </a:solidFill>
              </a:rPr>
              <a:t/>
            </a:r>
            <a:br>
              <a:rPr lang="ar-EG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4901"/>
            <a:ext cx="10515600" cy="4662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1. Early </a:t>
            </a:r>
            <a:r>
              <a:rPr lang="en-US" sz="4800" b="1" dirty="0">
                <a:solidFill>
                  <a:srgbClr val="FF0000"/>
                </a:solidFill>
              </a:rPr>
              <a:t>Nursing </a:t>
            </a:r>
            <a:r>
              <a:rPr lang="en-US" sz="4800" b="1" dirty="0" smtClean="0">
                <a:solidFill>
                  <a:srgbClr val="FF0000"/>
                </a:solidFill>
              </a:rPr>
              <a:t>Practices</a:t>
            </a:r>
            <a:r>
              <a:rPr lang="ar-EG" sz="4800" b="1" dirty="0" smtClean="0">
                <a:solidFill>
                  <a:srgbClr val="FF0000"/>
                </a:solidFill>
              </a:rPr>
              <a:t> :</a:t>
            </a:r>
            <a:endParaRPr lang="ar-EG" sz="4800" dirty="0" smtClean="0">
              <a:solidFill>
                <a:srgbClr val="FF0000"/>
              </a:solidFill>
            </a:endParaRPr>
          </a:p>
          <a:p>
            <a:pPr lvl="1" algn="just"/>
            <a:r>
              <a:rPr lang="en-US" sz="4800" b="1" dirty="0" smtClean="0"/>
              <a:t>Nursing </a:t>
            </a:r>
            <a:r>
              <a:rPr lang="en-US" sz="4800" b="1" dirty="0"/>
              <a:t>roles in ancient civilizations </a:t>
            </a:r>
            <a:r>
              <a:rPr lang="en-US" sz="4800" b="1" dirty="0">
                <a:solidFill>
                  <a:srgbClr val="FF0000"/>
                </a:solidFill>
              </a:rPr>
              <a:t>(Iraq, </a:t>
            </a:r>
            <a:r>
              <a:rPr lang="en-US" sz="4800" b="1" dirty="0" smtClean="0">
                <a:solidFill>
                  <a:srgbClr val="FF0000"/>
                </a:solidFill>
              </a:rPr>
              <a:t>Egypt</a:t>
            </a:r>
            <a:r>
              <a:rPr lang="en-US" sz="4800" b="1" dirty="0">
                <a:solidFill>
                  <a:srgbClr val="FF0000"/>
                </a:solidFill>
              </a:rPr>
              <a:t>, Greece, Rome).</a:t>
            </a:r>
          </a:p>
          <a:p>
            <a:pPr lvl="1" algn="just"/>
            <a:r>
              <a:rPr lang="en-US" sz="4800" b="1" dirty="0" smtClean="0"/>
              <a:t>Care rooted in </a:t>
            </a:r>
            <a:r>
              <a:rPr lang="en-US" sz="4800" b="1" dirty="0" smtClean="0">
                <a:solidFill>
                  <a:srgbClr val="FF0000"/>
                </a:solidFill>
              </a:rPr>
              <a:t>religion</a:t>
            </a:r>
            <a:r>
              <a:rPr lang="en-US" sz="4800" b="1" dirty="0" smtClean="0"/>
              <a:t>, family, and community support.</a:t>
            </a:r>
            <a:endParaRPr lang="ar-EG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124832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Which of the following was a primary source of care in ancient civilizations like </a:t>
            </a:r>
            <a:r>
              <a:rPr lang="en-US" b="1" dirty="0" smtClean="0">
                <a:solidFill>
                  <a:srgbClr val="FF0000"/>
                </a:solidFill>
              </a:rPr>
              <a:t>Iraq, Egypt</a:t>
            </a:r>
            <a:r>
              <a:rPr lang="en-US" b="1" dirty="0">
                <a:solidFill>
                  <a:srgbClr val="FF0000"/>
                </a:solidFill>
              </a:rPr>
              <a:t>, Greece, and Rome?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A) Formal nursing schools</a:t>
            </a:r>
            <a:br>
              <a:rPr lang="en-US" dirty="0"/>
            </a:br>
            <a:r>
              <a:rPr lang="en-US" dirty="0"/>
              <a:t>B) Religious institutions and community support</a:t>
            </a:r>
            <a:br>
              <a:rPr lang="en-US" dirty="0"/>
            </a:br>
            <a:r>
              <a:rPr lang="en-US" dirty="0"/>
              <a:t>C) Military hospitals</a:t>
            </a:r>
            <a:br>
              <a:rPr lang="en-US" dirty="0"/>
            </a:br>
            <a:r>
              <a:rPr lang="en-US" dirty="0"/>
              <a:t>D) Secular </a:t>
            </a:r>
            <a:r>
              <a:rPr lang="en-US" dirty="0" smtClean="0"/>
              <a:t>hospitals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40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2-Middle Ages</a:t>
            </a:r>
            <a:r>
              <a:rPr lang="ar-EG" sz="4000" b="1" dirty="0" smtClean="0">
                <a:solidFill>
                  <a:srgbClr val="FF0000"/>
                </a:solidFill>
              </a:rPr>
              <a:t/>
            </a:r>
            <a:br>
              <a:rPr lang="ar-EG" sz="4000" b="1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50000"/>
              </a:lnSpc>
              <a:buNone/>
            </a:pPr>
            <a:r>
              <a:rPr lang="en-US" sz="3600" b="1" dirty="0" smtClean="0"/>
              <a:t>Care dominated by </a:t>
            </a:r>
            <a:r>
              <a:rPr lang="en-US" sz="3600" b="1" dirty="0" smtClean="0">
                <a:solidFill>
                  <a:srgbClr val="FF0000"/>
                </a:solidFill>
              </a:rPr>
              <a:t>religious institutions and charity work.</a:t>
            </a:r>
            <a:endParaRPr lang="en-US" sz="3600" dirty="0"/>
          </a:p>
          <a:p>
            <a:pPr marL="228600" lvl="1" algn="just">
              <a:lnSpc>
                <a:spcPct val="150000"/>
              </a:lnSpc>
              <a:spcBef>
                <a:spcPts val="1000"/>
              </a:spcBef>
            </a:pPr>
            <a:r>
              <a:rPr lang="en-US" sz="3600" b="1" dirty="0" smtClean="0">
                <a:solidFill>
                  <a:srgbClr val="FF0000"/>
                </a:solidFill>
              </a:rPr>
              <a:t>Women</a:t>
            </a:r>
            <a:r>
              <a:rPr lang="en-US" sz="3600" b="1" dirty="0" smtClean="0"/>
              <a:t> in religious and men in military orders provided care for the sick and wounded.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ar-EG" sz="4000" dirty="0" smtClean="0"/>
          </a:p>
          <a:p>
            <a:pPr lvl="1" algn="just">
              <a:lnSpc>
                <a:spcPct val="150000"/>
              </a:lnSpc>
            </a:pPr>
            <a:endParaRPr lang="en-US" sz="3600" dirty="0" smtClean="0"/>
          </a:p>
          <a:p>
            <a:pPr lvl="1" algn="just"/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8276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77091" y="650607"/>
            <a:ext cx="9656618" cy="422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the Middle Ages, who predominantly provided care for the sick and wounded?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Physicians</a:t>
            </a:r>
            <a:b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Religious orders, with women and men in military orders</a:t>
            </a:r>
            <a:b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Nurses trained in secular hospitals</a:t>
            </a:r>
            <a:b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Family members at home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/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3.Renaissance and Enlightenment</a:t>
            </a:r>
            <a:r>
              <a:rPr lang="en-US" sz="4800" dirty="0" smtClean="0">
                <a:solidFill>
                  <a:srgbClr val="FF0000"/>
                </a:solidFill>
              </a:rPr>
              <a:t>: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ar-EG" sz="4800" b="1" dirty="0" smtClean="0">
                <a:solidFill>
                  <a:srgbClr val="FF0000"/>
                </a:solidFill>
              </a:rPr>
              <a:t/>
            </a:r>
            <a:br>
              <a:rPr lang="ar-EG" sz="4800" b="1" dirty="0" smtClean="0">
                <a:solidFill>
                  <a:srgbClr val="FF0000"/>
                </a:solidFill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7200" b="1" dirty="0" smtClean="0">
                <a:solidFill>
                  <a:srgbClr val="FF0000"/>
                </a:solidFill>
                <a:cs typeface="+mj-cs"/>
              </a:rPr>
              <a:t>Secular </a:t>
            </a:r>
            <a:r>
              <a:rPr lang="en-US" sz="7200" b="1" dirty="0" smtClean="0">
                <a:cs typeface="+mj-cs"/>
              </a:rPr>
              <a:t>hospitals began to emerge.</a:t>
            </a:r>
            <a:r>
              <a:rPr lang="ar-EG" sz="6600" b="1" dirty="0" smtClean="0">
                <a:cs typeface="+mj-cs"/>
              </a:rPr>
              <a:t> </a:t>
            </a:r>
            <a:r>
              <a:rPr lang="en-US" sz="6600" b="1" dirty="0" smtClean="0">
                <a:cs typeface="+mj-cs"/>
              </a:rPr>
              <a:t>Nursing </a:t>
            </a:r>
            <a:r>
              <a:rPr lang="en-US" sz="6600" b="1" dirty="0">
                <a:cs typeface="+mj-cs"/>
              </a:rPr>
              <a:t>remained </a:t>
            </a:r>
            <a:r>
              <a:rPr lang="en-US" sz="6600" b="1" dirty="0">
                <a:solidFill>
                  <a:srgbClr val="FF0000"/>
                </a:solidFill>
                <a:cs typeface="+mj-cs"/>
              </a:rPr>
              <a:t>informal</a:t>
            </a:r>
            <a:r>
              <a:rPr lang="en-US" sz="6600" b="1" dirty="0">
                <a:cs typeface="+mj-cs"/>
              </a:rPr>
              <a:t> and often lacked training</a:t>
            </a:r>
            <a:r>
              <a:rPr lang="en-US" sz="5400" b="1" dirty="0" smtClean="0"/>
              <a:t>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60711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3. What was the impact of the Renaissance and Enlightenment on nursing care?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dirty="0"/>
              <a:t>) Nursing became highly formalized and regulated</a:t>
            </a:r>
            <a:br>
              <a:rPr lang="en-US" dirty="0"/>
            </a:br>
            <a:r>
              <a:rPr lang="en-US" dirty="0"/>
              <a:t>B) Secular hospitals emerged, but nursing remained informal and untrained</a:t>
            </a:r>
            <a:br>
              <a:rPr lang="en-US" dirty="0"/>
            </a:br>
            <a:r>
              <a:rPr lang="en-US" dirty="0"/>
              <a:t>C) Religious orders took over all nursing duties</a:t>
            </a:r>
            <a:br>
              <a:rPr lang="en-US" dirty="0"/>
            </a:br>
            <a:r>
              <a:rPr lang="en-US" dirty="0"/>
              <a:t>D) Nursing became more scientific and </a:t>
            </a:r>
            <a:r>
              <a:rPr lang="en-US" dirty="0" smtClean="0"/>
              <a:t>research-based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41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468688" y="623889"/>
            <a:ext cx="6589712" cy="6445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History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of Ethics</a:t>
            </a:r>
            <a:endParaRPr lang="ar-EG"/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3467101" y="2136775"/>
            <a:ext cx="3197225" cy="3767138"/>
          </a:xfrm>
        </p:spPr>
        <p:txBody>
          <a:bodyPr/>
          <a:lstStyle/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endParaRPr lang="ar-EG" smtClean="0"/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>
          <a:xfrm>
            <a:off x="6861176" y="2136775"/>
            <a:ext cx="3197225" cy="3767138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ar-EG" smtClean="0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989138"/>
            <a:ext cx="4608512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1989138"/>
            <a:ext cx="3924300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81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136073" y="260351"/>
            <a:ext cx="10002981" cy="6237431"/>
          </a:xfrm>
        </p:spPr>
        <p:txBody>
          <a:bodyPr rtlCol="0">
            <a:noAutofit/>
          </a:bodyPr>
          <a:lstStyle/>
          <a:p>
            <a:pPr marL="742950" indent="-742950" algn="just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Florence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nightingale (1820-1910) the morals and values she gave to nursing have endured. 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Florence </a:t>
            </a:r>
            <a:r>
              <a:rPr lang="en-US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nightingale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saw nursing as a call to services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she thought that those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became nurses should be people of good moral character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 was passionate about the need to provide care to poor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 and also about the 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importance of a sanitary environment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seen in her work with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soldiers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Crimean war (1854- 1856). </a:t>
            </a:r>
          </a:p>
        </p:txBody>
      </p:sp>
    </p:spTree>
    <p:extLst>
      <p:ext uri="{BB962C8B-B14F-4D97-AF65-F5344CB8AC3E}">
        <p14:creationId xmlns:p14="http://schemas.microsoft.com/office/powerpoint/2010/main" val="42935911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Florence Nightingale’s Impact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000" b="1" dirty="0" smtClean="0">
                <a:latin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</a:rPr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7745"/>
            <a:ext cx="10515600" cy="4819218"/>
          </a:xfrm>
        </p:spPr>
        <p:txBody>
          <a:bodyPr>
            <a:normAutofit/>
          </a:bodyPr>
          <a:lstStyle/>
          <a:p>
            <a:pPr lvl="1"/>
            <a:r>
              <a:rPr lang="en-US" sz="3600" b="1" dirty="0" smtClean="0"/>
              <a:t>Modernized </a:t>
            </a:r>
            <a:r>
              <a:rPr lang="en-US" sz="3600" b="1" dirty="0"/>
              <a:t>nursing during the Crimean War by improving sanitation and patient care outcomes</a:t>
            </a:r>
            <a:r>
              <a:rPr lang="en-US" sz="3600" dirty="0" smtClean="0"/>
              <a:t>.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600" b="1" dirty="0">
                <a:solidFill>
                  <a:srgbClr val="FF0000"/>
                </a:solidFill>
              </a:rPr>
              <a:t>Established the first professional nursing school in 1860.</a:t>
            </a:r>
            <a:endParaRPr lang="en-US" sz="3200" b="1" dirty="0">
              <a:solidFill>
                <a:srgbClr val="FF0000"/>
              </a:solidFill>
            </a:endParaRPr>
          </a:p>
          <a:p>
            <a:pPr lvl="1"/>
            <a:r>
              <a:rPr lang="en-US" sz="3600" b="1" dirty="0" smtClean="0"/>
              <a:t>Advocated for public health and statistical analysis in healthcare.</a:t>
            </a:r>
          </a:p>
          <a:p>
            <a:pPr lvl="1"/>
            <a:endParaRPr lang="en-US" sz="3200" b="1" dirty="0" smtClean="0"/>
          </a:p>
          <a:p>
            <a:pPr algn="r" rt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89234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did Florence Nightingale contribute to the modern nursing profession?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dirty="0"/>
              <a:t>) She established the first secular hospital</a:t>
            </a:r>
            <a:br>
              <a:rPr lang="en-US" dirty="0"/>
            </a:br>
            <a:r>
              <a:rPr lang="en-US" dirty="0"/>
              <a:t>B) She modernized nursing during the Crimean War by improving sanitation and patient care</a:t>
            </a:r>
            <a:br>
              <a:rPr lang="en-US" dirty="0"/>
            </a:br>
            <a:r>
              <a:rPr lang="en-US" dirty="0"/>
              <a:t>C) She focused only on military care</a:t>
            </a:r>
            <a:br>
              <a:rPr lang="en-US" dirty="0"/>
            </a:br>
            <a:r>
              <a:rPr lang="en-US" dirty="0"/>
              <a:t>D) She limited nursing education to religious </a:t>
            </a:r>
            <a:r>
              <a:rPr lang="en-US" dirty="0" smtClean="0"/>
              <a:t>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02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2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4. 20th Century and Beyond</a:t>
            </a:r>
            <a:r>
              <a:rPr lang="ar-EG" sz="3600" dirty="0" smtClean="0">
                <a:solidFill>
                  <a:srgbClr val="FF0000"/>
                </a:solidFill>
              </a:rPr>
              <a:t>•</a:t>
            </a:r>
            <a:br>
              <a:rPr lang="ar-EG" sz="36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385455"/>
            <a:ext cx="10515600" cy="506859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3200" b="1" dirty="0" smtClean="0"/>
              <a:t>Nursing </a:t>
            </a:r>
            <a:r>
              <a:rPr lang="en-US" sz="3200" b="1" dirty="0"/>
              <a:t>became a regulated profession with </a:t>
            </a:r>
            <a:r>
              <a:rPr lang="en-US" sz="3200" b="1" dirty="0">
                <a:solidFill>
                  <a:srgbClr val="FF0000"/>
                </a:solidFill>
              </a:rPr>
              <a:t>licensure and formal </a:t>
            </a:r>
            <a:r>
              <a:rPr lang="en-US" sz="3200" b="1" dirty="0" smtClean="0">
                <a:solidFill>
                  <a:srgbClr val="FF0000"/>
                </a:solidFill>
              </a:rPr>
              <a:t>education</a:t>
            </a:r>
            <a:r>
              <a:rPr lang="ar-EG" sz="2800" dirty="0" smtClean="0">
                <a:solidFill>
                  <a:srgbClr val="FF0000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8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3200" b="1" dirty="0"/>
              <a:t>Specialized roles emerged, such as advanced practice nurses and researchers</a:t>
            </a:r>
            <a:r>
              <a:rPr lang="en-US" sz="3200" b="1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b="1" dirty="0" smtClean="0"/>
              <a:t>Global </a:t>
            </a:r>
            <a:r>
              <a:rPr lang="en-US" sz="3600" b="1" dirty="0"/>
              <a:t>recognition of nursing’s essential role during </a:t>
            </a:r>
            <a:r>
              <a:rPr lang="en-US" sz="3600" b="1" dirty="0">
                <a:solidFill>
                  <a:srgbClr val="FF0000"/>
                </a:solidFill>
              </a:rPr>
              <a:t>health crises and </a:t>
            </a:r>
            <a:r>
              <a:rPr lang="en-US" sz="3600" b="1" dirty="0" smtClean="0">
                <a:solidFill>
                  <a:srgbClr val="FF0000"/>
                </a:solidFill>
              </a:rPr>
              <a:t>pandemics</a:t>
            </a:r>
          </a:p>
          <a:p>
            <a:pPr marL="0" indent="0" algn="r" rtl="1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6180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5. Which of the following developments occurred in the 20th century and beyond in nursing?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dirty="0"/>
              <a:t>) Nursing became less regulated with no formal education required</a:t>
            </a:r>
            <a:br>
              <a:rPr lang="en-US" dirty="0"/>
            </a:br>
            <a:r>
              <a:rPr lang="en-US" dirty="0"/>
              <a:t>B) Specialized roles emerged, including advanced practice nurses and researchers</a:t>
            </a:r>
            <a:br>
              <a:rPr lang="en-US" dirty="0"/>
            </a:br>
            <a:r>
              <a:rPr lang="en-US" dirty="0"/>
              <a:t>C) Nursing returned to being a purely religious vocation</a:t>
            </a:r>
            <a:br>
              <a:rPr lang="en-US" dirty="0"/>
            </a:br>
            <a:r>
              <a:rPr lang="en-US" dirty="0"/>
              <a:t>D) Nursing was excluded from global health crises and pandemics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42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836"/>
            <a:ext cx="10515600" cy="96491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2. Roles and Responsibilities of Professional Nurses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860" y="1330037"/>
            <a:ext cx="10515600" cy="6578558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/>
              <a:t>Core </a:t>
            </a:r>
            <a:r>
              <a:rPr lang="en-US" sz="3600" b="1" dirty="0"/>
              <a:t>Roles of a Nurse</a:t>
            </a:r>
            <a:r>
              <a:rPr lang="en-US" sz="3600" dirty="0"/>
              <a:t>:</a:t>
            </a:r>
            <a:endParaRPr lang="en-US" sz="3200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1. Caregiver</a:t>
            </a:r>
            <a:r>
              <a:rPr lang="en-US" sz="3200" dirty="0"/>
              <a:t>: Providing </a:t>
            </a:r>
            <a:r>
              <a:rPr lang="en-US" sz="3200" dirty="0" smtClean="0"/>
              <a:t>competent </a:t>
            </a:r>
            <a:r>
              <a:rPr lang="en-US" sz="3200" dirty="0"/>
              <a:t>care to patients</a:t>
            </a:r>
            <a:r>
              <a:rPr lang="en-US" sz="3200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(Caregiver):</a:t>
            </a:r>
            <a:endParaRPr lang="en-US" sz="2800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2. Educator</a:t>
            </a:r>
            <a:r>
              <a:rPr lang="en-US" sz="3200" dirty="0">
                <a:solidFill>
                  <a:srgbClr val="FF0000"/>
                </a:solidFill>
              </a:rPr>
              <a:t>: </a:t>
            </a:r>
            <a:r>
              <a:rPr lang="en-US" sz="3200" dirty="0"/>
              <a:t>Teaching patients and families about health, </a:t>
            </a:r>
            <a:r>
              <a:rPr lang="en-US" sz="3200" dirty="0" smtClean="0"/>
              <a:t>and </a:t>
            </a:r>
            <a:r>
              <a:rPr lang="en-US" sz="3200" dirty="0"/>
              <a:t>disease management</a:t>
            </a:r>
            <a:r>
              <a:rPr lang="en-US" sz="3200" dirty="0" smtClean="0"/>
              <a:t>.</a:t>
            </a:r>
          </a:p>
          <a:p>
            <a:pPr lvl="1"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0724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True/false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8583"/>
            <a:ext cx="10515600" cy="3255818"/>
          </a:xfrm>
        </p:spPr>
        <p:txBody>
          <a:bodyPr/>
          <a:lstStyle/>
          <a:p>
            <a:r>
              <a:rPr lang="en-US" b="1" dirty="0" smtClean="0"/>
              <a:t>A core role of a nurse is to provide competent care to patients.</a:t>
            </a:r>
          </a:p>
          <a:p>
            <a:r>
              <a:rPr lang="en-US" b="1" dirty="0" smtClean="0"/>
              <a:t>Nurses are only responsible for providing direct care to patients and do not have roles in educating patients or their families.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576982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Core Roles of a Nurse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165" y="1330036"/>
            <a:ext cx="10508672" cy="532014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3. Advocate</a:t>
            </a: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800" b="1" dirty="0" smtClean="0"/>
              <a:t>Representing </a:t>
            </a:r>
            <a:r>
              <a:rPr lang="en-US" sz="4800" b="1" dirty="0"/>
              <a:t>patients' needs and ensuring ethical treatment</a:t>
            </a:r>
            <a:r>
              <a:rPr lang="en-US" sz="4800" b="1" dirty="0" smtClean="0"/>
              <a:t>.</a:t>
            </a:r>
          </a:p>
          <a:p>
            <a:pPr marL="457200" lvl="1" indent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4. Researcher</a:t>
            </a:r>
            <a:r>
              <a:rPr lang="en-US" sz="4800" b="1" dirty="0">
                <a:solidFill>
                  <a:srgbClr val="FF0000"/>
                </a:solidFill>
              </a:rPr>
              <a:t>: </a:t>
            </a:r>
            <a:r>
              <a:rPr lang="en-US" sz="4800" b="1" dirty="0" smtClean="0"/>
              <a:t>Engaging </a:t>
            </a:r>
            <a:r>
              <a:rPr lang="en-US" sz="4800" b="1" dirty="0"/>
              <a:t>in evidence-based practice to improve healthcare outcomes</a:t>
            </a:r>
            <a:r>
              <a:rPr lang="en-US" sz="4800" b="1" dirty="0" smtClean="0"/>
              <a:t>.</a:t>
            </a:r>
          </a:p>
          <a:p>
            <a:pPr lvl="1" algn="r" rtl="1"/>
            <a:endParaRPr lang="en-US" sz="4400" b="1" dirty="0" smtClean="0"/>
          </a:p>
          <a:p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122976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Core Roles of a Nurse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582" y="1122218"/>
            <a:ext cx="10508672" cy="5597237"/>
          </a:xfrm>
        </p:spPr>
        <p:txBody>
          <a:bodyPr>
            <a:normAutofit/>
          </a:bodyPr>
          <a:lstStyle/>
          <a:p>
            <a:pPr algn="just"/>
            <a:endParaRPr lang="en-US" sz="4000" dirty="0" smtClean="0">
              <a:effectLst/>
            </a:endParaRPr>
          </a:p>
          <a:p>
            <a:pPr marL="457200" lvl="1" indent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5. Leader: </a:t>
            </a:r>
            <a:r>
              <a:rPr lang="en-US" sz="4800" b="1" dirty="0" smtClean="0"/>
              <a:t>Managing teams, influencing policies, and driving change within healthcare systems.</a:t>
            </a:r>
          </a:p>
          <a:p>
            <a:pPr marL="457200" lvl="1" indent="0" algn="just">
              <a:buNone/>
            </a:pPr>
            <a:endParaRPr lang="en-US" sz="3600" dirty="0" smtClean="0"/>
          </a:p>
          <a:p>
            <a:pPr lvl="1" algn="just" rtl="1"/>
            <a:endParaRPr lang="en-US" sz="3200" dirty="0" smtClean="0"/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27777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6582"/>
            <a:ext cx="10515600" cy="547038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True/ false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1. The role of a nurse as an advocate involves representing patients' needs and ensuring ethical treatment.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2. Nurses do not participate in research or evidence-based practice, as their role is primarily clinical and focused on direct patient care.</a:t>
            </a:r>
          </a:p>
          <a:p>
            <a:pPr marL="0" indent="0">
              <a:lnSpc>
                <a:spcPct val="200000"/>
              </a:lnSpc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8268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0439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Responsibilities in Healthcare Settings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5564"/>
            <a:ext cx="10515600" cy="4611399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8000" b="1" dirty="0" smtClean="0"/>
              <a:t>1. Delivering </a:t>
            </a:r>
            <a:r>
              <a:rPr lang="en-US" sz="8000" b="1" dirty="0"/>
              <a:t>patient-centered care</a:t>
            </a:r>
            <a:r>
              <a:rPr lang="en-US" sz="8000" b="1" dirty="0" smtClean="0"/>
              <a:t>.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9772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Responsibilities in Healthcare Settings:</a:t>
            </a: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4846927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6000" b="1" dirty="0" smtClean="0"/>
              <a:t>2 - Maintaining </a:t>
            </a:r>
            <a:r>
              <a:rPr lang="en-US" sz="6000" b="1" dirty="0"/>
              <a:t>patient safety and quality standards</a:t>
            </a:r>
            <a:r>
              <a:rPr lang="en-US" sz="6000" b="1" dirty="0" smtClean="0"/>
              <a:t>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264993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>
            <a:normAutofit fontScale="90000"/>
          </a:bodyPr>
          <a:lstStyle/>
          <a:p>
            <a:pPr lvl="0" algn="ctr"/>
            <a:r>
              <a:rPr lang="ar-EG" b="1" dirty="0" smtClean="0">
                <a:solidFill>
                  <a:srgbClr val="FF0000"/>
                </a:solidFill>
              </a:rPr>
              <a:t/>
            </a:r>
            <a:br>
              <a:rPr lang="ar-EG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Responsibilities in Healthcare Settings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013181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6000" b="1" dirty="0" smtClean="0"/>
              <a:t>3. Collaborating </a:t>
            </a:r>
            <a:r>
              <a:rPr lang="en-US" sz="6000" b="1" dirty="0"/>
              <a:t>with interdisciplinary teams for holistic care</a:t>
            </a:r>
            <a:r>
              <a:rPr lang="en-US" sz="6000" b="1" dirty="0" smtClean="0"/>
              <a:t>.</a:t>
            </a:r>
            <a:endParaRPr lang="ar-EG" sz="6000" b="1" dirty="0" smtClean="0"/>
          </a:p>
          <a:p>
            <a:pPr marL="0" indent="0" algn="ctr" rtl="1">
              <a:buNone/>
            </a:pP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4948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01674"/>
          </a:xfrm>
        </p:spPr>
        <p:txBody>
          <a:bodyPr>
            <a:normAutofit fontScale="90000"/>
          </a:bodyPr>
          <a:lstStyle/>
          <a:p>
            <a:pPr algn="ctr"/>
            <a:r>
              <a:rPr lang="ar-EG" b="1" dirty="0" smtClean="0">
                <a:solidFill>
                  <a:srgbClr val="FF0000"/>
                </a:solidFill>
              </a:rPr>
              <a:t/>
            </a:r>
            <a:br>
              <a:rPr lang="ar-EG" b="1" dirty="0" smtClean="0">
                <a:solidFill>
                  <a:srgbClr val="FF0000"/>
                </a:solidFill>
              </a:rPr>
            </a:br>
            <a:r>
              <a:rPr lang="ar-EG" b="1" dirty="0" smtClean="0">
                <a:solidFill>
                  <a:srgbClr val="FF0000"/>
                </a:solidFill>
              </a:rPr>
              <a:t/>
            </a:r>
            <a:br>
              <a:rPr lang="ar-EG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3. Scope of Nursing Practice</a:t>
            </a:r>
            <a:r>
              <a:rPr lang="ar-EG" sz="3600" b="1" dirty="0" smtClean="0">
                <a:solidFill>
                  <a:srgbClr val="FF0000"/>
                </a:solidFill>
              </a:rPr>
              <a:t/>
            </a:r>
            <a:br>
              <a:rPr lang="ar-EG" sz="3600" b="1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4651"/>
            <a:ext cx="10515600" cy="49623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6600" b="1" dirty="0" smtClean="0"/>
              <a:t>1. </a:t>
            </a:r>
            <a:r>
              <a:rPr lang="en-US" sz="6600" b="1" dirty="0" smtClean="0">
                <a:solidFill>
                  <a:srgbClr val="FF0000"/>
                </a:solidFill>
              </a:rPr>
              <a:t>Nurse </a:t>
            </a:r>
            <a:r>
              <a:rPr lang="en-US" sz="6600" b="1" dirty="0">
                <a:solidFill>
                  <a:srgbClr val="FF0000"/>
                </a:solidFill>
              </a:rPr>
              <a:t>Practice Acts</a:t>
            </a:r>
            <a:r>
              <a:rPr lang="en-US" sz="6600" dirty="0" smtClean="0"/>
              <a:t>:</a:t>
            </a:r>
            <a:r>
              <a:rPr lang="ar-EG" sz="6000" b="1" dirty="0" smtClean="0"/>
              <a:t> </a:t>
            </a:r>
            <a:r>
              <a:rPr lang="en-US" sz="6000" b="1" dirty="0" smtClean="0">
                <a:solidFill>
                  <a:srgbClr val="FF0000"/>
                </a:solidFill>
              </a:rPr>
              <a:t>Laws </a:t>
            </a:r>
            <a:r>
              <a:rPr lang="en-US" sz="6000" b="1" dirty="0">
                <a:solidFill>
                  <a:srgbClr val="FF0000"/>
                </a:solidFill>
              </a:rPr>
              <a:t>that outline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/>
              <a:t>nursing roles and responsibilities, varying by region or country</a:t>
            </a:r>
            <a:r>
              <a:rPr lang="en-US" sz="6000" dirty="0" smtClean="0"/>
              <a:t>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87491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2436"/>
            <a:ext cx="10515600" cy="4694527"/>
          </a:xfrm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0764" y="2210013"/>
            <a:ext cx="9351818" cy="2255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Nurse Practice Acts are laws that define nursing roles and responsibilities, and they are the same worldwide.</a:t>
            </a:r>
            <a:endParaRPr lang="en-US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091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ar-EG" b="1" dirty="0">
                <a:solidFill>
                  <a:srgbClr val="FF0000"/>
                </a:solidFill>
              </a:rPr>
              <a:t/>
            </a:r>
            <a:br>
              <a:rPr lang="ar-EG" b="1" dirty="0">
                <a:solidFill>
                  <a:srgbClr val="FF0000"/>
                </a:solidFill>
              </a:rPr>
            </a:br>
            <a:r>
              <a:rPr lang="ar-EG" b="1" dirty="0">
                <a:solidFill>
                  <a:srgbClr val="FF0000"/>
                </a:solidFill>
              </a:rPr>
              <a:t/>
            </a:r>
            <a:br>
              <a:rPr lang="ar-EG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3. Scope of Nursing </a:t>
            </a:r>
            <a:r>
              <a:rPr lang="en-US" b="1" dirty="0" smtClean="0">
                <a:solidFill>
                  <a:srgbClr val="FF0000"/>
                </a:solidFill>
              </a:rPr>
              <a:t>Practice</a:t>
            </a:r>
            <a:r>
              <a:rPr lang="ar-EG" sz="3600" b="1" dirty="0">
                <a:solidFill>
                  <a:srgbClr val="FF0000"/>
                </a:solidFill>
              </a:rPr>
              <a:t/>
            </a:r>
            <a:br>
              <a:rPr lang="ar-EG" sz="3600" b="1" dirty="0">
                <a:solidFill>
                  <a:srgbClr val="FF0000"/>
                </a:solidFill>
              </a:rPr>
            </a:br>
            <a:r>
              <a:rPr lang="en-US" sz="4000" dirty="0">
                <a:solidFill>
                  <a:srgbClr val="FF0000"/>
                </a:solidFill>
              </a:rPr>
              <a:t/>
            </a:r>
            <a:br>
              <a:rPr lang="en-US" sz="4000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8474"/>
            <a:ext cx="10515600" cy="48884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2. Practice Areas</a:t>
            </a:r>
            <a:r>
              <a:rPr lang="ar-EG" sz="4000" b="1" dirty="0" smtClean="0">
                <a:solidFill>
                  <a:srgbClr val="FF0000"/>
                </a:solidFill>
              </a:rPr>
              <a:t>:</a:t>
            </a:r>
            <a:endParaRPr lang="ar-EG" sz="4000" b="1" dirty="0">
              <a:solidFill>
                <a:srgbClr val="FF0000"/>
              </a:solidFill>
            </a:endParaRPr>
          </a:p>
          <a:p>
            <a:pPr marL="971550" lvl="1" indent="-514350" algn="just">
              <a:buAutoNum type="arabicPeriod"/>
            </a:pPr>
            <a:r>
              <a:rPr lang="en-US" sz="4000" b="1" dirty="0" smtClean="0">
                <a:solidFill>
                  <a:srgbClr val="FF0000"/>
                </a:solidFill>
              </a:rPr>
              <a:t>Clinical </a:t>
            </a:r>
            <a:r>
              <a:rPr lang="en-US" sz="4000" b="1" dirty="0">
                <a:solidFill>
                  <a:srgbClr val="FF0000"/>
                </a:solidFill>
              </a:rPr>
              <a:t>care: </a:t>
            </a:r>
            <a:r>
              <a:rPr lang="en-US" sz="4000" b="1" dirty="0"/>
              <a:t>Acute and </a:t>
            </a:r>
            <a:r>
              <a:rPr lang="en-US" sz="4000" b="1" dirty="0" smtClean="0"/>
              <a:t>long-term care settings.</a:t>
            </a:r>
            <a:r>
              <a:rPr lang="ar-EG" sz="3600" b="1" dirty="0" smtClean="0"/>
              <a:t> </a:t>
            </a:r>
            <a:endParaRPr lang="en-US" sz="3600" b="1" dirty="0" smtClean="0"/>
          </a:p>
          <a:p>
            <a:pPr marL="457200" lvl="1" indent="0" algn="just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2. Community</a:t>
            </a:r>
            <a:r>
              <a:rPr lang="en-US" sz="4000" b="1" dirty="0" smtClean="0"/>
              <a:t> </a:t>
            </a:r>
            <a:r>
              <a:rPr lang="en-US" sz="4000" b="1" dirty="0"/>
              <a:t>and public health nursing</a:t>
            </a:r>
            <a:r>
              <a:rPr lang="en-US" sz="4000" b="1" dirty="0" smtClean="0"/>
              <a:t>.</a:t>
            </a:r>
            <a:r>
              <a:rPr lang="en-US" sz="3600" b="1" dirty="0"/>
              <a:t> </a:t>
            </a:r>
            <a:endParaRPr lang="ar-EG" sz="3600" b="1" dirty="0"/>
          </a:p>
          <a:p>
            <a:pPr marL="457200" lvl="1" indent="0" algn="just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Advanced </a:t>
            </a:r>
            <a:r>
              <a:rPr lang="en-US" sz="4000" b="1" dirty="0">
                <a:solidFill>
                  <a:srgbClr val="FF0000"/>
                </a:solidFill>
              </a:rPr>
              <a:t>practice roles: </a:t>
            </a:r>
            <a:r>
              <a:rPr lang="en-US" sz="4000" b="1" dirty="0"/>
              <a:t>Nurse Practitioner (NP), Nurse Anesthetist, Nurse Midwife, etc</a:t>
            </a:r>
            <a:r>
              <a:rPr lang="en-US" sz="4000" b="1" dirty="0" smtClean="0"/>
              <a:t>.</a:t>
            </a:r>
          </a:p>
          <a:p>
            <a:pPr marL="457200" lvl="1" indent="0" algn="just">
              <a:buNone/>
            </a:pPr>
            <a:endParaRPr lang="ar-EG" sz="3600" b="1" dirty="0"/>
          </a:p>
          <a:p>
            <a:pPr algn="just"/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193279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 or False: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Clinical </a:t>
            </a:r>
            <a:r>
              <a:rPr lang="en-US" b="1" dirty="0"/>
              <a:t>care is only provided in acute care settings, such as hospitals, and does not apply to long-term care settings.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7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References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Black, B. P. (2020).</a:t>
            </a:r>
            <a:r>
              <a:rPr lang="en-US" dirty="0"/>
              <a:t> </a:t>
            </a:r>
            <a:r>
              <a:rPr lang="en-US" i="1" dirty="0"/>
              <a:t>Professional Nursing: Concepts &amp; Challenges</a:t>
            </a:r>
            <a:r>
              <a:rPr lang="en-US" dirty="0"/>
              <a:t> (9th ed.). Elsevier.</a:t>
            </a:r>
          </a:p>
          <a:p>
            <a:r>
              <a:rPr lang="en-US" b="1" dirty="0" smtClean="0"/>
              <a:t>Cherry</a:t>
            </a:r>
            <a:r>
              <a:rPr lang="en-US" b="1" dirty="0"/>
              <a:t>, B., &amp; Jacob, S. R. (2022).</a:t>
            </a:r>
            <a:r>
              <a:rPr lang="en-US" dirty="0"/>
              <a:t> </a:t>
            </a:r>
            <a:r>
              <a:rPr lang="en-US" i="1" dirty="0"/>
              <a:t>Contemporary Nursing: Issues, Trends, &amp; Management</a:t>
            </a:r>
            <a:r>
              <a:rPr lang="en-US" dirty="0"/>
              <a:t> (9th ed.). Elsevier.</a:t>
            </a:r>
          </a:p>
          <a:p>
            <a:r>
              <a:rPr lang="en-US" b="1" dirty="0" err="1" smtClean="0"/>
              <a:t>Finkelman</a:t>
            </a:r>
            <a:r>
              <a:rPr lang="en-US" b="1" dirty="0"/>
              <a:t>, A., &amp; Kenner, C. (2021).</a:t>
            </a:r>
            <a:r>
              <a:rPr lang="en-US" dirty="0"/>
              <a:t> </a:t>
            </a:r>
            <a:r>
              <a:rPr lang="en-US" i="1" dirty="0"/>
              <a:t>Professional Nursing Concepts: Competencies for Quality Leadership</a:t>
            </a:r>
            <a:r>
              <a:rPr lang="en-US" dirty="0"/>
              <a:t> (5th ed.). Jones &amp; Bartlett Learning.</a:t>
            </a:r>
          </a:p>
          <a:p>
            <a:r>
              <a:rPr lang="en-US" b="1" dirty="0" smtClean="0"/>
              <a:t>Hood</a:t>
            </a:r>
            <a:r>
              <a:rPr lang="en-US" b="1" dirty="0"/>
              <a:t>, L. J. (2021).</a:t>
            </a:r>
            <a:r>
              <a:rPr lang="en-US" dirty="0"/>
              <a:t> </a:t>
            </a:r>
            <a:r>
              <a:rPr lang="en-US" i="1" dirty="0" err="1"/>
              <a:t>Leddy</a:t>
            </a:r>
            <a:r>
              <a:rPr lang="en-US" i="1" dirty="0"/>
              <a:t> &amp; Pepper's Professional Nursing</a:t>
            </a:r>
            <a:r>
              <a:rPr lang="en-US" dirty="0"/>
              <a:t> (9th ed.). </a:t>
            </a:r>
            <a:r>
              <a:rPr lang="en-US" dirty="0" err="1"/>
              <a:t>Wolters</a:t>
            </a:r>
            <a:r>
              <a:rPr lang="en-US" dirty="0"/>
              <a:t> Kluwer.</a:t>
            </a:r>
          </a:p>
          <a:p>
            <a:r>
              <a:rPr lang="en-US" b="1" dirty="0" smtClean="0"/>
              <a:t>American </a:t>
            </a:r>
            <a:r>
              <a:rPr lang="en-US" b="1" dirty="0"/>
              <a:t>Nurses Association. (2020).</a:t>
            </a:r>
            <a:r>
              <a:rPr lang="en-US" dirty="0"/>
              <a:t> The Code of Ethics for Nurses with Interpretive Statements. </a:t>
            </a:r>
            <a:r>
              <a:rPr lang="en-US" i="1" dirty="0"/>
              <a:t>Journal of Nursing Regulation, 11</a:t>
            </a:r>
            <a:r>
              <a:rPr lang="en-US" dirty="0"/>
              <a:t>(1), S1-S64.</a:t>
            </a:r>
          </a:p>
          <a:p>
            <a:r>
              <a:rPr lang="en-US" b="1" dirty="0" smtClean="0"/>
              <a:t>Institute </a:t>
            </a:r>
            <a:r>
              <a:rPr lang="en-US" b="1" dirty="0"/>
              <a:t>of Medicine. (2011).</a:t>
            </a:r>
            <a:r>
              <a:rPr lang="en-US" dirty="0"/>
              <a:t> The Future of Nursing: Leading Change, Advancing Health. </a:t>
            </a:r>
            <a:r>
              <a:rPr lang="en-US" i="1" dirty="0"/>
              <a:t>National Academies Press.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85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References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Black, B. P. (2020).</a:t>
            </a:r>
            <a:r>
              <a:rPr lang="en-US" dirty="0"/>
              <a:t> </a:t>
            </a:r>
            <a:r>
              <a:rPr lang="en-US" i="1" dirty="0"/>
              <a:t>Professional Nursing: Concepts &amp; Challenges</a:t>
            </a:r>
            <a:r>
              <a:rPr lang="en-US" dirty="0"/>
              <a:t> (9th ed.). Elsevier.</a:t>
            </a:r>
          </a:p>
          <a:p>
            <a:r>
              <a:rPr lang="en-US" b="1" dirty="0" smtClean="0"/>
              <a:t>Cherry</a:t>
            </a:r>
            <a:r>
              <a:rPr lang="en-US" b="1" dirty="0"/>
              <a:t>, B., &amp; Jacob, S. R. (2022).</a:t>
            </a:r>
            <a:r>
              <a:rPr lang="en-US" dirty="0"/>
              <a:t> </a:t>
            </a:r>
            <a:r>
              <a:rPr lang="en-US" i="1" dirty="0"/>
              <a:t>Contemporary Nursing: Issues, Trends, &amp; Management</a:t>
            </a:r>
            <a:r>
              <a:rPr lang="en-US" dirty="0"/>
              <a:t> (9th ed.). Elsevier.</a:t>
            </a:r>
          </a:p>
          <a:p>
            <a:r>
              <a:rPr lang="en-US" b="1" dirty="0" err="1" smtClean="0"/>
              <a:t>Finkelman</a:t>
            </a:r>
            <a:r>
              <a:rPr lang="en-US" b="1" dirty="0"/>
              <a:t>, A., &amp; Kenner, C. (2021).</a:t>
            </a:r>
            <a:r>
              <a:rPr lang="en-US" dirty="0"/>
              <a:t> </a:t>
            </a:r>
            <a:r>
              <a:rPr lang="en-US" i="1" dirty="0"/>
              <a:t>Professional Nursing Concepts: Competencies for Quality Leadership</a:t>
            </a:r>
            <a:r>
              <a:rPr lang="en-US" dirty="0"/>
              <a:t> (5th ed.). Jones &amp; Bartlett Learning.</a:t>
            </a:r>
          </a:p>
          <a:p>
            <a:r>
              <a:rPr lang="en-US" b="1" dirty="0" smtClean="0"/>
              <a:t>Hood</a:t>
            </a:r>
            <a:r>
              <a:rPr lang="en-US" b="1" dirty="0"/>
              <a:t>, L. J. (2021).</a:t>
            </a:r>
            <a:r>
              <a:rPr lang="en-US" dirty="0"/>
              <a:t> </a:t>
            </a:r>
            <a:r>
              <a:rPr lang="en-US" i="1" dirty="0" err="1"/>
              <a:t>Leddy</a:t>
            </a:r>
            <a:r>
              <a:rPr lang="en-US" i="1" dirty="0"/>
              <a:t> &amp; Pepper's Professional Nursing</a:t>
            </a:r>
            <a:r>
              <a:rPr lang="en-US" dirty="0"/>
              <a:t> (9th ed.). </a:t>
            </a:r>
            <a:r>
              <a:rPr lang="en-US" dirty="0" err="1"/>
              <a:t>Wolters</a:t>
            </a:r>
            <a:r>
              <a:rPr lang="en-US" dirty="0"/>
              <a:t> Kluwer.</a:t>
            </a:r>
          </a:p>
          <a:p>
            <a:r>
              <a:rPr lang="en-US" b="1" dirty="0" smtClean="0"/>
              <a:t>American </a:t>
            </a:r>
            <a:r>
              <a:rPr lang="en-US" b="1" dirty="0"/>
              <a:t>Nurses Association. (2020).</a:t>
            </a:r>
            <a:r>
              <a:rPr lang="en-US" dirty="0"/>
              <a:t> The Code of Ethics for Nurses with Interpretive Statements. </a:t>
            </a:r>
            <a:r>
              <a:rPr lang="en-US" i="1" dirty="0"/>
              <a:t>Journal of Nursing Regulation, 11</a:t>
            </a:r>
            <a:r>
              <a:rPr lang="en-US" dirty="0"/>
              <a:t>(1), S1-S64.</a:t>
            </a:r>
          </a:p>
          <a:p>
            <a:r>
              <a:rPr lang="en-US" b="1" dirty="0" smtClean="0"/>
              <a:t>Institute </a:t>
            </a:r>
            <a:r>
              <a:rPr lang="en-US" b="1" dirty="0"/>
              <a:t>of Medicine. (2011).</a:t>
            </a:r>
            <a:r>
              <a:rPr lang="en-US" dirty="0"/>
              <a:t> The Future of Nursing: Leading Change, Advancing Health. </a:t>
            </a:r>
            <a:r>
              <a:rPr lang="en-US" i="1" dirty="0"/>
              <a:t>National Academies Press.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555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Background Gray Rectangle">
            <a:extLst>
              <a:ext uri="{FF2B5EF4-FFF2-40B4-BE49-F238E27FC236}">
                <a16:creationId xmlns:a16="http://schemas.microsoft.com/office/drawing/2014/main" xmlns="" id="{429E1EE9-E4C2-40A9-B9DE-FF110156C1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Background Gray Rectangle">
            <a:extLst>
              <a:ext uri="{FF2B5EF4-FFF2-40B4-BE49-F238E27FC236}">
                <a16:creationId xmlns:a16="http://schemas.microsoft.com/office/drawing/2014/main" xmlns="" id="{1FF5E391-13EA-4378-95B1-C734881812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White Rectangle">
            <a:extLst>
              <a:ext uri="{FF2B5EF4-FFF2-40B4-BE49-F238E27FC236}">
                <a16:creationId xmlns:a16="http://schemas.microsoft.com/office/drawing/2014/main" xmlns="" id="{AD0DC7A3-7ED0-4155-ADCF-D332541FAF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D45F79F-89EC-BB09-8E47-FB17C5D70A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706" b="19136"/>
          <a:stretch/>
        </p:blipFill>
        <p:spPr>
          <a:xfrm>
            <a:off x="206832" y="152399"/>
            <a:ext cx="11854539" cy="65096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803985-8873-3B11-FD98-80A89EA33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4676" y="-14198"/>
            <a:ext cx="685800" cy="685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A4F6043-7A67-491B-98BC-F933DED7226D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7" name="Vertical Connector">
            <a:extLst>
              <a:ext uri="{FF2B5EF4-FFF2-40B4-BE49-F238E27FC236}">
                <a16:creationId xmlns:a16="http://schemas.microsoft.com/office/drawing/2014/main" xmlns="" id="{4CDF7082-55B3-4B7D-8ECF-F1C96C500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F9A9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Horizontal Connector 2">
            <a:extLst>
              <a:ext uri="{FF2B5EF4-FFF2-40B4-BE49-F238E27FC236}">
                <a16:creationId xmlns:a16="http://schemas.microsoft.com/office/drawing/2014/main" xmlns="" id="{67D64140-8BC6-4CD1-8C2A-FB5BCE2354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F9A9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99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1097</Words>
  <Application>Microsoft Office PowerPoint</Application>
  <PresentationFormat>Widescreen</PresentationFormat>
  <Paragraphs>121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AGA Arabesque</vt:lpstr>
      <vt:lpstr>Andalus</vt:lpstr>
      <vt:lpstr>Arial</vt:lpstr>
      <vt:lpstr>Calibri</vt:lpstr>
      <vt:lpstr>Calibri Light</vt:lpstr>
      <vt:lpstr>DecoType Naskh Extensions</vt:lpstr>
      <vt:lpstr>Tahoma</vt:lpstr>
      <vt:lpstr>Times New Roman</vt:lpstr>
      <vt:lpstr>Webdings</vt:lpstr>
      <vt:lpstr>Wingdings</vt:lpstr>
      <vt:lpstr>Office Theme</vt:lpstr>
      <vt:lpstr>PowerPoint Presentation</vt:lpstr>
      <vt:lpstr>            Introduction to Perspectives and professional issues in nursing</vt:lpstr>
      <vt:lpstr>Course specification Preparatory</vt:lpstr>
      <vt:lpstr>outlines</vt:lpstr>
      <vt:lpstr>Learning Objectives</vt:lpstr>
      <vt:lpstr>Video about </vt:lpstr>
      <vt:lpstr> Historical Evolution of Nursing  </vt:lpstr>
      <vt:lpstr>Question </vt:lpstr>
      <vt:lpstr>  2-Middle Ages  </vt:lpstr>
      <vt:lpstr>PowerPoint Presentation</vt:lpstr>
      <vt:lpstr> 3.Renaissance and Enlightenment:  </vt:lpstr>
      <vt:lpstr>3. What was the impact of the Renaissance and Enlightenment on nursing care? </vt:lpstr>
      <vt:lpstr>History of Ethics</vt:lpstr>
      <vt:lpstr>PowerPoint Presentation</vt:lpstr>
      <vt:lpstr>  Florence Nightingale’s Impact:  </vt:lpstr>
      <vt:lpstr>How did Florence Nightingale contribute to the modern nursing profession? </vt:lpstr>
      <vt:lpstr>  4. 20th Century and Beyond•  </vt:lpstr>
      <vt:lpstr> 5. Which of the following developments occurred in the 20th century and beyond in nursing? </vt:lpstr>
      <vt:lpstr> 2. Roles and Responsibilities of Professional Nurses  </vt:lpstr>
      <vt:lpstr>True/false</vt:lpstr>
      <vt:lpstr>Core Roles of a Nurse: </vt:lpstr>
      <vt:lpstr>Core Roles of a Nurse: </vt:lpstr>
      <vt:lpstr>PowerPoint Presentation</vt:lpstr>
      <vt:lpstr>Responsibilities in Healthcare Settings: </vt:lpstr>
      <vt:lpstr>Responsibilities in Healthcare Settings: </vt:lpstr>
      <vt:lpstr> Responsibilities in Healthcare Settings: </vt:lpstr>
      <vt:lpstr>  3. Scope of Nursing Practice  </vt:lpstr>
      <vt:lpstr>True/false</vt:lpstr>
      <vt:lpstr>  3. Scope of Nursing Practice  </vt:lpstr>
      <vt:lpstr>True or False:</vt:lpstr>
      <vt:lpstr>References </vt:lpstr>
      <vt:lpstr>References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Delta Core</dc:creator>
  <cp:lastModifiedBy>Delta Core</cp:lastModifiedBy>
  <cp:revision>64</cp:revision>
  <dcterms:created xsi:type="dcterms:W3CDTF">2025-01-21T18:07:44Z</dcterms:created>
  <dcterms:modified xsi:type="dcterms:W3CDTF">2025-03-02T22:13:10Z</dcterms:modified>
</cp:coreProperties>
</file>