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10"/>
  </p:notesMasterIdLst>
  <p:sldIdLst>
    <p:sldId id="256" r:id="rId2"/>
    <p:sldId id="257" r:id="rId3"/>
    <p:sldId id="258" r:id="rId4"/>
    <p:sldId id="372" r:id="rId5"/>
    <p:sldId id="381" r:id="rId6"/>
    <p:sldId id="382" r:id="rId7"/>
    <p:sldId id="383" r:id="rId8"/>
    <p:sldId id="319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27B8D83-66F2-4BB0-A7AB-BC02027B8FE7}" type="datetimeFigureOut">
              <a:rPr lang="ar-EG" smtClean="0"/>
              <a:t>03/09/1446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B26EDCF-316A-4029-9461-8D9E4EC6EDD0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908694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6EDCF-316A-4029-9461-8D9E4EC6EDD0}" type="slidenum">
              <a:rPr lang="ar-EG" smtClean="0"/>
              <a:t>1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620790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03/09/1446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03/09/1446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03/09/1446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03/09/1446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03/09/1446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03/09/1446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03/09/1446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03/09/1446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03/09/1446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03/09/1446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03/09/1446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03/09/1446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2241594"/>
          </a:xfrm>
        </p:spPr>
        <p:txBody>
          <a:bodyPr>
            <a:normAutofit fontScale="90000"/>
          </a:bodyPr>
          <a:lstStyle/>
          <a:p>
            <a:pPr algn="ctr" rtl="0"/>
            <a:r>
              <a:rPr lang="en-US" dirty="0" smtClean="0"/>
              <a:t>Workplace </a:t>
            </a:r>
            <a:r>
              <a:rPr lang="en-US" dirty="0"/>
              <a:t>Violence and Safety Concerns</a:t>
            </a:r>
            <a:br>
              <a:rPr lang="en-US" dirty="0"/>
            </a:br>
            <a:endParaRPr lang="ar-E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>
              <a:defRPr/>
            </a:pP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Prof.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Samia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Farouk Mahmoud, Community Health Nursing Department, </a:t>
            </a:r>
            <a:r>
              <a:rPr lang="en-US" sz="2400" b="1" dirty="0" err="1">
                <a:solidFill>
                  <a:srgbClr val="FF0000"/>
                </a:solidFill>
              </a:rPr>
              <a:t>Hilla</a:t>
            </a:r>
            <a:r>
              <a:rPr lang="en-US" sz="2400" b="1" dirty="0">
                <a:solidFill>
                  <a:srgbClr val="FF0000"/>
                </a:solidFill>
              </a:rPr>
              <a:t> University</a:t>
            </a:r>
            <a:endParaRPr lang="en-US" sz="2400" dirty="0">
              <a:solidFill>
                <a:srgbClr val="FF0000"/>
              </a:solidFill>
            </a:endParaRPr>
          </a:p>
          <a:p>
            <a:pPr algn="ctr"/>
            <a:r>
              <a:rPr lang="en-US" sz="2400" b="1" dirty="0">
                <a:solidFill>
                  <a:srgbClr val="FF0000"/>
                </a:solidFill>
              </a:rPr>
              <a:t>College of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Nursing</a:t>
            </a:r>
            <a:endParaRPr lang="en-US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280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024" y="1340768"/>
            <a:ext cx="8229600" cy="4752528"/>
          </a:xfrm>
        </p:spPr>
        <p:txBody>
          <a:bodyPr>
            <a:noAutofit/>
          </a:bodyPr>
          <a:lstStyle/>
          <a:p>
            <a:pPr lvl="0" algn="just"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b="1" dirty="0"/>
              <a:t>Types of Workplace Violence in </a:t>
            </a:r>
            <a:r>
              <a:rPr lang="en-US" sz="4400" b="1" dirty="0" smtClean="0"/>
              <a:t>Nursing.</a:t>
            </a:r>
            <a:endParaRPr lang="en-US" sz="4000" dirty="0"/>
          </a:p>
          <a:p>
            <a:pPr lvl="0" algn="just"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b="1" dirty="0" smtClean="0"/>
              <a:t>Contributing Factors.</a:t>
            </a:r>
            <a:endParaRPr lang="en-US" sz="4000" dirty="0"/>
          </a:p>
          <a:p>
            <a:pPr algn="just"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b="1" dirty="0"/>
              <a:t>Preventative </a:t>
            </a:r>
            <a:r>
              <a:rPr lang="en-US" sz="4400" b="1" dirty="0" smtClean="0"/>
              <a:t>Measures.</a:t>
            </a:r>
            <a:endParaRPr lang="en-US" sz="4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Outlines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E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06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720" y="4985792"/>
            <a:ext cx="8229600" cy="5040560"/>
          </a:xfrm>
        </p:spPr>
        <p:txBody>
          <a:bodyPr>
            <a:normAutofit/>
          </a:bodyPr>
          <a:lstStyle/>
          <a:p>
            <a:pPr algn="l" rtl="0"/>
            <a:endParaRPr lang="en-US" dirty="0"/>
          </a:p>
          <a:p>
            <a:pPr algn="l" rtl="0">
              <a:lnSpc>
                <a:spcPct val="120000"/>
              </a:lnSpc>
            </a:pPr>
            <a:endParaRPr lang="ar-EG" sz="3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 Learning objectives</a:t>
            </a:r>
            <a:endParaRPr lang="ar-EG" b="1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51521" y="1382870"/>
            <a:ext cx="843528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600" b="1" dirty="0">
                <a:solidFill>
                  <a:srgbClr val="FF0000"/>
                </a:solidFill>
              </a:rPr>
              <a:t>By the end of this lecture, the students will be able to: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Identify the types of workplace violence in nursing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Analyze contributing factors to workplace violence in nursing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Evaluate preventative measures to reduce workplace violence</a:t>
            </a:r>
          </a:p>
        </p:txBody>
      </p:sp>
    </p:spTree>
    <p:extLst>
      <p:ext uri="{BB962C8B-B14F-4D97-AF65-F5344CB8AC3E}">
        <p14:creationId xmlns:p14="http://schemas.microsoft.com/office/powerpoint/2010/main" val="59393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>
            <a:normAutofit/>
          </a:bodyPr>
          <a:lstStyle/>
          <a:p>
            <a:pPr lvl="0" algn="l" rtl="0"/>
            <a:r>
              <a:rPr lang="en-US" sz="4000" b="1" dirty="0" smtClean="0">
                <a:solidFill>
                  <a:srgbClr val="FF0000"/>
                </a:solidFill>
              </a:rPr>
              <a:t>Types </a:t>
            </a:r>
            <a:r>
              <a:rPr lang="en-US" sz="4000" b="1" dirty="0">
                <a:solidFill>
                  <a:srgbClr val="FF0000"/>
                </a:solidFill>
              </a:rPr>
              <a:t>of Workplace Violence in Nursing:</a:t>
            </a:r>
            <a:endParaRPr lang="en-US" sz="3600" dirty="0">
              <a:solidFill>
                <a:srgbClr val="FF0000"/>
              </a:solidFill>
            </a:endParaRPr>
          </a:p>
          <a:p>
            <a:pPr lvl="1" algn="l" rtl="0"/>
            <a:r>
              <a:rPr lang="en-US" sz="3600" b="1" dirty="0"/>
              <a:t>Physical assaults from patients or visitors</a:t>
            </a:r>
            <a:endParaRPr lang="en-US" sz="3200" b="1" dirty="0"/>
          </a:p>
          <a:p>
            <a:pPr lvl="1" algn="l" rtl="0"/>
            <a:r>
              <a:rPr lang="en-US" sz="3600" b="1" dirty="0"/>
              <a:t>Verbal </a:t>
            </a:r>
            <a:r>
              <a:rPr lang="en-US" sz="3600" b="1" dirty="0" smtClean="0"/>
              <a:t>abuse.</a:t>
            </a:r>
            <a:endParaRPr lang="en-US" sz="3200" b="1" dirty="0"/>
          </a:p>
          <a:p>
            <a:pPr lvl="1" algn="l" rtl="0"/>
            <a:r>
              <a:rPr lang="en-US" sz="3600" b="1" dirty="0"/>
              <a:t>Bullying and lateral violence among healthcare </a:t>
            </a:r>
            <a:r>
              <a:rPr lang="en-US" sz="3600" b="1" dirty="0" smtClean="0"/>
              <a:t>staff.</a:t>
            </a:r>
            <a:endParaRPr lang="en-US" sz="3200" b="1" dirty="0"/>
          </a:p>
          <a:p>
            <a:pPr marL="109728" indent="0" algn="l" rtl="0">
              <a:buNone/>
            </a:pP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Workplace </a:t>
            </a:r>
            <a:r>
              <a:rPr lang="en-US" sz="3600" dirty="0"/>
              <a:t>Violence and Safety </a:t>
            </a:r>
            <a:r>
              <a:rPr lang="en-US" sz="3600" dirty="0" smtClean="0"/>
              <a:t>Concerns</a:t>
            </a:r>
            <a:r>
              <a:rPr lang="en-US" sz="3600" dirty="0"/>
              <a:t/>
            </a:r>
            <a:br>
              <a:rPr lang="en-US" sz="36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2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>
            <a:normAutofit/>
          </a:bodyPr>
          <a:lstStyle/>
          <a:p>
            <a:pPr lvl="0" algn="l" rtl="0"/>
            <a:r>
              <a:rPr lang="en-US" sz="4000" b="1" dirty="0" smtClean="0">
                <a:solidFill>
                  <a:srgbClr val="FF0000"/>
                </a:solidFill>
              </a:rPr>
              <a:t>Contributing </a:t>
            </a:r>
            <a:r>
              <a:rPr lang="en-US" sz="4000" b="1" dirty="0">
                <a:solidFill>
                  <a:srgbClr val="FF0000"/>
                </a:solidFill>
              </a:rPr>
              <a:t>Factors:</a:t>
            </a:r>
            <a:endParaRPr lang="en-US" sz="3600" dirty="0">
              <a:solidFill>
                <a:srgbClr val="FF0000"/>
              </a:solidFill>
            </a:endParaRPr>
          </a:p>
          <a:p>
            <a:pPr lvl="1" algn="l" rtl="0"/>
            <a:r>
              <a:rPr lang="en-US" sz="3600" b="1" dirty="0"/>
              <a:t>High-stress environments (emergency rooms, psychiatric units)</a:t>
            </a:r>
            <a:endParaRPr lang="en-US" sz="3200" b="1" dirty="0"/>
          </a:p>
          <a:p>
            <a:pPr lvl="1" algn="l" rtl="0"/>
            <a:r>
              <a:rPr lang="en-US" sz="3600" b="1" dirty="0"/>
              <a:t>Inadequate security measures</a:t>
            </a:r>
            <a:endParaRPr lang="en-US" sz="3200" b="1" dirty="0"/>
          </a:p>
          <a:p>
            <a:pPr lvl="1" algn="l" rtl="0"/>
            <a:r>
              <a:rPr lang="en-US" sz="3600" b="1" dirty="0"/>
              <a:t>Underreporting of incidents due to fear of </a:t>
            </a:r>
            <a:r>
              <a:rPr lang="en-US" sz="3600" b="1" dirty="0" smtClean="0"/>
              <a:t>retaliation</a:t>
            </a:r>
            <a:endParaRPr lang="en-US" sz="3600" b="1" dirty="0" smtClean="0"/>
          </a:p>
          <a:p>
            <a:pPr algn="l" rtl="0"/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Workplace </a:t>
            </a:r>
            <a:r>
              <a:rPr lang="en-US" sz="3600" dirty="0"/>
              <a:t>Violence and Safety </a:t>
            </a:r>
            <a:r>
              <a:rPr lang="en-US" sz="3600" dirty="0" smtClean="0"/>
              <a:t>Concerns</a:t>
            </a:r>
            <a:r>
              <a:rPr lang="en-US" sz="3600" dirty="0"/>
              <a:t/>
            </a:r>
            <a:br>
              <a:rPr lang="en-US" sz="36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272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>
            <a:normAutofit/>
          </a:bodyPr>
          <a:lstStyle/>
          <a:p>
            <a:pPr lvl="1" algn="l" rtl="0"/>
            <a:r>
              <a:rPr lang="en-US" sz="3600" b="1" dirty="0" smtClean="0">
                <a:solidFill>
                  <a:srgbClr val="FF0000"/>
                </a:solidFill>
              </a:rPr>
              <a:t>Preventative </a:t>
            </a:r>
            <a:r>
              <a:rPr lang="en-US" sz="3600" b="1" dirty="0">
                <a:solidFill>
                  <a:srgbClr val="FF0000"/>
                </a:solidFill>
              </a:rPr>
              <a:t>Measures</a:t>
            </a:r>
            <a:r>
              <a:rPr lang="en-US" sz="3600" b="1" dirty="0" smtClean="0">
                <a:solidFill>
                  <a:srgbClr val="FF0000"/>
                </a:solidFill>
              </a:rPr>
              <a:t>:</a:t>
            </a:r>
          </a:p>
          <a:p>
            <a:pPr lvl="1" algn="l" rtl="0"/>
            <a:r>
              <a:rPr lang="en-US" sz="3200" b="1" dirty="0"/>
              <a:t>Strengthening policies on workplace violence prevention</a:t>
            </a:r>
            <a:endParaRPr lang="en-US" sz="2800" b="1" dirty="0"/>
          </a:p>
          <a:p>
            <a:pPr lvl="1" algn="l" rtl="0"/>
            <a:r>
              <a:rPr lang="en-US" sz="3200" b="1" dirty="0"/>
              <a:t>De-escalation training and conflict resolution skills.</a:t>
            </a:r>
            <a:endParaRPr lang="en-US" sz="2800" b="1" dirty="0"/>
          </a:p>
          <a:p>
            <a:pPr lvl="1" algn="l" rtl="0"/>
            <a:r>
              <a:rPr lang="en-US" sz="3200" b="1" dirty="0"/>
              <a:t>Improved security measures in healthcare facilities</a:t>
            </a:r>
            <a:endParaRPr lang="en-US" sz="2800" b="1" dirty="0"/>
          </a:p>
          <a:p>
            <a:pPr lvl="1" algn="l" rtl="0"/>
            <a:r>
              <a:rPr lang="en-US" sz="3200" b="1" dirty="0"/>
              <a:t>Encouraging open reporting</a:t>
            </a:r>
            <a:r>
              <a:rPr lang="en-US" sz="3200" b="1" dirty="0" smtClean="0"/>
              <a:t>.</a:t>
            </a:r>
            <a:r>
              <a:rPr lang="en-US" sz="3200" dirty="0">
                <a:solidFill>
                  <a:srgbClr val="FF0000"/>
                </a:solidFill>
              </a:rPr>
              <a:t/>
            </a:r>
            <a:br>
              <a:rPr lang="en-US" sz="3200" dirty="0">
                <a:solidFill>
                  <a:srgbClr val="FF0000"/>
                </a:solidFill>
              </a:rPr>
            </a:br>
            <a:endParaRPr lang="en-US" sz="3600" b="1" dirty="0"/>
          </a:p>
          <a:p>
            <a:pPr algn="l" rtl="0"/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Workplace </a:t>
            </a:r>
            <a:r>
              <a:rPr lang="en-US" sz="3600" dirty="0"/>
              <a:t>Violence and Safety </a:t>
            </a:r>
            <a:r>
              <a:rPr lang="en-US" sz="3600" dirty="0" smtClean="0"/>
              <a:t>Concerns</a:t>
            </a:r>
            <a:r>
              <a:rPr lang="en-US" sz="3600" dirty="0"/>
              <a:t/>
            </a:r>
            <a:br>
              <a:rPr lang="en-US" sz="36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095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b="1" dirty="0"/>
              <a:t>Gates, D. M. (2021).</a:t>
            </a:r>
            <a:r>
              <a:rPr lang="en-US" dirty="0"/>
              <a:t> </a:t>
            </a:r>
            <a:r>
              <a:rPr lang="en-US" i="1" dirty="0"/>
              <a:t>Workplace Violence in Healthcare: Prevention and Management Strategies.</a:t>
            </a:r>
            <a:r>
              <a:rPr lang="en-US" dirty="0"/>
              <a:t> Springer.</a:t>
            </a:r>
          </a:p>
          <a:p>
            <a:pPr algn="l" rtl="0"/>
            <a:r>
              <a:rPr lang="en-US" b="1" dirty="0" smtClean="0"/>
              <a:t>Stoops</a:t>
            </a:r>
            <a:r>
              <a:rPr lang="en-US" b="1" dirty="0"/>
              <a:t>, S. (2022).</a:t>
            </a:r>
            <a:r>
              <a:rPr lang="en-US" dirty="0"/>
              <a:t> </a:t>
            </a:r>
            <a:r>
              <a:rPr lang="en-US" i="1" dirty="0"/>
              <a:t>Workplace Safety in Healthcare: Strategies for Nurses and Healthcare Leaders.</a:t>
            </a:r>
            <a:r>
              <a:rPr lang="en-US" dirty="0"/>
              <a:t> Elsevier.</a:t>
            </a:r>
          </a:p>
          <a:p>
            <a:pPr algn="l" rtl="0"/>
            <a:r>
              <a:rPr lang="en-US" b="1" dirty="0" smtClean="0"/>
              <a:t>American </a:t>
            </a:r>
            <a:r>
              <a:rPr lang="en-US" b="1" dirty="0"/>
              <a:t>Nurses Association (ANA). (2023).</a:t>
            </a:r>
            <a:r>
              <a:rPr lang="en-US" dirty="0"/>
              <a:t> </a:t>
            </a:r>
            <a:r>
              <a:rPr lang="en-US" i="1" dirty="0"/>
              <a:t>Addressing Workplace Violence and Incivility in Nursing.</a:t>
            </a:r>
            <a:endParaRPr lang="en-US" dirty="0"/>
          </a:p>
          <a:p>
            <a:pPr algn="l" rtl="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References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047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24"/>
          </a:xfrm>
        </p:spPr>
        <p:txBody>
          <a:bodyPr>
            <a:normAutofit/>
          </a:bodyPr>
          <a:lstStyle/>
          <a:p>
            <a:pPr algn="ctr" rtl="0"/>
            <a:r>
              <a:rPr lang="en-US" sz="13800" dirty="0" smtClean="0"/>
              <a:t>Thank you</a:t>
            </a:r>
            <a:endParaRPr lang="ar-EG" sz="13800" dirty="0"/>
          </a:p>
        </p:txBody>
      </p:sp>
    </p:spTree>
    <p:extLst>
      <p:ext uri="{BB962C8B-B14F-4D97-AF65-F5344CB8AC3E}">
        <p14:creationId xmlns:p14="http://schemas.microsoft.com/office/powerpoint/2010/main" val="11192180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1791</TotalTime>
  <Words>229</Words>
  <Application>Microsoft Office PowerPoint</Application>
  <PresentationFormat>On-screen Show (4:3)</PresentationFormat>
  <Paragraphs>34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Lucida Sans Unicode</vt:lpstr>
      <vt:lpstr>Times New Roman</vt:lpstr>
      <vt:lpstr>Verdana</vt:lpstr>
      <vt:lpstr>Wingdings</vt:lpstr>
      <vt:lpstr>Wingdings 2</vt:lpstr>
      <vt:lpstr>Wingdings 3</vt:lpstr>
      <vt:lpstr>Concourse</vt:lpstr>
      <vt:lpstr>Workplace Violence and Safety Concerns </vt:lpstr>
      <vt:lpstr>Outlines </vt:lpstr>
      <vt:lpstr> Learning objectives</vt:lpstr>
      <vt:lpstr>Workplace Violence and Safety Concerns </vt:lpstr>
      <vt:lpstr>Workplace Violence and Safety Concerns </vt:lpstr>
      <vt:lpstr>Workplace Violence and Safety Concerns </vt:lpstr>
      <vt:lpstr>References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community health nursing</dc:title>
  <dc:creator>ns</dc:creator>
  <cp:lastModifiedBy>Delta Core</cp:lastModifiedBy>
  <cp:revision>233</cp:revision>
  <dcterms:created xsi:type="dcterms:W3CDTF">2023-09-13T16:20:26Z</dcterms:created>
  <dcterms:modified xsi:type="dcterms:W3CDTF">2025-03-02T22:35:14Z</dcterms:modified>
</cp:coreProperties>
</file>