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301" r:id="rId6"/>
    <p:sldId id="279" r:id="rId7"/>
    <p:sldId id="302" r:id="rId8"/>
    <p:sldId id="260" r:id="rId9"/>
    <p:sldId id="263" r:id="rId10"/>
    <p:sldId id="300" r:id="rId11"/>
    <p:sldId id="264" r:id="rId12"/>
    <p:sldId id="304" r:id="rId13"/>
    <p:sldId id="305" r:id="rId14"/>
    <p:sldId id="298" r:id="rId15"/>
    <p:sldId id="265" r:id="rId16"/>
    <p:sldId id="291" r:id="rId17"/>
    <p:sldId id="306" r:id="rId18"/>
    <p:sldId id="307" r:id="rId19"/>
    <p:sldId id="290" r:id="rId20"/>
    <p:sldId id="281" r:id="rId21"/>
    <p:sldId id="266" r:id="rId22"/>
    <p:sldId id="292" r:id="rId23"/>
    <p:sldId id="296" r:id="rId24"/>
    <p:sldId id="308" r:id="rId25"/>
    <p:sldId id="267" r:id="rId26"/>
    <p:sldId id="293" r:id="rId27"/>
    <p:sldId id="297" r:id="rId28"/>
    <p:sldId id="283" r:id="rId29"/>
    <p:sldId id="269" r:id="rId30"/>
    <p:sldId id="295" r:id="rId31"/>
    <p:sldId id="310" r:id="rId32"/>
    <p:sldId id="309" r:id="rId3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8E13D1C-91AA-44A2-A8C1-A7B2A3E50CF4}" type="datetimeFigureOut">
              <a:rPr lang="ar-EG" smtClean="0"/>
              <a:t>06/09/1446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9BAF170-C79F-43F1-A62B-FE238C338368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56780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AF170-C79F-43F1-A62B-FE238C338368}" type="slidenum">
              <a:rPr lang="ar-EG" smtClean="0"/>
              <a:t>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28715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AF170-C79F-43F1-A62B-FE238C338368}" type="slidenum">
              <a:rPr lang="ar-EG" smtClean="0"/>
              <a:t>9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66141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AF170-C79F-43F1-A62B-FE238C338368}" type="slidenum">
              <a:rPr lang="ar-EG" smtClean="0"/>
              <a:t>11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8941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AF170-C79F-43F1-A62B-FE238C338368}" type="slidenum">
              <a:rPr lang="ar-EG" smtClean="0"/>
              <a:t>13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2012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06/09/1446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health-topics/health-promotion" TargetMode="External"/><Relationship Id="rId2" Type="http://schemas.openxmlformats.org/officeDocument/2006/relationships/hyperlink" Target="https://www.who.int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4632" cy="2025570"/>
          </a:xfrm>
        </p:spPr>
        <p:txBody>
          <a:bodyPr>
            <a:normAutofit/>
          </a:bodyPr>
          <a:lstStyle/>
          <a:p>
            <a:pPr algn="ctr" rtl="0"/>
            <a:r>
              <a:rPr lang="en-US" dirty="0" smtClean="0"/>
              <a:t>Model </a:t>
            </a:r>
            <a:r>
              <a:rPr lang="en-US" dirty="0"/>
              <a:t>of </a:t>
            </a:r>
            <a:r>
              <a:rPr lang="en-US" dirty="0" smtClean="0"/>
              <a:t>Health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ctr" rtl="0"/>
            <a:r>
              <a:rPr lang="en-US" sz="3900" b="1" dirty="0">
                <a:solidFill>
                  <a:srgbClr val="FF0000"/>
                </a:solidFill>
              </a:rPr>
              <a:t>Dr. </a:t>
            </a:r>
            <a:r>
              <a:rPr lang="en-US" sz="3900" b="1" dirty="0" err="1">
                <a:solidFill>
                  <a:srgbClr val="FF0000"/>
                </a:solidFill>
              </a:rPr>
              <a:t>Samia</a:t>
            </a:r>
            <a:r>
              <a:rPr lang="en-US" sz="3900" b="1" dirty="0">
                <a:solidFill>
                  <a:srgbClr val="FF0000"/>
                </a:solidFill>
              </a:rPr>
              <a:t> Farouk Mahmoud</a:t>
            </a:r>
          </a:p>
          <a:p>
            <a:pPr algn="ctr" rtl="0"/>
            <a:r>
              <a:rPr lang="en-US" b="1" dirty="0">
                <a:solidFill>
                  <a:schemeClr val="tx1"/>
                </a:solidFill>
              </a:rPr>
              <a:t>Assistant professor of community health nursing</a:t>
            </a:r>
            <a:endParaRPr lang="ar-EG" b="1" dirty="0">
              <a:solidFill>
                <a:schemeClr val="tx1"/>
              </a:solidFill>
            </a:endParaRPr>
          </a:p>
          <a:p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81217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/>
          </a:bodyPr>
          <a:lstStyle/>
          <a:p>
            <a:pPr lvl="0" algn="l" rtl="0">
              <a:lnSpc>
                <a:spcPct val="200000"/>
              </a:lnSpc>
            </a:pPr>
            <a:r>
              <a:rPr lang="en-US" b="1" dirty="0" smtClean="0"/>
              <a:t>Definition </a:t>
            </a:r>
            <a:r>
              <a:rPr lang="en-US" b="1" dirty="0"/>
              <a:t>of health. </a:t>
            </a:r>
          </a:p>
          <a:p>
            <a:pPr lvl="0" algn="l" rtl="0">
              <a:lnSpc>
                <a:spcPct val="200000"/>
              </a:lnSpc>
            </a:pPr>
            <a:r>
              <a:rPr lang="en-US" b="1" dirty="0" err="1" smtClean="0"/>
              <a:t>Meikirch</a:t>
            </a:r>
            <a:r>
              <a:rPr lang="en-US" b="1" dirty="0" smtClean="0"/>
              <a:t> </a:t>
            </a:r>
            <a:r>
              <a:rPr lang="en-US" b="1" dirty="0"/>
              <a:t>model of health.</a:t>
            </a:r>
          </a:p>
          <a:p>
            <a:pPr lvl="0" algn="l" rtl="0">
              <a:lnSpc>
                <a:spcPct val="200000"/>
              </a:lnSpc>
            </a:pPr>
            <a:r>
              <a:rPr lang="en-US" b="1" dirty="0"/>
              <a:t>Health continuum: Wellness-Illness. </a:t>
            </a:r>
          </a:p>
          <a:p>
            <a:pPr lvl="0" algn="l" rtl="0">
              <a:lnSpc>
                <a:spcPct val="200000"/>
              </a:lnSpc>
            </a:pPr>
            <a:r>
              <a:rPr lang="en-US" b="1" dirty="0"/>
              <a:t>Role of nurse in achieving health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b="1" u="sng" dirty="0" smtClean="0">
                <a:solidFill>
                  <a:srgbClr val="FF0000"/>
                </a:solidFill>
              </a:rPr>
              <a:t>Outlines</a:t>
            </a:r>
            <a:r>
              <a:rPr lang="en-US" b="1" u="sng" dirty="0">
                <a:solidFill>
                  <a:srgbClr val="FF0000"/>
                </a:solidFill>
              </a:rPr>
              <a:t>: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20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By </a:t>
            </a:r>
            <a:r>
              <a:rPr lang="en-US" b="1" dirty="0">
                <a:solidFill>
                  <a:srgbClr val="FF0000"/>
                </a:solidFill>
              </a:rPr>
              <a:t>the end of this lecture the undergraduate students should be able to:</a:t>
            </a:r>
          </a:p>
          <a:p>
            <a:pPr lvl="0" algn="l" rtl="0">
              <a:lnSpc>
                <a:spcPct val="200000"/>
              </a:lnSpc>
            </a:pPr>
            <a:r>
              <a:rPr lang="en-US" b="1" dirty="0"/>
              <a:t>Define health. </a:t>
            </a:r>
          </a:p>
          <a:p>
            <a:pPr lvl="0" algn="l" rtl="0">
              <a:lnSpc>
                <a:spcPct val="200000"/>
              </a:lnSpc>
            </a:pPr>
            <a:r>
              <a:rPr lang="en-US" b="1" dirty="0" smtClean="0"/>
              <a:t>Identify and draw the </a:t>
            </a:r>
            <a:r>
              <a:rPr lang="en-US" b="1" dirty="0" err="1"/>
              <a:t>Meikirch</a:t>
            </a:r>
            <a:r>
              <a:rPr lang="en-US" b="1" dirty="0"/>
              <a:t> model of health.</a:t>
            </a:r>
          </a:p>
          <a:p>
            <a:pPr lvl="0" algn="l" rtl="0">
              <a:lnSpc>
                <a:spcPct val="200000"/>
              </a:lnSpc>
            </a:pPr>
            <a:r>
              <a:rPr lang="en-US" b="1" dirty="0"/>
              <a:t>Describe and draw the health continuum: Wellness-Illness. </a:t>
            </a:r>
          </a:p>
          <a:p>
            <a:pPr lvl="0" algn="l" rtl="0">
              <a:lnSpc>
                <a:spcPct val="200000"/>
              </a:lnSpc>
            </a:pPr>
            <a:r>
              <a:rPr lang="en-US" b="1" dirty="0" smtClean="0"/>
              <a:t>Apply the </a:t>
            </a:r>
            <a:r>
              <a:rPr lang="en-US" b="1" dirty="0" smtClean="0"/>
              <a:t>role </a:t>
            </a:r>
            <a:r>
              <a:rPr lang="en-US" b="1" dirty="0"/>
              <a:t>of nurse in achieving health</a:t>
            </a:r>
            <a:r>
              <a:rPr lang="en-US" b="1" dirty="0" smtClean="0"/>
              <a:t>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b="1" u="sng" dirty="0" smtClean="0">
                <a:solidFill>
                  <a:srgbClr val="FF0000"/>
                </a:solidFill>
              </a:rPr>
              <a:t>Learning </a:t>
            </a:r>
            <a:r>
              <a:rPr lang="en-US" b="1" u="sng" dirty="0">
                <a:solidFill>
                  <a:srgbClr val="FF0000"/>
                </a:solidFill>
              </a:rPr>
              <a:t>objectives:</a:t>
            </a:r>
            <a:r>
              <a:rPr lang="en-US" i="1" u="sng" dirty="0">
                <a:solidFill>
                  <a:srgbClr val="FF0000"/>
                </a:solidFill>
              </a:rPr>
              <a:t/>
            </a:r>
            <a:br>
              <a:rPr lang="en-US" i="1" u="sng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/>
          </a:bodyPr>
          <a:lstStyle/>
          <a:p>
            <a:pPr algn="just" rtl="0">
              <a:lnSpc>
                <a:spcPct val="170000"/>
              </a:lnSpc>
            </a:pPr>
            <a:r>
              <a:rPr lang="en-US" sz="2800" b="1" dirty="0" smtClean="0"/>
              <a:t>Before </a:t>
            </a:r>
            <a:r>
              <a:rPr lang="en-US" sz="2800" b="1" dirty="0"/>
              <a:t>discussing about health education, it is imperative to conceptualize </a:t>
            </a:r>
            <a:r>
              <a:rPr lang="en-US" sz="2800" b="1" u="sng" dirty="0" smtClean="0">
                <a:solidFill>
                  <a:srgbClr val="FF0000"/>
                </a:solidFill>
              </a:rPr>
              <a:t>what </a:t>
            </a:r>
            <a:r>
              <a:rPr lang="en-US" sz="2800" b="1" u="sng" dirty="0">
                <a:solidFill>
                  <a:srgbClr val="FF0000"/>
                </a:solidFill>
              </a:rPr>
              <a:t>health itself means. </a:t>
            </a:r>
            <a:endParaRPr lang="en-US" sz="2800" b="1" u="sng" dirty="0" smtClean="0">
              <a:solidFill>
                <a:srgbClr val="FF0000"/>
              </a:solidFill>
            </a:endParaRPr>
          </a:p>
          <a:p>
            <a:pPr algn="just" rtl="0">
              <a:lnSpc>
                <a:spcPct val="170000"/>
              </a:lnSpc>
            </a:pPr>
            <a:r>
              <a:rPr lang="en-US" sz="2800" b="1" dirty="0" smtClean="0"/>
              <a:t>Health </a:t>
            </a:r>
            <a:r>
              <a:rPr lang="en-US" sz="2800" b="1" dirty="0"/>
              <a:t>is a highly subjective </a:t>
            </a:r>
            <a:r>
              <a:rPr lang="en-US" sz="2800" b="1" dirty="0" smtClean="0"/>
              <a:t>concept.</a:t>
            </a:r>
          </a:p>
          <a:p>
            <a:pPr algn="just" rtl="0">
              <a:lnSpc>
                <a:spcPct val="17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Good </a:t>
            </a:r>
            <a:r>
              <a:rPr lang="en-US" sz="2800" b="1" dirty="0">
                <a:solidFill>
                  <a:srgbClr val="FF0000"/>
                </a:solidFill>
              </a:rPr>
              <a:t>health </a:t>
            </a:r>
            <a:r>
              <a:rPr lang="en-US" sz="2800" b="1" dirty="0"/>
              <a:t>means </a:t>
            </a:r>
            <a:r>
              <a:rPr lang="en-US" sz="2800" b="1" dirty="0">
                <a:solidFill>
                  <a:srgbClr val="FF0000"/>
                </a:solidFill>
              </a:rPr>
              <a:t>different things to different people,</a:t>
            </a:r>
            <a:r>
              <a:rPr lang="en-US" sz="2800" b="1" dirty="0"/>
              <a:t> and its meaning varies according to individual and community </a:t>
            </a:r>
            <a:r>
              <a:rPr lang="en-US" sz="2800" b="1" dirty="0" smtClean="0"/>
              <a:t>expectations.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92445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0">
              <a:lnSpc>
                <a:spcPct val="170000"/>
              </a:lnSpc>
            </a:pPr>
            <a:r>
              <a:rPr lang="en-US" b="1" dirty="0">
                <a:solidFill>
                  <a:srgbClr val="FF0000"/>
                </a:solidFill>
              </a:rPr>
              <a:t>Many people consider themselves healthy if they are free of </a:t>
            </a:r>
            <a:r>
              <a:rPr lang="en-US" b="1" u="sng" dirty="0">
                <a:solidFill>
                  <a:srgbClr val="FF0000"/>
                </a:solidFill>
              </a:rPr>
              <a:t>disease or disability</a:t>
            </a:r>
            <a:r>
              <a:rPr lang="en-US" b="1" u="sng" dirty="0"/>
              <a:t>. </a:t>
            </a:r>
          </a:p>
          <a:p>
            <a:pPr algn="just" rtl="0">
              <a:lnSpc>
                <a:spcPct val="170000"/>
              </a:lnSpc>
            </a:pPr>
            <a:r>
              <a:rPr lang="en-US" b="1" dirty="0">
                <a:solidFill>
                  <a:srgbClr val="FF0000"/>
                </a:solidFill>
              </a:rPr>
              <a:t>However, </a:t>
            </a:r>
            <a:r>
              <a:rPr lang="en-US" b="1" dirty="0"/>
              <a:t>people who have a disease or disability may also see themselves as being in </a:t>
            </a:r>
            <a:r>
              <a:rPr lang="en-US" b="1" dirty="0">
                <a:solidFill>
                  <a:srgbClr val="FF0000"/>
                </a:solidFill>
              </a:rPr>
              <a:t>good health</a:t>
            </a:r>
            <a:r>
              <a:rPr lang="en-US" b="1" dirty="0"/>
              <a:t> if they are able to manage their condition so that </a:t>
            </a:r>
            <a:r>
              <a:rPr lang="en-US" b="1" dirty="0">
                <a:solidFill>
                  <a:srgbClr val="FF0000"/>
                </a:solidFill>
              </a:rPr>
              <a:t>it does not impact greatly on their </a:t>
            </a:r>
            <a:r>
              <a:rPr lang="en-US" b="1" u="sng" dirty="0">
                <a:solidFill>
                  <a:srgbClr val="FF0000"/>
                </a:solidFill>
              </a:rPr>
              <a:t>quality of life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pPr algn="just">
              <a:lnSpc>
                <a:spcPct val="170000"/>
              </a:lnSpc>
            </a:pPr>
            <a:endParaRPr lang="ar-EG" b="1" dirty="0">
              <a:solidFill>
                <a:srgbClr val="FF0000"/>
              </a:solidFill>
            </a:endParaRPr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0898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rgbClr val="FF0000"/>
                </a:solidFill>
              </a:rPr>
              <a:t>1: Why is it important to understand the concept of </a:t>
            </a:r>
            <a:r>
              <a:rPr lang="en-US" b="1" dirty="0" smtClean="0">
                <a:solidFill>
                  <a:srgbClr val="FF0000"/>
                </a:solidFill>
              </a:rPr>
              <a:t>health?</a:t>
            </a:r>
            <a:endParaRPr lang="en-US" b="1" dirty="0">
              <a:solidFill>
                <a:srgbClr val="FF0000"/>
              </a:solidFill>
            </a:endParaRPr>
          </a:p>
          <a:p>
            <a:pPr algn="l" rtl="0"/>
            <a:r>
              <a:rPr lang="en-US" b="1" dirty="0"/>
              <a:t>A) To establish a fixed definition of health for everyone.</a:t>
            </a:r>
          </a:p>
          <a:p>
            <a:pPr algn="l" rtl="0"/>
            <a:r>
              <a:rPr lang="en-US" b="1" dirty="0"/>
              <a:t>B) To highlight the importance of disease prevention.</a:t>
            </a:r>
          </a:p>
          <a:p>
            <a:pPr algn="l" rtl="0"/>
            <a:r>
              <a:rPr lang="en-US" b="1" dirty="0"/>
              <a:t>C) To acknowledge the subjective nature of health and its varied </a:t>
            </a:r>
            <a:r>
              <a:rPr lang="en-US" b="1" dirty="0" smtClean="0"/>
              <a:t>interpretations.</a:t>
            </a:r>
            <a:endParaRPr lang="ar-EG" b="1" dirty="0"/>
          </a:p>
          <a:p>
            <a:pPr algn="l" rtl="0"/>
            <a:r>
              <a:rPr lang="en-US" b="1" dirty="0" smtClean="0"/>
              <a:t>D</a:t>
            </a:r>
            <a:r>
              <a:rPr lang="en-US" b="1" dirty="0"/>
              <a:t>) To promote a universal approach to health education</a:t>
            </a:r>
            <a:r>
              <a:rPr lang="en-US" b="1" dirty="0" smtClean="0"/>
              <a:t>.</a:t>
            </a:r>
          </a:p>
          <a:p>
            <a:pPr marL="109728" indent="0" algn="l" rtl="0">
              <a:buNone/>
            </a:pPr>
            <a:endParaRPr lang="en-US" b="1" dirty="0"/>
          </a:p>
          <a:p>
            <a:pPr marL="109728" indent="0" algn="l" rtl="0">
              <a:buNone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65276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24536"/>
          </a:xfrm>
        </p:spPr>
        <p:txBody>
          <a:bodyPr>
            <a:normAutofit/>
          </a:bodyPr>
          <a:lstStyle/>
          <a:p>
            <a:pPr marL="109728" indent="0" algn="just" rtl="0">
              <a:buNone/>
            </a:pPr>
            <a:r>
              <a:rPr lang="en-US" b="1" dirty="0">
                <a:solidFill>
                  <a:srgbClr val="FF0000"/>
                </a:solidFill>
              </a:rPr>
              <a:t>3. How might individuals with diseases or disabilities view their </a:t>
            </a:r>
            <a:r>
              <a:rPr lang="en-US" b="1" dirty="0" smtClean="0">
                <a:solidFill>
                  <a:srgbClr val="FF0000"/>
                </a:solidFill>
              </a:rPr>
              <a:t>health?</a:t>
            </a:r>
            <a:endParaRPr lang="en-US" b="1" dirty="0">
              <a:solidFill>
                <a:srgbClr val="FF0000"/>
              </a:solidFill>
            </a:endParaRPr>
          </a:p>
          <a:p>
            <a:pPr algn="just" rtl="0"/>
            <a:r>
              <a:rPr lang="en-US" b="1" dirty="0"/>
              <a:t>A) They always perceive themselves as unhealthy.</a:t>
            </a:r>
          </a:p>
          <a:p>
            <a:pPr algn="just" rtl="0"/>
            <a:r>
              <a:rPr lang="en-US" b="1" dirty="0"/>
              <a:t>B) They focus exclusively </a:t>
            </a:r>
            <a:r>
              <a:rPr lang="en-US" b="1" dirty="0" smtClean="0"/>
              <a:t>on </a:t>
            </a:r>
            <a:r>
              <a:rPr lang="en-US" b="1" dirty="0"/>
              <a:t>managing their conditions.</a:t>
            </a:r>
          </a:p>
          <a:p>
            <a:pPr algn="just" rtl="0"/>
            <a:r>
              <a:rPr lang="en-US" b="1" dirty="0"/>
              <a:t>C) They may still consider themselves in good health if they can manage their </a:t>
            </a:r>
            <a:r>
              <a:rPr lang="en-US" b="1" dirty="0" smtClean="0"/>
              <a:t>condition's.</a:t>
            </a:r>
            <a:endParaRPr lang="en-US" b="1" dirty="0"/>
          </a:p>
          <a:p>
            <a:pPr algn="just" rtl="0"/>
            <a:r>
              <a:rPr lang="en-US" b="1" dirty="0"/>
              <a:t>D) They believe that good health is unattainable </a:t>
            </a:r>
            <a:r>
              <a:rPr lang="ar-EG" b="1" dirty="0" smtClean="0"/>
              <a:t> بعيد </a:t>
            </a:r>
            <a:r>
              <a:rPr lang="ar-EG" b="1" dirty="0"/>
              <a:t>المنال </a:t>
            </a:r>
            <a:r>
              <a:rPr lang="en-US" b="1" dirty="0" smtClean="0"/>
              <a:t>for </a:t>
            </a:r>
            <a:r>
              <a:rPr lang="en-US" b="1" dirty="0"/>
              <a:t>them.</a:t>
            </a:r>
          </a:p>
          <a:p>
            <a:pPr algn="just" rtl="0"/>
            <a:endParaRPr lang="en-US" b="1" dirty="0"/>
          </a:p>
          <a:p>
            <a:pPr algn="just"/>
            <a:endParaRPr lang="ar-EG" b="1" dirty="0"/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694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just" rtl="0"/>
            <a:endParaRPr lang="en-US" dirty="0" smtClean="0"/>
          </a:p>
          <a:p>
            <a:pPr algn="just" rtl="0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In </a:t>
            </a:r>
            <a:r>
              <a:rPr lang="en-US" b="1" dirty="0">
                <a:solidFill>
                  <a:srgbClr val="FF0000"/>
                </a:solidFill>
              </a:rPr>
              <a:t>1948</a:t>
            </a:r>
            <a:r>
              <a:rPr lang="en-US" b="1" dirty="0"/>
              <a:t>, World Health Organization (WHO) defined health in its </a:t>
            </a:r>
            <a:r>
              <a:rPr lang="en-US" b="1" dirty="0">
                <a:solidFill>
                  <a:srgbClr val="FF0000"/>
                </a:solidFill>
              </a:rPr>
              <a:t>constitution</a:t>
            </a:r>
            <a:r>
              <a:rPr lang="en-US" b="1" dirty="0"/>
              <a:t> </a:t>
            </a:r>
            <a:r>
              <a:rPr lang="en-US" b="1" dirty="0" smtClean="0"/>
              <a:t>as </a:t>
            </a:r>
            <a:r>
              <a:rPr lang="en-US" b="1" dirty="0"/>
              <a:t>“a state of </a:t>
            </a:r>
            <a:r>
              <a:rPr lang="en-US" b="1" dirty="0">
                <a:solidFill>
                  <a:srgbClr val="FF0000"/>
                </a:solidFill>
              </a:rPr>
              <a:t>complete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physical, mental, and social well</a:t>
            </a:r>
            <a:r>
              <a:rPr lang="en-US" b="1" dirty="0"/>
              <a:t>-being and </a:t>
            </a:r>
            <a:r>
              <a:rPr lang="en-US" b="1" dirty="0">
                <a:solidFill>
                  <a:srgbClr val="FF0000"/>
                </a:solidFill>
              </a:rPr>
              <a:t>not merely the absence of disease </a:t>
            </a:r>
            <a:r>
              <a:rPr lang="en-US" b="1" dirty="0"/>
              <a:t>or infirmity”.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b="1" u="sng" dirty="0" smtClean="0">
                <a:solidFill>
                  <a:srgbClr val="FF0000"/>
                </a:solidFill>
              </a:rPr>
              <a:t>Definition </a:t>
            </a:r>
            <a:r>
              <a:rPr lang="en-US" b="1" u="sng" dirty="0">
                <a:solidFill>
                  <a:srgbClr val="FF0000"/>
                </a:solidFill>
              </a:rPr>
              <a:t>of Health: 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1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algn="just" rtl="0"/>
            <a:r>
              <a:rPr lang="en-US" b="1" dirty="0" smtClean="0"/>
              <a:t>was </a:t>
            </a:r>
            <a:r>
              <a:rPr lang="en-US" b="1" dirty="0"/>
              <a:t>held in </a:t>
            </a:r>
            <a:r>
              <a:rPr lang="en-US" b="1" dirty="0">
                <a:solidFill>
                  <a:srgbClr val="FF0000"/>
                </a:solidFill>
              </a:rPr>
              <a:t>Ottawa</a:t>
            </a:r>
            <a:r>
              <a:rPr lang="en-US" b="1" dirty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Canada</a:t>
            </a:r>
            <a:r>
              <a:rPr lang="en-US" b="1" dirty="0" smtClean="0"/>
              <a:t>. </a:t>
            </a:r>
            <a:r>
              <a:rPr lang="en-US" b="1" dirty="0"/>
              <a:t>Health was defined </a:t>
            </a:r>
            <a:r>
              <a:rPr lang="en-US" b="1" dirty="0">
                <a:solidFill>
                  <a:srgbClr val="FF0000"/>
                </a:solidFill>
              </a:rPr>
              <a:t>more broadly, 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 rtl="0"/>
            <a:r>
              <a:rPr lang="en-US" b="1" dirty="0" smtClean="0"/>
              <a:t>health </a:t>
            </a:r>
            <a:r>
              <a:rPr lang="en-US" b="1" dirty="0"/>
              <a:t>has been considered </a:t>
            </a:r>
            <a:r>
              <a:rPr lang="en-US" b="1" dirty="0">
                <a:solidFill>
                  <a:srgbClr val="FF0000"/>
                </a:solidFill>
              </a:rPr>
              <a:t>less as an abstract state </a:t>
            </a:r>
            <a:r>
              <a:rPr lang="en-US" b="1" dirty="0"/>
              <a:t>and more as </a:t>
            </a:r>
            <a:r>
              <a:rPr lang="en-US" b="1" u="sng" dirty="0">
                <a:solidFill>
                  <a:srgbClr val="FF0000"/>
                </a:solidFill>
              </a:rPr>
              <a:t>a means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to an </a:t>
            </a:r>
            <a:r>
              <a:rPr lang="en-US" b="1" dirty="0" smtClean="0"/>
              <a:t>end. </a:t>
            </a:r>
            <a:endParaRPr lang="ar-EG" b="1" dirty="0" smtClean="0"/>
          </a:p>
          <a:p>
            <a:pPr algn="just" rtl="0"/>
            <a:r>
              <a:rPr lang="en-US" b="1" u="sng" dirty="0" smtClean="0">
                <a:solidFill>
                  <a:srgbClr val="FF0000"/>
                </a:solidFill>
              </a:rPr>
              <a:t>Health </a:t>
            </a:r>
            <a:r>
              <a:rPr lang="en-US" b="1" u="sng" dirty="0">
                <a:solidFill>
                  <a:srgbClr val="FF0000"/>
                </a:solidFill>
              </a:rPr>
              <a:t>is a resource for everyday life</a:t>
            </a:r>
            <a:r>
              <a:rPr lang="en-US" b="1" u="sng" dirty="0"/>
              <a:t>, not the object of living. </a:t>
            </a:r>
            <a:endParaRPr lang="ar-EG" b="1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Conference on Health Promotion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03244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b="1" dirty="0" smtClean="0"/>
              <a:t>a</a:t>
            </a:r>
            <a:r>
              <a:rPr lang="en-US" b="1" dirty="0"/>
              <a:t>. As an abstract state</a:t>
            </a:r>
          </a:p>
          <a:p>
            <a:pPr algn="l" rtl="0">
              <a:lnSpc>
                <a:spcPct val="150000"/>
              </a:lnSpc>
            </a:pPr>
            <a:r>
              <a:rPr lang="en-US" b="1" dirty="0"/>
              <a:t>b. As an individual goal</a:t>
            </a:r>
          </a:p>
          <a:p>
            <a:pPr algn="l" rtl="0">
              <a:lnSpc>
                <a:spcPct val="150000"/>
              </a:lnSpc>
            </a:pPr>
            <a:r>
              <a:rPr lang="en-US" b="1" dirty="0"/>
              <a:t>c. As a resource for everyday </a:t>
            </a:r>
            <a:r>
              <a:rPr lang="en-US" b="1" dirty="0" smtClean="0"/>
              <a:t>life</a:t>
            </a:r>
          </a:p>
          <a:p>
            <a:pPr algn="l" rtl="0">
              <a:lnSpc>
                <a:spcPct val="150000"/>
              </a:lnSpc>
            </a:pPr>
            <a:r>
              <a:rPr lang="en-US" b="1" dirty="0" smtClean="0"/>
              <a:t>d. As a luxury for the elite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How </a:t>
            </a:r>
            <a:r>
              <a:rPr lang="en-US" dirty="0">
                <a:solidFill>
                  <a:srgbClr val="FF0000"/>
                </a:solidFill>
              </a:rPr>
              <a:t>did the Ottawa Charter redefine the concept of health</a:t>
            </a:r>
            <a:r>
              <a:rPr lang="ar-EG" dirty="0">
                <a:solidFill>
                  <a:srgbClr val="FF0000"/>
                </a:solidFill>
              </a:rPr>
              <a:t>?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0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752528"/>
          </a:xfrm>
        </p:spPr>
        <p:txBody>
          <a:bodyPr>
            <a:normAutofit/>
          </a:bodyPr>
          <a:lstStyle/>
          <a:p>
            <a:pPr algn="just" rtl="0">
              <a:lnSpc>
                <a:spcPct val="170000"/>
              </a:lnSpc>
            </a:pPr>
            <a:r>
              <a:rPr lang="en-US" b="1" u="sng" dirty="0" smtClean="0"/>
              <a:t>Health </a:t>
            </a:r>
            <a:r>
              <a:rPr lang="en-US" b="1" u="sng" dirty="0"/>
              <a:t>is </a:t>
            </a:r>
            <a:r>
              <a:rPr lang="en-US" b="1" u="sng" dirty="0">
                <a:solidFill>
                  <a:srgbClr val="FF0000"/>
                </a:solidFill>
              </a:rPr>
              <a:t>a dynamic state </a:t>
            </a:r>
            <a:r>
              <a:rPr lang="en-US" b="1" u="sng" dirty="0"/>
              <a:t>of </a:t>
            </a:r>
            <a:r>
              <a:rPr lang="en-US" b="1" u="sng" dirty="0">
                <a:solidFill>
                  <a:srgbClr val="FF0000"/>
                </a:solidFill>
              </a:rPr>
              <a:t>wellbeing</a:t>
            </a:r>
            <a:r>
              <a:rPr lang="en-US" b="1" u="sng" dirty="0"/>
              <a:t> characterized by </a:t>
            </a:r>
            <a:r>
              <a:rPr lang="en-US" b="1" u="sng" dirty="0">
                <a:solidFill>
                  <a:srgbClr val="FF0000"/>
                </a:solidFill>
              </a:rPr>
              <a:t>a physical, mental and social potential,</a:t>
            </a:r>
            <a:r>
              <a:rPr lang="en-US" b="1" dirty="0"/>
              <a:t> which </a:t>
            </a:r>
            <a:r>
              <a:rPr lang="en-US" b="1" dirty="0">
                <a:solidFill>
                  <a:srgbClr val="FF0000"/>
                </a:solidFill>
              </a:rPr>
              <a:t>satisfies the demands </a:t>
            </a:r>
            <a:r>
              <a:rPr lang="en-US" b="1" dirty="0"/>
              <a:t>of a life </a:t>
            </a:r>
            <a:r>
              <a:rPr lang="en-US" b="1" dirty="0" smtClean="0">
                <a:solidFill>
                  <a:srgbClr val="FF0000"/>
                </a:solidFill>
              </a:rPr>
              <a:t>suitable </a:t>
            </a:r>
            <a:r>
              <a:rPr lang="en-US" b="1" dirty="0" smtClean="0"/>
              <a:t> </a:t>
            </a:r>
            <a:r>
              <a:rPr lang="en-US" b="1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age, culture, and personal responsibility.</a:t>
            </a:r>
            <a:r>
              <a:rPr lang="en-US" b="1" dirty="0"/>
              <a:t> If the potential is </a:t>
            </a:r>
            <a:r>
              <a:rPr lang="en-US" b="1" dirty="0">
                <a:solidFill>
                  <a:srgbClr val="FF0000"/>
                </a:solidFill>
              </a:rPr>
              <a:t>insufficient </a:t>
            </a:r>
            <a:r>
              <a:rPr lang="en-US" b="1" dirty="0"/>
              <a:t>to satisfy these demands the </a:t>
            </a:r>
            <a:r>
              <a:rPr lang="en-US" b="1" u="sng" dirty="0">
                <a:solidFill>
                  <a:srgbClr val="FF0000"/>
                </a:solidFill>
              </a:rPr>
              <a:t>state</a:t>
            </a:r>
            <a:r>
              <a:rPr lang="en-US" b="1" u="sng" dirty="0"/>
              <a:t> is disease</a:t>
            </a:r>
            <a:r>
              <a:rPr lang="en-US" b="1" dirty="0"/>
              <a:t>. </a:t>
            </a: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dirty="0" err="1" smtClean="0">
                <a:solidFill>
                  <a:srgbClr val="FF0000"/>
                </a:solidFill>
              </a:rPr>
              <a:t>Meikirch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182362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lvl="0" indent="-514350" algn="l" rtl="0" fontAlgn="base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Demands </a:t>
            </a:r>
            <a:r>
              <a:rPr lang="en-US" b="1" dirty="0">
                <a:solidFill>
                  <a:srgbClr val="FF0000"/>
                </a:solidFill>
              </a:rPr>
              <a:t>of life</a:t>
            </a:r>
          </a:p>
          <a:p>
            <a:pPr marL="624078" lvl="0" indent="-514350" algn="l" rtl="0" fontAlgn="base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Biologically given potential</a:t>
            </a:r>
          </a:p>
          <a:p>
            <a:pPr marL="624078" lvl="0" indent="-514350" algn="l" rtl="0" fontAlgn="base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Personally acquired potential</a:t>
            </a:r>
          </a:p>
          <a:p>
            <a:pPr marL="624078" lvl="0" indent="-514350" algn="l" rtl="0" fontAlgn="base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Social determinants of health</a:t>
            </a:r>
          </a:p>
          <a:p>
            <a:pPr marL="624078" lvl="0" indent="-514350" algn="l" rtl="0" fontAlgn="base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Environmental determinants of health</a:t>
            </a:r>
          </a:p>
          <a:p>
            <a:pPr marL="109728" indent="0" algn="ctr" rtl="0">
              <a:buNone/>
            </a:pPr>
            <a:endParaRPr lang="en-US" b="1" u="sng" dirty="0" smtClean="0"/>
          </a:p>
          <a:p>
            <a:pPr marL="109728" indent="0" algn="ctr" rtl="0">
              <a:buNone/>
            </a:pPr>
            <a:r>
              <a:rPr lang="en-US" b="1" u="sng" dirty="0" smtClean="0"/>
              <a:t>These </a:t>
            </a:r>
            <a:r>
              <a:rPr lang="en-US" b="1" u="sng" dirty="0"/>
              <a:t>five components are interacting with each other by </a:t>
            </a:r>
            <a:r>
              <a:rPr lang="en-US" b="1" u="sng" dirty="0">
                <a:solidFill>
                  <a:srgbClr val="FF0000"/>
                </a:solidFill>
              </a:rPr>
              <a:t>ten complex interactions</a:t>
            </a:r>
            <a:endParaRPr lang="ar-EG" b="1" u="sng" dirty="0">
              <a:solidFill>
                <a:srgbClr val="FF0000"/>
              </a:solidFill>
            </a:endParaRPr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Five </a:t>
            </a:r>
            <a:r>
              <a:rPr lang="en-US" dirty="0"/>
              <a:t>components of </a:t>
            </a:r>
            <a:r>
              <a:rPr lang="en-US" dirty="0" err="1"/>
              <a:t>Meikirch</a:t>
            </a:r>
            <a:r>
              <a:rPr lang="en-US" dirty="0"/>
              <a:t> model:</a:t>
            </a:r>
            <a:br>
              <a:rPr lang="en-US" dirty="0"/>
            </a:b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863148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7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952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/>
          </a:bodyPr>
          <a:lstStyle/>
          <a:p>
            <a:r>
              <a:rPr lang="en-US" b="1" dirty="0" smtClean="0"/>
              <a:t>:</a:t>
            </a:r>
            <a:endParaRPr lang="en-US" b="1" dirty="0"/>
          </a:p>
          <a:p>
            <a:pPr algn="just" rtl="0"/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b="1" dirty="0"/>
              <a:t>: High demands of life (e.g., stressful work) may interact with </a:t>
            </a:r>
            <a:r>
              <a:rPr lang="en-US" b="1" dirty="0">
                <a:solidFill>
                  <a:srgbClr val="FF0000"/>
                </a:solidFill>
              </a:rPr>
              <a:t>personally acquired potential</a:t>
            </a:r>
            <a:r>
              <a:rPr lang="en-US" b="1" dirty="0"/>
              <a:t> (e.g., coping skills) to influence overall well-being.</a:t>
            </a:r>
          </a:p>
          <a:p>
            <a:pPr algn="just" rtl="0"/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b="1" dirty="0"/>
              <a:t>Social determinants (e.g., access to education) can interact with biologically given potential (e.g., genetic factors influencing cognitive abilities) to impact an individual's overall </a:t>
            </a:r>
            <a:r>
              <a:rPr lang="en-US" b="1" dirty="0" smtClean="0"/>
              <a:t>health.</a:t>
            </a:r>
            <a:endParaRPr lang="en-US" b="1" dirty="0"/>
          </a:p>
          <a:p>
            <a:pPr algn="just" rtl="0"/>
            <a:endParaRPr lang="ar-EG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Complex Interactions</a:t>
            </a: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80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just" rtl="0" fontAlgn="base">
              <a:lnSpc>
                <a:spcPct val="150000"/>
              </a:lnSpc>
            </a:pPr>
            <a:r>
              <a:rPr lang="en-US" b="1" dirty="0" smtClean="0"/>
              <a:t>In </a:t>
            </a:r>
            <a:r>
              <a:rPr lang="en-US" b="1" dirty="0"/>
              <a:t>order to be </a:t>
            </a:r>
            <a:r>
              <a:rPr lang="en-US" b="1" dirty="0">
                <a:solidFill>
                  <a:srgbClr val="FF0000"/>
                </a:solidFill>
              </a:rPr>
              <a:t>healthy</a:t>
            </a:r>
            <a:r>
              <a:rPr lang="en-US" b="1" dirty="0"/>
              <a:t> each human being has to </a:t>
            </a:r>
            <a:r>
              <a:rPr lang="en-US" b="1" dirty="0">
                <a:solidFill>
                  <a:srgbClr val="FF0000"/>
                </a:solidFill>
              </a:rPr>
              <a:t>fulfill all demands </a:t>
            </a:r>
            <a:r>
              <a:rPr lang="en-US" b="1" dirty="0"/>
              <a:t>of life such as </a:t>
            </a:r>
            <a:r>
              <a:rPr lang="en-US" b="1" dirty="0">
                <a:solidFill>
                  <a:srgbClr val="FF0000"/>
                </a:solidFill>
              </a:rPr>
              <a:t>adequate nutrition, </a:t>
            </a:r>
            <a:r>
              <a:rPr lang="en-US" b="1" u="sng" dirty="0">
                <a:solidFill>
                  <a:srgbClr val="FF0000"/>
                </a:solidFill>
              </a:rPr>
              <a:t>assurance of personal safety</a:t>
            </a:r>
            <a:r>
              <a:rPr lang="en-US" b="1" dirty="0">
                <a:solidFill>
                  <a:srgbClr val="FF0000"/>
                </a:solidFill>
              </a:rPr>
              <a:t>, hygiene, </a:t>
            </a:r>
            <a:r>
              <a:rPr lang="en-US" b="1" dirty="0" smtClean="0">
                <a:solidFill>
                  <a:srgbClr val="FF0000"/>
                </a:solidFill>
              </a:rPr>
              <a:t>and social integration. </a:t>
            </a:r>
            <a:r>
              <a:rPr lang="en-US" b="1" dirty="0"/>
              <a:t>For this purpose each human being has received </a:t>
            </a:r>
            <a:r>
              <a:rPr lang="en-US" b="1" u="sng" dirty="0">
                <a:solidFill>
                  <a:srgbClr val="FF0000"/>
                </a:solidFill>
              </a:rPr>
              <a:t>abilities at birth </a:t>
            </a:r>
            <a:r>
              <a:rPr lang="en-US" b="1" dirty="0"/>
              <a:t>and must also develop further abilities as life progresses. </a:t>
            </a: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According to </a:t>
            </a:r>
            <a:r>
              <a:rPr lang="en-US" b="1" dirty="0" err="1">
                <a:solidFill>
                  <a:srgbClr val="FF0000"/>
                </a:solidFill>
              </a:rPr>
              <a:t>Meikirch</a:t>
            </a:r>
            <a:r>
              <a:rPr lang="en-US" b="1" dirty="0">
                <a:solidFill>
                  <a:srgbClr val="FF0000"/>
                </a:solidFill>
              </a:rPr>
              <a:t> Model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1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/>
          </a:bodyPr>
          <a:lstStyle/>
          <a:p>
            <a:pPr algn="just" rtl="0">
              <a:lnSpc>
                <a:spcPct val="150000"/>
              </a:lnSpc>
            </a:pPr>
            <a:r>
              <a:rPr lang="en-US" b="1" dirty="0"/>
              <a:t>These abilities have to serve also in our </a:t>
            </a:r>
            <a:r>
              <a:rPr lang="en-US" b="1" dirty="0">
                <a:solidFill>
                  <a:srgbClr val="FF0000"/>
                </a:solidFill>
              </a:rPr>
              <a:t>future</a:t>
            </a:r>
            <a:r>
              <a:rPr lang="en-US" b="1" dirty="0"/>
              <a:t>. Therefore they are called </a:t>
            </a:r>
            <a:r>
              <a:rPr lang="en-US" b="1" dirty="0">
                <a:solidFill>
                  <a:srgbClr val="FF0000"/>
                </a:solidFill>
              </a:rPr>
              <a:t>potentials.</a:t>
            </a:r>
            <a:r>
              <a:rPr lang="en-US" b="1" dirty="0"/>
              <a:t> </a:t>
            </a:r>
            <a:r>
              <a:rPr lang="en-US" b="1" dirty="0" smtClean="0"/>
              <a:t>If </a:t>
            </a:r>
            <a:r>
              <a:rPr lang="en-US" b="1" dirty="0" smtClean="0">
                <a:solidFill>
                  <a:srgbClr val="FF0000"/>
                </a:solidFill>
              </a:rPr>
              <a:t>the biologically given </a:t>
            </a:r>
            <a:r>
              <a:rPr lang="en-US" b="1" dirty="0" smtClean="0"/>
              <a:t>and the </a:t>
            </a:r>
            <a:r>
              <a:rPr lang="en-US" b="1" dirty="0" smtClean="0">
                <a:solidFill>
                  <a:srgbClr val="FF0000"/>
                </a:solidFill>
              </a:rPr>
              <a:t>personally acquired potentials together suffice</a:t>
            </a:r>
            <a:r>
              <a:rPr lang="en-US" b="1" dirty="0" smtClean="0"/>
              <a:t> to cover all the vital demands of life a person is </a:t>
            </a:r>
            <a:r>
              <a:rPr lang="en-US" b="1" dirty="0" smtClean="0">
                <a:solidFill>
                  <a:srgbClr val="FF0000"/>
                </a:solidFill>
              </a:rPr>
              <a:t>healthy.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According to </a:t>
            </a:r>
            <a:r>
              <a:rPr lang="en-US" dirty="0" err="1">
                <a:solidFill>
                  <a:srgbClr val="FF0000"/>
                </a:solidFill>
              </a:rPr>
              <a:t>Meikirch</a:t>
            </a:r>
            <a:r>
              <a:rPr lang="en-US" dirty="0">
                <a:solidFill>
                  <a:srgbClr val="FF0000"/>
                </a:solidFill>
              </a:rPr>
              <a:t> Model</a:t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04530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/>
          <a:lstStyle/>
          <a:p>
            <a:pPr algn="just" rtl="0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If they are insufficient </a:t>
            </a:r>
            <a:r>
              <a:rPr lang="en-US" b="1" dirty="0"/>
              <a:t>she or he is diseased. Consequently, each individual has the responsibility to take good care of his or her biologically given potential and to </a:t>
            </a:r>
            <a:r>
              <a:rPr lang="en-US" b="1" dirty="0">
                <a:solidFill>
                  <a:srgbClr val="FF0000"/>
                </a:solidFill>
              </a:rPr>
              <a:t>continuously acquire new personal potential.</a:t>
            </a:r>
          </a:p>
          <a:p>
            <a:pPr algn="just" rtl="0">
              <a:lnSpc>
                <a:spcPct val="150000"/>
              </a:lnSpc>
            </a:pPr>
            <a:endParaRPr lang="ar-EG" b="1" dirty="0">
              <a:solidFill>
                <a:srgbClr val="FF0000"/>
              </a:solidFill>
            </a:endParaRPr>
          </a:p>
          <a:p>
            <a:pPr algn="l" rtl="0">
              <a:lnSpc>
                <a:spcPct val="150000"/>
              </a:lnSpc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554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lnSpc>
                <a:spcPct val="150000"/>
              </a:lnSpc>
            </a:pPr>
            <a:r>
              <a:rPr lang="en-US" sz="3600" b="1" dirty="0" smtClean="0"/>
              <a:t>Potentials </a:t>
            </a:r>
            <a:r>
              <a:rPr lang="en-US" sz="3600" b="1" dirty="0" smtClean="0">
                <a:solidFill>
                  <a:srgbClr val="FF0000"/>
                </a:solidFill>
              </a:rPr>
              <a:t>used </a:t>
            </a:r>
            <a:r>
              <a:rPr lang="en-US" sz="3600" b="1" dirty="0">
                <a:solidFill>
                  <a:srgbClr val="FF0000"/>
                </a:solidFill>
              </a:rPr>
              <a:t>to describe the abilities received at birth and developed throughout </a:t>
            </a:r>
            <a:r>
              <a:rPr lang="en-US" sz="3600" b="1" dirty="0" smtClean="0">
                <a:solidFill>
                  <a:srgbClr val="FF0000"/>
                </a:solidFill>
              </a:rPr>
              <a:t>life.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37849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/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What is the </a:t>
            </a:r>
            <a:r>
              <a:rPr lang="en-US" b="1" dirty="0" err="1" smtClean="0">
                <a:solidFill>
                  <a:srgbClr val="FF0000"/>
                </a:solidFill>
              </a:rPr>
              <a:t>Meikirch</a:t>
            </a:r>
            <a:r>
              <a:rPr lang="en-US" b="1" dirty="0" smtClean="0">
                <a:solidFill>
                  <a:srgbClr val="FF0000"/>
                </a:solidFill>
              </a:rPr>
              <a:t> Model's definition of health</a:t>
            </a:r>
            <a:r>
              <a:rPr lang="ar-EG" b="1" dirty="0" smtClean="0">
                <a:solidFill>
                  <a:srgbClr val="FF0000"/>
                </a:solidFill>
              </a:rPr>
              <a:t>?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l" rtl="0"/>
            <a:r>
              <a:rPr lang="en-US" b="1" dirty="0" smtClean="0"/>
              <a:t>a</a:t>
            </a:r>
            <a:r>
              <a:rPr lang="en-US" b="1" dirty="0"/>
              <a:t>. Absence of disease</a:t>
            </a:r>
          </a:p>
          <a:p>
            <a:pPr algn="l" rtl="0"/>
            <a:r>
              <a:rPr lang="en-US" b="1" dirty="0"/>
              <a:t>b. A dynamic state of wellbeing characterized by physical, mental, and social potential</a:t>
            </a:r>
          </a:p>
          <a:p>
            <a:pPr algn="l" rtl="0"/>
            <a:r>
              <a:rPr lang="en-US" b="1" dirty="0"/>
              <a:t>c. Physical fitness only</a:t>
            </a:r>
          </a:p>
          <a:p>
            <a:pPr algn="l" rtl="0"/>
            <a:r>
              <a:rPr lang="en-US" b="1" dirty="0"/>
              <a:t>d. Mental and emotional stability</a:t>
            </a:r>
          </a:p>
          <a:p>
            <a:pPr algn="l"/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9250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>
                <a:solidFill>
                  <a:srgbClr val="FF0000"/>
                </a:solidFill>
              </a:rPr>
              <a:t>According to the </a:t>
            </a:r>
            <a:r>
              <a:rPr lang="en-US" b="1" dirty="0" err="1">
                <a:solidFill>
                  <a:srgbClr val="FF0000"/>
                </a:solidFill>
              </a:rPr>
              <a:t>Meikirch</a:t>
            </a:r>
            <a:r>
              <a:rPr lang="en-US" b="1" dirty="0">
                <a:solidFill>
                  <a:srgbClr val="FF0000"/>
                </a:solidFill>
              </a:rPr>
              <a:t> Model, what happens when the potential is insufficient to satisfy life demands?</a:t>
            </a:r>
          </a:p>
          <a:p>
            <a:pPr algn="l" rtl="0"/>
            <a:r>
              <a:rPr lang="en-US" b="1" dirty="0"/>
              <a:t>a. Enhanced potential</a:t>
            </a:r>
          </a:p>
          <a:p>
            <a:pPr algn="l" rtl="0"/>
            <a:r>
              <a:rPr lang="en-US" b="1" dirty="0"/>
              <a:t>b. State of health</a:t>
            </a:r>
          </a:p>
          <a:p>
            <a:pPr algn="l" rtl="0"/>
            <a:r>
              <a:rPr lang="en-US" b="1" dirty="0"/>
              <a:t>c. Disease</a:t>
            </a:r>
          </a:p>
          <a:p>
            <a:pPr algn="l" rtl="0"/>
            <a:r>
              <a:rPr lang="en-US" b="1" dirty="0"/>
              <a:t>d. Social </a:t>
            </a:r>
            <a:r>
              <a:rPr lang="en-US" b="1" dirty="0" smtClean="0"/>
              <a:t>integration</a:t>
            </a:r>
          </a:p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What is the term used to describe the abilities received at birth and developed throughout life according to the </a:t>
            </a:r>
            <a:r>
              <a:rPr lang="en-US" b="1" dirty="0" err="1" smtClean="0">
                <a:solidFill>
                  <a:srgbClr val="FF0000"/>
                </a:solidFill>
              </a:rPr>
              <a:t>Meikirch</a:t>
            </a:r>
            <a:r>
              <a:rPr lang="en-US" b="1" dirty="0" smtClean="0">
                <a:solidFill>
                  <a:srgbClr val="FF0000"/>
                </a:solidFill>
              </a:rPr>
              <a:t> Model</a:t>
            </a:r>
            <a:r>
              <a:rPr lang="ar-EG" b="1" dirty="0" smtClean="0"/>
              <a:t>?</a:t>
            </a:r>
            <a:endParaRPr lang="en-US" b="1" dirty="0" smtClean="0"/>
          </a:p>
          <a:p>
            <a:pPr algn="l" rtl="0"/>
            <a:r>
              <a:rPr lang="en-US" b="1" dirty="0" smtClean="0"/>
              <a:t>a</a:t>
            </a:r>
            <a:r>
              <a:rPr lang="en-US" b="1" dirty="0"/>
              <a:t>. Biological necessities</a:t>
            </a:r>
          </a:p>
          <a:p>
            <a:pPr algn="l" rtl="0"/>
            <a:r>
              <a:rPr lang="en-US" b="1" dirty="0"/>
              <a:t>b. Personal responsibilities</a:t>
            </a:r>
          </a:p>
          <a:p>
            <a:pPr algn="l" rtl="0"/>
            <a:r>
              <a:rPr lang="en-US" b="1" dirty="0"/>
              <a:t>c. Potentials</a:t>
            </a:r>
          </a:p>
          <a:p>
            <a:pPr algn="l" rtl="0"/>
            <a:r>
              <a:rPr lang="en-US" b="1" dirty="0"/>
              <a:t>d. Social determinants</a:t>
            </a:r>
          </a:p>
          <a:p>
            <a:pPr algn="l" rtl="0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69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 rtl="0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Continuum</a:t>
            </a:r>
            <a:r>
              <a:rPr lang="en-US" b="1" dirty="0" smtClean="0"/>
              <a:t> </a:t>
            </a:r>
            <a:r>
              <a:rPr lang="en-US" b="1" dirty="0"/>
              <a:t>means </a:t>
            </a:r>
            <a:r>
              <a:rPr lang="en-US" b="1" dirty="0">
                <a:solidFill>
                  <a:srgbClr val="FF0000"/>
                </a:solidFill>
              </a:rPr>
              <a:t>something that changes gradually without any clear points</a:t>
            </a:r>
            <a:r>
              <a:rPr lang="en-US" b="1" dirty="0"/>
              <a:t>, and Health is </a:t>
            </a:r>
            <a:r>
              <a:rPr lang="en-US" b="1" dirty="0">
                <a:solidFill>
                  <a:srgbClr val="FF0000"/>
                </a:solidFill>
              </a:rPr>
              <a:t>a variable component </a:t>
            </a:r>
            <a:r>
              <a:rPr lang="en-US" b="1" dirty="0"/>
              <a:t>which </a:t>
            </a:r>
            <a:r>
              <a:rPr lang="en-US" b="1" dirty="0">
                <a:solidFill>
                  <a:srgbClr val="FF0000"/>
                </a:solidFill>
              </a:rPr>
              <a:t>changes time to time </a:t>
            </a:r>
            <a:r>
              <a:rPr lang="en-US" b="1" dirty="0"/>
              <a:t>to make </a:t>
            </a:r>
            <a:r>
              <a:rPr lang="en-US" b="1" dirty="0">
                <a:solidFill>
                  <a:srgbClr val="FF0000"/>
                </a:solidFill>
              </a:rPr>
              <a:t>adjustment with the internal or external variables.</a:t>
            </a:r>
          </a:p>
          <a:p>
            <a:pPr marL="109728" indent="0" algn="just" rtl="0">
              <a:lnSpc>
                <a:spcPct val="150000"/>
              </a:lnSpc>
              <a:buNone/>
            </a:pPr>
            <a:endParaRPr lang="en-US" b="1" dirty="0" smtClean="0"/>
          </a:p>
          <a:p>
            <a:pPr marL="0" indent="0" algn="just" rtl="0">
              <a:buNone/>
            </a:pPr>
            <a:r>
              <a:rPr lang="en-US" b="1" dirty="0" smtClean="0"/>
              <a:t> </a:t>
            </a:r>
          </a:p>
          <a:p>
            <a:endParaRPr lang="ar-EG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The Illness- Wellness Continuum: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9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/>
          </a:bodyPr>
          <a:lstStyle/>
          <a:p>
            <a:pPr algn="just" rtl="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600" b="1" dirty="0"/>
              <a:t>The Health illness continuum </a:t>
            </a:r>
            <a:r>
              <a:rPr lang="en-US" sz="3600" b="1" dirty="0">
                <a:solidFill>
                  <a:srgbClr val="FF0000"/>
                </a:solidFill>
              </a:rPr>
              <a:t>is a </a:t>
            </a:r>
            <a:r>
              <a:rPr lang="en-US" sz="3600" b="1" u="sng" dirty="0">
                <a:solidFill>
                  <a:srgbClr val="FF0000"/>
                </a:solidFill>
              </a:rPr>
              <a:t>graphic </a:t>
            </a:r>
            <a:r>
              <a:rPr lang="en-US" sz="3600" b="1" u="sng" dirty="0" smtClean="0">
                <a:solidFill>
                  <a:srgbClr val="FF0000"/>
                </a:solidFill>
              </a:rPr>
              <a:t>representation</a:t>
            </a:r>
            <a:r>
              <a:rPr lang="ar-EG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of </a:t>
            </a:r>
            <a:r>
              <a:rPr lang="en-US" sz="3600" b="1" dirty="0">
                <a:solidFill>
                  <a:srgbClr val="FF0000"/>
                </a:solidFill>
              </a:rPr>
              <a:t>the wellness of an individual.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just" rtl="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600" b="1" dirty="0" smtClean="0"/>
              <a:t>This </a:t>
            </a:r>
            <a:r>
              <a:rPr lang="en-US" sz="3600" b="1" dirty="0"/>
              <a:t>concept was first proposed by </a:t>
            </a:r>
            <a:r>
              <a:rPr lang="en-US" sz="3600" b="1" u="sng" dirty="0">
                <a:solidFill>
                  <a:srgbClr val="FF0000"/>
                </a:solidFill>
              </a:rPr>
              <a:t>John W. Travis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The Illness- Wellness Continuum: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22016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lnSpc>
                <a:spcPct val="150000"/>
              </a:lnSpc>
              <a:buFont typeface="Wingdings" pitchFamily="2" charset="2"/>
              <a:buChar char="q"/>
            </a:pPr>
            <a:r>
              <a:rPr lang="en-US" b="1" dirty="0" smtClean="0">
                <a:solidFill>
                  <a:srgbClr val="FF0000"/>
                </a:solidFill>
              </a:rPr>
              <a:t>In </a:t>
            </a:r>
            <a:r>
              <a:rPr lang="en-US" b="1" dirty="0">
                <a:solidFill>
                  <a:srgbClr val="FF0000"/>
                </a:solidFill>
              </a:rPr>
              <a:t>this Travis model </a:t>
            </a:r>
            <a:r>
              <a:rPr lang="en-US" b="1" u="sng" dirty="0">
                <a:solidFill>
                  <a:srgbClr val="FF0000"/>
                </a:solidFill>
              </a:rPr>
              <a:t>right side </a:t>
            </a:r>
            <a:r>
              <a:rPr lang="en-US" b="1" dirty="0"/>
              <a:t>shows </a:t>
            </a:r>
            <a:r>
              <a:rPr lang="en-US" b="1" dirty="0">
                <a:solidFill>
                  <a:srgbClr val="FF0000"/>
                </a:solidFill>
              </a:rPr>
              <a:t>a high level of wellness </a:t>
            </a:r>
            <a:r>
              <a:rPr lang="en-US" b="1" dirty="0"/>
              <a:t>i.e. achievement of optimum health and the </a:t>
            </a:r>
            <a:r>
              <a:rPr lang="en-US" b="1" u="sng" dirty="0">
                <a:solidFill>
                  <a:srgbClr val="FF0000"/>
                </a:solidFill>
              </a:rPr>
              <a:t>left side </a:t>
            </a:r>
            <a:r>
              <a:rPr lang="en-US" b="1" dirty="0">
                <a:solidFill>
                  <a:srgbClr val="FF0000"/>
                </a:solidFill>
              </a:rPr>
              <a:t>shows </a:t>
            </a:r>
            <a:r>
              <a:rPr lang="en-US" b="1" dirty="0"/>
              <a:t>premature death.</a:t>
            </a:r>
            <a:endParaRPr lang="ar-EG" b="1" dirty="0"/>
          </a:p>
          <a:p>
            <a:pPr algn="l" rtl="0">
              <a:buFont typeface="Wingdings" pitchFamily="2" charset="2"/>
              <a:buChar char="q"/>
            </a:pPr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The Illness- Wellness Continuum: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0788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568952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57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68952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4005064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/>
            <a:r>
              <a:rPr lang="en-US" sz="2400" b="1" dirty="0">
                <a:solidFill>
                  <a:srgbClr val="FF0000"/>
                </a:solidFill>
              </a:rPr>
              <a:t>Travis explained </a:t>
            </a:r>
            <a:r>
              <a:rPr lang="en-US" sz="2400" b="1" dirty="0"/>
              <a:t>that, treatment paradigm can only move health to a </a:t>
            </a:r>
            <a:r>
              <a:rPr lang="en-US" sz="2400" b="1" dirty="0">
                <a:solidFill>
                  <a:srgbClr val="FF0000"/>
                </a:solidFill>
              </a:rPr>
              <a:t>neutral point </a:t>
            </a:r>
            <a:r>
              <a:rPr lang="en-US" sz="2400" b="1" dirty="0"/>
              <a:t>where all can see no sign of illness. After this neutral point, it depends on the individual how he can move himself to </a:t>
            </a:r>
            <a:r>
              <a:rPr lang="en-US" sz="2400" b="1" dirty="0">
                <a:solidFill>
                  <a:srgbClr val="FF0000"/>
                </a:solidFill>
              </a:rPr>
              <a:t>optimum health</a:t>
            </a:r>
            <a:r>
              <a:rPr lang="en-US" sz="2400" b="1" dirty="0"/>
              <a:t> which is </a:t>
            </a:r>
            <a:r>
              <a:rPr lang="en-US" sz="2400" b="1" dirty="0">
                <a:solidFill>
                  <a:srgbClr val="FF0000"/>
                </a:solidFill>
              </a:rPr>
              <a:t>a high level of wellness.</a:t>
            </a:r>
          </a:p>
          <a:p>
            <a:pPr marL="109728" lvl="0" indent="0" algn="ctr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82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68952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4005064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/>
            <a:r>
              <a:rPr lang="en-US" sz="2000" b="1" dirty="0"/>
              <a:t>To </a:t>
            </a:r>
            <a:r>
              <a:rPr lang="en-US" sz="2000" b="1" dirty="0">
                <a:solidFill>
                  <a:srgbClr val="FF0000"/>
                </a:solidFill>
              </a:rPr>
              <a:t>achieve high level of wellness </a:t>
            </a:r>
            <a:r>
              <a:rPr lang="en-US" sz="2000" b="1" dirty="0"/>
              <a:t>individual need to pass through </a:t>
            </a:r>
            <a:r>
              <a:rPr lang="en-US" sz="2000" b="1" dirty="0">
                <a:solidFill>
                  <a:srgbClr val="FF0000"/>
                </a:solidFill>
              </a:rPr>
              <a:t>three stages like </a:t>
            </a:r>
            <a:r>
              <a:rPr lang="en-US" sz="2000" b="1" u="sng" dirty="0">
                <a:solidFill>
                  <a:srgbClr val="FF0000"/>
                </a:solidFill>
              </a:rPr>
              <a:t>awareness</a:t>
            </a:r>
            <a:r>
              <a:rPr lang="en-US" sz="2000" b="1" dirty="0"/>
              <a:t>, </a:t>
            </a:r>
            <a:r>
              <a:rPr lang="en-US" sz="2000" b="1" u="sng" dirty="0">
                <a:solidFill>
                  <a:srgbClr val="FF0000"/>
                </a:solidFill>
              </a:rPr>
              <a:t>education and growth. </a:t>
            </a:r>
            <a:r>
              <a:rPr lang="en-US" sz="2000" b="1" dirty="0"/>
              <a:t>Individuals attitude towards health also affect. If individual have positive attitude, he moves towards right side that means to achieving good health. But if individual have negative attitude </a:t>
            </a:r>
            <a:r>
              <a:rPr lang="en-US" sz="2000" b="1" dirty="0">
                <a:solidFill>
                  <a:srgbClr val="FF0000"/>
                </a:solidFill>
              </a:rPr>
              <a:t>he will move left side. </a:t>
            </a:r>
          </a:p>
        </p:txBody>
      </p:sp>
    </p:spTree>
    <p:extLst>
      <p:ext uri="{BB962C8B-B14F-4D97-AF65-F5344CB8AC3E}">
        <p14:creationId xmlns:p14="http://schemas.microsoft.com/office/powerpoint/2010/main" val="241942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 rtl="0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For example, </a:t>
            </a:r>
            <a:r>
              <a:rPr lang="en-US" b="1" dirty="0"/>
              <a:t>if a person has a fever, and he thinks he will be better in few days and continue the treatment person </a:t>
            </a:r>
            <a:r>
              <a:rPr lang="en-US" b="1" dirty="0">
                <a:solidFill>
                  <a:srgbClr val="FF0000"/>
                </a:solidFill>
              </a:rPr>
              <a:t>will have both mental wellness and physical wellness.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 algn="just" rtl="0">
              <a:lnSpc>
                <a:spcPct val="150000"/>
              </a:lnSpc>
            </a:pPr>
            <a:r>
              <a:rPr lang="en-US" b="1" dirty="0" smtClean="0"/>
              <a:t>In </a:t>
            </a:r>
            <a:r>
              <a:rPr lang="en-US" b="1" dirty="0"/>
              <a:t>case of </a:t>
            </a:r>
            <a:r>
              <a:rPr lang="en-US" b="1" dirty="0">
                <a:solidFill>
                  <a:srgbClr val="FF0000"/>
                </a:solidFill>
              </a:rPr>
              <a:t>a negative attitude</a:t>
            </a:r>
            <a:r>
              <a:rPr lang="en-US" b="1" dirty="0"/>
              <a:t>, the individual will be in mental distress and there may be a delay in recovery from illness.</a:t>
            </a:r>
          </a:p>
          <a:p>
            <a:pPr marL="109728" indent="0" algn="just" rtl="0">
              <a:lnSpc>
                <a:spcPct val="150000"/>
              </a:lnSpc>
              <a:buNone/>
            </a:pPr>
            <a:endParaRPr lang="en-US" b="1" dirty="0"/>
          </a:p>
          <a:p>
            <a:pPr algn="l" rtl="0"/>
            <a:endParaRPr lang="ar-EG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The Illness- Wellness Continuum: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11420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904656"/>
          </a:xfrm>
        </p:spPr>
        <p:txBody>
          <a:bodyPr>
            <a:noAutofit/>
          </a:bodyPr>
          <a:lstStyle/>
          <a:p>
            <a:pPr algn="l" rtl="0"/>
            <a:r>
              <a:rPr lang="en-US" sz="2000" b="1" dirty="0">
                <a:solidFill>
                  <a:srgbClr val="FF0000"/>
                </a:solidFill>
              </a:rPr>
              <a:t>Question 1: What does the Illness-Wellness Continuum represent</a:t>
            </a:r>
            <a:r>
              <a:rPr lang="ar-SA" sz="2000" b="1" dirty="0"/>
              <a:t>?</a:t>
            </a:r>
            <a:endParaRPr lang="en-US" sz="2000" dirty="0"/>
          </a:p>
          <a:p>
            <a:pPr algn="l" rtl="0"/>
            <a:r>
              <a:rPr lang="en-US" sz="2000" b="1" dirty="0"/>
              <a:t> </a:t>
            </a:r>
            <a:r>
              <a:rPr lang="en-US" sz="2000" b="1" dirty="0" smtClean="0"/>
              <a:t>A</a:t>
            </a:r>
            <a:r>
              <a:rPr lang="en-US" sz="2000" b="1" dirty="0"/>
              <a:t>) A fixed point indicating a person's level of </a:t>
            </a:r>
            <a:r>
              <a:rPr lang="en-US" sz="2000" b="1" dirty="0" smtClean="0"/>
              <a:t>health. </a:t>
            </a:r>
            <a:endParaRPr lang="en-US" sz="2000" dirty="0"/>
          </a:p>
          <a:p>
            <a:pPr marL="0" indent="0" algn="l" rtl="0">
              <a:buNone/>
            </a:pPr>
            <a:r>
              <a:rPr lang="en-US" sz="2000" b="1" dirty="0" smtClean="0"/>
              <a:t>     B</a:t>
            </a:r>
            <a:r>
              <a:rPr lang="en-US" sz="2000" b="1" dirty="0"/>
              <a:t>) A gradual change in health over time</a:t>
            </a:r>
            <a:endParaRPr lang="en-US" sz="2000" dirty="0"/>
          </a:p>
          <a:p>
            <a:pPr algn="l" rtl="0"/>
            <a:r>
              <a:rPr lang="en-US" sz="2000" b="1" dirty="0"/>
              <a:t>C) A measurement of physical health only</a:t>
            </a:r>
            <a:endParaRPr lang="en-US" sz="2000" dirty="0"/>
          </a:p>
          <a:p>
            <a:pPr algn="l" rtl="0"/>
            <a:r>
              <a:rPr lang="en-US" sz="2000" b="1" dirty="0"/>
              <a:t>D) A graphical representation of illness </a:t>
            </a:r>
            <a:r>
              <a:rPr lang="en-US" sz="2000" b="1" dirty="0" smtClean="0"/>
              <a:t>only. </a:t>
            </a:r>
          </a:p>
          <a:p>
            <a:pPr marL="109728" indent="0" algn="l" rtl="0">
              <a:buNone/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109728" indent="0" algn="l" rtl="0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Question </a:t>
            </a:r>
            <a:r>
              <a:rPr lang="en-US" sz="2000" b="1" dirty="0">
                <a:solidFill>
                  <a:srgbClr val="FF0000"/>
                </a:solidFill>
              </a:rPr>
              <a:t>2: Who first proposed the concept of the Illness-Wellness Continuum</a:t>
            </a:r>
            <a:r>
              <a:rPr lang="ar-SA" sz="2000" b="1" dirty="0">
                <a:solidFill>
                  <a:srgbClr val="FF0000"/>
                </a:solidFill>
              </a:rPr>
              <a:t>?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r>
              <a:rPr lang="en-US" sz="2000" b="1" dirty="0" smtClean="0"/>
              <a:t>     A) </a:t>
            </a:r>
            <a:r>
              <a:rPr lang="en-US" sz="2000" b="1" dirty="0"/>
              <a:t>John W. Travis</a:t>
            </a:r>
            <a:endParaRPr lang="en-US" sz="2000" dirty="0"/>
          </a:p>
          <a:p>
            <a:pPr algn="l" rtl="0"/>
            <a:r>
              <a:rPr lang="en-US" sz="2000" b="1" dirty="0"/>
              <a:t>B) Florence Nightingale</a:t>
            </a:r>
            <a:endParaRPr lang="en-US" sz="2000" dirty="0"/>
          </a:p>
          <a:p>
            <a:pPr algn="l" rtl="0"/>
            <a:r>
              <a:rPr lang="en-US" sz="2000" b="1" dirty="0"/>
              <a:t>C) Albert Einstein</a:t>
            </a:r>
            <a:endParaRPr lang="en-US" sz="2000" dirty="0"/>
          </a:p>
          <a:p>
            <a:pPr algn="l" rtl="0"/>
            <a:r>
              <a:rPr lang="en-US" sz="2000" b="1" dirty="0"/>
              <a:t>D) Marie </a:t>
            </a:r>
            <a:r>
              <a:rPr lang="en-US" sz="2000" b="1" dirty="0" smtClean="0"/>
              <a:t>Curie.</a:t>
            </a:r>
          </a:p>
          <a:p>
            <a:pPr algn="l" rtl="0"/>
            <a:endParaRPr lang="en-US" sz="1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7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lvl="0" indent="-514350" algn="just" rtl="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Determine </a:t>
            </a:r>
            <a:r>
              <a:rPr lang="en-US" b="1" dirty="0"/>
              <a:t>the </a:t>
            </a:r>
            <a:r>
              <a:rPr lang="en-US" b="1" dirty="0">
                <a:solidFill>
                  <a:srgbClr val="FF0000"/>
                </a:solidFill>
              </a:rPr>
              <a:t>clients' stage </a:t>
            </a:r>
            <a:r>
              <a:rPr lang="en-US" b="1" dirty="0"/>
              <a:t>of health and position at health illness model.</a:t>
            </a:r>
          </a:p>
          <a:p>
            <a:pPr marL="624078" lvl="0" indent="-514350" algn="just" rtl="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Recognize the </a:t>
            </a:r>
            <a:r>
              <a:rPr lang="en-US" b="1" dirty="0">
                <a:solidFill>
                  <a:srgbClr val="FF0000"/>
                </a:solidFill>
              </a:rPr>
              <a:t>risk factors </a:t>
            </a:r>
            <a:r>
              <a:rPr lang="en-US" b="1" dirty="0"/>
              <a:t>that are causing degradation in health of client, it may be genetics, or physiological.</a:t>
            </a:r>
          </a:p>
          <a:p>
            <a:pPr marL="624078" lvl="0" indent="-514350" algn="just" rtl="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Prevent the illness through awareness, educating the client</a:t>
            </a:r>
            <a:r>
              <a:rPr lang="en-US" b="1" dirty="0" smtClean="0"/>
              <a:t>.</a:t>
            </a:r>
          </a:p>
          <a:p>
            <a:pPr lvl="0" algn="just" rtl="0">
              <a:lnSpc>
                <a:spcPct val="150000"/>
              </a:lnSpc>
            </a:pPr>
            <a:endParaRPr lang="en-US" b="1" dirty="0"/>
          </a:p>
          <a:p>
            <a:pPr algn="just">
              <a:lnSpc>
                <a:spcPct val="150000"/>
              </a:lnSpc>
            </a:pPr>
            <a:endParaRPr lang="ar-EG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0"/>
            <a:r>
              <a:rPr lang="en-US" b="1" dirty="0" smtClean="0">
                <a:solidFill>
                  <a:srgbClr val="FF0000"/>
                </a:solidFill>
              </a:rPr>
              <a:t>Role </a:t>
            </a:r>
            <a:r>
              <a:rPr lang="en-US" b="1" dirty="0">
                <a:solidFill>
                  <a:srgbClr val="FF0000"/>
                </a:solidFill>
              </a:rPr>
              <a:t>of nurse in achieving health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67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rgbClr val="FF0000"/>
                </a:solidFill>
              </a:rPr>
              <a:t>What is one of the roles of a nurse in achieving health</a:t>
            </a:r>
            <a:r>
              <a:rPr lang="ar-EG" b="1" dirty="0" smtClean="0">
                <a:solidFill>
                  <a:srgbClr val="FF0000"/>
                </a:solidFill>
              </a:rPr>
              <a:t>?</a:t>
            </a:r>
          </a:p>
          <a:p>
            <a:pPr algn="l" rtl="0"/>
            <a:endParaRPr lang="en-US" b="1" dirty="0"/>
          </a:p>
          <a:p>
            <a:pPr algn="l" rtl="0"/>
            <a:r>
              <a:rPr lang="en-US" b="1" dirty="0"/>
              <a:t>a. Providing entertainment</a:t>
            </a:r>
          </a:p>
          <a:p>
            <a:pPr algn="l" rtl="0"/>
            <a:r>
              <a:rPr lang="en-US" b="1" dirty="0"/>
              <a:t>b. Determining clients' stage of health</a:t>
            </a:r>
          </a:p>
          <a:p>
            <a:pPr algn="l" rtl="0"/>
            <a:r>
              <a:rPr lang="en-US" b="1" dirty="0"/>
              <a:t>c. Cooking meals for clients</a:t>
            </a:r>
          </a:p>
          <a:p>
            <a:pPr algn="l" rtl="0"/>
            <a:r>
              <a:rPr lang="en-US" b="1" dirty="0"/>
              <a:t>d. Fixing broken equipment</a:t>
            </a:r>
          </a:p>
          <a:p>
            <a:pPr algn="l"/>
            <a:endParaRPr lang="ar-EG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Question </a:t>
            </a: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9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References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83568" y="1423783"/>
            <a:ext cx="7776864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350" dirty="0">
              <a:latin typeface="Arial" panose="020B0604020202020204" pitchFamily="34" charset="0"/>
            </a:endParaRPr>
          </a:p>
          <a:p>
            <a:pPr mar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800" b="1" dirty="0">
                <a:latin typeface="Arial" panose="020B0604020202020204" pitchFamily="34" charset="0"/>
              </a:rPr>
              <a:t>Institute for Work &amp; Health. (2023).</a:t>
            </a:r>
            <a:r>
              <a:rPr lang="en-US" sz="1800" dirty="0">
                <a:latin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</a:rPr>
              <a:t>Primary, Secondary, and Tertiary Prevention</a:t>
            </a:r>
            <a:r>
              <a:rPr lang="en-US" sz="1800" dirty="0">
                <a:latin typeface="Arial" panose="020B0604020202020204" pitchFamily="34" charset="0"/>
              </a:rPr>
              <a:t>. Retrieved from https://www.iwh.on.ca</a:t>
            </a:r>
          </a:p>
          <a:p>
            <a:pPr marL="0" lv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800" b="1" dirty="0" smtClean="0">
                <a:latin typeface="Arial" panose="020B0604020202020204" pitchFamily="34" charset="0"/>
              </a:rPr>
              <a:t>World </a:t>
            </a:r>
            <a:r>
              <a:rPr lang="en-US" sz="1800" b="1" dirty="0">
                <a:latin typeface="Arial" panose="020B0604020202020204" pitchFamily="34" charset="0"/>
              </a:rPr>
              <a:t>Health Organization. (2024)</a:t>
            </a:r>
            <a:r>
              <a:rPr lang="en-US" sz="1800" dirty="0">
                <a:latin typeface="Arial" panose="020B0604020202020204" pitchFamily="34" charset="0"/>
              </a:rPr>
              <a:t>. </a:t>
            </a:r>
            <a:r>
              <a:rPr lang="en-US" sz="1800" i="1" dirty="0">
                <a:latin typeface="Arial" panose="020B0604020202020204" pitchFamily="34" charset="0"/>
              </a:rPr>
              <a:t>Health Promotion and Disease Prevention</a:t>
            </a:r>
            <a:r>
              <a:rPr lang="en-US" sz="1800" dirty="0">
                <a:latin typeface="Arial" panose="020B0604020202020204" pitchFamily="34" charset="0"/>
              </a:rPr>
              <a:t>. Retrieved from </a:t>
            </a:r>
            <a:r>
              <a:rPr lang="en-US" sz="1800" dirty="0">
                <a:latin typeface="Arial" panose="020B0604020202020204" pitchFamily="34" charset="0"/>
                <a:hlinkClick r:id="rId2"/>
              </a:rPr>
              <a:t>https://www.who.int</a:t>
            </a:r>
            <a:endParaRPr lang="en-US" sz="1800" dirty="0">
              <a:latin typeface="Arial" panose="020B0604020202020204" pitchFamily="34" charset="0"/>
            </a:endParaRPr>
          </a:p>
          <a:p>
            <a:pPr mar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800" b="1" dirty="0" smtClean="0">
                <a:latin typeface="Arial" panose="020B0604020202020204" pitchFamily="34" charset="0"/>
              </a:rPr>
              <a:t>Snelling, A. (2023). </a:t>
            </a:r>
            <a:r>
              <a:rPr lang="en-US" sz="1800" i="1" dirty="0" smtClean="0">
                <a:latin typeface="Arial" panose="020B0604020202020204" pitchFamily="34" charset="0"/>
              </a:rPr>
              <a:t>Introduction to Health Promotion</a:t>
            </a:r>
            <a:r>
              <a:rPr lang="en-US" sz="1800" dirty="0" smtClean="0">
                <a:latin typeface="Arial" panose="020B0604020202020204" pitchFamily="34" charset="0"/>
              </a:rPr>
              <a:t> (2nd ed.). </a:t>
            </a:r>
            <a:r>
              <a:rPr lang="en-US" sz="1800" dirty="0" err="1" smtClean="0">
                <a:latin typeface="Arial" panose="020B0604020202020204" pitchFamily="34" charset="0"/>
              </a:rPr>
              <a:t>Jossey</a:t>
            </a:r>
            <a:r>
              <a:rPr lang="en-US" sz="1800" dirty="0" smtClean="0">
                <a:latin typeface="Arial" panose="020B0604020202020204" pitchFamily="34" charset="0"/>
              </a:rPr>
              <a:t>-Bass.</a:t>
            </a:r>
          </a:p>
          <a:p>
            <a:pPr mar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800" b="1" dirty="0" err="1" smtClean="0">
                <a:latin typeface="Arial" panose="020B0604020202020204" pitchFamily="34" charset="0"/>
              </a:rPr>
              <a:t>Madanat</a:t>
            </a:r>
            <a:r>
              <a:rPr lang="en-US" sz="1800" b="1" dirty="0">
                <a:latin typeface="Arial" panose="020B0604020202020204" pitchFamily="34" charset="0"/>
              </a:rPr>
              <a:t>, H., Arredondo, E. M., &amp; Ayala, G. X. (2021).</a:t>
            </a:r>
            <a:r>
              <a:rPr lang="en-US" sz="1800" dirty="0">
                <a:latin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</a:rPr>
              <a:t>Introduction to Health Promotion &amp; Behavioral Science in Public Health</a:t>
            </a:r>
            <a:r>
              <a:rPr lang="en-US" sz="1800" dirty="0">
                <a:latin typeface="Arial" panose="020B0604020202020204" pitchFamily="34" charset="0"/>
              </a:rPr>
              <a:t>. </a:t>
            </a:r>
            <a:r>
              <a:rPr lang="en-US" sz="1800" dirty="0" err="1">
                <a:latin typeface="Arial" panose="020B0604020202020204" pitchFamily="34" charset="0"/>
              </a:rPr>
              <a:t>Cengage</a:t>
            </a:r>
            <a:r>
              <a:rPr lang="en-US" sz="1800" dirty="0">
                <a:latin typeface="Arial" panose="020B0604020202020204" pitchFamily="34" charset="0"/>
              </a:rPr>
              <a:t> Learning.</a:t>
            </a:r>
          </a:p>
          <a:p>
            <a:pPr mar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800" b="1" dirty="0">
                <a:latin typeface="Arial" panose="020B0604020202020204" pitchFamily="34" charset="0"/>
              </a:rPr>
              <a:t>World Health Organization. (2024).</a:t>
            </a:r>
            <a:r>
              <a:rPr lang="en-US" sz="1800" dirty="0">
                <a:latin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</a:rPr>
              <a:t>Health Promotion</a:t>
            </a:r>
            <a:r>
              <a:rPr lang="en-US" sz="1800" dirty="0">
                <a:latin typeface="Arial" panose="020B0604020202020204" pitchFamily="34" charset="0"/>
              </a:rPr>
              <a:t>. Retrieved from </a:t>
            </a:r>
            <a:r>
              <a:rPr lang="en-US" sz="1800" dirty="0">
                <a:latin typeface="Arial" panose="020B0604020202020204" pitchFamily="34" charset="0"/>
                <a:hlinkClick r:id="rId3"/>
              </a:rPr>
              <a:t>https://www.who.int/health-topics/health-promotion</a:t>
            </a:r>
            <a:endParaRPr lang="en-US" sz="1800" dirty="0">
              <a:latin typeface="Arial" panose="020B0604020202020204" pitchFamily="34" charset="0"/>
            </a:endParaRPr>
          </a:p>
          <a:p>
            <a:pPr mar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800" b="1" dirty="0">
                <a:latin typeface="Arial" panose="020B0604020202020204" pitchFamily="34" charset="0"/>
              </a:rPr>
              <a:t>Thompson, S. (2015). </a:t>
            </a:r>
            <a:r>
              <a:rPr lang="en-US" sz="1800" i="1" dirty="0">
                <a:latin typeface="Arial" panose="020B0604020202020204" pitchFamily="34" charset="0"/>
              </a:rPr>
              <a:t>The Essential Guide to Public Health and Health Promotion</a:t>
            </a:r>
            <a:r>
              <a:rPr lang="en-US" sz="1800" dirty="0">
                <a:latin typeface="Arial" panose="020B0604020202020204" pitchFamily="34" charset="0"/>
              </a:rPr>
              <a:t>. </a:t>
            </a:r>
            <a:r>
              <a:rPr lang="en-US" sz="1800" dirty="0" err="1">
                <a:latin typeface="Arial" panose="020B0604020202020204" pitchFamily="34" charset="0"/>
              </a:rPr>
              <a:t>Routledge</a:t>
            </a:r>
            <a:r>
              <a:rPr lang="en-US" sz="1800" dirty="0">
                <a:latin typeface="Arial" panose="020B0604020202020204" pitchFamily="34" charset="0"/>
              </a:rPr>
              <a:t>.</a:t>
            </a:r>
          </a:p>
          <a:p>
            <a:pPr marL="0" indent="0" algn="l" defTabSz="6858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1800" b="1" dirty="0">
                <a:latin typeface="Arial" panose="020B0604020202020204" pitchFamily="34" charset="0"/>
              </a:rPr>
              <a:t>Naidoo, J., &amp; Wills, J. (2016). </a:t>
            </a:r>
            <a:r>
              <a:rPr lang="en-US" sz="1800" i="1" dirty="0">
                <a:latin typeface="Arial" panose="020B0604020202020204" pitchFamily="34" charset="0"/>
              </a:rPr>
              <a:t>Foundations for Health Promotion</a:t>
            </a:r>
            <a:r>
              <a:rPr lang="en-US" sz="1800" dirty="0">
                <a:latin typeface="Arial" panose="020B0604020202020204" pitchFamily="34" charset="0"/>
              </a:rPr>
              <a:t> (4th ed.). Elsevier. </a:t>
            </a:r>
          </a:p>
        </p:txBody>
      </p:sp>
    </p:spTree>
    <p:extLst>
      <p:ext uri="{BB962C8B-B14F-4D97-AF65-F5344CB8AC3E}">
        <p14:creationId xmlns:p14="http://schemas.microsoft.com/office/powerpoint/2010/main" val="2697115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مستطيل 3"/>
          <p:cNvSpPr/>
          <p:nvPr/>
        </p:nvSpPr>
        <p:spPr>
          <a:xfrm>
            <a:off x="2699792" y="2276872"/>
            <a:ext cx="3047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thanks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645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1976</TotalTime>
  <Words>1342</Words>
  <Application>Microsoft Office PowerPoint</Application>
  <PresentationFormat>On-screen Show (4:3)</PresentationFormat>
  <Paragraphs>133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Model of Health</vt:lpstr>
      <vt:lpstr> Outlines: </vt:lpstr>
      <vt:lpstr>  Learning objectives:  </vt:lpstr>
      <vt:lpstr> Introduction </vt:lpstr>
      <vt:lpstr> Introduction </vt:lpstr>
      <vt:lpstr>Question </vt:lpstr>
      <vt:lpstr>Question </vt:lpstr>
      <vt:lpstr> Definition of Health:  </vt:lpstr>
      <vt:lpstr>Conference on Health Promotion</vt:lpstr>
      <vt:lpstr> How did the Ottawa Charter redefine the concept of health? </vt:lpstr>
      <vt:lpstr>Meikirch Model</vt:lpstr>
      <vt:lpstr> Five components of Meikirch model: </vt:lpstr>
      <vt:lpstr>PowerPoint Presentation</vt:lpstr>
      <vt:lpstr>Complex Interactions</vt:lpstr>
      <vt:lpstr>According to Meikirch Model </vt:lpstr>
      <vt:lpstr>According to Meikirch Model </vt:lpstr>
      <vt:lpstr>PowerPoint Presentation</vt:lpstr>
      <vt:lpstr>PowerPoint Presentation</vt:lpstr>
      <vt:lpstr>PowerPoint Presentation</vt:lpstr>
      <vt:lpstr>PowerPoint Presentation</vt:lpstr>
      <vt:lpstr>The Illness- Wellness Continuum: </vt:lpstr>
      <vt:lpstr>The Illness- Wellness Continuum: </vt:lpstr>
      <vt:lpstr>The Illness- Wellness Continuum: </vt:lpstr>
      <vt:lpstr>PowerPoint Presentation</vt:lpstr>
      <vt:lpstr>PowerPoint Presentation</vt:lpstr>
      <vt:lpstr>PowerPoint Presentation</vt:lpstr>
      <vt:lpstr>The Illness- Wellness Continuum: </vt:lpstr>
      <vt:lpstr>PowerPoint Presentation</vt:lpstr>
      <vt:lpstr>Role of nurse in achieving health:</vt:lpstr>
      <vt:lpstr>Question </vt:lpstr>
      <vt:lpstr>References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ONE  Introduction to Health Education</dc:title>
  <dc:creator>ns</dc:creator>
  <cp:lastModifiedBy>Delta Core</cp:lastModifiedBy>
  <cp:revision>143</cp:revision>
  <dcterms:created xsi:type="dcterms:W3CDTF">2023-09-15T11:52:13Z</dcterms:created>
  <dcterms:modified xsi:type="dcterms:W3CDTF">2025-03-05T14:00:18Z</dcterms:modified>
</cp:coreProperties>
</file>