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8" r:id="rId3"/>
    <p:sldId id="260" r:id="rId4"/>
    <p:sldId id="270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2" r:id="rId14"/>
    <p:sldId id="273" r:id="rId15"/>
    <p:sldId id="274" r:id="rId16"/>
    <p:sldId id="277" r:id="rId17"/>
    <p:sldId id="276" r:id="rId18"/>
    <p:sldId id="278" r:id="rId19"/>
    <p:sldId id="279" r:id="rId20"/>
    <p:sldId id="275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47E4F-35AE-48A7-9720-8A0D98508C60}" type="datetimeFigureOut">
              <a:rPr lang="en-US" smtClean="0"/>
              <a:t>12/23/2023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54666-30FF-4325-822C-B445715528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321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51BA844-475C-47D1-8635-DD4C006E2333}" type="slidenum">
              <a:rPr lang="en-US" sz="1200" smtClean="0"/>
              <a:pPr/>
              <a:t>2</a:t>
            </a:fld>
            <a:endParaRPr lang="en-US" sz="1200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IQ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BD914088-6E82-40A1-85ED-1094B9A34E2D}" type="slidenum">
              <a:rPr lang="en-US" sz="1200" smtClean="0"/>
              <a:pPr/>
              <a:t>3</a:t>
            </a:fld>
            <a:endParaRPr lang="en-US" sz="1200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IQ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BF942D04-B7FF-4607-976A-0CD8851F0378}" type="slidenum">
              <a:rPr lang="en-US" sz="1200" smtClean="0"/>
              <a:pPr/>
              <a:t>5</a:t>
            </a:fld>
            <a:endParaRPr lang="en-US" sz="1200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IQ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44CE20BB-C3D4-481B-8667-2E9121ACCD75}" type="slidenum">
              <a:rPr lang="en-US" sz="1200" smtClean="0"/>
              <a:pPr/>
              <a:t>6</a:t>
            </a:fld>
            <a:endParaRPr lang="en-US" sz="1200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IQ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8FDB4-CBCC-496B-901D-B3C7E2FE1BE7}" type="datetimeFigureOut">
              <a:rPr lang="en-US" smtClean="0"/>
              <a:t>12/23/2023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A4EB-268E-4D68-B3B7-F8B58DB8F99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8FDB4-CBCC-496B-901D-B3C7E2FE1BE7}" type="datetimeFigureOut">
              <a:rPr lang="en-US" smtClean="0"/>
              <a:t>12/23/2023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A4EB-268E-4D68-B3B7-F8B58DB8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8FDB4-CBCC-496B-901D-B3C7E2FE1BE7}" type="datetimeFigureOut">
              <a:rPr lang="en-US" smtClean="0"/>
              <a:t>12/23/2023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A4EB-268E-4D68-B3B7-F8B58DB8F99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8FDB4-CBCC-496B-901D-B3C7E2FE1BE7}" type="datetimeFigureOut">
              <a:rPr lang="en-US" smtClean="0"/>
              <a:t>12/23/2023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A4EB-268E-4D68-B3B7-F8B58DB8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8FDB4-CBCC-496B-901D-B3C7E2FE1BE7}" type="datetimeFigureOut">
              <a:rPr lang="en-US" smtClean="0"/>
              <a:t>12/23/2023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A4EB-268E-4D68-B3B7-F8B58DB8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8FDB4-CBCC-496B-901D-B3C7E2FE1BE7}" type="datetimeFigureOut">
              <a:rPr lang="en-US" smtClean="0"/>
              <a:t>12/23/2023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A4EB-268E-4D68-B3B7-F8B58DB8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8FDB4-CBCC-496B-901D-B3C7E2FE1BE7}" type="datetimeFigureOut">
              <a:rPr lang="en-US" smtClean="0"/>
              <a:t>12/23/2023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A4EB-268E-4D68-B3B7-F8B58DB8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8FDB4-CBCC-496B-901D-B3C7E2FE1BE7}" type="datetimeFigureOut">
              <a:rPr lang="en-US" smtClean="0"/>
              <a:t>12/23/2023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A4EB-268E-4D68-B3B7-F8B58DB8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8FDB4-CBCC-496B-901D-B3C7E2FE1BE7}" type="datetimeFigureOut">
              <a:rPr lang="en-US" smtClean="0"/>
              <a:t>12/23/2023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A86A4EB-268E-4D68-B3B7-F8B58DB8F99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8FDB4-CBCC-496B-901D-B3C7E2FE1BE7}" type="datetimeFigureOut">
              <a:rPr lang="en-US" smtClean="0"/>
              <a:t>12/23/2023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A4EB-268E-4D68-B3B7-F8B58DB8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8FDB4-CBCC-496B-901D-B3C7E2FE1BE7}" type="datetimeFigureOut">
              <a:rPr lang="en-US" smtClean="0"/>
              <a:t>12/23/2023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A4EB-268E-4D68-B3B7-F8B58DB8F9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ED8FDB4-CBCC-496B-901D-B3C7E2FE1BE7}" type="datetimeFigureOut">
              <a:rPr lang="en-US" smtClean="0"/>
              <a:t>12/23/2023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A86A4EB-268E-4D68-B3B7-F8B58DB8F992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Terminology lecture 4 </a:t>
            </a:r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dirty="0" smtClean="0">
                <a:solidFill>
                  <a:srgbClr val="FF0000"/>
                </a:solidFill>
              </a:rPr>
              <a:t>ombining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forms</a:t>
            </a:r>
            <a:r>
              <a:rPr lang="ar-IQ" dirty="0" smtClean="0">
                <a:solidFill>
                  <a:srgbClr val="FF0000"/>
                </a:solidFill>
              </a:rPr>
              <a:t> </a:t>
            </a:r>
            <a:r>
              <a:rPr lang="ar-IQ" dirty="0" smtClean="0"/>
              <a:t>اشكال جمعية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Prof </a:t>
            </a:r>
            <a:r>
              <a:rPr lang="en-US" dirty="0" err="1" smtClean="0"/>
              <a:t>Hasan</a:t>
            </a:r>
            <a:r>
              <a:rPr lang="en-US" dirty="0" smtClean="0"/>
              <a:t> A </a:t>
            </a:r>
            <a:r>
              <a:rPr lang="en-US" dirty="0" err="1" smtClean="0"/>
              <a:t>Baiee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334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 bwMode="auto">
          <a:xfrm>
            <a:off x="1933575" y="609600"/>
            <a:ext cx="5534025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400" b="1" smtClean="0"/>
              <a:t>Word Parts Are the Key!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82588" y="1484313"/>
            <a:ext cx="8380412" cy="3892550"/>
          </a:xfrm>
        </p:spPr>
        <p:txBody>
          <a:bodyPr>
            <a:noAutofit/>
          </a:bodyPr>
          <a:lstStyle/>
          <a:p>
            <a:pPr marL="465138" indent="-465138" eaLnBrk="1" hangingPunct="1">
              <a:buFontTx/>
              <a:buChar char="•"/>
            </a:pPr>
            <a:r>
              <a:rPr lang="en-US" dirty="0" smtClean="0"/>
              <a:t>Four basic types of word parts are used to</a:t>
            </a:r>
            <a:br>
              <a:rPr lang="en-US" dirty="0" smtClean="0"/>
            </a:br>
            <a:r>
              <a:rPr lang="en-US" dirty="0" smtClean="0"/>
              <a:t>create complex medical terms:</a:t>
            </a:r>
          </a:p>
          <a:p>
            <a:pPr marL="977900" lvl="2" indent="-238125" eaLnBrk="1" hangingPunct="1">
              <a:buFontTx/>
              <a:buChar char="–"/>
            </a:pPr>
            <a:r>
              <a:rPr lang="en-US" sz="3200" dirty="0" smtClean="0"/>
              <a:t> Word roots</a:t>
            </a:r>
          </a:p>
          <a:p>
            <a:pPr marL="977900" lvl="2" indent="-238125" eaLnBrk="1" hangingPunct="1">
              <a:buFontTx/>
              <a:buChar char="–"/>
            </a:pPr>
            <a:r>
              <a:rPr lang="en-US" sz="3200" dirty="0" smtClean="0">
                <a:solidFill>
                  <a:srgbClr val="FF0000"/>
                </a:solidFill>
              </a:rPr>
              <a:t> Combining forms</a:t>
            </a:r>
          </a:p>
          <a:p>
            <a:pPr marL="977900" lvl="2" indent="-238125" eaLnBrk="1" hangingPunct="1">
              <a:buFontTx/>
              <a:buChar char="–"/>
            </a:pPr>
            <a:r>
              <a:rPr lang="en-US" sz="3200" dirty="0" smtClean="0"/>
              <a:t> Suffixes</a:t>
            </a:r>
          </a:p>
          <a:p>
            <a:pPr marL="977900" lvl="2" indent="-238125" eaLnBrk="1" hangingPunct="1">
              <a:buFontTx/>
              <a:buChar char="–"/>
            </a:pPr>
            <a:r>
              <a:rPr lang="en-US" sz="3200" dirty="0" smtClean="0"/>
              <a:t> Prefixes</a:t>
            </a:r>
          </a:p>
          <a:p>
            <a:pPr marL="465138" indent="-465138" eaLnBrk="1" hangingPunct="1"/>
            <a:endParaRPr lang="en-US" dirty="0" smtClean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7543800" y="5880100"/>
            <a:ext cx="1439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1" hangingPunct="1"/>
            <a:r>
              <a:rPr lang="en-US" sz="2000" i="1"/>
              <a:t>(continues)</a:t>
            </a:r>
          </a:p>
        </p:txBody>
      </p:sp>
    </p:spTree>
    <p:extLst>
      <p:ext uri="{BB962C8B-B14F-4D97-AF65-F5344CB8AC3E}">
        <p14:creationId xmlns:p14="http://schemas.microsoft.com/office/powerpoint/2010/main" val="140682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 bwMode="auto">
          <a:xfrm>
            <a:off x="2390775" y="609600"/>
            <a:ext cx="4619625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400" b="1" dirty="0" smtClean="0"/>
              <a:t>Combining Forms </a:t>
            </a:r>
            <a:r>
              <a:rPr lang="ar-IQ" sz="3400" b="1" dirty="0" smtClean="0"/>
              <a:t>اشكال الجمع </a:t>
            </a:r>
            <a:endParaRPr lang="en-US" sz="3400" b="1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82588" y="1484312"/>
            <a:ext cx="8153400" cy="5185047"/>
          </a:xfrm>
        </p:spPr>
        <p:txBody>
          <a:bodyPr>
            <a:normAutofit fontScale="92500"/>
          </a:bodyPr>
          <a:lstStyle/>
          <a:p>
            <a:pPr marL="465138" indent="-465138" eaLnBrk="1" hangingPunct="1">
              <a:buFontTx/>
              <a:buChar char="•"/>
            </a:pPr>
            <a:r>
              <a:rPr lang="en-US" sz="3600" dirty="0" smtClean="0"/>
              <a:t>Created </a:t>
            </a:r>
            <a:r>
              <a:rPr lang="ar-IQ" sz="3600" dirty="0" smtClean="0"/>
              <a:t>تشكل </a:t>
            </a:r>
            <a:r>
              <a:rPr lang="en-US" sz="3600" dirty="0" smtClean="0"/>
              <a:t> by adding a vowel (usually the letter</a:t>
            </a:r>
            <a:br>
              <a:rPr lang="en-US" sz="3600" dirty="0" smtClean="0"/>
            </a:br>
            <a:r>
              <a:rPr lang="ja-JP" altLang="en-US" sz="3600" dirty="0" smtClean="0"/>
              <a:t>“</a:t>
            </a:r>
            <a:r>
              <a:rPr lang="en-US" altLang="ja-JP" sz="3600" i="1" dirty="0" smtClean="0"/>
              <a:t>o</a:t>
            </a:r>
            <a:r>
              <a:rPr lang="ja-JP" altLang="en-US" sz="3600" dirty="0" smtClean="0"/>
              <a:t>”</a:t>
            </a:r>
            <a:r>
              <a:rPr lang="en-US" altLang="ja-JP" sz="3600" dirty="0" smtClean="0"/>
              <a:t>) to the end of a word root</a:t>
            </a:r>
            <a:r>
              <a:rPr lang="ar-IQ" altLang="ja-JP" sz="3600" dirty="0" smtClean="0"/>
              <a:t> جذر الكلمة</a:t>
            </a:r>
            <a:r>
              <a:rPr lang="en-US" altLang="ja-JP" sz="3600" dirty="0" smtClean="0"/>
              <a:t>.  </a:t>
            </a:r>
          </a:p>
          <a:p>
            <a:pPr marL="465138" indent="-465138">
              <a:buFontTx/>
              <a:buChar char="•"/>
            </a:pPr>
            <a:r>
              <a:rPr lang="en-US" sz="3600" dirty="0" smtClean="0"/>
              <a:t>Used when connecting</a:t>
            </a:r>
            <a:r>
              <a:rPr lang="ar-IQ" sz="3600" dirty="0"/>
              <a:t>ربط جذرين </a:t>
            </a:r>
            <a:r>
              <a:rPr lang="en-US" sz="3600" dirty="0" smtClean="0"/>
              <a:t> word roots or when</a:t>
            </a:r>
            <a:r>
              <a:rPr lang="ar-IQ" sz="3600" dirty="0" smtClean="0"/>
              <a:t> </a:t>
            </a:r>
            <a:r>
              <a:rPr lang="en-US" sz="3600" dirty="0" smtClean="0"/>
              <a:t>the word root is joined to a suffix that begins</a:t>
            </a:r>
            <a:r>
              <a:rPr lang="ar-IQ" sz="3600" dirty="0" smtClean="0"/>
              <a:t>او ربط جذر مع لاحق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with a </a:t>
            </a:r>
            <a:r>
              <a:rPr lang="en-US" sz="3600" dirty="0" smtClean="0">
                <a:solidFill>
                  <a:srgbClr val="FF0000"/>
                </a:solidFill>
              </a:rPr>
              <a:t>consonant </a:t>
            </a:r>
            <a:r>
              <a:rPr lang="ar-IQ" sz="3600" dirty="0" smtClean="0">
                <a:solidFill>
                  <a:srgbClr val="FF0000"/>
                </a:solidFill>
              </a:rPr>
              <a:t>حرف ساكن </a:t>
            </a:r>
            <a:r>
              <a:rPr lang="en-US" sz="3600" dirty="0" smtClean="0"/>
              <a:t>. </a:t>
            </a:r>
            <a:endParaRPr lang="ar-IQ" sz="3600" dirty="0"/>
          </a:p>
          <a:p>
            <a:pPr marL="465138" indent="-465138">
              <a:buFontTx/>
              <a:buChar char="•"/>
            </a:pP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(The </a:t>
            </a:r>
            <a:r>
              <a:rPr lang="en-US" sz="3600" dirty="0">
                <a:solidFill>
                  <a:srgbClr val="FF0000"/>
                </a:solidFill>
              </a:rPr>
              <a:t>combining form is a word root with the combining vowel </a:t>
            </a:r>
            <a:r>
              <a:rPr lang="en-US" sz="3600" dirty="0" smtClean="0">
                <a:solidFill>
                  <a:srgbClr val="FF0000"/>
                </a:solidFill>
              </a:rPr>
              <a:t> letter </a:t>
            </a:r>
            <a:r>
              <a:rPr lang="en-US" sz="3600" dirty="0" smtClean="0">
                <a:solidFill>
                  <a:srgbClr val="FF0000"/>
                </a:solidFill>
              </a:rPr>
              <a:t>attached).</a:t>
            </a:r>
            <a:endParaRPr lang="en-US" sz="3600" dirty="0" smtClean="0">
              <a:solidFill>
                <a:srgbClr val="FF0000"/>
              </a:solidFill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7543800" y="5880100"/>
            <a:ext cx="1439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1" hangingPunct="1"/>
            <a:r>
              <a:rPr lang="en-US" sz="2000" i="1" dirty="0" smtClean="0"/>
              <a:t>(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260079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Combining forms </a:t>
            </a:r>
            <a:r>
              <a:rPr lang="en-US" sz="3600" dirty="0">
                <a:solidFill>
                  <a:srgbClr val="FF0000"/>
                </a:solidFill>
              </a:rPr>
              <a:t>Combining(Linking</a:t>
            </a:r>
            <a:r>
              <a:rPr lang="en-US" sz="3600" dirty="0"/>
              <a:t>) forms is formed when a word root is combined with a vowel. usually “o”, but </a:t>
            </a:r>
            <a:r>
              <a:rPr lang="en-US" sz="3600" dirty="0">
                <a:solidFill>
                  <a:srgbClr val="FF0000"/>
                </a:solidFill>
              </a:rPr>
              <a:t>occasionally</a:t>
            </a:r>
            <a:r>
              <a:rPr lang="en-US" sz="3600" dirty="0"/>
              <a:t> “e” or “i”. </a:t>
            </a:r>
            <a:r>
              <a:rPr lang="en-US" sz="3600" dirty="0" err="1"/>
              <a:t>i.e</a:t>
            </a:r>
            <a:r>
              <a:rPr lang="en-US" sz="3600" dirty="0"/>
              <a:t> Combined </a:t>
            </a:r>
            <a:r>
              <a:rPr lang="en-US" sz="3600" dirty="0" smtClean="0"/>
              <a:t>form </a:t>
            </a:r>
            <a:r>
              <a:rPr lang="ar-IQ" sz="3600" dirty="0" smtClean="0"/>
              <a:t>الشكل المرتبط </a:t>
            </a:r>
            <a:r>
              <a:rPr lang="en-US" sz="3600" dirty="0" smtClean="0"/>
              <a:t>= </a:t>
            </a:r>
            <a:r>
              <a:rPr lang="en-US" sz="3600" dirty="0"/>
              <a:t>word root + o </a:t>
            </a:r>
          </a:p>
        </p:txBody>
      </p:sp>
    </p:spTree>
    <p:extLst>
      <p:ext uri="{BB962C8B-B14F-4D97-AF65-F5344CB8AC3E}">
        <p14:creationId xmlns:p14="http://schemas.microsoft.com/office/powerpoint/2010/main" val="192811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 bwMode="auto">
          <a:xfrm>
            <a:off x="2466975" y="609600"/>
            <a:ext cx="4467225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400" b="1" smtClean="0"/>
              <a:t>Combining Forms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82588" y="1485900"/>
            <a:ext cx="8380412" cy="4578350"/>
          </a:xfrm>
          <a:noFill/>
        </p:spPr>
        <p:txBody>
          <a:bodyPr>
            <a:normAutofit/>
          </a:bodyPr>
          <a:lstStyle/>
          <a:p>
            <a:pPr marL="465138" indent="-465138" eaLnBrk="1" hangingPunct="1">
              <a:spcBef>
                <a:spcPct val="0"/>
              </a:spcBef>
              <a:buFontTx/>
              <a:buChar char="•"/>
              <a:tabLst>
                <a:tab pos="2293938" algn="l"/>
              </a:tabLst>
            </a:pPr>
            <a:r>
              <a:rPr lang="en-US" sz="3600" dirty="0" smtClean="0"/>
              <a:t>Examples:</a:t>
            </a:r>
          </a:p>
          <a:p>
            <a:pPr marL="865188" lvl="1" eaLnBrk="1" hangingPunct="1">
              <a:buFont typeface="Arial" pitchFamily="34" charset="0"/>
              <a:buChar char="–"/>
              <a:tabLst>
                <a:tab pos="2293938" algn="l"/>
              </a:tabLst>
            </a:pPr>
            <a:r>
              <a:rPr lang="en-US" sz="3600" dirty="0" err="1" smtClean="0"/>
              <a:t>cardi</a:t>
            </a:r>
            <a:r>
              <a:rPr lang="en-US" sz="3600" dirty="0" smtClean="0"/>
              <a:t>/o	=   heart</a:t>
            </a:r>
          </a:p>
          <a:p>
            <a:pPr marL="865188" lvl="1" eaLnBrk="1" hangingPunct="1">
              <a:buFont typeface="Arial" pitchFamily="34" charset="0"/>
              <a:buChar char="–"/>
              <a:tabLst>
                <a:tab pos="2293938" algn="l"/>
              </a:tabLst>
            </a:pPr>
            <a:r>
              <a:rPr lang="en-US" sz="3600" dirty="0" err="1" smtClean="0"/>
              <a:t>gastr</a:t>
            </a:r>
            <a:r>
              <a:rPr lang="en-US" sz="3600" dirty="0" smtClean="0"/>
              <a:t>/o	=   stomach</a:t>
            </a:r>
          </a:p>
          <a:p>
            <a:pPr marL="865188" lvl="1" eaLnBrk="1" hangingPunct="1">
              <a:buFont typeface="Arial" pitchFamily="34" charset="0"/>
              <a:buChar char="–"/>
              <a:tabLst>
                <a:tab pos="2293938" algn="l"/>
              </a:tabLst>
            </a:pPr>
            <a:r>
              <a:rPr lang="en-US" sz="3600" dirty="0" err="1" smtClean="0"/>
              <a:t>neur</a:t>
            </a:r>
            <a:r>
              <a:rPr lang="en-US" sz="3600" dirty="0" smtClean="0"/>
              <a:t>/o	=   nerve</a:t>
            </a:r>
            <a:endParaRPr lang="ar-IQ" sz="3600" dirty="0" smtClean="0"/>
          </a:p>
          <a:p>
            <a:pPr marL="865188" lvl="1" eaLnBrk="1" hangingPunct="1">
              <a:buFont typeface="Arial" pitchFamily="34" charset="0"/>
              <a:buChar char="–"/>
              <a:tabLst>
                <a:tab pos="2293938" algn="l"/>
              </a:tabLst>
            </a:pPr>
            <a:r>
              <a:rPr lang="en-US" sz="3600" dirty="0" err="1" smtClean="0"/>
              <a:t>Hepat</a:t>
            </a:r>
            <a:r>
              <a:rPr lang="en-US" sz="3600" dirty="0" smtClean="0"/>
              <a:t>/o= liver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7543800" y="5880100"/>
            <a:ext cx="1439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1" hangingPunct="1"/>
            <a:r>
              <a:rPr lang="en-US" sz="2000" i="1"/>
              <a:t>(continues)</a:t>
            </a:r>
          </a:p>
        </p:txBody>
      </p:sp>
    </p:spTree>
    <p:extLst>
      <p:ext uri="{BB962C8B-B14F-4D97-AF65-F5344CB8AC3E}">
        <p14:creationId xmlns:p14="http://schemas.microsoft.com/office/powerpoint/2010/main" val="77228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 bwMode="auto">
          <a:xfrm>
            <a:off x="2619375" y="609600"/>
            <a:ext cx="4162425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400" b="1" smtClean="0"/>
              <a:t>Combining Forms</a:t>
            </a:r>
          </a:p>
        </p:txBody>
      </p:sp>
      <p:pic>
        <p:nvPicPr>
          <p:cNvPr id="11267" name="Picture 7" descr="01-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73"/>
          <a:stretch>
            <a:fillRect/>
          </a:stretch>
        </p:blipFill>
        <p:spPr bwMode="auto">
          <a:xfrm>
            <a:off x="323529" y="1492250"/>
            <a:ext cx="8424936" cy="536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Box 3"/>
          <p:cNvSpPr txBox="1">
            <a:spLocks noChangeArrowheads="1"/>
          </p:cNvSpPr>
          <p:nvPr/>
        </p:nvSpPr>
        <p:spPr bwMode="auto">
          <a:xfrm rot="-5400000">
            <a:off x="5381625" y="5514975"/>
            <a:ext cx="1133475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r>
              <a:rPr lang="en-US" sz="800"/>
              <a:t>© Cengage Learning</a:t>
            </a:r>
          </a:p>
        </p:txBody>
      </p:sp>
    </p:spTree>
    <p:extLst>
      <p:ext uri="{BB962C8B-B14F-4D97-AF65-F5344CB8AC3E}">
        <p14:creationId xmlns:p14="http://schemas.microsoft.com/office/powerpoint/2010/main" val="218140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Rule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ar-IQ" dirty="0" smtClean="0">
                <a:solidFill>
                  <a:srgbClr val="FF0000"/>
                </a:solidFill>
              </a:rPr>
              <a:t>قاعدة او حكم </a:t>
            </a:r>
            <a:r>
              <a:rPr lang="en-US" dirty="0" smtClean="0">
                <a:solidFill>
                  <a:srgbClr val="FF0000"/>
                </a:solidFill>
              </a:rPr>
              <a:t>for </a:t>
            </a:r>
            <a:r>
              <a:rPr lang="en-US" dirty="0">
                <a:solidFill>
                  <a:srgbClr val="FF0000"/>
                </a:solidFill>
              </a:rPr>
              <a:t>combining word parts in medical </a:t>
            </a:r>
            <a:r>
              <a:rPr lang="en-US" dirty="0" smtClean="0">
                <a:solidFill>
                  <a:srgbClr val="FF0000"/>
                </a:solidFill>
              </a:rPr>
              <a:t>terms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200" dirty="0">
                <a:solidFill>
                  <a:srgbClr val="202124"/>
                </a:solidFill>
                <a:latin typeface="Helvetica Neue"/>
              </a:rPr>
              <a:t>Most medical words have at least one word root, and some have </a:t>
            </a:r>
            <a:r>
              <a:rPr lang="en-US" sz="3200" dirty="0" smtClean="0">
                <a:solidFill>
                  <a:srgbClr val="202124"/>
                </a:solidFill>
                <a:latin typeface="Helvetica Neue"/>
              </a:rPr>
              <a:t>several</a:t>
            </a:r>
            <a:r>
              <a:rPr lang="ar-IQ" sz="3200" dirty="0" smtClean="0">
                <a:solidFill>
                  <a:srgbClr val="202124"/>
                </a:solidFill>
                <a:latin typeface="Helvetica Neue"/>
              </a:rPr>
              <a:t> عدة جذور</a:t>
            </a:r>
            <a:r>
              <a:rPr lang="en-US" sz="3200" dirty="0" smtClean="0">
                <a:solidFill>
                  <a:srgbClr val="202124"/>
                </a:solidFill>
                <a:latin typeface="Helvetica Neue"/>
              </a:rPr>
              <a:t>.</a:t>
            </a:r>
            <a:r>
              <a:rPr lang="en-US" sz="3200" dirty="0">
                <a:solidFill>
                  <a:srgbClr val="202124"/>
                </a:solidFill>
                <a:latin typeface="Helvetica Neue"/>
              </a:rPr>
              <a:t> </a:t>
            </a:r>
            <a:r>
              <a:rPr lang="en-US" sz="3200" b="1" dirty="0">
                <a:solidFill>
                  <a:srgbClr val="202124"/>
                </a:solidFill>
                <a:latin typeface="Helvetica Neue"/>
              </a:rPr>
              <a:t>Word roots are joined by a combining </a:t>
            </a:r>
            <a:r>
              <a:rPr lang="en-US" sz="3200" b="1" dirty="0" smtClean="0">
                <a:solidFill>
                  <a:srgbClr val="202124"/>
                </a:solidFill>
                <a:latin typeface="Helvetica Neue"/>
              </a:rPr>
              <a:t>vowel</a:t>
            </a:r>
            <a:r>
              <a:rPr lang="ar-IQ" sz="3200" b="1" dirty="0" smtClean="0">
                <a:solidFill>
                  <a:srgbClr val="202124"/>
                </a:solidFill>
                <a:latin typeface="Helvetica Neue"/>
              </a:rPr>
              <a:t> </a:t>
            </a:r>
            <a:r>
              <a:rPr lang="en-US" sz="3200" dirty="0" smtClean="0">
                <a:solidFill>
                  <a:srgbClr val="202124"/>
                </a:solidFill>
                <a:latin typeface="Helvetica Neue"/>
              </a:rPr>
              <a:t>.</a:t>
            </a:r>
          </a:p>
          <a:p>
            <a:pPr algn="just"/>
            <a:r>
              <a:rPr lang="en-US" sz="3200" dirty="0" smtClean="0">
                <a:solidFill>
                  <a:srgbClr val="202124"/>
                </a:solidFill>
                <a:latin typeface="Helvetica Neue"/>
              </a:rPr>
              <a:t> </a:t>
            </a:r>
            <a:r>
              <a:rPr lang="en-US" sz="3200" dirty="0">
                <a:solidFill>
                  <a:srgbClr val="202124"/>
                </a:solidFill>
                <a:latin typeface="Helvetica Neue"/>
              </a:rPr>
              <a:t>When a word root is joined to a suffix, or to other root words to make a compound word, it requires the use of a </a:t>
            </a:r>
            <a:r>
              <a:rPr lang="en-US" sz="3200" dirty="0">
                <a:solidFill>
                  <a:srgbClr val="FF0000"/>
                </a:solidFill>
                <a:latin typeface="Helvetica Neue"/>
              </a:rPr>
              <a:t>combining</a:t>
            </a:r>
            <a:r>
              <a:rPr lang="en-US" sz="3200" dirty="0">
                <a:solidFill>
                  <a:srgbClr val="202124"/>
                </a:solidFill>
                <a:latin typeface="Helvetica Neue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Helvetica Neue"/>
              </a:rPr>
              <a:t>vowel</a:t>
            </a:r>
            <a:r>
              <a:rPr lang="en-US" sz="3200" dirty="0">
                <a:solidFill>
                  <a:srgbClr val="202124"/>
                </a:solidFill>
                <a:latin typeface="Helvetica Neue"/>
              </a:rPr>
              <a:t>.</a:t>
            </a:r>
          </a:p>
          <a:p>
            <a:pPr marL="0" indent="0" algn="just">
              <a:buNone/>
            </a:pPr>
            <a:r>
              <a:rPr lang="en-US" sz="3200" dirty="0">
                <a:solidFill>
                  <a:srgbClr val="202124"/>
                </a:solidFill>
                <a:latin typeface="Helvetica Neue"/>
              </a:rPr>
              <a:t/>
            </a:r>
            <a:br>
              <a:rPr lang="en-US" sz="3200" dirty="0">
                <a:solidFill>
                  <a:srgbClr val="202124"/>
                </a:solidFill>
                <a:latin typeface="Helvetica Neue"/>
              </a:rPr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6353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Purpose </a:t>
            </a:r>
            <a:r>
              <a:rPr lang="ar-IQ" dirty="0" smtClean="0">
                <a:solidFill>
                  <a:srgbClr val="FF0000"/>
                </a:solidFill>
              </a:rPr>
              <a:t>الغرض</a:t>
            </a:r>
            <a:r>
              <a:rPr lang="en-US" dirty="0" smtClean="0">
                <a:solidFill>
                  <a:srgbClr val="FF0000"/>
                </a:solidFill>
              </a:rPr>
              <a:t>of combining form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A prefix can be used to modify the meaning of a word. The combining vowel </a:t>
            </a:r>
            <a:r>
              <a:rPr lang="en-US" sz="3600" dirty="0" smtClean="0"/>
              <a:t> </a:t>
            </a:r>
            <a:r>
              <a:rPr lang="en-US" sz="3600" dirty="0"/>
              <a:t>is used </a:t>
            </a:r>
            <a:r>
              <a:rPr lang="en-US" sz="3600" b="1" dirty="0"/>
              <a:t>to </a:t>
            </a:r>
            <a:r>
              <a:rPr lang="en-US" sz="3600" b="1" dirty="0">
                <a:solidFill>
                  <a:srgbClr val="FF0000"/>
                </a:solidFill>
              </a:rPr>
              <a:t>ease</a:t>
            </a:r>
            <a:r>
              <a:rPr lang="en-US" sz="3600" b="1" dirty="0"/>
              <a:t> </a:t>
            </a:r>
            <a:r>
              <a:rPr lang="en-US" sz="3600" b="1" dirty="0">
                <a:solidFill>
                  <a:srgbClr val="FF0000"/>
                </a:solidFill>
              </a:rPr>
              <a:t>pronunciation</a:t>
            </a:r>
            <a:r>
              <a:rPr lang="en-US" sz="3600" dirty="0"/>
              <a:t> </a:t>
            </a:r>
            <a:r>
              <a:rPr lang="ar-IQ" sz="3600" dirty="0" smtClean="0"/>
              <a:t>تسهيل ال</a:t>
            </a:r>
            <a:r>
              <a:rPr lang="ar-IQ" sz="3600" dirty="0"/>
              <a:t>ل</a:t>
            </a:r>
            <a:r>
              <a:rPr lang="ar-IQ" sz="3600" dirty="0" smtClean="0"/>
              <a:t>فظ</a:t>
            </a:r>
            <a:r>
              <a:rPr lang="en-US" sz="3600" dirty="0" smtClean="0"/>
              <a:t>of </a:t>
            </a:r>
            <a:r>
              <a:rPr lang="en-US" sz="3600" dirty="0"/>
              <a:t>the medical term</a:t>
            </a:r>
            <a:r>
              <a:rPr lang="en-US" sz="3600" dirty="0" smtClean="0"/>
              <a:t>.</a:t>
            </a:r>
          </a:p>
          <a:p>
            <a:r>
              <a:rPr lang="en-US" sz="3600" dirty="0" smtClean="0"/>
              <a:t> </a:t>
            </a:r>
            <a:r>
              <a:rPr lang="en-US" sz="3600" dirty="0"/>
              <a:t>A combining vowel is used to connect </a:t>
            </a:r>
            <a:r>
              <a:rPr lang="en-US" sz="3600" dirty="0">
                <a:solidFill>
                  <a:srgbClr val="FF0000"/>
                </a:solidFill>
              </a:rPr>
              <a:t>two</a:t>
            </a:r>
            <a:r>
              <a:rPr lang="en-US" sz="3600" dirty="0"/>
              <a:t> word </a:t>
            </a:r>
            <a:r>
              <a:rPr lang="en-US" sz="3600" dirty="0">
                <a:solidFill>
                  <a:srgbClr val="FF0000"/>
                </a:solidFill>
              </a:rPr>
              <a:t>roots</a:t>
            </a:r>
            <a:r>
              <a:rPr lang="en-US" sz="3600" dirty="0"/>
              <a:t> and to connect a word </a:t>
            </a:r>
            <a:r>
              <a:rPr lang="en-US" sz="3600" dirty="0">
                <a:solidFill>
                  <a:srgbClr val="FF0000"/>
                </a:solidFill>
              </a:rPr>
              <a:t>root</a:t>
            </a:r>
            <a:r>
              <a:rPr lang="en-US" sz="3600" dirty="0"/>
              <a:t> and a </a:t>
            </a:r>
            <a:r>
              <a:rPr lang="en-US" sz="3600" dirty="0">
                <a:solidFill>
                  <a:srgbClr val="FF0000"/>
                </a:solidFill>
              </a:rPr>
              <a:t>suffix</a:t>
            </a:r>
            <a:r>
              <a:rPr lang="en-US" sz="3600" dirty="0"/>
              <a:t>.</a:t>
            </a:r>
          </a:p>
          <a:p>
            <a:pPr marL="0" indent="0">
              <a:buNone/>
            </a:pP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8254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 </a:t>
            </a:r>
            <a:r>
              <a:rPr lang="en-US" sz="3600" dirty="0"/>
              <a:t>The root of a word (known as the word root) contains the basic meaning (</a:t>
            </a:r>
            <a:r>
              <a:rPr lang="en-US" sz="3600" dirty="0">
                <a:solidFill>
                  <a:srgbClr val="FF0000"/>
                </a:solidFill>
              </a:rPr>
              <a:t>definition</a:t>
            </a:r>
            <a:r>
              <a:rPr lang="en-US" sz="3600" dirty="0"/>
              <a:t>) of the word often referring to a </a:t>
            </a:r>
            <a:r>
              <a:rPr lang="en-US" sz="3600" dirty="0">
                <a:solidFill>
                  <a:srgbClr val="FF0000"/>
                </a:solidFill>
              </a:rPr>
              <a:t>body</a:t>
            </a:r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part</a:t>
            </a:r>
            <a:r>
              <a:rPr lang="en-US" sz="3600" dirty="0"/>
              <a:t> or </a:t>
            </a:r>
            <a:r>
              <a:rPr lang="en-US" sz="3600" dirty="0">
                <a:solidFill>
                  <a:srgbClr val="FF0000"/>
                </a:solidFill>
              </a:rPr>
              <a:t>system</a:t>
            </a:r>
            <a:r>
              <a:rPr lang="en-US" sz="3600" dirty="0"/>
              <a:t> e.g. </a:t>
            </a:r>
            <a:r>
              <a:rPr lang="en-US" sz="3600" dirty="0" err="1"/>
              <a:t>cardi</a:t>
            </a:r>
            <a:r>
              <a:rPr lang="en-US" sz="3600" dirty="0"/>
              <a:t> (heart</a:t>
            </a:r>
            <a:r>
              <a:rPr lang="en-US" sz="3600" dirty="0" smtClean="0"/>
              <a:t>) , </a:t>
            </a:r>
            <a:r>
              <a:rPr lang="en-US" sz="3600" dirty="0" err="1" smtClean="0"/>
              <a:t>hepat</a:t>
            </a:r>
            <a:r>
              <a:rPr lang="en-US" sz="3600" dirty="0" smtClean="0"/>
              <a:t>/o, </a:t>
            </a:r>
            <a:r>
              <a:rPr lang="en-US" sz="3600" dirty="0" err="1" smtClean="0"/>
              <a:t>gastr</a:t>
            </a:r>
            <a:r>
              <a:rPr lang="en-US" sz="3600" dirty="0" smtClean="0"/>
              <a:t>/o, my /o(muscle)</a:t>
            </a:r>
            <a:r>
              <a:rPr lang="ar-IQ" sz="3600" dirty="0" smtClean="0"/>
              <a:t>عضلة</a:t>
            </a:r>
            <a:r>
              <a:rPr lang="en-US" sz="3600" dirty="0" smtClean="0"/>
              <a:t>, </a:t>
            </a:r>
            <a:r>
              <a:rPr lang="en-US" sz="3600" dirty="0" err="1" smtClean="0"/>
              <a:t>arthr</a:t>
            </a:r>
            <a:r>
              <a:rPr lang="en-US" sz="3600" dirty="0" smtClean="0"/>
              <a:t>/o(joint)</a:t>
            </a:r>
            <a:r>
              <a:rPr lang="ar-IQ" sz="3600" dirty="0" smtClean="0"/>
              <a:t> مفصل </a:t>
            </a:r>
            <a:r>
              <a:rPr lang="en-US" sz="3600" dirty="0" smtClean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4587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Word root+ vowel letters (</a:t>
            </a:r>
            <a:r>
              <a:rPr lang="en-US" sz="4000" dirty="0" err="1" smtClean="0"/>
              <a:t>e,a,o,i,u,y</a:t>
            </a:r>
            <a:r>
              <a:rPr lang="en-US" sz="4000" dirty="0" smtClean="0"/>
              <a:t>) + word root </a:t>
            </a:r>
            <a:r>
              <a:rPr lang="en-US" sz="4000" dirty="0"/>
              <a:t>= compound word </a:t>
            </a:r>
          </a:p>
          <a:p>
            <a:pPr marL="0" indent="0">
              <a:buNone/>
            </a:pPr>
            <a:r>
              <a:rPr lang="en-US" sz="4000" dirty="0" err="1" smtClean="0"/>
              <a:t>Hydr</a:t>
            </a:r>
            <a:r>
              <a:rPr lang="en-US" sz="4000" dirty="0" smtClean="0"/>
              <a:t>/o therapy </a:t>
            </a:r>
            <a:r>
              <a:rPr lang="ar-IQ" sz="4000" dirty="0" smtClean="0"/>
              <a:t>العلاج بالماء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Note : drop combining vowel when the </a:t>
            </a:r>
            <a:r>
              <a:rPr lang="en-US" sz="4000" dirty="0" smtClean="0">
                <a:solidFill>
                  <a:srgbClr val="FF0000"/>
                </a:solidFill>
              </a:rPr>
              <a:t>suffix</a:t>
            </a:r>
            <a:r>
              <a:rPr lang="en-US" sz="4000" dirty="0" smtClean="0"/>
              <a:t> starts with </a:t>
            </a:r>
            <a:r>
              <a:rPr lang="en-US" sz="4000" dirty="0" smtClean="0">
                <a:solidFill>
                  <a:srgbClr val="FF0000"/>
                </a:solidFill>
              </a:rPr>
              <a:t>vowel</a:t>
            </a:r>
            <a:r>
              <a:rPr lang="en-US" sz="4000" dirty="0" smtClean="0"/>
              <a:t> letter</a:t>
            </a:r>
          </a:p>
          <a:p>
            <a:pPr marL="0" indent="0">
              <a:buNone/>
            </a:pPr>
            <a:r>
              <a:rPr lang="en-US" sz="4000" dirty="0" smtClean="0"/>
              <a:t>Gastritis not </a:t>
            </a:r>
            <a:r>
              <a:rPr lang="en-US" sz="4000" dirty="0" err="1" smtClean="0"/>
              <a:t>gastroitis</a:t>
            </a:r>
            <a:r>
              <a:rPr lang="en-US" sz="4000" dirty="0" smtClean="0"/>
              <a:t>.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6307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Combing form vowel rules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</a:t>
            </a:r>
            <a:r>
              <a:rPr lang="en-US" dirty="0"/>
              <a:t>.	Vowel is used when the suffix begins with consonant </a:t>
            </a:r>
            <a:r>
              <a:rPr lang="ar-IQ" dirty="0"/>
              <a:t>الحرف الساكن</a:t>
            </a:r>
          </a:p>
          <a:p>
            <a:pPr marL="0" indent="0">
              <a:buNone/>
            </a:pPr>
            <a:r>
              <a:rPr lang="en-US" dirty="0" err="1"/>
              <a:t>e,g</a:t>
            </a:r>
            <a:r>
              <a:rPr lang="en-US" dirty="0"/>
              <a:t>, Encephalo</a:t>
            </a:r>
            <a:r>
              <a:rPr lang="en-US" dirty="0">
                <a:solidFill>
                  <a:srgbClr val="FF0000"/>
                </a:solidFill>
              </a:rPr>
              <a:t>g</a:t>
            </a:r>
            <a:r>
              <a:rPr lang="en-US" dirty="0"/>
              <a:t>ram </a:t>
            </a:r>
          </a:p>
          <a:p>
            <a:pPr marL="0" indent="0">
              <a:buNone/>
            </a:pPr>
            <a:r>
              <a:rPr lang="en-US" dirty="0"/>
              <a:t>2.	The vowel is not used when the suffix begins with the </a:t>
            </a:r>
            <a:r>
              <a:rPr lang="en-US" dirty="0" smtClean="0"/>
              <a:t>vowel </a:t>
            </a:r>
            <a:r>
              <a:rPr lang="en-US" dirty="0" smtClean="0">
                <a:solidFill>
                  <a:srgbClr val="FF0000"/>
                </a:solidFill>
              </a:rPr>
              <a:t>example</a:t>
            </a:r>
            <a:r>
              <a:rPr lang="en-US" dirty="0" smtClean="0"/>
              <a:t> : </a:t>
            </a:r>
            <a:r>
              <a:rPr lang="en-US" dirty="0"/>
              <a:t>Gastritis not </a:t>
            </a:r>
            <a:r>
              <a:rPr lang="en-US" dirty="0" err="1"/>
              <a:t>gastroitis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 smtClean="0"/>
              <a:t>3</a:t>
            </a:r>
            <a:r>
              <a:rPr lang="en-US" dirty="0"/>
              <a:t>. A combing vowel can also be used when </a:t>
            </a:r>
            <a:r>
              <a:rPr lang="en-US" dirty="0">
                <a:solidFill>
                  <a:srgbClr val="FF0000"/>
                </a:solidFill>
              </a:rPr>
              <a:t>two</a:t>
            </a:r>
            <a:r>
              <a:rPr lang="en-US" dirty="0"/>
              <a:t> or more word roots are joined  together</a:t>
            </a:r>
          </a:p>
          <a:p>
            <a:pPr marL="0" indent="0">
              <a:buNone/>
            </a:pPr>
            <a:r>
              <a:rPr lang="en-US" dirty="0"/>
              <a:t>Gastroenterology </a:t>
            </a:r>
          </a:p>
          <a:p>
            <a:pPr marL="0" indent="0">
              <a:buNone/>
            </a:pPr>
            <a:r>
              <a:rPr lang="en-US" dirty="0"/>
              <a:t>Hem  </a:t>
            </a:r>
            <a:r>
              <a:rPr lang="ar-IQ" dirty="0"/>
              <a:t>الدم </a:t>
            </a:r>
            <a:r>
              <a:rPr lang="en-US" dirty="0"/>
              <a:t>o </a:t>
            </a:r>
            <a:r>
              <a:rPr lang="en-US" dirty="0" err="1"/>
              <a:t>pneumo</a:t>
            </a:r>
            <a:r>
              <a:rPr lang="en-US" dirty="0"/>
              <a:t> </a:t>
            </a:r>
            <a:r>
              <a:rPr lang="ar-IQ" dirty="0"/>
              <a:t>الرئة </a:t>
            </a:r>
            <a:r>
              <a:rPr lang="en-US" dirty="0"/>
              <a:t>thorax </a:t>
            </a:r>
            <a:r>
              <a:rPr lang="ar-IQ" dirty="0"/>
              <a:t>الصدر </a:t>
            </a:r>
          </a:p>
        </p:txBody>
      </p:sp>
    </p:spTree>
    <p:extLst>
      <p:ext uri="{BB962C8B-B14F-4D97-AF65-F5344CB8AC3E}">
        <p14:creationId xmlns:p14="http://schemas.microsoft.com/office/powerpoint/2010/main" val="154422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Derm</a:t>
            </a:r>
            <a:r>
              <a:rPr lang="en-US" dirty="0"/>
              <a:t>/ </a:t>
            </a:r>
            <a:r>
              <a:rPr lang="en-US" dirty="0" err="1"/>
              <a:t>dermato</a:t>
            </a:r>
            <a:r>
              <a:rPr lang="en-US" dirty="0"/>
              <a:t>= skin </a:t>
            </a:r>
          </a:p>
          <a:p>
            <a:r>
              <a:rPr lang="en-US" dirty="0"/>
              <a:t>Dermatologist : is a specialist </a:t>
            </a:r>
            <a:r>
              <a:rPr lang="ar-IQ" dirty="0"/>
              <a:t>متخصص </a:t>
            </a:r>
            <a:r>
              <a:rPr lang="en-US" dirty="0"/>
              <a:t>in diagnosis </a:t>
            </a:r>
            <a:r>
              <a:rPr lang="ar-IQ" dirty="0"/>
              <a:t>تشخيص </a:t>
            </a:r>
            <a:r>
              <a:rPr lang="en-US" dirty="0"/>
              <a:t>and treatment </a:t>
            </a:r>
            <a:r>
              <a:rPr lang="ar-IQ" dirty="0"/>
              <a:t>معالجة </a:t>
            </a:r>
            <a:r>
              <a:rPr lang="en-US" dirty="0"/>
              <a:t>of skin diseases </a:t>
            </a:r>
            <a:r>
              <a:rPr lang="ar-IQ" dirty="0"/>
              <a:t>الامراض الجلدية</a:t>
            </a:r>
          </a:p>
          <a:p>
            <a:r>
              <a:rPr lang="en-US" dirty="0"/>
              <a:t>Phlebotomist : one who specialize in drawing blood from  a vein </a:t>
            </a:r>
            <a:r>
              <a:rPr lang="ar-IQ" dirty="0"/>
              <a:t>متخصص بسحب الدم من الوريد</a:t>
            </a:r>
          </a:p>
          <a:p>
            <a:r>
              <a:rPr lang="en-US" dirty="0" err="1"/>
              <a:t>Ologist</a:t>
            </a:r>
            <a:r>
              <a:rPr lang="en-US" dirty="0"/>
              <a:t>: (suffix : one who studies ) </a:t>
            </a:r>
            <a:r>
              <a:rPr lang="en-US" dirty="0" err="1"/>
              <a:t>cardi</a:t>
            </a:r>
            <a:r>
              <a:rPr lang="en-US" dirty="0"/>
              <a:t>/o/ </a:t>
            </a:r>
            <a:r>
              <a:rPr lang="en-US" dirty="0" err="1"/>
              <a:t>logist</a:t>
            </a:r>
            <a:r>
              <a:rPr lang="en-US" dirty="0"/>
              <a:t>     ) cardiologist </a:t>
            </a:r>
          </a:p>
          <a:p>
            <a:r>
              <a:rPr lang="en-US" dirty="0"/>
              <a:t>Ophthalm</a:t>
            </a:r>
            <a:r>
              <a:rPr lang="en-US" dirty="0">
                <a:solidFill>
                  <a:srgbClr val="FF0000"/>
                </a:solidFill>
              </a:rPr>
              <a:t>ologist</a:t>
            </a:r>
            <a:r>
              <a:rPr lang="en-US" dirty="0"/>
              <a:t>        </a:t>
            </a:r>
            <a:r>
              <a:rPr lang="ar-IQ" dirty="0"/>
              <a:t>طبيب عيون اختصاص</a:t>
            </a:r>
          </a:p>
        </p:txBody>
      </p:sp>
    </p:spTree>
    <p:extLst>
      <p:ext uri="{BB962C8B-B14F-4D97-AF65-F5344CB8AC3E}">
        <p14:creationId xmlns:p14="http://schemas.microsoft.com/office/powerpoint/2010/main" val="1472834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Endocrinologist   </a:t>
            </a:r>
            <a:r>
              <a:rPr lang="ar-IQ" sz="3200" dirty="0" smtClean="0"/>
              <a:t>اختصاصي الغدد الصماء </a:t>
            </a:r>
            <a:r>
              <a:rPr lang="en-US" sz="3200" dirty="0" smtClean="0"/>
              <a:t> </a:t>
            </a:r>
            <a:endParaRPr lang="ar-IQ" sz="3200" dirty="0" smtClean="0"/>
          </a:p>
          <a:p>
            <a:r>
              <a:rPr lang="en-US" sz="3200" dirty="0" smtClean="0"/>
              <a:t>Path</a:t>
            </a:r>
            <a:r>
              <a:rPr lang="en-US" sz="3200" dirty="0" smtClean="0">
                <a:solidFill>
                  <a:srgbClr val="FF0000"/>
                </a:solidFill>
              </a:rPr>
              <a:t>ologist</a:t>
            </a:r>
            <a:r>
              <a:rPr lang="en-US" sz="3200" dirty="0" smtClean="0"/>
              <a:t> </a:t>
            </a:r>
            <a:r>
              <a:rPr lang="ar-IQ" sz="3200" dirty="0" smtClean="0"/>
              <a:t>اختصاصي علم الامراض</a:t>
            </a:r>
            <a:r>
              <a:rPr lang="en-US" sz="3200" dirty="0" smtClean="0"/>
              <a:t>  </a:t>
            </a:r>
            <a:endParaRPr lang="ar-IQ" sz="3200" dirty="0" smtClean="0"/>
          </a:p>
          <a:p>
            <a:r>
              <a:rPr lang="en-US" sz="3200" dirty="0" smtClean="0"/>
              <a:t>Hematologist           </a:t>
            </a:r>
            <a:r>
              <a:rPr lang="ar-IQ" sz="3200" dirty="0" smtClean="0"/>
              <a:t>اختصاص امراض الدم </a:t>
            </a:r>
          </a:p>
          <a:p>
            <a:pPr algn="l"/>
            <a:r>
              <a:rPr lang="en-US" sz="3200" dirty="0" smtClean="0"/>
              <a:t>Neur</a:t>
            </a:r>
            <a:r>
              <a:rPr lang="en-US" sz="3200" dirty="0" smtClean="0">
                <a:solidFill>
                  <a:srgbClr val="FF0000"/>
                </a:solidFill>
              </a:rPr>
              <a:t>ologist </a:t>
            </a:r>
            <a:r>
              <a:rPr lang="en-US" sz="3200" dirty="0" smtClean="0"/>
              <a:t>          </a:t>
            </a:r>
            <a:r>
              <a:rPr lang="ar-IQ" sz="3200" dirty="0" smtClean="0"/>
              <a:t>اختصاصي امراض الجهاز العصبي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38356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dirty="0"/>
              <a:t>المصطلحات المهمة </a:t>
            </a:r>
          </a:p>
          <a:p>
            <a:r>
              <a:rPr lang="en-US" dirty="0"/>
              <a:t>Stethoscope       </a:t>
            </a:r>
            <a:r>
              <a:rPr lang="ar-IQ" dirty="0"/>
              <a:t>سماعة طبية  </a:t>
            </a:r>
          </a:p>
          <a:p>
            <a:r>
              <a:rPr lang="en-US" dirty="0"/>
              <a:t>Medical clinic           </a:t>
            </a:r>
            <a:r>
              <a:rPr lang="ar-IQ" dirty="0"/>
              <a:t>عيادة طبية </a:t>
            </a:r>
          </a:p>
          <a:p>
            <a:r>
              <a:rPr lang="en-US" dirty="0"/>
              <a:t>Dose                               </a:t>
            </a:r>
            <a:r>
              <a:rPr lang="ar-IQ" dirty="0"/>
              <a:t>جرعة</a:t>
            </a:r>
          </a:p>
          <a:p>
            <a:r>
              <a:rPr lang="en-US" dirty="0"/>
              <a:t>Ointment                      </a:t>
            </a:r>
            <a:r>
              <a:rPr lang="ar-IQ" dirty="0"/>
              <a:t>مرهم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453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/>
              <a:t>المصطلحات المهمة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Thermometer                   </a:t>
            </a:r>
            <a:r>
              <a:rPr lang="ar-IQ" dirty="0"/>
              <a:t>محرار طبي </a:t>
            </a:r>
            <a:r>
              <a:rPr lang="en-US" dirty="0"/>
              <a:t>  </a:t>
            </a:r>
          </a:p>
          <a:p>
            <a:r>
              <a:rPr lang="en-US" dirty="0"/>
              <a:t>Sphygmomanometer          </a:t>
            </a:r>
            <a:r>
              <a:rPr lang="ar-IQ" dirty="0"/>
              <a:t>جهاز قياس ضغط الدم </a:t>
            </a:r>
            <a:endParaRPr lang="en-US" dirty="0"/>
          </a:p>
          <a:p>
            <a:r>
              <a:rPr lang="en-US" dirty="0"/>
              <a:t>Bleeding                          </a:t>
            </a:r>
            <a:r>
              <a:rPr lang="ar-IQ" dirty="0"/>
              <a:t>نزيف </a:t>
            </a:r>
            <a:endParaRPr lang="en-US" dirty="0"/>
          </a:p>
          <a:p>
            <a:r>
              <a:rPr lang="en-US" dirty="0"/>
              <a:t>Cure =            recovered      </a:t>
            </a:r>
            <a:r>
              <a:rPr lang="ar-IQ" dirty="0"/>
              <a:t>شفاء </a:t>
            </a:r>
            <a:endParaRPr lang="en-US" dirty="0"/>
          </a:p>
          <a:p>
            <a:r>
              <a:rPr lang="en-US" dirty="0"/>
              <a:t>Immune    </a:t>
            </a:r>
            <a:r>
              <a:rPr lang="ar-IQ" dirty="0"/>
              <a:t>مناعة </a:t>
            </a:r>
            <a:r>
              <a:rPr lang="en-US" dirty="0"/>
              <a:t>   </a:t>
            </a:r>
          </a:p>
          <a:p>
            <a:r>
              <a:rPr lang="en-US" dirty="0"/>
              <a:t>Addiction      </a:t>
            </a:r>
            <a:r>
              <a:rPr lang="ar-IQ" dirty="0"/>
              <a:t>ادمان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592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patient with encephalitis is most likely to be treated by which of the following specialists?</a:t>
            </a:r>
          </a:p>
          <a:p>
            <a:r>
              <a:rPr lang="en-US" dirty="0"/>
              <a:t>(A) Endocrinologist</a:t>
            </a:r>
          </a:p>
          <a:p>
            <a:r>
              <a:rPr lang="en-US" dirty="0"/>
              <a:t>(B) Hematologist</a:t>
            </a:r>
          </a:p>
          <a:p>
            <a:r>
              <a:rPr lang="en-US" dirty="0"/>
              <a:t>(C) Neurologist</a:t>
            </a:r>
          </a:p>
          <a:p>
            <a:r>
              <a:rPr lang="en-US" dirty="0"/>
              <a:t>(D) Oncologist</a:t>
            </a:r>
          </a:p>
          <a:p>
            <a:r>
              <a:rPr lang="en-US" dirty="0"/>
              <a:t>(E) Radiologist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79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Quizzes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A </a:t>
            </a:r>
            <a:r>
              <a:rPr lang="en-US" sz="2800" dirty="0" err="1" smtClean="0"/>
              <a:t>cysto</a:t>
            </a:r>
            <a:r>
              <a:rPr lang="en-US" sz="2800" dirty="0" smtClean="0"/>
              <a:t> scope  </a:t>
            </a:r>
            <a:r>
              <a:rPr lang="ar-IQ" sz="2800" dirty="0" smtClean="0"/>
              <a:t>ناضور المثانة </a:t>
            </a:r>
            <a:r>
              <a:rPr lang="en-US" sz="2800" dirty="0" smtClean="0"/>
              <a:t>is </a:t>
            </a:r>
            <a:r>
              <a:rPr lang="en-US" sz="2800" dirty="0"/>
              <a:t>an instrument used most commonly by a specialist in which of the following?</a:t>
            </a:r>
          </a:p>
          <a:p>
            <a:pPr marL="0" indent="0">
              <a:buNone/>
            </a:pPr>
            <a:r>
              <a:rPr lang="en-US" sz="2800" dirty="0"/>
              <a:t>(A) Endocrinology</a:t>
            </a:r>
          </a:p>
          <a:p>
            <a:pPr marL="0" indent="0">
              <a:buNone/>
            </a:pPr>
            <a:r>
              <a:rPr lang="en-US" sz="2800" dirty="0"/>
              <a:t>(B) Gastroenterology</a:t>
            </a:r>
          </a:p>
          <a:p>
            <a:pPr marL="0" indent="0">
              <a:buNone/>
            </a:pPr>
            <a:r>
              <a:rPr lang="en-US" sz="2800" dirty="0"/>
              <a:t>(C) Gynecology</a:t>
            </a:r>
          </a:p>
          <a:p>
            <a:pPr marL="0" indent="0">
              <a:buNone/>
            </a:pPr>
            <a:r>
              <a:rPr lang="en-US" sz="2800" dirty="0"/>
              <a:t>(D) Urology</a:t>
            </a:r>
          </a:p>
        </p:txBody>
      </p:sp>
    </p:spTree>
    <p:extLst>
      <p:ext uri="{BB962C8B-B14F-4D97-AF65-F5344CB8AC3E}">
        <p14:creationId xmlns:p14="http://schemas.microsoft.com/office/powerpoint/2010/main" val="2843886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lnSpc>
                <a:spcPct val="115000"/>
              </a:lnSpc>
              <a:spcAft>
                <a:spcPts val="1200"/>
              </a:spcAft>
            </a:pPr>
            <a:r>
              <a:rPr lang="en-US" dirty="0">
                <a:solidFill>
                  <a:srgbClr val="444444"/>
                </a:solidFill>
                <a:latin typeface="Arial"/>
                <a:ea typeface="Times New Roman"/>
                <a:cs typeface="Arial"/>
              </a:rPr>
              <a:t>Which of the following physicians specializes in treating patients with diseases of the </a:t>
            </a:r>
            <a:r>
              <a:rPr lang="en-US" dirty="0">
                <a:solidFill>
                  <a:srgbClr val="FF0000"/>
                </a:solidFill>
                <a:latin typeface="Arial"/>
                <a:ea typeface="Times New Roman"/>
                <a:cs typeface="Arial"/>
              </a:rPr>
              <a:t>liver</a:t>
            </a:r>
            <a:r>
              <a:rPr lang="en-US" dirty="0">
                <a:solidFill>
                  <a:srgbClr val="444444"/>
                </a:solidFill>
                <a:latin typeface="Arial"/>
                <a:ea typeface="Times New Roman"/>
                <a:cs typeface="Arial"/>
              </a:rPr>
              <a:t>?</a:t>
            </a:r>
            <a:endParaRPr lang="en-US" sz="2800" dirty="0">
              <a:ea typeface="Calibri"/>
              <a:cs typeface="Arial"/>
            </a:endParaRPr>
          </a:p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solidFill>
                  <a:srgbClr val="444444"/>
                </a:solidFill>
                <a:latin typeface="inherit"/>
                <a:ea typeface="Times New Roman"/>
                <a:cs typeface="Arial"/>
              </a:rPr>
              <a:t>(A) Hematologist</a:t>
            </a:r>
            <a:br>
              <a:rPr lang="en-US" dirty="0">
                <a:solidFill>
                  <a:srgbClr val="444444"/>
                </a:solidFill>
                <a:latin typeface="inherit"/>
                <a:ea typeface="Times New Roman"/>
                <a:cs typeface="Arial"/>
              </a:rPr>
            </a:br>
            <a:r>
              <a:rPr lang="en-US" dirty="0">
                <a:solidFill>
                  <a:srgbClr val="444444"/>
                </a:solidFill>
                <a:latin typeface="inherit"/>
                <a:ea typeface="Times New Roman"/>
                <a:cs typeface="Arial"/>
              </a:rPr>
              <a:t>(B) </a:t>
            </a:r>
            <a:r>
              <a:rPr lang="en-US" dirty="0" err="1">
                <a:solidFill>
                  <a:srgbClr val="444444"/>
                </a:solidFill>
                <a:latin typeface="inherit"/>
                <a:ea typeface="Times New Roman"/>
                <a:cs typeface="Arial"/>
              </a:rPr>
              <a:t>Hepatologist</a:t>
            </a:r>
            <a:r>
              <a:rPr lang="en-US" dirty="0">
                <a:solidFill>
                  <a:srgbClr val="444444"/>
                </a:solidFill>
                <a:latin typeface="inherit"/>
                <a:ea typeface="Times New Roman"/>
                <a:cs typeface="Arial"/>
              </a:rPr>
              <a:t/>
            </a:r>
            <a:br>
              <a:rPr lang="en-US" dirty="0">
                <a:solidFill>
                  <a:srgbClr val="444444"/>
                </a:solidFill>
                <a:latin typeface="inherit"/>
                <a:ea typeface="Times New Roman"/>
                <a:cs typeface="Arial"/>
              </a:rPr>
            </a:br>
            <a:r>
              <a:rPr lang="en-US" dirty="0">
                <a:solidFill>
                  <a:srgbClr val="444444"/>
                </a:solidFill>
                <a:latin typeface="inherit"/>
                <a:ea typeface="Times New Roman"/>
                <a:cs typeface="Arial"/>
              </a:rPr>
              <a:t>(C) Nephrologist</a:t>
            </a:r>
            <a:br>
              <a:rPr lang="en-US" dirty="0">
                <a:solidFill>
                  <a:srgbClr val="444444"/>
                </a:solidFill>
                <a:latin typeface="inherit"/>
                <a:ea typeface="Times New Roman"/>
                <a:cs typeface="Arial"/>
              </a:rPr>
            </a:br>
            <a:r>
              <a:rPr lang="en-US" dirty="0">
                <a:solidFill>
                  <a:srgbClr val="444444"/>
                </a:solidFill>
                <a:latin typeface="inherit"/>
                <a:ea typeface="Times New Roman"/>
                <a:cs typeface="Arial"/>
              </a:rPr>
              <a:t>(D) Oncologist</a:t>
            </a:r>
            <a:br>
              <a:rPr lang="en-US" dirty="0">
                <a:solidFill>
                  <a:srgbClr val="444444"/>
                </a:solidFill>
                <a:latin typeface="inherit"/>
                <a:ea typeface="Times New Roman"/>
                <a:cs typeface="Arial"/>
              </a:rPr>
            </a:br>
            <a:r>
              <a:rPr lang="en-US" dirty="0">
                <a:solidFill>
                  <a:srgbClr val="444444"/>
                </a:solidFill>
                <a:latin typeface="inherit"/>
                <a:ea typeface="Times New Roman"/>
                <a:cs typeface="Arial"/>
              </a:rPr>
              <a:t>(E) Rheumatologist</a:t>
            </a:r>
            <a:endParaRPr lang="en-US" sz="28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9590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Which of the following is the chemical symbol for iron?</a:t>
            </a:r>
          </a:p>
          <a:p>
            <a:pPr fontAlgn="base"/>
            <a:r>
              <a:rPr lang="en-US" dirty="0"/>
              <a:t>(A) F</a:t>
            </a:r>
            <a:br>
              <a:rPr lang="en-US" dirty="0"/>
            </a:br>
            <a:r>
              <a:rPr lang="en-US" dirty="0"/>
              <a:t>(B) Fe</a:t>
            </a:r>
            <a:br>
              <a:rPr lang="en-US" dirty="0"/>
            </a:br>
            <a:r>
              <a:rPr lang="en-US" dirty="0"/>
              <a:t>(C) </a:t>
            </a:r>
            <a:r>
              <a:rPr lang="en-US" dirty="0" err="1"/>
              <a:t>Fr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(D) I</a:t>
            </a:r>
            <a:br>
              <a:rPr lang="en-US" dirty="0"/>
            </a:br>
            <a:r>
              <a:rPr lang="en-US" dirty="0"/>
              <a:t>(E) </a:t>
            </a:r>
            <a:r>
              <a:rPr lang="en-US" dirty="0" err="1"/>
              <a:t>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899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Quizzes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Polydipsia, polyuria, good appetite with weight loss, and blurred vision are signs and symptoms of which of the following conditions?</a:t>
            </a:r>
          </a:p>
          <a:p>
            <a:pPr fontAlgn="base"/>
            <a:r>
              <a:rPr lang="en-US" dirty="0"/>
              <a:t>(A) Diabetes mellitus</a:t>
            </a:r>
            <a:br>
              <a:rPr lang="en-US" dirty="0"/>
            </a:br>
            <a:r>
              <a:rPr lang="en-US" dirty="0"/>
              <a:t>(B) Gout</a:t>
            </a:r>
            <a:br>
              <a:rPr lang="en-US" dirty="0"/>
            </a:br>
            <a:r>
              <a:rPr lang="en-US" dirty="0"/>
              <a:t>(C) Hypothyroidism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smtClean="0"/>
              <a:t>D)Hypertension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859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12152" y="332656"/>
            <a:ext cx="8229600" cy="1143000"/>
          </a:xfrm>
        </p:spPr>
        <p:txBody>
          <a:bodyPr/>
          <a:lstStyle/>
          <a:p>
            <a:r>
              <a:rPr lang="en-US" sz="5400" dirty="0">
                <a:solidFill>
                  <a:schemeClr val="folHlink"/>
                </a:solidFill>
              </a:rPr>
              <a:t>    </a:t>
            </a:r>
            <a:r>
              <a:rPr lang="en-US" sz="5400" dirty="0" smtClean="0">
                <a:solidFill>
                  <a:schemeClr val="folHlink"/>
                </a:solidFill>
              </a:rPr>
              <a:t>Big Thanks                </a:t>
            </a:r>
            <a:endParaRPr lang="ar-IQ" sz="5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3816424" cy="272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744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89"/>
    </mc:Choice>
    <mc:Fallback xmlns="">
      <p:transition spd="slow" advTm="11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685</TotalTime>
  <Words>490</Words>
  <Application>Microsoft Office PowerPoint</Application>
  <PresentationFormat>عرض على الشاشة (3:4)‏</PresentationFormat>
  <Paragraphs>89</Paragraphs>
  <Slides>21</Slides>
  <Notes>4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تدفق</vt:lpstr>
      <vt:lpstr>Terminology lecture 4 Combining forms اشكال جمعية</vt:lpstr>
      <vt:lpstr>Word Parts Are the Key!</vt:lpstr>
      <vt:lpstr>Combining Forms اشكال الجمع </vt:lpstr>
      <vt:lpstr>عرض تقديمي في PowerPoint</vt:lpstr>
      <vt:lpstr>Combining Forms</vt:lpstr>
      <vt:lpstr>Combining Forms</vt:lpstr>
      <vt:lpstr>Rule قاعدة او حكم for combining word parts in medical terms</vt:lpstr>
      <vt:lpstr>Purpose الغرضof combining form</vt:lpstr>
      <vt:lpstr>عرض تقديمي في PowerPoint</vt:lpstr>
      <vt:lpstr>عرض تقديمي في PowerPoint</vt:lpstr>
      <vt:lpstr>Combing form vowel rules</vt:lpstr>
      <vt:lpstr>عرض تقديمي في PowerPoint</vt:lpstr>
      <vt:lpstr>عرض تقديمي في PowerPoint</vt:lpstr>
      <vt:lpstr>عرض تقديمي في PowerPoint</vt:lpstr>
      <vt:lpstr>المصطلحات المهمة </vt:lpstr>
      <vt:lpstr>عرض تقديمي في PowerPoint</vt:lpstr>
      <vt:lpstr>Quizzes </vt:lpstr>
      <vt:lpstr>عرض تقديمي في PowerPoint</vt:lpstr>
      <vt:lpstr>عرض تقديمي في PowerPoint</vt:lpstr>
      <vt:lpstr>Quizzes </vt:lpstr>
      <vt:lpstr>    Big Thanks                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Terminology lecture 4 combing form </dc:title>
  <dc:creator>DR.Ahmed Saker 2O11</dc:creator>
  <cp:lastModifiedBy>Maher</cp:lastModifiedBy>
  <cp:revision>44</cp:revision>
  <dcterms:created xsi:type="dcterms:W3CDTF">2022-02-19T21:26:32Z</dcterms:created>
  <dcterms:modified xsi:type="dcterms:W3CDTF">2023-12-23T16:53:29Z</dcterms:modified>
</cp:coreProperties>
</file>