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4" r:id="rId11"/>
    <p:sldId id="275" r:id="rId12"/>
    <p:sldId id="276" r:id="rId13"/>
    <p:sldId id="277" r:id="rId14"/>
    <p:sldId id="264" r:id="rId15"/>
    <p:sldId id="265" r:id="rId16"/>
    <p:sldId id="266" r:id="rId17"/>
    <p:sldId id="267" r:id="rId18"/>
    <p:sldId id="268" r:id="rId19"/>
    <p:sldId id="270" r:id="rId20"/>
    <p:sldId id="271" r:id="rId21"/>
    <p:sldId id="272" r:id="rId22"/>
    <p:sldId id="273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3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3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4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9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45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7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7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42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2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5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38C4D-1732-4AE4-AAD9-C723AC3E4975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E03F6-C824-463F-AADA-BBC4BBE5B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7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Medical </a:t>
            </a: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erminology Lecture 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Professor Emeritus </a:t>
            </a:r>
          </a:p>
          <a:p>
            <a:r>
              <a:rPr lang="en-US" dirty="0" err="1" smtClean="0"/>
              <a:t>Hasan</a:t>
            </a:r>
            <a:r>
              <a:rPr lang="en-US" dirty="0" smtClean="0"/>
              <a:t> A. </a:t>
            </a:r>
            <a:r>
              <a:rPr lang="en-US" dirty="0" err="1" smtClean="0"/>
              <a:t>Baiee</a:t>
            </a:r>
            <a:endParaRPr lang="en-US" dirty="0" smtClean="0"/>
          </a:p>
          <a:p>
            <a:r>
              <a:rPr lang="en-US" dirty="0" smtClean="0"/>
              <a:t>Consultant Public Health Physician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61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Learning objectives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/>
              <a:t> R</a:t>
            </a:r>
            <a:r>
              <a:rPr lang="en-US" sz="4000" dirty="0" smtClean="0"/>
              <a:t>evision some words roots 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/>
              <a:t>Studying Pluralizing term </a:t>
            </a:r>
            <a:r>
              <a:rPr lang="ar-IQ" sz="4000" dirty="0"/>
              <a:t>صيغ الجمع </a:t>
            </a:r>
            <a:endParaRPr lang="en-US" sz="4000" dirty="0" smtClean="0"/>
          </a:p>
          <a:p>
            <a:pPr>
              <a:buFont typeface="Wingdings" pitchFamily="2" charset="2"/>
              <a:buChar char="Ø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127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Some Word Roots Examples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/>
              <a:t>dent” means </a:t>
            </a:r>
            <a:r>
              <a:rPr lang="en-US" dirty="0" smtClean="0"/>
              <a:t>tooth </a:t>
            </a:r>
            <a:r>
              <a:rPr lang="ar-IQ" dirty="0" smtClean="0"/>
              <a:t>سن</a:t>
            </a:r>
            <a:r>
              <a:rPr lang="en-US" dirty="0" smtClean="0"/>
              <a:t>  example   dentist </a:t>
            </a:r>
            <a:r>
              <a:rPr lang="ar-IQ" dirty="0" smtClean="0"/>
              <a:t>طبيب اسنان</a:t>
            </a:r>
            <a:r>
              <a:rPr lang="en-US" dirty="0" smtClean="0"/>
              <a:t>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“</a:t>
            </a:r>
            <a:r>
              <a:rPr lang="en-US" dirty="0" err="1"/>
              <a:t>dermat</a:t>
            </a:r>
            <a:r>
              <a:rPr lang="en-US" dirty="0"/>
              <a:t>” means </a:t>
            </a:r>
            <a:r>
              <a:rPr lang="en-US" dirty="0" smtClean="0"/>
              <a:t>skin</a:t>
            </a:r>
            <a:r>
              <a:rPr lang="ar-IQ" dirty="0" smtClean="0"/>
              <a:t>جلد</a:t>
            </a:r>
            <a:r>
              <a:rPr lang="en-US" dirty="0" smtClean="0"/>
              <a:t>   example  dermatology</a:t>
            </a:r>
            <a:r>
              <a:rPr lang="ar-IQ" dirty="0" smtClean="0"/>
              <a:t>علم الامراض الجلدية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 err="1"/>
              <a:t>pancreat</a:t>
            </a:r>
            <a:r>
              <a:rPr lang="en-US" dirty="0"/>
              <a:t>” means </a:t>
            </a:r>
            <a:r>
              <a:rPr lang="en-US" dirty="0" smtClean="0"/>
              <a:t>pancreas</a:t>
            </a:r>
            <a:r>
              <a:rPr lang="ar-IQ" dirty="0" smtClean="0"/>
              <a:t> البنكرياس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 err="1"/>
              <a:t>hepat</a:t>
            </a:r>
            <a:r>
              <a:rPr lang="en-US" dirty="0"/>
              <a:t>” means </a:t>
            </a:r>
            <a:r>
              <a:rPr lang="en-US" dirty="0" smtClean="0"/>
              <a:t>liver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 err="1" smtClean="0"/>
              <a:t>Nephr</a:t>
            </a:r>
            <a:r>
              <a:rPr lang="en-US" dirty="0"/>
              <a:t>” means kidney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 err="1"/>
              <a:t>Cyte</a:t>
            </a:r>
            <a:r>
              <a:rPr lang="en-US" dirty="0"/>
              <a:t>” means cell</a:t>
            </a:r>
          </a:p>
        </p:txBody>
      </p:sp>
    </p:spTree>
    <p:extLst>
      <p:ext uri="{BB962C8B-B14F-4D97-AF65-F5344CB8AC3E}">
        <p14:creationId xmlns:p14="http://schemas.microsoft.com/office/powerpoint/2010/main" val="377834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Pluralizing term </a:t>
            </a:r>
            <a:r>
              <a:rPr lang="ar-IQ" dirty="0" smtClean="0"/>
              <a:t>صيغ الجمع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/>
              <a:t>Rules </a:t>
            </a:r>
          </a:p>
          <a:p>
            <a:r>
              <a:rPr lang="en-US" dirty="0" smtClean="0"/>
              <a:t>Add </a:t>
            </a:r>
            <a:r>
              <a:rPr lang="ar-IQ" dirty="0" smtClean="0"/>
              <a:t>نضيف </a:t>
            </a:r>
            <a:r>
              <a:rPr lang="en-US" dirty="0" smtClean="0"/>
              <a:t>“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“ to words ending </a:t>
            </a:r>
            <a:r>
              <a:rPr lang="ar-IQ" dirty="0" smtClean="0"/>
              <a:t>نهاية الكلمات </a:t>
            </a:r>
            <a:r>
              <a:rPr lang="en-US" dirty="0" smtClean="0"/>
              <a:t> in any vowel or consonant letters ( s , x, z, y) </a:t>
            </a:r>
          </a:p>
          <a:p>
            <a:pPr marL="0" indent="0">
              <a:buNone/>
            </a:pPr>
            <a:r>
              <a:rPr lang="en-US" dirty="0" smtClean="0"/>
              <a:t>Ex.  Joint =  joint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</a:t>
            </a:r>
            <a:r>
              <a:rPr lang="ar-IQ" dirty="0" smtClean="0"/>
              <a:t> مفاصل 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Add </a:t>
            </a:r>
            <a:r>
              <a:rPr lang="en-US" dirty="0" err="1" smtClean="0"/>
              <a:t>es</a:t>
            </a:r>
            <a:r>
              <a:rPr lang="en-US" dirty="0" smtClean="0"/>
              <a:t> to words ending in( s , x or z ).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Ex.    Reflex</a:t>
            </a:r>
            <a:r>
              <a:rPr lang="ar-IQ" dirty="0" smtClean="0"/>
              <a:t>رد فعل </a:t>
            </a:r>
            <a:r>
              <a:rPr lang="en-US" dirty="0" smtClean="0"/>
              <a:t> = Reflex</a:t>
            </a:r>
            <a:r>
              <a:rPr lang="en-US" dirty="0" smtClean="0">
                <a:solidFill>
                  <a:srgbClr val="FF0000"/>
                </a:solidFill>
              </a:rPr>
              <a:t>es</a:t>
            </a:r>
            <a:r>
              <a:rPr lang="en-US" dirty="0" smtClean="0"/>
              <a:t> </a:t>
            </a:r>
            <a:r>
              <a:rPr lang="ar-IQ" dirty="0" smtClean="0"/>
              <a:t>ردود افعال 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Suffix = suffixes </a:t>
            </a:r>
            <a:r>
              <a:rPr lang="ar-IQ" dirty="0" smtClean="0"/>
              <a:t>لا واحق 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Prefix  = prefixes</a:t>
            </a:r>
            <a:r>
              <a:rPr lang="ar-IQ" dirty="0" smtClean="0"/>
              <a:t> بادئات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3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Remove </a:t>
            </a:r>
            <a:r>
              <a:rPr lang="en-US" sz="3600" dirty="0" smtClean="0">
                <a:solidFill>
                  <a:srgbClr val="FF0000"/>
                </a:solidFill>
              </a:rPr>
              <a:t>x</a:t>
            </a:r>
            <a:r>
              <a:rPr lang="en-US" sz="3600" dirty="0" smtClean="0"/>
              <a:t> and add </a:t>
            </a:r>
            <a:r>
              <a:rPr lang="en-US" sz="3600" dirty="0" err="1" smtClean="0">
                <a:solidFill>
                  <a:srgbClr val="FF0000"/>
                </a:solidFill>
              </a:rPr>
              <a:t>ces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/>
              <a:t>to </a:t>
            </a:r>
            <a:r>
              <a:rPr lang="en-US" sz="3600" dirty="0" err="1" smtClean="0"/>
              <a:t>laten</a:t>
            </a:r>
            <a:r>
              <a:rPr lang="en-US" sz="3600" dirty="0" smtClean="0"/>
              <a:t> word ending in x </a:t>
            </a:r>
          </a:p>
          <a:p>
            <a:pPr marL="0" indent="0">
              <a:buNone/>
            </a:pPr>
            <a:r>
              <a:rPr lang="en-US" sz="3600" dirty="0" smtClean="0"/>
              <a:t>Ex. Appendix </a:t>
            </a:r>
            <a:r>
              <a:rPr lang="ar-IQ" sz="3600" dirty="0" smtClean="0"/>
              <a:t>زائدة </a:t>
            </a:r>
            <a:r>
              <a:rPr lang="en-US" sz="3600" dirty="0" smtClean="0"/>
              <a:t>= appendices </a:t>
            </a:r>
            <a:r>
              <a:rPr lang="ar-IQ" sz="3600" dirty="0" smtClean="0"/>
              <a:t>زوائد </a:t>
            </a:r>
          </a:p>
          <a:p>
            <a:pPr marL="0" indent="0">
              <a:buNone/>
            </a:pPr>
            <a:r>
              <a:rPr lang="en-US" sz="3600" dirty="0" smtClean="0"/>
              <a:t>Remove the y and add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ies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/>
              <a:t>to the word ending with y preceded </a:t>
            </a:r>
            <a:r>
              <a:rPr lang="ar-IQ" sz="3600" dirty="0" smtClean="0"/>
              <a:t>تسبق </a:t>
            </a:r>
            <a:r>
              <a:rPr lang="en-US" sz="3600" dirty="0" smtClean="0"/>
              <a:t>by </a:t>
            </a:r>
            <a:r>
              <a:rPr lang="en-US" sz="3600" dirty="0" smtClean="0">
                <a:solidFill>
                  <a:srgbClr val="FF0000"/>
                </a:solidFill>
              </a:rPr>
              <a:t>consonant</a:t>
            </a:r>
            <a:r>
              <a:rPr lang="en-US" sz="3600" dirty="0" smtClean="0"/>
              <a:t> letter </a:t>
            </a:r>
            <a:r>
              <a:rPr lang="ar-IQ" sz="3600" dirty="0" smtClean="0"/>
              <a:t>حرف ساكن </a:t>
            </a:r>
            <a:r>
              <a:rPr lang="en-US" sz="3600" dirty="0" smtClean="0"/>
              <a:t>  ex. Mastectomy </a:t>
            </a:r>
            <a:r>
              <a:rPr lang="ar-IQ" sz="3600" dirty="0" smtClean="0"/>
              <a:t>= رفع الثدي </a:t>
            </a:r>
            <a:r>
              <a:rPr lang="en-US" sz="3600" dirty="0" smtClean="0"/>
              <a:t> mastectomies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0176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 smtClean="0"/>
              <a:t>When the ending y is preceded</a:t>
            </a:r>
            <a:r>
              <a:rPr lang="ar-IQ" sz="3600" dirty="0" smtClean="0"/>
              <a:t>تسبق </a:t>
            </a:r>
            <a:r>
              <a:rPr lang="en-US" sz="3600" dirty="0" smtClean="0"/>
              <a:t> by </a:t>
            </a:r>
            <a:r>
              <a:rPr lang="en-US" sz="3600" dirty="0" smtClean="0">
                <a:solidFill>
                  <a:srgbClr val="FF0000"/>
                </a:solidFill>
              </a:rPr>
              <a:t>vowel</a:t>
            </a:r>
            <a:r>
              <a:rPr lang="en-US" sz="3600" dirty="0" smtClean="0"/>
              <a:t> , the usual plural suffix is “</a:t>
            </a:r>
            <a:r>
              <a:rPr lang="en-US" sz="3600" dirty="0" smtClean="0">
                <a:solidFill>
                  <a:srgbClr val="FF0000"/>
                </a:solidFill>
              </a:rPr>
              <a:t>s</a:t>
            </a:r>
            <a:r>
              <a:rPr lang="en-US" sz="3600" dirty="0" smtClean="0"/>
              <a:t>” </a:t>
            </a:r>
          </a:p>
          <a:p>
            <a:pPr marL="0" indent="0">
              <a:buNone/>
            </a:pPr>
            <a:r>
              <a:rPr lang="en-US" sz="3600" dirty="0" smtClean="0"/>
              <a:t>Ex. Boy = boys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/>
              <a:t> </a:t>
            </a:r>
            <a:r>
              <a:rPr lang="en-US" sz="3600" dirty="0" smtClean="0"/>
              <a:t>add  “</a:t>
            </a:r>
            <a:r>
              <a:rPr lang="en-US" sz="3600" dirty="0" smtClean="0">
                <a:solidFill>
                  <a:srgbClr val="FF0000"/>
                </a:solidFill>
              </a:rPr>
              <a:t>e</a:t>
            </a:r>
            <a:r>
              <a:rPr lang="en-US" sz="3600" dirty="0" smtClean="0"/>
              <a:t>” to the ending of the word ending with “</a:t>
            </a:r>
            <a:r>
              <a:rPr lang="en-US" sz="3600" dirty="0" smtClean="0">
                <a:solidFill>
                  <a:srgbClr val="FF0000"/>
                </a:solidFill>
              </a:rPr>
              <a:t>a</a:t>
            </a:r>
            <a:r>
              <a:rPr lang="en-US" sz="3600" dirty="0" smtClean="0"/>
              <a:t>”  </a:t>
            </a:r>
          </a:p>
          <a:p>
            <a:pPr marL="0" indent="0">
              <a:buNone/>
            </a:pPr>
            <a:r>
              <a:rPr lang="en-US" sz="3600" dirty="0" smtClean="0"/>
              <a:t>Ex. Vertebra</a:t>
            </a:r>
            <a:r>
              <a:rPr lang="ar-IQ" sz="3600" dirty="0" smtClean="0"/>
              <a:t> فقرة </a:t>
            </a:r>
            <a:r>
              <a:rPr lang="en-US" sz="3600" dirty="0" smtClean="0"/>
              <a:t> = vertebrae </a:t>
            </a:r>
            <a:r>
              <a:rPr lang="ar-IQ" sz="3600" dirty="0" smtClean="0"/>
              <a:t>فقرات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Lamina  </a:t>
            </a:r>
            <a:r>
              <a:rPr lang="ar-IQ" sz="3600" dirty="0" smtClean="0"/>
              <a:t>الغضروف بين الفقرات </a:t>
            </a:r>
            <a:r>
              <a:rPr lang="en-US" sz="3600" dirty="0" smtClean="0"/>
              <a:t> = </a:t>
            </a:r>
            <a:r>
              <a:rPr lang="en-US" sz="3600" dirty="0" err="1" smtClean="0"/>
              <a:t>laminae</a:t>
            </a:r>
            <a:r>
              <a:rPr lang="en-US" sz="3600" dirty="0" smtClean="0"/>
              <a:t>   </a:t>
            </a:r>
            <a:r>
              <a:rPr lang="ar-IQ" sz="3600" dirty="0" smtClean="0"/>
              <a:t>الغضاريف   بين الفقرات </a:t>
            </a:r>
            <a:r>
              <a:rPr lang="en-US" sz="3600" dirty="0" smtClean="0"/>
              <a:t>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061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Remove “</a:t>
            </a:r>
            <a:r>
              <a:rPr lang="en-US" dirty="0" smtClean="0">
                <a:solidFill>
                  <a:srgbClr val="FF0000"/>
                </a:solidFill>
              </a:rPr>
              <a:t>on</a:t>
            </a:r>
            <a:r>
              <a:rPr lang="en-US" dirty="0" smtClean="0"/>
              <a:t>” from  Greek or Latin words ending in “</a:t>
            </a:r>
            <a:r>
              <a:rPr lang="en-US" dirty="0" smtClean="0">
                <a:solidFill>
                  <a:srgbClr val="FF0000"/>
                </a:solidFill>
              </a:rPr>
              <a:t>on</a:t>
            </a:r>
            <a:r>
              <a:rPr lang="en-US" dirty="0" smtClean="0"/>
              <a:t>” and add “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” </a:t>
            </a:r>
          </a:p>
          <a:p>
            <a:pPr marL="0" indent="0">
              <a:buNone/>
            </a:pPr>
            <a:r>
              <a:rPr lang="en-US" dirty="0" smtClean="0"/>
              <a:t>Ex. Criteri</a:t>
            </a:r>
            <a:r>
              <a:rPr lang="en-US" dirty="0" smtClean="0">
                <a:solidFill>
                  <a:srgbClr val="FF0000"/>
                </a:solidFill>
              </a:rPr>
              <a:t>on</a:t>
            </a:r>
            <a:r>
              <a:rPr lang="en-US" dirty="0" smtClean="0"/>
              <a:t> </a:t>
            </a:r>
            <a:r>
              <a:rPr lang="ar-IQ" dirty="0" smtClean="0"/>
              <a:t> صفة </a:t>
            </a:r>
            <a:r>
              <a:rPr lang="en-US" dirty="0" smtClean="0"/>
              <a:t>=  Criteria  </a:t>
            </a:r>
            <a:r>
              <a:rPr lang="ar-IQ" dirty="0" smtClean="0"/>
              <a:t>صفات 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/>
              <a:t>   Remove </a:t>
            </a:r>
            <a:r>
              <a:rPr lang="en-US" dirty="0" smtClean="0"/>
              <a:t>“</a:t>
            </a:r>
            <a:r>
              <a:rPr lang="en-US" dirty="0" smtClean="0">
                <a:solidFill>
                  <a:srgbClr val="FF0000"/>
                </a:solidFill>
              </a:rPr>
              <a:t>um</a:t>
            </a:r>
            <a:r>
              <a:rPr lang="en-US" dirty="0" smtClean="0"/>
              <a:t> ” </a:t>
            </a:r>
            <a:r>
              <a:rPr lang="en-US" dirty="0"/>
              <a:t>from  Greek or Latin words ending in </a:t>
            </a:r>
            <a:r>
              <a:rPr lang="en-US" dirty="0" smtClean="0"/>
              <a:t>“</a:t>
            </a:r>
            <a:r>
              <a:rPr lang="en-US" dirty="0" smtClean="0">
                <a:solidFill>
                  <a:srgbClr val="FF0000"/>
                </a:solidFill>
              </a:rPr>
              <a:t>um</a:t>
            </a:r>
            <a:r>
              <a:rPr lang="en-US" dirty="0" smtClean="0"/>
              <a:t> ” </a:t>
            </a:r>
            <a:r>
              <a:rPr lang="en-US" dirty="0"/>
              <a:t>and add “</a:t>
            </a:r>
            <a:r>
              <a:rPr lang="en-US" dirty="0">
                <a:solidFill>
                  <a:srgbClr val="FF0000"/>
                </a:solidFill>
              </a:rPr>
              <a:t> a</a:t>
            </a:r>
            <a:r>
              <a:rPr lang="en-US" dirty="0"/>
              <a:t>”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Ex. Diverticul</a:t>
            </a:r>
            <a:r>
              <a:rPr lang="en-US" dirty="0" smtClean="0">
                <a:solidFill>
                  <a:srgbClr val="FF0000"/>
                </a:solidFill>
              </a:rPr>
              <a:t>um</a:t>
            </a:r>
            <a:r>
              <a:rPr lang="ar-IQ" dirty="0" smtClean="0"/>
              <a:t> انبعاج  او تجويق </a:t>
            </a:r>
            <a:r>
              <a:rPr lang="en-US" dirty="0" smtClean="0"/>
              <a:t> = Diverticula</a:t>
            </a:r>
            <a:r>
              <a:rPr lang="ar-IQ" dirty="0" smtClean="0"/>
              <a:t>تجاويف </a:t>
            </a:r>
          </a:p>
          <a:p>
            <a:pPr marL="0" indent="0">
              <a:buNone/>
            </a:pPr>
            <a:r>
              <a:rPr lang="en-US" dirty="0" smtClean="0"/>
              <a:t>Atri</a:t>
            </a:r>
            <a:r>
              <a:rPr lang="en-US" dirty="0" smtClean="0">
                <a:solidFill>
                  <a:srgbClr val="FF0000"/>
                </a:solidFill>
              </a:rPr>
              <a:t>um</a:t>
            </a:r>
            <a:r>
              <a:rPr lang="en-US" dirty="0" smtClean="0"/>
              <a:t>     </a:t>
            </a:r>
            <a:r>
              <a:rPr lang="ar-IQ" dirty="0" smtClean="0"/>
              <a:t>اذين </a:t>
            </a:r>
            <a:r>
              <a:rPr lang="en-US" dirty="0" smtClean="0"/>
              <a:t>= Atri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ar-IQ" dirty="0" smtClean="0"/>
              <a:t> جمع اذين </a:t>
            </a:r>
            <a:r>
              <a:rPr lang="en-US" dirty="0" smtClean="0"/>
              <a:t>not Atriums 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32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Remove </a:t>
            </a:r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en-US" dirty="0" smtClean="0">
                <a:solidFill>
                  <a:srgbClr val="FF0000"/>
                </a:solidFill>
              </a:rPr>
              <a:t>us</a:t>
            </a:r>
            <a:r>
              <a:rPr lang="en-US" dirty="0" smtClean="0">
                <a:solidFill>
                  <a:prstClr val="black"/>
                </a:solidFill>
              </a:rPr>
              <a:t> ” </a:t>
            </a:r>
            <a:r>
              <a:rPr lang="en-US" dirty="0">
                <a:solidFill>
                  <a:prstClr val="black"/>
                </a:solidFill>
              </a:rPr>
              <a:t>from  Greek or Latin words ending in </a:t>
            </a:r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en-US" dirty="0" smtClean="0">
                <a:solidFill>
                  <a:srgbClr val="FF0000"/>
                </a:solidFill>
              </a:rPr>
              <a:t>us</a:t>
            </a:r>
            <a:r>
              <a:rPr lang="en-US" dirty="0" smtClean="0">
                <a:solidFill>
                  <a:prstClr val="black"/>
                </a:solidFill>
              </a:rPr>
              <a:t> ” </a:t>
            </a:r>
            <a:r>
              <a:rPr lang="en-US" dirty="0">
                <a:solidFill>
                  <a:prstClr val="black"/>
                </a:solidFill>
              </a:rPr>
              <a:t>and add “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prstClr val="black"/>
                </a:solidFill>
              </a:rPr>
              <a:t>” 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Ex. Bacillus </a:t>
            </a:r>
            <a:r>
              <a:rPr lang="ar-IQ" dirty="0" smtClean="0">
                <a:solidFill>
                  <a:prstClr val="black"/>
                </a:solidFill>
              </a:rPr>
              <a:t>عصية </a:t>
            </a:r>
            <a:r>
              <a:rPr lang="en-US" dirty="0" smtClean="0">
                <a:solidFill>
                  <a:prstClr val="black"/>
                </a:solidFill>
              </a:rPr>
              <a:t>= Bacilli </a:t>
            </a:r>
          </a:p>
          <a:p>
            <a:pPr lvl="0">
              <a:buFont typeface="Wingdings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Change “</a:t>
            </a:r>
            <a:r>
              <a:rPr lang="en-US" dirty="0" smtClean="0">
                <a:solidFill>
                  <a:srgbClr val="FF0000"/>
                </a:solidFill>
              </a:rPr>
              <a:t>sis</a:t>
            </a:r>
            <a:r>
              <a:rPr lang="en-US" dirty="0" smtClean="0">
                <a:solidFill>
                  <a:prstClr val="black"/>
                </a:solidFill>
              </a:rPr>
              <a:t>” to “</a:t>
            </a:r>
            <a:r>
              <a:rPr lang="en-US" dirty="0" err="1" smtClean="0">
                <a:solidFill>
                  <a:srgbClr val="FF0000"/>
                </a:solidFill>
              </a:rPr>
              <a:t>ses</a:t>
            </a:r>
            <a:r>
              <a:rPr lang="en-US" dirty="0" smtClean="0">
                <a:solidFill>
                  <a:prstClr val="black"/>
                </a:solidFill>
              </a:rPr>
              <a:t>” in Latin words ending with sis 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Ex</a:t>
            </a:r>
            <a:r>
              <a:rPr lang="ar-IQ" dirty="0" smtClean="0">
                <a:solidFill>
                  <a:prstClr val="black"/>
                </a:solidFill>
              </a:rPr>
              <a:t>:</a:t>
            </a:r>
            <a:r>
              <a:rPr lang="en-US" dirty="0" smtClean="0">
                <a:solidFill>
                  <a:prstClr val="black"/>
                </a:solidFill>
              </a:rPr>
              <a:t> psychosis </a:t>
            </a:r>
            <a:r>
              <a:rPr lang="ar-IQ" dirty="0" smtClean="0">
                <a:solidFill>
                  <a:prstClr val="black"/>
                </a:solidFill>
              </a:rPr>
              <a:t>الذهان </a:t>
            </a:r>
            <a:r>
              <a:rPr lang="en-US" dirty="0" smtClean="0">
                <a:solidFill>
                  <a:prstClr val="black"/>
                </a:solidFill>
              </a:rPr>
              <a:t>  =  psycho</a:t>
            </a:r>
            <a:r>
              <a:rPr lang="en-US" dirty="0" smtClean="0">
                <a:solidFill>
                  <a:srgbClr val="FF0000"/>
                </a:solidFill>
              </a:rPr>
              <a:t>ses</a:t>
            </a:r>
            <a:r>
              <a:rPr lang="en-US" dirty="0" smtClean="0">
                <a:solidFill>
                  <a:prstClr val="black"/>
                </a:solidFill>
              </a:rPr>
              <a:t>  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12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Levels of organization </a:t>
            </a:r>
            <a:r>
              <a:rPr lang="ar-IQ" sz="3600" dirty="0" smtClean="0">
                <a:solidFill>
                  <a:srgbClr val="FF0000"/>
                </a:solidFill>
              </a:rPr>
              <a:t>مستويات التنظيم </a:t>
            </a:r>
            <a:r>
              <a:rPr lang="en-US" sz="3600" dirty="0" smtClean="0">
                <a:solidFill>
                  <a:srgbClr val="FF0000"/>
                </a:solidFill>
              </a:rPr>
              <a:t>in the human body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Cell</a:t>
            </a:r>
            <a:r>
              <a:rPr lang="en-US" dirty="0" smtClean="0"/>
              <a:t> </a:t>
            </a:r>
            <a:r>
              <a:rPr lang="ar-IQ" dirty="0" smtClean="0"/>
              <a:t>خلية  </a:t>
            </a:r>
            <a:r>
              <a:rPr lang="en-US" dirty="0" smtClean="0">
                <a:solidFill>
                  <a:srgbClr val="FF0000"/>
                </a:solidFill>
              </a:rPr>
              <a:t>similar</a:t>
            </a:r>
            <a:r>
              <a:rPr lang="en-US" dirty="0" smtClean="0"/>
              <a:t> cells combine to form </a:t>
            </a:r>
            <a:r>
              <a:rPr lang="en-US" dirty="0" smtClean="0">
                <a:solidFill>
                  <a:srgbClr val="FF0000"/>
                </a:solidFill>
              </a:rPr>
              <a:t>tissues</a:t>
            </a:r>
            <a:r>
              <a:rPr lang="en-US" dirty="0" smtClean="0"/>
              <a:t> </a:t>
            </a:r>
            <a:r>
              <a:rPr lang="ar-IQ" dirty="0" smtClean="0"/>
              <a:t>انسجة </a:t>
            </a:r>
            <a:endParaRPr lang="en-US" dirty="0" smtClean="0"/>
          </a:p>
          <a:p>
            <a:r>
              <a:rPr lang="en-US" dirty="0" smtClean="0"/>
              <a:t>Two or more </a:t>
            </a:r>
            <a:r>
              <a:rPr lang="en-US" dirty="0" smtClean="0">
                <a:solidFill>
                  <a:srgbClr val="FF0000"/>
                </a:solidFill>
              </a:rPr>
              <a:t>tissues</a:t>
            </a:r>
            <a:r>
              <a:rPr lang="en-US" dirty="0" smtClean="0"/>
              <a:t> combine to form  an </a:t>
            </a:r>
            <a:r>
              <a:rPr lang="en-US" dirty="0" smtClean="0">
                <a:solidFill>
                  <a:srgbClr val="FF0000"/>
                </a:solidFill>
              </a:rPr>
              <a:t>organ</a:t>
            </a:r>
            <a:r>
              <a:rPr lang="en-US" dirty="0" smtClean="0"/>
              <a:t> </a:t>
            </a:r>
            <a:r>
              <a:rPr lang="ar-IQ" dirty="0" smtClean="0"/>
              <a:t>عضو </a:t>
            </a:r>
            <a:endParaRPr lang="en-US" dirty="0" smtClean="0"/>
          </a:p>
          <a:p>
            <a:r>
              <a:rPr lang="en-US" dirty="0" smtClean="0"/>
              <a:t>Two or more organs work together to form </a:t>
            </a:r>
            <a:r>
              <a:rPr lang="en-US" dirty="0" smtClean="0">
                <a:solidFill>
                  <a:srgbClr val="FF0000"/>
                </a:solidFill>
              </a:rPr>
              <a:t>system</a:t>
            </a:r>
            <a:r>
              <a:rPr lang="ar-IQ" dirty="0" smtClean="0">
                <a:solidFill>
                  <a:srgbClr val="FF0000"/>
                </a:solidFill>
              </a:rPr>
              <a:t>جهاز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/>
              <a:t>All systems work  together to support the </a:t>
            </a:r>
            <a:r>
              <a:rPr lang="en-US" dirty="0" smtClean="0">
                <a:solidFill>
                  <a:srgbClr val="FF0000"/>
                </a:solidFill>
              </a:rPr>
              <a:t>organism</a:t>
            </a:r>
            <a:r>
              <a:rPr lang="en-US" dirty="0" smtClean="0"/>
              <a:t> </a:t>
            </a:r>
            <a:r>
              <a:rPr lang="ar-IQ" dirty="0" smtClean="0"/>
              <a:t>الكائن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49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انواع خلايا شائعة لجسم الانسان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401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1467"/>
            <a:ext cx="9144000" cy="71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053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47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9432"/>
            <a:ext cx="9144000" cy="73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009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Cyt</a:t>
            </a:r>
            <a:r>
              <a:rPr lang="en-US" dirty="0" smtClean="0"/>
              <a:t>:     Greek word means </a:t>
            </a:r>
            <a:r>
              <a:rPr lang="en-US" dirty="0" smtClean="0">
                <a:solidFill>
                  <a:srgbClr val="FF0000"/>
                </a:solidFill>
              </a:rPr>
              <a:t>cell</a:t>
            </a:r>
          </a:p>
          <a:p>
            <a:pPr marL="0" indent="0">
              <a:buNone/>
            </a:pPr>
            <a:r>
              <a:rPr lang="en-US" dirty="0" smtClean="0"/>
              <a:t>Combining form </a:t>
            </a:r>
            <a:r>
              <a:rPr lang="en-US" dirty="0" err="1" smtClean="0"/>
              <a:t>cyt</a:t>
            </a:r>
            <a:r>
              <a:rPr lang="en-US" dirty="0" smtClean="0"/>
              <a:t>/o </a:t>
            </a:r>
          </a:p>
          <a:p>
            <a:pPr marL="0" indent="0">
              <a:buNone/>
            </a:pPr>
            <a:r>
              <a:rPr lang="en-US" dirty="0" smtClean="0"/>
              <a:t>Here we have a word (medical term) that contain the root </a:t>
            </a:r>
            <a:r>
              <a:rPr lang="en-US" dirty="0" err="1" smtClean="0">
                <a:solidFill>
                  <a:srgbClr val="FF0000"/>
                </a:solidFill>
              </a:rPr>
              <a:t>cyt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cyt</a:t>
            </a:r>
            <a:r>
              <a:rPr lang="en-US" dirty="0" smtClean="0"/>
              <a:t>            o         logy = study off ]</a:t>
            </a:r>
            <a:r>
              <a:rPr lang="ar-IQ" dirty="0" smtClean="0"/>
              <a:t>دراسة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Cytology </a:t>
            </a:r>
            <a:r>
              <a:rPr lang="ar-IQ" dirty="0" smtClean="0"/>
              <a:t>علم دراسة الخلية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Cytopathoy = disease of the cell </a:t>
            </a:r>
            <a:r>
              <a:rPr lang="ar-IQ" dirty="0" smtClean="0"/>
              <a:t>مرض في الخلية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44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Pathology  </a:t>
            </a:r>
            <a:r>
              <a:rPr lang="ar-IQ" dirty="0" smtClean="0"/>
              <a:t>علم الامراض </a:t>
            </a:r>
            <a:endParaRPr lang="en-US" dirty="0" smtClean="0"/>
          </a:p>
          <a:p>
            <a:r>
              <a:rPr lang="en-US" dirty="0" err="1" smtClean="0"/>
              <a:t>Cyt</a:t>
            </a:r>
            <a:r>
              <a:rPr lang="en-US" dirty="0" smtClean="0"/>
              <a:t>/o/ path/o logy = study of cell disease </a:t>
            </a:r>
            <a:r>
              <a:rPr lang="ar-IQ" dirty="0" smtClean="0"/>
              <a:t>دراسة مرض الخلية </a:t>
            </a:r>
            <a:endParaRPr lang="en-US" dirty="0" smtClean="0"/>
          </a:p>
          <a:p>
            <a:r>
              <a:rPr lang="en-US" dirty="0" err="1" smtClean="0"/>
              <a:t>Cyt</a:t>
            </a:r>
            <a:r>
              <a:rPr lang="en-US" dirty="0" smtClean="0"/>
              <a:t>/o/ </a:t>
            </a:r>
            <a:r>
              <a:rPr lang="en-US" dirty="0" err="1" smtClean="0">
                <a:solidFill>
                  <a:srgbClr val="FF0000"/>
                </a:solidFill>
              </a:rPr>
              <a:t>lysis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= breakdown of cell </a:t>
            </a:r>
            <a:r>
              <a:rPr lang="ar-IQ" dirty="0" smtClean="0"/>
              <a:t>تحلل او تكسر الخلية </a:t>
            </a:r>
            <a:endParaRPr lang="en-US" dirty="0" smtClean="0"/>
          </a:p>
          <a:p>
            <a:r>
              <a:rPr lang="en-US" dirty="0" err="1" smtClean="0"/>
              <a:t>Cyt</a:t>
            </a:r>
            <a:r>
              <a:rPr lang="en-US" dirty="0" smtClean="0"/>
              <a:t>/o/ </a:t>
            </a:r>
            <a:r>
              <a:rPr lang="en-US" dirty="0" smtClean="0">
                <a:solidFill>
                  <a:srgbClr val="FF0000"/>
                </a:solidFill>
              </a:rPr>
              <a:t>toxic</a:t>
            </a:r>
            <a:r>
              <a:rPr lang="en-US" dirty="0" smtClean="0"/>
              <a:t> = toxic to cell </a:t>
            </a:r>
            <a:r>
              <a:rPr lang="ar-IQ" dirty="0" smtClean="0"/>
              <a:t>تسمم الخلية </a:t>
            </a:r>
            <a:endParaRPr lang="en-US" dirty="0" smtClean="0"/>
          </a:p>
          <a:p>
            <a:r>
              <a:rPr lang="en-US" dirty="0" err="1" smtClean="0"/>
              <a:t>Cyt</a:t>
            </a:r>
            <a:r>
              <a:rPr lang="en-US" dirty="0" smtClean="0"/>
              <a:t>/o/ </a:t>
            </a:r>
            <a:r>
              <a:rPr lang="en-US" dirty="0" err="1" smtClean="0">
                <a:solidFill>
                  <a:srgbClr val="FF0000"/>
                </a:solidFill>
              </a:rPr>
              <a:t>logist</a:t>
            </a:r>
            <a:r>
              <a:rPr lang="en-US" dirty="0" smtClean="0"/>
              <a:t>  </a:t>
            </a:r>
            <a:r>
              <a:rPr lang="ar-IQ" dirty="0" smtClean="0"/>
              <a:t>اخصائي </a:t>
            </a:r>
            <a:r>
              <a:rPr lang="en-US" dirty="0" smtClean="0"/>
              <a:t> = specialist in cytology </a:t>
            </a:r>
            <a:r>
              <a:rPr lang="ar-IQ" dirty="0" smtClean="0"/>
              <a:t>متخصص في علم الخلية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8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Leuc</a:t>
            </a:r>
            <a:r>
              <a:rPr lang="en-US" sz="3600" dirty="0" smtClean="0"/>
              <a:t> </a:t>
            </a:r>
            <a:r>
              <a:rPr lang="ar-IQ" sz="3600" dirty="0" smtClean="0"/>
              <a:t>ابيض</a:t>
            </a:r>
            <a:r>
              <a:rPr lang="en-US" sz="3600" dirty="0" smtClean="0"/>
              <a:t> / o/ </a:t>
            </a:r>
            <a:r>
              <a:rPr lang="en-US" sz="3600" dirty="0" err="1" smtClean="0"/>
              <a:t>cyte</a:t>
            </a:r>
            <a:r>
              <a:rPr lang="en-US" sz="3600" dirty="0" smtClean="0"/>
              <a:t>   </a:t>
            </a:r>
            <a:r>
              <a:rPr lang="ar-IQ" sz="3600" dirty="0" smtClean="0"/>
              <a:t>خلية </a:t>
            </a:r>
            <a:r>
              <a:rPr lang="en-US" sz="3600" dirty="0" smtClean="0"/>
              <a:t>  white  cells ( white cells )</a:t>
            </a:r>
            <a:r>
              <a:rPr lang="ar-IQ" sz="3600" dirty="0"/>
              <a:t>ا</a:t>
            </a:r>
            <a:r>
              <a:rPr lang="ar-IQ" sz="3600" dirty="0" smtClean="0"/>
              <a:t>لخلية البيضاء </a:t>
            </a:r>
            <a:endParaRPr lang="en-US" sz="3600" dirty="0" smtClean="0"/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WBC ( White Blood Cell)</a:t>
            </a:r>
            <a:r>
              <a:rPr lang="ar-IQ" sz="3600" dirty="0" smtClean="0"/>
              <a:t> خلية الدم البيضاء  </a:t>
            </a:r>
            <a:r>
              <a:rPr lang="en-US" sz="3600" dirty="0" smtClean="0"/>
              <a:t> </a:t>
            </a:r>
            <a:endParaRPr lang="ar-IQ" sz="3600" dirty="0" smtClean="0"/>
          </a:p>
          <a:p>
            <a:pPr>
              <a:buFont typeface="Wingdings" pitchFamily="2" charset="2"/>
              <a:buChar char="§"/>
            </a:pPr>
            <a:r>
              <a:rPr lang="en-US" sz="3600" dirty="0" err="1" smtClean="0"/>
              <a:t>Erthr</a:t>
            </a:r>
            <a:r>
              <a:rPr lang="en-US" sz="3600" dirty="0" smtClean="0"/>
              <a:t>    </a:t>
            </a:r>
            <a:r>
              <a:rPr lang="ar-IQ" sz="3600" dirty="0" smtClean="0"/>
              <a:t>احمر </a:t>
            </a:r>
            <a:r>
              <a:rPr lang="en-US" sz="3600" dirty="0" smtClean="0"/>
              <a:t>      o  </a:t>
            </a:r>
            <a:r>
              <a:rPr lang="ar-IQ" sz="3600" dirty="0" smtClean="0"/>
              <a:t> اداة ربط </a:t>
            </a:r>
            <a:r>
              <a:rPr lang="en-US" sz="3600" dirty="0" err="1" smtClean="0"/>
              <a:t>cyte</a:t>
            </a:r>
            <a:r>
              <a:rPr lang="en-US" sz="36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The meaning of erythrocyte is red cell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err="1" smtClean="0"/>
              <a:t>Rbcs</a:t>
            </a:r>
            <a:r>
              <a:rPr lang="en-US" sz="3600" dirty="0" smtClean="0"/>
              <a:t> = red blood cells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0520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ar-IQ" dirty="0" smtClean="0"/>
              <a:t> </a:t>
            </a:r>
            <a:r>
              <a:rPr lang="en-US" dirty="0" smtClean="0"/>
              <a:t>pigment cell </a:t>
            </a:r>
            <a:r>
              <a:rPr lang="ar-IQ" dirty="0"/>
              <a:t>ا</a:t>
            </a:r>
            <a:r>
              <a:rPr lang="ar-IQ" dirty="0" smtClean="0"/>
              <a:t>لخلايا    الصبغية </a:t>
            </a:r>
          </a:p>
          <a:p>
            <a:r>
              <a:rPr lang="en-US" dirty="0" smtClean="0"/>
              <a:t>The cell that produces the pigment </a:t>
            </a:r>
            <a:r>
              <a:rPr lang="en-US" dirty="0" smtClean="0">
                <a:solidFill>
                  <a:srgbClr val="FF0000"/>
                </a:solidFill>
              </a:rPr>
              <a:t>melanin</a:t>
            </a:r>
            <a:r>
              <a:rPr lang="en-US" dirty="0" smtClean="0"/>
              <a:t> </a:t>
            </a:r>
            <a:r>
              <a:rPr lang="ar-IQ" dirty="0" smtClean="0"/>
              <a:t>صبغة الميلانين </a:t>
            </a:r>
            <a:r>
              <a:rPr lang="en-US" dirty="0" smtClean="0"/>
              <a:t> (  the </a:t>
            </a:r>
            <a:r>
              <a:rPr lang="en-US" dirty="0" smtClean="0">
                <a:solidFill>
                  <a:srgbClr val="FF0000"/>
                </a:solidFill>
              </a:rPr>
              <a:t>black</a:t>
            </a:r>
            <a:r>
              <a:rPr lang="en-US" dirty="0" smtClean="0"/>
              <a:t> or brown color to the skin </a:t>
            </a:r>
            <a:r>
              <a:rPr lang="ar-IQ" dirty="0" smtClean="0"/>
              <a:t> الصبغة السوداء او البني</a:t>
            </a:r>
            <a:r>
              <a:rPr lang="en-US" dirty="0" smtClean="0"/>
              <a:t>) </a:t>
            </a:r>
            <a:endParaRPr lang="ar-IQ" dirty="0" smtClean="0"/>
          </a:p>
          <a:p>
            <a:r>
              <a:rPr lang="en-US" dirty="0" smtClean="0"/>
              <a:t>A  </a:t>
            </a:r>
            <a:r>
              <a:rPr lang="en-US" dirty="0" smtClean="0">
                <a:solidFill>
                  <a:srgbClr val="FF0000"/>
                </a:solidFill>
              </a:rPr>
              <a:t>fiber</a:t>
            </a:r>
            <a:r>
              <a:rPr lang="en-US" dirty="0" smtClean="0"/>
              <a:t> cell  this cell produces the white collagen </a:t>
            </a:r>
            <a:r>
              <a:rPr lang="en-US" dirty="0" smtClean="0">
                <a:solidFill>
                  <a:srgbClr val="FF0000"/>
                </a:solidFill>
              </a:rPr>
              <a:t>fibers</a:t>
            </a:r>
            <a:r>
              <a:rPr lang="en-US" dirty="0" smtClean="0"/>
              <a:t> </a:t>
            </a:r>
            <a:r>
              <a:rPr lang="ar-IQ" dirty="0" smtClean="0"/>
              <a:t>الياف كولاجين </a:t>
            </a:r>
            <a:r>
              <a:rPr lang="en-US" dirty="0" smtClean="0"/>
              <a:t>that give support</a:t>
            </a:r>
            <a:r>
              <a:rPr lang="ar-IQ" dirty="0" smtClean="0"/>
              <a:t>دعم </a:t>
            </a:r>
            <a:r>
              <a:rPr lang="en-US" dirty="0" smtClean="0"/>
              <a:t> to the skin </a:t>
            </a:r>
            <a:endParaRPr lang="ar-IQ" dirty="0" smtClean="0"/>
          </a:p>
        </p:txBody>
      </p:sp>
    </p:spTree>
    <p:extLst>
      <p:ext uri="{BB962C8B-B14F-4D97-AF65-F5344CB8AC3E}">
        <p14:creationId xmlns:p14="http://schemas.microsoft.com/office/powerpoint/2010/main" val="228211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words that refer to cell type </a:t>
            </a:r>
            <a:r>
              <a:rPr lang="en-US" dirty="0" smtClean="0"/>
              <a:t>:</a:t>
            </a:r>
          </a:p>
          <a:p>
            <a:r>
              <a:rPr lang="en-US" dirty="0" smtClean="0"/>
              <a:t>A cell that contain melanin ( </a:t>
            </a:r>
            <a:r>
              <a:rPr lang="en-US" dirty="0" smtClean="0">
                <a:solidFill>
                  <a:srgbClr val="FF0000"/>
                </a:solidFill>
              </a:rPr>
              <a:t>melanocyte</a:t>
            </a:r>
            <a:r>
              <a:rPr lang="en-US" dirty="0" smtClean="0"/>
              <a:t> ) </a:t>
            </a:r>
            <a:r>
              <a:rPr lang="ar-IQ" dirty="0" smtClean="0"/>
              <a:t>الخلايا المولدة او المنتجة لصبغة الميلانين </a:t>
            </a:r>
          </a:p>
          <a:p>
            <a:r>
              <a:rPr lang="en-US" dirty="0" smtClean="0"/>
              <a:t> A cell that produces fibers (</a:t>
            </a:r>
            <a:r>
              <a:rPr lang="en-US" dirty="0" err="1" smtClean="0">
                <a:solidFill>
                  <a:srgbClr val="FF0000"/>
                </a:solidFill>
              </a:rPr>
              <a:t>fibrocyte</a:t>
            </a:r>
            <a:r>
              <a:rPr lang="en-US" dirty="0" smtClean="0"/>
              <a:t>) </a:t>
            </a:r>
            <a:r>
              <a:rPr lang="ar-IQ" dirty="0" smtClean="0"/>
              <a:t> الخلايا المولدة للألياف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5138" indent="-465138">
              <a:buFontTx/>
              <a:buChar char="•"/>
            </a:pPr>
            <a:r>
              <a:rPr lang="en-US" dirty="0"/>
              <a:t>Singular and plural </a:t>
            </a:r>
            <a:r>
              <a:rPr lang="en-US" dirty="0" smtClean="0"/>
              <a:t>endings( quiz)</a:t>
            </a:r>
          </a:p>
          <a:p>
            <a:pPr marL="0" indent="0"/>
            <a:r>
              <a:rPr lang="en-US" dirty="0" smtClean="0"/>
              <a:t>Question (1):</a:t>
            </a:r>
            <a:r>
              <a:rPr lang="en-US" sz="3000" dirty="0" smtClean="0"/>
              <a:t> </a:t>
            </a:r>
            <a:r>
              <a:rPr lang="en-US" sz="3000" dirty="0"/>
              <a:t>A vertebra is a bone in the spine. What is the</a:t>
            </a:r>
            <a:br>
              <a:rPr lang="en-US" sz="3000" dirty="0"/>
            </a:br>
            <a:r>
              <a:rPr lang="en-US" sz="3000" dirty="0"/>
              <a:t>plural of </a:t>
            </a:r>
            <a:r>
              <a:rPr lang="en-US" sz="3000" i="1" dirty="0"/>
              <a:t>vertebra</a:t>
            </a:r>
            <a:r>
              <a:rPr lang="en-US" sz="3000" dirty="0"/>
              <a:t>?</a:t>
            </a:r>
          </a:p>
          <a:p>
            <a:pPr marL="3641725" lvl="1" indent="-401638">
              <a:buFontTx/>
              <a:buAutoNum type="alphaLcPeriod"/>
            </a:pPr>
            <a:r>
              <a:rPr lang="en-US" sz="2600" dirty="0"/>
              <a:t>vertebras</a:t>
            </a:r>
          </a:p>
          <a:p>
            <a:pPr marL="3641725" lvl="1" indent="-401638">
              <a:buFontTx/>
              <a:buAutoNum type="alphaLcPeriod"/>
            </a:pPr>
            <a:r>
              <a:rPr lang="en-US" sz="2600" dirty="0" err="1"/>
              <a:t>vertebri</a:t>
            </a:r>
            <a:endParaRPr lang="en-US" sz="2600" dirty="0"/>
          </a:p>
          <a:p>
            <a:pPr marL="3641725" lvl="1" indent="-401638">
              <a:buFontTx/>
              <a:buAutoNum type="alphaLcPeriod"/>
            </a:pPr>
            <a:r>
              <a:rPr lang="en-US" sz="2600" dirty="0" smtClean="0"/>
              <a:t>Vertebrae</a:t>
            </a:r>
          </a:p>
          <a:p>
            <a:pPr marL="3240087" lvl="1" indent="0">
              <a:buNone/>
            </a:pPr>
            <a:r>
              <a:rPr lang="en-US" sz="2600" dirty="0" smtClean="0"/>
              <a:t>Question( 2) the plural of boy is boys  . </a:t>
            </a:r>
            <a:endParaRPr lang="en-US" sz="2600" dirty="0" smtClean="0"/>
          </a:p>
          <a:p>
            <a:pPr marL="3240087" lvl="1" indent="0">
              <a:buNone/>
            </a:pPr>
            <a:r>
              <a:rPr lang="en-US" sz="2600" dirty="0" smtClean="0"/>
              <a:t>True </a:t>
            </a:r>
            <a:r>
              <a:rPr lang="en-US" sz="2600" dirty="0" smtClean="0"/>
              <a:t>or False  </a:t>
            </a:r>
            <a:endParaRPr lang="en-US" sz="2600" dirty="0"/>
          </a:p>
          <a:p>
            <a:pPr marL="3641725" lvl="1" indent="-401638">
              <a:buFontTx/>
              <a:buAutoNum type="alphaLcPeriod"/>
            </a:pPr>
            <a:endParaRPr lang="en-US" sz="2600" dirty="0" smtClean="0"/>
          </a:p>
          <a:p>
            <a:pPr marL="3240087" lvl="1" indent="0">
              <a:buNone/>
            </a:pPr>
            <a:endParaRPr lang="en-US" sz="2600" dirty="0" smtClean="0"/>
          </a:p>
          <a:p>
            <a:pPr marL="3641725" lvl="1" indent="-401638">
              <a:buFontTx/>
              <a:buAutoNum type="alphaLcPeriod"/>
            </a:pPr>
            <a:endParaRPr lang="en-US" sz="2600" dirty="0"/>
          </a:p>
          <a:p>
            <a:pPr marL="3641725" lvl="1" indent="-401638">
              <a:buFontTx/>
              <a:buAutoNum type="alphaLcPeriod"/>
            </a:pPr>
            <a:endParaRPr lang="en-US" sz="2600" dirty="0" smtClean="0"/>
          </a:p>
          <a:p>
            <a:pPr marL="3641725" lvl="1" indent="-401638">
              <a:buFontTx/>
              <a:buAutoNum type="alphaLcPeriod"/>
            </a:pPr>
            <a:endParaRPr lang="en-US" sz="2600" dirty="0"/>
          </a:p>
          <a:p>
            <a:pPr marL="3641725" lvl="1" indent="-401638">
              <a:buFontTx/>
              <a:buAutoNum type="alphaLcPeriod"/>
            </a:pPr>
            <a:endParaRPr lang="en-US" sz="2600" dirty="0" smtClean="0"/>
          </a:p>
          <a:p>
            <a:pPr marL="3240087" lvl="1" indent="0">
              <a:buNone/>
            </a:pPr>
            <a:endParaRPr lang="en-US" sz="2600" dirty="0"/>
          </a:p>
          <a:p>
            <a:pPr marL="465138" indent="-465138"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9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is the CORRECT spelling for the plural of bronchus?</a:t>
            </a:r>
          </a:p>
          <a:p>
            <a:r>
              <a:rPr lang="en-US" dirty="0"/>
              <a:t>(A) </a:t>
            </a:r>
            <a:r>
              <a:rPr lang="en-US" dirty="0" err="1"/>
              <a:t>Bronchuses</a:t>
            </a:r>
            <a:endParaRPr lang="en-US" dirty="0"/>
          </a:p>
          <a:p>
            <a:r>
              <a:rPr lang="en-US" dirty="0"/>
              <a:t>(B) </a:t>
            </a:r>
            <a:r>
              <a:rPr lang="en-US" dirty="0" err="1"/>
              <a:t>Bronchii</a:t>
            </a:r>
            <a:endParaRPr lang="en-US" dirty="0"/>
          </a:p>
          <a:p>
            <a:r>
              <a:rPr lang="en-US" dirty="0"/>
              <a:t>(C) Bronchi</a:t>
            </a:r>
          </a:p>
          <a:p>
            <a:r>
              <a:rPr lang="en-US" dirty="0"/>
              <a:t>(D) </a:t>
            </a:r>
            <a:r>
              <a:rPr lang="en-US" dirty="0" err="1"/>
              <a:t>Bronchae</a:t>
            </a:r>
            <a:endParaRPr lang="en-US" dirty="0"/>
          </a:p>
          <a:p>
            <a:r>
              <a:rPr lang="en-US" dirty="0"/>
              <a:t>(E) </a:t>
            </a:r>
            <a:r>
              <a:rPr lang="en-US" dirty="0" err="1"/>
              <a:t>Broncha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85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Which of the following is the plural form of the medical term that means chest?</a:t>
            </a:r>
          </a:p>
          <a:p>
            <a:r>
              <a:rPr lang="en-US" dirty="0"/>
              <a:t>(A) Alveoli</a:t>
            </a:r>
          </a:p>
          <a:p>
            <a:r>
              <a:rPr lang="en-US" dirty="0"/>
              <a:t>(B) Apices</a:t>
            </a:r>
          </a:p>
          <a:p>
            <a:r>
              <a:rPr lang="en-US" dirty="0"/>
              <a:t>(C) Calyces</a:t>
            </a:r>
          </a:p>
          <a:p>
            <a:r>
              <a:rPr lang="en-US" dirty="0"/>
              <a:t>(D) Pleurae</a:t>
            </a:r>
          </a:p>
          <a:p>
            <a:r>
              <a:rPr lang="en-US" dirty="0"/>
              <a:t>(E) Thoraces</a:t>
            </a:r>
          </a:p>
        </p:txBody>
      </p:sp>
    </p:spTree>
    <p:extLst>
      <p:ext uri="{BB962C8B-B14F-4D97-AF65-F5344CB8AC3E}">
        <p14:creationId xmlns:p14="http://schemas.microsoft.com/office/powerpoint/2010/main" val="61825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 Which of the following </a:t>
            </a:r>
            <a:r>
              <a:rPr lang="en-US" dirty="0" smtClean="0"/>
              <a:t>is correct spelling for the plural  Bacillus  </a:t>
            </a:r>
            <a:r>
              <a:rPr lang="en-US" dirty="0"/>
              <a:t>bacteria </a:t>
            </a:r>
            <a:r>
              <a:rPr lang="en-US" dirty="0" smtClean="0"/>
              <a:t>that transmitted by unpasteurized milk ?</a:t>
            </a:r>
            <a:endParaRPr lang="en-US" dirty="0"/>
          </a:p>
          <a:p>
            <a:pPr fontAlgn="base"/>
            <a:r>
              <a:rPr lang="en-US" dirty="0"/>
              <a:t>(A) </a:t>
            </a:r>
            <a:r>
              <a:rPr lang="en-US" dirty="0" err="1" smtClean="0"/>
              <a:t>Bacillae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(B) </a:t>
            </a:r>
            <a:r>
              <a:rPr lang="en-US" dirty="0" err="1" smtClean="0"/>
              <a:t>Bacilluses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(C) Bacilli</a:t>
            </a:r>
            <a:br>
              <a:rPr lang="en-US" dirty="0"/>
            </a:br>
            <a:r>
              <a:rPr lang="en-US" dirty="0"/>
              <a:t>(D) </a:t>
            </a:r>
            <a:r>
              <a:rPr lang="en-US" dirty="0" err="1" smtClean="0"/>
              <a:t>Bacillusies</a:t>
            </a:r>
            <a:r>
              <a:rPr lang="en-US" dirty="0" smtClean="0"/>
              <a:t>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81" y="2148442"/>
            <a:ext cx="4572638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5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731</Words>
  <Application>Microsoft Office PowerPoint</Application>
  <PresentationFormat>عرض على الشاشة (3:4)‏</PresentationFormat>
  <Paragraphs>94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نسق Office</vt:lpstr>
      <vt:lpstr>Medical Terminology Lecture 5</vt:lpstr>
      <vt:lpstr>عرض تقديمي في PowerPoint</vt:lpstr>
      <vt:lpstr>Some Word Roots Examples</vt:lpstr>
      <vt:lpstr>Pluralizing term صيغ الجمع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Levels of organization مستويات التنظيم in the human body </vt:lpstr>
      <vt:lpstr>انواع خلايا شائعة لجسم الانسان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DR.Ahmed Saker 2O11</dc:creator>
  <cp:lastModifiedBy>Maher</cp:lastModifiedBy>
  <cp:revision>53</cp:revision>
  <dcterms:created xsi:type="dcterms:W3CDTF">2022-02-27T18:01:15Z</dcterms:created>
  <dcterms:modified xsi:type="dcterms:W3CDTF">2023-12-29T07:55:44Z</dcterms:modified>
</cp:coreProperties>
</file>