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63" r:id="rId3"/>
    <p:sldId id="264" r:id="rId4"/>
    <p:sldId id="265" r:id="rId5"/>
    <p:sldId id="266" r:id="rId6"/>
    <p:sldId id="262" r:id="rId7"/>
    <p:sldId id="258" r:id="rId8"/>
    <p:sldId id="259" r:id="rId9"/>
    <p:sldId id="267" r:id="rId10"/>
    <p:sldId id="260" r:id="rId11"/>
    <p:sldId id="261" r:id="rId12"/>
    <p:sldId id="268" r:id="rId13"/>
    <p:sldId id="269" r:id="rId14"/>
    <p:sldId id="270" r:id="rId15"/>
    <p:sldId id="271" r:id="rId16"/>
    <p:sldId id="274" r:id="rId17"/>
    <p:sldId id="275" r:id="rId18"/>
    <p:sldId id="276" r:id="rId19"/>
    <p:sldId id="277" r:id="rId20"/>
    <p:sldId id="278" r:id="rId21"/>
    <p:sldId id="27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FB352-C94C-4DEF-92DF-024967F196B3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FC12B2-A9D4-4C66-BF78-D5B7642E7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42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C12B2-A9D4-4C66-BF78-D5B7642E778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160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C12B2-A9D4-4C66-BF78-D5B7642E778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699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8AF3-AFFD-4A79-A1E2-0C5DB24DF585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0A6AD-44B0-426F-8535-37CC74ACF5F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8AF3-AFFD-4A79-A1E2-0C5DB24DF585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0A6AD-44B0-426F-8535-37CC74ACF5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8AF3-AFFD-4A79-A1E2-0C5DB24DF585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0A6AD-44B0-426F-8535-37CC74ACF5F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8AF3-AFFD-4A79-A1E2-0C5DB24DF585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0A6AD-44B0-426F-8535-37CC74ACF5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8AF3-AFFD-4A79-A1E2-0C5DB24DF585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0A6AD-44B0-426F-8535-37CC74ACF5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8AF3-AFFD-4A79-A1E2-0C5DB24DF585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0A6AD-44B0-426F-8535-37CC74ACF5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8AF3-AFFD-4A79-A1E2-0C5DB24DF585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0A6AD-44B0-426F-8535-37CC74ACF5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8AF3-AFFD-4A79-A1E2-0C5DB24DF585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0A6AD-44B0-426F-8535-37CC74ACF5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8AF3-AFFD-4A79-A1E2-0C5DB24DF585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160A6AD-44B0-426F-8535-37CC74ACF5F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8AF3-AFFD-4A79-A1E2-0C5DB24DF585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0A6AD-44B0-426F-8535-37CC74ACF5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8AF3-AFFD-4A79-A1E2-0C5DB24DF585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0A6AD-44B0-426F-8535-37CC74ACF5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A8E8AF3-AFFD-4A79-A1E2-0C5DB24DF585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160A6AD-44B0-426F-8535-37CC74ACF5F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Terminology (3) suffixes 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   </a:t>
            </a:r>
            <a:r>
              <a:rPr lang="ar-IQ" dirty="0" smtClean="0">
                <a:solidFill>
                  <a:srgbClr val="FF0000"/>
                </a:solidFill>
              </a:rPr>
              <a:t>اللواحق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96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Learning objectives </a:t>
            </a:r>
          </a:p>
          <a:p>
            <a:pPr>
              <a:buFont typeface="Wingdings" pitchFamily="2" charset="2"/>
              <a:buChar char="ü"/>
            </a:pPr>
            <a:r>
              <a:rPr lang="en-US" sz="4000" dirty="0" smtClean="0"/>
              <a:t>To understand what is meant by suffix  </a:t>
            </a:r>
          </a:p>
          <a:p>
            <a:pPr>
              <a:buFont typeface="Wingdings" pitchFamily="2" charset="2"/>
              <a:buChar char="ü"/>
            </a:pPr>
            <a:r>
              <a:rPr lang="en-US" sz="4000" dirty="0" smtClean="0"/>
              <a:t>To recognize and spell  a number of suffixes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4399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dirty="0" smtClean="0"/>
              <a:t>What is a suffix ?</a:t>
            </a:r>
            <a:r>
              <a:rPr lang="ar-IQ" sz="4000" dirty="0" smtClean="0"/>
              <a:t> ما معنى لاحق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Suffixes are endings </a:t>
            </a:r>
            <a:r>
              <a:rPr lang="ar-IQ" sz="4000" dirty="0" smtClean="0"/>
              <a:t>لواحق </a:t>
            </a:r>
            <a:r>
              <a:rPr lang="en-US" sz="4000" dirty="0" smtClean="0"/>
              <a:t> that are added</a:t>
            </a:r>
            <a:r>
              <a:rPr lang="ar-IQ" sz="4000" dirty="0" smtClean="0"/>
              <a:t> تضاف </a:t>
            </a:r>
            <a:r>
              <a:rPr lang="en-US" sz="4000" dirty="0" smtClean="0"/>
              <a:t> to the roots of medical terms </a:t>
            </a:r>
            <a:r>
              <a:rPr lang="ar-IQ" sz="4000" dirty="0" smtClean="0"/>
              <a:t>.يغير المعنى وتكون عدد الحروف قليلة  .</a:t>
            </a:r>
          </a:p>
          <a:p>
            <a:pPr marL="0" indent="0">
              <a:buNone/>
            </a:pPr>
            <a:r>
              <a:rPr lang="en-US" sz="4000" dirty="0" smtClean="0"/>
              <a:t>Suffixes </a:t>
            </a:r>
            <a:r>
              <a:rPr lang="en-US" sz="4000" dirty="0" smtClean="0">
                <a:solidFill>
                  <a:srgbClr val="FF0000"/>
                </a:solidFill>
              </a:rPr>
              <a:t>change</a:t>
            </a:r>
            <a:r>
              <a:rPr lang="en-US" sz="4000" dirty="0" smtClean="0"/>
              <a:t> the meanings or purposes of  the words</a:t>
            </a:r>
            <a:r>
              <a:rPr lang="ar-IQ" sz="4000" dirty="0" smtClean="0"/>
              <a:t>.</a:t>
            </a:r>
          </a:p>
          <a:p>
            <a:pPr marL="0" indent="0">
              <a:buNone/>
            </a:pPr>
            <a:r>
              <a:rPr lang="en-US" sz="4000" dirty="0" smtClean="0"/>
              <a:t>Usually describe </a:t>
            </a:r>
            <a:r>
              <a:rPr lang="en-US" sz="4000" dirty="0" smtClean="0">
                <a:solidFill>
                  <a:srgbClr val="FF0000"/>
                </a:solidFill>
              </a:rPr>
              <a:t>state</a:t>
            </a:r>
            <a:r>
              <a:rPr lang="en-US" sz="4000" dirty="0" smtClean="0"/>
              <a:t> or condition </a:t>
            </a:r>
            <a:r>
              <a:rPr lang="ar-IQ" sz="4000" dirty="0" smtClean="0"/>
              <a:t>حالة</a:t>
            </a:r>
          </a:p>
          <a:p>
            <a:pPr marL="0" indent="0">
              <a:buNone/>
            </a:pPr>
            <a:r>
              <a:rPr lang="en-US" sz="4000" dirty="0" smtClean="0"/>
              <a:t>Or </a:t>
            </a:r>
            <a:r>
              <a:rPr lang="en-US" sz="4000" dirty="0" smtClean="0">
                <a:solidFill>
                  <a:srgbClr val="FF0000"/>
                </a:solidFill>
              </a:rPr>
              <a:t>action</a:t>
            </a:r>
            <a:r>
              <a:rPr lang="en-US" sz="4000" dirty="0" smtClean="0"/>
              <a:t> </a:t>
            </a:r>
            <a:r>
              <a:rPr lang="ar-IQ" sz="4000" dirty="0" smtClean="0"/>
              <a:t>فعل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3078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000" dirty="0" smtClean="0"/>
              <a:t> Be careful </a:t>
            </a:r>
            <a:r>
              <a:rPr lang="ar-IQ" sz="4000" dirty="0" smtClean="0"/>
              <a:t>كن حذرا </a:t>
            </a:r>
            <a:r>
              <a:rPr lang="en-US" sz="4000" dirty="0" smtClean="0"/>
              <a:t> some words </a:t>
            </a:r>
            <a:r>
              <a:rPr lang="ar-IQ" sz="4000" dirty="0" smtClean="0"/>
              <a:t>بعض الجذور </a:t>
            </a:r>
            <a:r>
              <a:rPr lang="en-US" sz="4000" dirty="0" smtClean="0"/>
              <a:t>need to be change before you  add the suffixes </a:t>
            </a:r>
          </a:p>
          <a:p>
            <a:pPr marL="0" indent="0">
              <a:buNone/>
            </a:pPr>
            <a:r>
              <a:rPr lang="en-US" sz="4000" dirty="0" smtClean="0"/>
              <a:t>e.g. fam</a:t>
            </a:r>
            <a:r>
              <a:rPr lang="en-US" sz="4000" dirty="0" smtClean="0">
                <a:solidFill>
                  <a:srgbClr val="FF0000"/>
                </a:solidFill>
              </a:rPr>
              <a:t>e</a:t>
            </a:r>
            <a:r>
              <a:rPr lang="en-US" sz="4000" dirty="0" smtClean="0"/>
              <a:t>  </a:t>
            </a:r>
            <a:r>
              <a:rPr lang="ar-IQ" sz="4000" dirty="0" smtClean="0"/>
              <a:t>شهرة</a:t>
            </a:r>
            <a:r>
              <a:rPr lang="en-US" sz="4000" dirty="0" smtClean="0"/>
              <a:t>+  </a:t>
            </a:r>
            <a:r>
              <a:rPr lang="en-US" sz="4000" dirty="0" err="1" smtClean="0"/>
              <a:t>ous</a:t>
            </a:r>
            <a:r>
              <a:rPr lang="en-US" sz="4000" dirty="0" smtClean="0"/>
              <a:t> = famous </a:t>
            </a:r>
            <a:endParaRPr lang="ar-IQ" sz="4000" dirty="0" smtClean="0"/>
          </a:p>
          <a:p>
            <a:pPr marL="0" indent="0">
              <a:buNone/>
            </a:pPr>
            <a:r>
              <a:rPr lang="en-US" sz="4000" dirty="0" smtClean="0"/>
              <a:t>Argue</a:t>
            </a:r>
            <a:r>
              <a:rPr lang="ar-IQ" sz="4000" dirty="0" smtClean="0"/>
              <a:t> يجادل </a:t>
            </a:r>
            <a:r>
              <a:rPr lang="en-US" sz="4000" dirty="0" smtClean="0"/>
              <a:t> + </a:t>
            </a:r>
            <a:r>
              <a:rPr lang="en-US" sz="4000" dirty="0" err="1" smtClean="0"/>
              <a:t>ment</a:t>
            </a:r>
            <a:r>
              <a:rPr lang="en-US" sz="4000" dirty="0" smtClean="0"/>
              <a:t>  = Argument 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0300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err="1" smtClean="0"/>
              <a:t>Plasty</a:t>
            </a:r>
            <a:r>
              <a:rPr lang="en-US" sz="3200" dirty="0" smtClean="0"/>
              <a:t> (surgical repair ) Rhinoplasty (Rhino </a:t>
            </a:r>
            <a:r>
              <a:rPr lang="ar-IQ" sz="3200" dirty="0" smtClean="0"/>
              <a:t>انف</a:t>
            </a:r>
          </a:p>
          <a:p>
            <a:pPr marL="0" indent="0">
              <a:buNone/>
            </a:pPr>
            <a:r>
              <a:rPr lang="ar-IQ" sz="3200" dirty="0" smtClean="0"/>
              <a:t>معنى المصطلح اصلاح الانف او تجميله جراحيا </a:t>
            </a:r>
          </a:p>
          <a:p>
            <a:pPr marL="0" indent="0">
              <a:buNone/>
            </a:pPr>
            <a:endParaRPr lang="ar-IQ" dirty="0" smtClean="0"/>
          </a:p>
          <a:p>
            <a:r>
              <a:rPr lang="en-US" sz="2800" b="1" dirty="0" err="1" smtClean="0"/>
              <a:t>Plegia</a:t>
            </a:r>
            <a:r>
              <a:rPr lang="en-US" sz="2800" b="1" dirty="0" smtClean="0"/>
              <a:t> = paralysis   </a:t>
            </a:r>
            <a:r>
              <a:rPr lang="ar-IQ" sz="2800" b="1" dirty="0" smtClean="0"/>
              <a:t>شلل  </a:t>
            </a:r>
          </a:p>
          <a:p>
            <a:pPr marL="0" indent="0">
              <a:buNone/>
            </a:pPr>
            <a:r>
              <a:rPr lang="en-US" sz="3200" dirty="0" smtClean="0"/>
              <a:t>Hemiplegia </a:t>
            </a:r>
            <a:r>
              <a:rPr lang="ar-IQ" sz="3200" dirty="0" smtClean="0"/>
              <a:t>شلل نصفي </a:t>
            </a:r>
          </a:p>
        </p:txBody>
      </p:sp>
    </p:spTree>
    <p:extLst>
      <p:ext uri="{BB962C8B-B14F-4D97-AF65-F5344CB8AC3E}">
        <p14:creationId xmlns:p14="http://schemas.microsoft.com/office/powerpoint/2010/main" val="1211820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                  </a:t>
            </a:r>
            <a:r>
              <a:rPr lang="en-US" dirty="0" smtClean="0"/>
              <a:t>Analysis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800" dirty="0" smtClean="0"/>
              <a:t>Angio</a:t>
            </a:r>
            <a:r>
              <a:rPr lang="en-US" sz="2800" dirty="0" smtClean="0">
                <a:solidFill>
                  <a:srgbClr val="FF0000"/>
                </a:solidFill>
              </a:rPr>
              <a:t>gram</a:t>
            </a:r>
            <a:r>
              <a:rPr lang="en-US" sz="2800" dirty="0" smtClean="0"/>
              <a:t>  </a:t>
            </a:r>
            <a:r>
              <a:rPr lang="ar-IQ" sz="2800" dirty="0" smtClean="0"/>
              <a:t>تصوير الاوعية </a:t>
            </a:r>
            <a:r>
              <a:rPr lang="en-US" sz="2800" dirty="0" smtClean="0"/>
              <a:t>      </a:t>
            </a:r>
            <a:r>
              <a:rPr lang="en-US" sz="2800" dirty="0" err="1" smtClean="0"/>
              <a:t>angio</a:t>
            </a:r>
            <a:r>
              <a:rPr lang="en-US" sz="2800" dirty="0" smtClean="0"/>
              <a:t> </a:t>
            </a:r>
            <a:r>
              <a:rPr lang="ar-IQ" sz="2800" dirty="0" smtClean="0"/>
              <a:t>=</a:t>
            </a:r>
            <a:r>
              <a:rPr lang="en-US" sz="2800" dirty="0" smtClean="0"/>
              <a:t>vessel</a:t>
            </a:r>
            <a:r>
              <a:rPr lang="ar-IQ" sz="2800" dirty="0" smtClean="0"/>
              <a:t>جذر يعتى وعاء </a:t>
            </a:r>
            <a:endParaRPr lang="en-US" sz="2800" dirty="0" smtClean="0"/>
          </a:p>
          <a:p>
            <a:r>
              <a:rPr lang="en-US" sz="3200" dirty="0" smtClean="0">
                <a:solidFill>
                  <a:srgbClr val="FF0000"/>
                </a:solidFill>
              </a:rPr>
              <a:t>Gram</a:t>
            </a:r>
            <a:r>
              <a:rPr lang="en-US" sz="3200" dirty="0" smtClean="0"/>
              <a:t> = image or record(suffix </a:t>
            </a:r>
            <a:r>
              <a:rPr lang="ar-IQ" sz="3200" dirty="0" smtClean="0"/>
              <a:t>(</a:t>
            </a:r>
            <a:r>
              <a:rPr lang="en-US" sz="3200" dirty="0" smtClean="0"/>
              <a:t> </a:t>
            </a:r>
            <a:r>
              <a:rPr lang="ar-IQ" sz="3200" dirty="0" smtClean="0"/>
              <a:t>صورة او تسجيل </a:t>
            </a:r>
            <a:endParaRPr lang="en-US" sz="32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339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 suffixes in medical terminology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Ology</a:t>
            </a:r>
            <a:r>
              <a:rPr lang="en-US" sz="3600" dirty="0" smtClean="0"/>
              <a:t>  means  </a:t>
            </a:r>
            <a:r>
              <a:rPr lang="en-US" sz="3600" dirty="0" smtClean="0">
                <a:solidFill>
                  <a:srgbClr val="FF0000"/>
                </a:solidFill>
              </a:rPr>
              <a:t>study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of</a:t>
            </a:r>
            <a:r>
              <a:rPr lang="en-US" sz="3600" dirty="0" smtClean="0"/>
              <a:t> particular subject</a:t>
            </a:r>
            <a:r>
              <a:rPr lang="ar-IQ" sz="3600" dirty="0" smtClean="0"/>
              <a:t>دراسة موضوع معين</a:t>
            </a:r>
            <a:r>
              <a:rPr lang="en-US" sz="3600" dirty="0" smtClean="0"/>
              <a:t>  </a:t>
            </a:r>
          </a:p>
          <a:p>
            <a:pPr marL="0" indent="0">
              <a:buNone/>
            </a:pPr>
            <a:r>
              <a:rPr lang="en-US" sz="3600" dirty="0" smtClean="0"/>
              <a:t>Example : Biology 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Nephr</a:t>
            </a:r>
            <a:r>
              <a:rPr lang="en-US" sz="3600" dirty="0" smtClean="0"/>
              <a:t>ology :means the study of the kidney</a:t>
            </a:r>
          </a:p>
          <a:p>
            <a:pPr marL="0" indent="0">
              <a:buNone/>
            </a:pPr>
            <a:r>
              <a:rPr lang="en-US" sz="3600" dirty="0" smtClean="0"/>
              <a:t>Gastroenter</a:t>
            </a:r>
            <a:r>
              <a:rPr lang="en-US" sz="3600" dirty="0" smtClean="0">
                <a:solidFill>
                  <a:srgbClr val="FF0000"/>
                </a:solidFill>
              </a:rPr>
              <a:t>ology</a:t>
            </a:r>
            <a:r>
              <a:rPr lang="en-US" sz="3600" dirty="0" smtClean="0"/>
              <a:t> : means the study of gastrointestinal system  </a:t>
            </a:r>
            <a:r>
              <a:rPr lang="ar-IQ" sz="3600" dirty="0" smtClean="0"/>
              <a:t>دراسة الجهاز </a:t>
            </a:r>
            <a:r>
              <a:rPr lang="ar-IQ" sz="3600" dirty="0" err="1" smtClean="0"/>
              <a:t>الهظمي</a:t>
            </a:r>
            <a:endParaRPr lang="en-US" sz="3600" dirty="0" smtClean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00493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Philia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: means love of </a:t>
            </a:r>
            <a:r>
              <a:rPr lang="ar-IQ" dirty="0" smtClean="0"/>
              <a:t>يميل الى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Example : hydrophilic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Phobia</a:t>
            </a:r>
            <a:r>
              <a:rPr lang="en-US" dirty="0" smtClean="0"/>
              <a:t> : fear of </a:t>
            </a:r>
            <a:r>
              <a:rPr lang="ar-IQ" dirty="0" smtClean="0"/>
              <a:t> خوف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Example : hydro</a:t>
            </a:r>
            <a:r>
              <a:rPr lang="en-US" dirty="0" smtClean="0">
                <a:solidFill>
                  <a:srgbClr val="FF0000"/>
                </a:solidFill>
              </a:rPr>
              <a:t>phobia</a:t>
            </a:r>
            <a:r>
              <a:rPr lang="en-US" dirty="0" smtClean="0"/>
              <a:t>     school phobia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Xia</a:t>
            </a:r>
            <a:r>
              <a:rPr lang="en-US" dirty="0" smtClean="0"/>
              <a:t> : oxygen  </a:t>
            </a:r>
          </a:p>
          <a:p>
            <a:pPr marL="0" indent="0">
              <a:buNone/>
            </a:pPr>
            <a:r>
              <a:rPr lang="en-US" dirty="0" smtClean="0"/>
              <a:t>Example :  hypoxia 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Pnea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: air  </a:t>
            </a:r>
            <a:r>
              <a:rPr lang="ar-IQ" dirty="0" smtClean="0"/>
              <a:t>تنفس 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Apnea : no breathing </a:t>
            </a:r>
            <a:endParaRPr lang="ar-IQ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ar-IQ" dirty="0" smtClean="0"/>
              <a:t>بادئة معناها طبيعي  </a:t>
            </a:r>
            <a:r>
              <a:rPr lang="en-US" dirty="0" smtClean="0"/>
              <a:t> </a:t>
            </a:r>
            <a:r>
              <a:rPr lang="en-US" dirty="0" err="1" smtClean="0"/>
              <a:t>eupnea</a:t>
            </a:r>
            <a:r>
              <a:rPr lang="en-US" dirty="0" smtClean="0"/>
              <a:t>  (normal  breathing  </a:t>
            </a:r>
            <a:r>
              <a:rPr lang="ar-IQ" dirty="0" smtClean="0"/>
              <a:t>تنفس طبيعي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967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Hyper </a:t>
            </a:r>
            <a:r>
              <a:rPr lang="en-US" sz="3600" dirty="0" err="1" smtClean="0">
                <a:solidFill>
                  <a:srgbClr val="FF0000"/>
                </a:solidFill>
              </a:rPr>
              <a:t>pnea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ar-IQ" sz="3600" dirty="0" smtClean="0"/>
              <a:t>لاحقه معناها تنفس </a:t>
            </a:r>
            <a:r>
              <a:rPr lang="en-US" sz="3600" dirty="0" smtClean="0"/>
              <a:t> ( abnormal increase in the rate </a:t>
            </a:r>
            <a:r>
              <a:rPr lang="ar-IQ" sz="3600" dirty="0" smtClean="0"/>
              <a:t> </a:t>
            </a:r>
            <a:r>
              <a:rPr lang="en-US" sz="3600" dirty="0" smtClean="0"/>
              <a:t>or depth of breathing.</a:t>
            </a:r>
          </a:p>
          <a:p>
            <a:pPr marL="0" indent="0">
              <a:buNone/>
            </a:pPr>
            <a:r>
              <a:rPr lang="en-US" sz="3600" dirty="0" smtClean="0"/>
              <a:t>Gastro scope </a:t>
            </a:r>
            <a:r>
              <a:rPr lang="ar-IQ" sz="3600" dirty="0" smtClean="0"/>
              <a:t>منظار  المعدة</a:t>
            </a:r>
          </a:p>
          <a:p>
            <a:pPr marL="0" indent="0" rtl="1">
              <a:buNone/>
            </a:pPr>
            <a:r>
              <a:rPr lang="ar-IQ" sz="3600" dirty="0"/>
              <a:t> </a:t>
            </a:r>
            <a:r>
              <a:rPr lang="ar-IQ" sz="3600" dirty="0" smtClean="0"/>
              <a:t>      </a:t>
            </a:r>
            <a:r>
              <a:rPr lang="en-US" sz="3600" dirty="0" smtClean="0"/>
              <a:t>  </a:t>
            </a:r>
            <a:r>
              <a:rPr lang="ar-IQ" sz="3600" dirty="0" smtClean="0"/>
              <a:t>عملية </a:t>
            </a:r>
            <a:r>
              <a:rPr lang="ar-IQ" sz="3600" dirty="0"/>
              <a:t>التنضير للمعدة </a:t>
            </a:r>
            <a:r>
              <a:rPr lang="en-US" sz="3600" dirty="0" smtClean="0"/>
              <a:t>Gastroscopy</a:t>
            </a:r>
            <a:endParaRPr lang="ar-IQ" sz="3600" dirty="0"/>
          </a:p>
        </p:txBody>
      </p:sp>
    </p:spTree>
    <p:extLst>
      <p:ext uri="{BB962C8B-B14F-4D97-AF65-F5344CB8AC3E}">
        <p14:creationId xmlns:p14="http://schemas.microsoft.com/office/powerpoint/2010/main" val="3753294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Itis</a:t>
            </a:r>
            <a:r>
              <a:rPr lang="en-US" dirty="0" smtClean="0"/>
              <a:t> (</a:t>
            </a:r>
            <a:r>
              <a:rPr lang="en-US" dirty="0" err="1" smtClean="0">
                <a:solidFill>
                  <a:srgbClr val="FF0000"/>
                </a:solidFill>
              </a:rPr>
              <a:t>itis</a:t>
            </a:r>
            <a:r>
              <a:rPr lang="en-US" dirty="0" smtClean="0"/>
              <a:t>) means inflammation </a:t>
            </a:r>
          </a:p>
          <a:p>
            <a:r>
              <a:rPr lang="en-US" dirty="0" smtClean="0"/>
              <a:t>Example col</a:t>
            </a:r>
            <a:r>
              <a:rPr lang="en-US" dirty="0" smtClean="0">
                <a:solidFill>
                  <a:srgbClr val="FF0000"/>
                </a:solidFill>
              </a:rPr>
              <a:t>itis</a:t>
            </a:r>
            <a:r>
              <a:rPr lang="ar-IQ" dirty="0" smtClean="0"/>
              <a:t> التهاب القولون </a:t>
            </a:r>
            <a:r>
              <a:rPr lang="en-US" dirty="0" smtClean="0"/>
              <a:t>, appendicitis</a:t>
            </a:r>
            <a:r>
              <a:rPr lang="ar-IQ" dirty="0" smtClean="0"/>
              <a:t> التهاب الزائدة </a:t>
            </a:r>
            <a:r>
              <a:rPr lang="en-US" dirty="0" smtClean="0"/>
              <a:t> , gastr</a:t>
            </a:r>
            <a:r>
              <a:rPr lang="en-US" dirty="0" smtClean="0">
                <a:solidFill>
                  <a:srgbClr val="FF0000"/>
                </a:solidFill>
              </a:rPr>
              <a:t>itis</a:t>
            </a:r>
            <a:r>
              <a:rPr lang="en-US" dirty="0" smtClean="0"/>
              <a:t>, Pericard</a:t>
            </a:r>
            <a:r>
              <a:rPr lang="en-US" dirty="0" smtClean="0">
                <a:solidFill>
                  <a:srgbClr val="FF0000"/>
                </a:solidFill>
              </a:rPr>
              <a:t>itis</a:t>
            </a:r>
            <a:r>
              <a:rPr lang="en-US" dirty="0" smtClean="0"/>
              <a:t> , gastroenter</a:t>
            </a:r>
            <a:r>
              <a:rPr lang="en-US" dirty="0" smtClean="0">
                <a:solidFill>
                  <a:srgbClr val="FF0000"/>
                </a:solidFill>
              </a:rPr>
              <a:t>itis 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Plasia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: process of growth ; growing </a:t>
            </a:r>
            <a:r>
              <a:rPr lang="ar-IQ" dirty="0" smtClean="0"/>
              <a:t> نمو </a:t>
            </a:r>
            <a:endParaRPr lang="en-US" dirty="0" smtClean="0"/>
          </a:p>
          <a:p>
            <a:r>
              <a:rPr lang="en-US" dirty="0" smtClean="0"/>
              <a:t>Example : hyper</a:t>
            </a:r>
            <a:r>
              <a:rPr lang="en-US" dirty="0" smtClean="0">
                <a:solidFill>
                  <a:srgbClr val="FF0000"/>
                </a:solidFill>
              </a:rPr>
              <a:t>plasia</a:t>
            </a:r>
            <a:r>
              <a:rPr lang="en-US" dirty="0" smtClean="0"/>
              <a:t> </a:t>
            </a:r>
            <a:r>
              <a:rPr lang="ar-IQ" dirty="0" smtClean="0"/>
              <a:t>زيادة النمو او الانقسام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Oma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= </a:t>
            </a:r>
            <a:r>
              <a:rPr lang="ar-IQ" dirty="0" smtClean="0"/>
              <a:t> ورم </a:t>
            </a:r>
            <a:r>
              <a:rPr lang="en-US" dirty="0" smtClean="0"/>
              <a:t>tumor   example: neur</a:t>
            </a:r>
            <a:r>
              <a:rPr lang="en-US" dirty="0" smtClean="0">
                <a:solidFill>
                  <a:srgbClr val="FF0000"/>
                </a:solidFill>
              </a:rPr>
              <a:t>oma</a:t>
            </a:r>
            <a:r>
              <a:rPr lang="en-US" dirty="0" smtClean="0"/>
              <a:t>, nephr</a:t>
            </a:r>
            <a:r>
              <a:rPr lang="en-US" dirty="0" smtClean="0">
                <a:solidFill>
                  <a:srgbClr val="FF0000"/>
                </a:solidFill>
              </a:rPr>
              <a:t>oma</a:t>
            </a:r>
            <a:r>
              <a:rPr lang="en-US" dirty="0" smtClean="0"/>
              <a:t>, </a:t>
            </a:r>
          </a:p>
          <a:p>
            <a:pPr marL="0" indent="0">
              <a:buNone/>
            </a:pPr>
            <a:r>
              <a:rPr lang="en-US" dirty="0" smtClean="0"/>
              <a:t>Lymph</a:t>
            </a:r>
            <a:r>
              <a:rPr lang="en-US" dirty="0" smtClean="0">
                <a:solidFill>
                  <a:srgbClr val="FF0000"/>
                </a:solidFill>
              </a:rPr>
              <a:t>oma</a:t>
            </a:r>
            <a:r>
              <a:rPr lang="en-US" dirty="0" smtClean="0"/>
              <a:t> 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Pathy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=</a:t>
            </a:r>
            <a:r>
              <a:rPr lang="ar-IQ" dirty="0" smtClean="0"/>
              <a:t> مرض</a:t>
            </a:r>
            <a:r>
              <a:rPr lang="en-US" dirty="0" smtClean="0"/>
              <a:t> disease  neuro</a:t>
            </a:r>
            <a:r>
              <a:rPr lang="en-US" dirty="0" smtClean="0">
                <a:solidFill>
                  <a:srgbClr val="FF0000"/>
                </a:solidFill>
              </a:rPr>
              <a:t>pathy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483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Ism</a:t>
            </a:r>
            <a:r>
              <a:rPr lang="en-US" sz="3200" dirty="0" smtClean="0"/>
              <a:t> :means state of </a:t>
            </a:r>
            <a:r>
              <a:rPr lang="ar-IQ" sz="3200" dirty="0" smtClean="0"/>
              <a:t>حالة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Hypothyroid</a:t>
            </a:r>
            <a:r>
              <a:rPr lang="en-US" sz="3200" dirty="0" smtClean="0">
                <a:solidFill>
                  <a:srgbClr val="FF0000"/>
                </a:solidFill>
              </a:rPr>
              <a:t>ism</a:t>
            </a:r>
            <a:r>
              <a:rPr lang="en-US" sz="3200" dirty="0" smtClean="0"/>
              <a:t> </a:t>
            </a:r>
          </a:p>
          <a:p>
            <a:pPr marL="0" indent="0">
              <a:buNone/>
            </a:pPr>
            <a:r>
              <a:rPr lang="en-US" sz="3200" dirty="0" smtClean="0"/>
              <a:t>Stasis </a:t>
            </a:r>
            <a:r>
              <a:rPr lang="ar-IQ" sz="3200" dirty="0" smtClean="0"/>
              <a:t>لاحقة تعني التوقف  </a:t>
            </a:r>
            <a:r>
              <a:rPr lang="en-US" sz="3200" dirty="0" smtClean="0"/>
              <a:t>  stable or stopping</a:t>
            </a:r>
            <a:endParaRPr lang="ar-IQ" sz="3200" dirty="0" smtClean="0"/>
          </a:p>
          <a:p>
            <a:pPr marL="0" indent="0">
              <a:buNone/>
            </a:pPr>
            <a:r>
              <a:rPr lang="en-US" sz="3200" dirty="0" smtClean="0"/>
              <a:t>Hemo</a:t>
            </a:r>
            <a:r>
              <a:rPr lang="en-US" sz="3200" dirty="0" smtClean="0">
                <a:solidFill>
                  <a:srgbClr val="FF0000"/>
                </a:solidFill>
              </a:rPr>
              <a:t>stasis</a:t>
            </a:r>
            <a:r>
              <a:rPr lang="en-US" sz="3200" dirty="0" smtClean="0"/>
              <a:t>    </a:t>
            </a:r>
            <a:r>
              <a:rPr lang="ar-IQ" sz="3200" dirty="0" smtClean="0"/>
              <a:t>توقف الدم </a:t>
            </a:r>
            <a:r>
              <a:rPr lang="en-US" sz="3200" dirty="0" smtClean="0"/>
              <a:t>   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93067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 ac </a:t>
            </a:r>
            <a:r>
              <a:rPr lang="en-US" dirty="0" smtClean="0"/>
              <a:t>related to </a:t>
            </a:r>
            <a:r>
              <a:rPr lang="ar-IQ" dirty="0" smtClean="0"/>
              <a:t>متعلقة ب </a:t>
            </a:r>
          </a:p>
          <a:p>
            <a:pPr marL="0" indent="0">
              <a:buNone/>
            </a:pPr>
            <a:r>
              <a:rPr lang="en-US" dirty="0" smtClean="0"/>
              <a:t>Cardiac </a:t>
            </a:r>
            <a:r>
              <a:rPr lang="ar-IQ" dirty="0" smtClean="0"/>
              <a:t>قلبي</a:t>
            </a:r>
          </a:p>
          <a:p>
            <a:pPr marL="0" indent="0">
              <a:buNone/>
            </a:pPr>
            <a:r>
              <a:rPr lang="en-US" dirty="0" smtClean="0"/>
              <a:t>Cardiac shock    </a:t>
            </a:r>
            <a:r>
              <a:rPr lang="ar-IQ" dirty="0" smtClean="0"/>
              <a:t>الصدمة القلبية </a:t>
            </a:r>
            <a:r>
              <a:rPr lang="en-US" dirty="0" smtClean="0"/>
              <a:t> </a:t>
            </a:r>
            <a:endParaRPr lang="ar-IQ" dirty="0"/>
          </a:p>
          <a:p>
            <a:pPr marL="0" indent="0">
              <a:buNone/>
            </a:pPr>
            <a:r>
              <a:rPr lang="en-US" dirty="0" smtClean="0"/>
              <a:t>Cardiac unit or cardiac care unit CCU </a:t>
            </a:r>
            <a:r>
              <a:rPr lang="ar-IQ" dirty="0" smtClean="0"/>
              <a:t>وحدة العناية القابية </a:t>
            </a:r>
          </a:p>
          <a:p>
            <a:pPr marL="0" indent="0">
              <a:buNone/>
            </a:pPr>
            <a:r>
              <a:rPr lang="en-US" dirty="0" smtClean="0"/>
              <a:t>Cardiac surgery </a:t>
            </a:r>
            <a:r>
              <a:rPr lang="ar-IQ" dirty="0" smtClean="0"/>
              <a:t>جراحة القلب 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err="1" smtClean="0"/>
              <a:t>ic</a:t>
            </a:r>
            <a:r>
              <a:rPr lang="en-US" dirty="0" smtClean="0"/>
              <a:t>  </a:t>
            </a:r>
            <a:r>
              <a:rPr lang="ar-IQ" dirty="0" smtClean="0"/>
              <a:t>متعلق ب المعدة   </a:t>
            </a:r>
            <a:r>
              <a:rPr lang="en-US" dirty="0" smtClean="0"/>
              <a:t>gastric </a:t>
            </a:r>
            <a:endParaRPr lang="ar-IQ" dirty="0" smtClean="0"/>
          </a:p>
          <a:p>
            <a:pPr marL="0" indent="0">
              <a:buNone/>
            </a:pPr>
            <a:r>
              <a:rPr lang="en-US" dirty="0" smtClean="0"/>
              <a:t>Hepatic  </a:t>
            </a:r>
            <a:r>
              <a:rPr lang="ar-IQ" dirty="0" smtClean="0"/>
              <a:t>متعلق بالكبد  </a:t>
            </a:r>
            <a:r>
              <a:rPr lang="en-US" dirty="0" smtClean="0"/>
              <a:t>hepatic function </a:t>
            </a:r>
            <a:r>
              <a:rPr lang="ar-IQ" dirty="0" smtClean="0"/>
              <a:t>وضائف الكبد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15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Pertaining </a:t>
            </a:r>
            <a:r>
              <a:rPr lang="ar-IQ" dirty="0" smtClean="0"/>
              <a:t>متعلق ب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smtClean="0">
                <a:solidFill>
                  <a:srgbClr val="FF0000"/>
                </a:solidFill>
              </a:rPr>
              <a:t>al</a:t>
            </a:r>
            <a:r>
              <a:rPr lang="en-US" dirty="0" smtClean="0"/>
              <a:t> </a:t>
            </a:r>
            <a:r>
              <a:rPr lang="en-US" dirty="0" err="1" smtClean="0"/>
              <a:t>chondral</a:t>
            </a:r>
            <a:r>
              <a:rPr lang="en-US" dirty="0" smtClean="0"/>
              <a:t>  </a:t>
            </a:r>
            <a:r>
              <a:rPr lang="en-US" dirty="0" err="1" smtClean="0"/>
              <a:t>chondr</a:t>
            </a:r>
            <a:r>
              <a:rPr lang="en-US" dirty="0" smtClean="0"/>
              <a:t>/o = cartilage ( pertaining to cartilage </a:t>
            </a:r>
            <a:r>
              <a:rPr lang="ar-IQ" dirty="0" smtClean="0"/>
              <a:t>متعلق بالغضروف </a:t>
            </a:r>
            <a:r>
              <a:rPr lang="en-US" dirty="0" smtClean="0"/>
              <a:t> </a:t>
            </a:r>
            <a:endParaRPr lang="ar-IQ" dirty="0" smtClean="0"/>
          </a:p>
          <a:p>
            <a:pPr marL="0" indent="0">
              <a:buNone/>
            </a:pPr>
            <a:r>
              <a:rPr lang="en-US" dirty="0" err="1" smtClean="0"/>
              <a:t>Cuten</a:t>
            </a:r>
            <a:r>
              <a:rPr lang="en-US" dirty="0" smtClean="0"/>
              <a:t> = skin </a:t>
            </a:r>
            <a:r>
              <a:rPr lang="en-US" dirty="0" err="1" smtClean="0">
                <a:solidFill>
                  <a:srgbClr val="FF0000"/>
                </a:solidFill>
              </a:rPr>
              <a:t>ous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suffix means pertaining to skin </a:t>
            </a:r>
          </a:p>
          <a:p>
            <a:pPr marL="0" indent="0">
              <a:buNone/>
            </a:pPr>
            <a:r>
              <a:rPr lang="en-US" dirty="0" smtClean="0"/>
              <a:t>Cutaneous   </a:t>
            </a:r>
            <a:r>
              <a:rPr lang="ar-IQ" dirty="0" smtClean="0"/>
              <a:t>جلدي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stomy</a:t>
            </a:r>
            <a:r>
              <a:rPr lang="en-US" dirty="0" smtClean="0"/>
              <a:t> means opening </a:t>
            </a:r>
          </a:p>
          <a:p>
            <a:pPr marL="0" indent="0">
              <a:buNone/>
            </a:pPr>
            <a:r>
              <a:rPr lang="en-US" dirty="0" smtClean="0"/>
              <a:t>Colostomy </a:t>
            </a:r>
            <a:r>
              <a:rPr lang="ar-IQ" dirty="0" smtClean="0"/>
              <a:t>فتحة بالقولون </a:t>
            </a:r>
          </a:p>
          <a:p>
            <a:pPr marL="0" indent="0">
              <a:buNone/>
            </a:pPr>
            <a:r>
              <a:rPr lang="en-US" dirty="0" smtClean="0"/>
              <a:t>Tracheostomy    </a:t>
            </a:r>
            <a:r>
              <a:rPr lang="ar-IQ" dirty="0" smtClean="0"/>
              <a:t>فتحة في القصبة الهوائية </a:t>
            </a: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340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Pertaining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err="1" smtClean="0"/>
              <a:t>ary</a:t>
            </a:r>
            <a:r>
              <a:rPr lang="en-US" dirty="0" smtClean="0"/>
              <a:t>   mamm</a:t>
            </a:r>
            <a:r>
              <a:rPr lang="en-US" dirty="0" smtClean="0">
                <a:solidFill>
                  <a:srgbClr val="FF0000"/>
                </a:solidFill>
              </a:rPr>
              <a:t>ary</a:t>
            </a:r>
            <a:r>
              <a:rPr lang="en-US" dirty="0" smtClean="0"/>
              <a:t>     </a:t>
            </a:r>
            <a:r>
              <a:rPr lang="en-US" dirty="0" err="1" smtClean="0"/>
              <a:t>mamm</a:t>
            </a:r>
            <a:r>
              <a:rPr lang="en-US" dirty="0" smtClean="0"/>
              <a:t> / breast e]d </a:t>
            </a:r>
          </a:p>
          <a:p>
            <a:pPr marL="0" indent="0">
              <a:buNone/>
            </a:pPr>
            <a:r>
              <a:rPr lang="en-US" dirty="0" smtClean="0"/>
              <a:t>Mammary </a:t>
            </a:r>
            <a:r>
              <a:rPr lang="ar-IQ" dirty="0" smtClean="0"/>
              <a:t>متعلق بالثدي </a:t>
            </a:r>
          </a:p>
          <a:p>
            <a:pPr marL="0" indent="0">
              <a:buNone/>
            </a:pPr>
            <a:r>
              <a:rPr lang="en-US" dirty="0" smtClean="0"/>
              <a:t>Mamm</a:t>
            </a:r>
            <a:r>
              <a:rPr lang="en-US" dirty="0" smtClean="0">
                <a:solidFill>
                  <a:srgbClr val="FF0000"/>
                </a:solidFill>
              </a:rPr>
              <a:t>ary</a:t>
            </a:r>
            <a:r>
              <a:rPr lang="en-US" dirty="0" smtClean="0"/>
              <a:t> tumor or mammary infection</a:t>
            </a:r>
          </a:p>
          <a:p>
            <a:pPr marL="0" indent="0">
              <a:buNone/>
            </a:pPr>
            <a:r>
              <a:rPr lang="en-US" dirty="0" smtClean="0"/>
              <a:t>Septic  = infection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145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Myocard</a:t>
            </a:r>
            <a:r>
              <a:rPr lang="en-US" dirty="0" smtClean="0">
                <a:solidFill>
                  <a:srgbClr val="FF0000"/>
                </a:solidFill>
              </a:rPr>
              <a:t>itis</a:t>
            </a:r>
            <a:r>
              <a:rPr lang="en-US" dirty="0" smtClean="0"/>
              <a:t> </a:t>
            </a:r>
          </a:p>
          <a:p>
            <a:r>
              <a:rPr lang="en-US" dirty="0" smtClean="0"/>
              <a:t>Rhinitis </a:t>
            </a:r>
          </a:p>
          <a:p>
            <a:r>
              <a:rPr lang="en-US" dirty="0" smtClean="0"/>
              <a:t>Cardio</a:t>
            </a:r>
            <a:r>
              <a:rPr lang="en-US" dirty="0" smtClean="0">
                <a:solidFill>
                  <a:srgbClr val="FF0000"/>
                </a:solidFill>
              </a:rPr>
              <a:t>logist </a:t>
            </a:r>
          </a:p>
          <a:p>
            <a:r>
              <a:rPr lang="en-US" dirty="0" smtClean="0"/>
              <a:t>Oncologist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QUIZ</a:t>
            </a:r>
          </a:p>
          <a:p>
            <a:pPr marL="0" indent="0">
              <a:buNone/>
            </a:pPr>
            <a:r>
              <a:rPr lang="en-US" dirty="0" smtClean="0"/>
              <a:t> Mention one suffix for stopping or control.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407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Suffix</a:t>
            </a:r>
            <a:r>
              <a:rPr lang="en-US" dirty="0" smtClean="0"/>
              <a:t> </a:t>
            </a:r>
            <a:r>
              <a:rPr lang="en-US" dirty="0"/>
              <a:t>for </a:t>
            </a:r>
            <a:r>
              <a:rPr lang="en-US" dirty="0">
                <a:solidFill>
                  <a:srgbClr val="FF0000"/>
                </a:solidFill>
              </a:rPr>
              <a:t>incision</a:t>
            </a:r>
            <a:r>
              <a:rPr lang="en-US" dirty="0"/>
              <a:t>:</a:t>
            </a:r>
          </a:p>
          <a:p>
            <a:r>
              <a:rPr lang="en-US" dirty="0"/>
              <a:t>A. </a:t>
            </a:r>
            <a:r>
              <a:rPr lang="en-US" dirty="0" smtClean="0"/>
              <a:t>Ex</a:t>
            </a:r>
            <a:endParaRPr lang="en-US" dirty="0"/>
          </a:p>
          <a:p>
            <a:endParaRPr lang="en-US" dirty="0"/>
          </a:p>
          <a:p>
            <a:r>
              <a:rPr lang="en-US" dirty="0"/>
              <a:t>B. </a:t>
            </a:r>
            <a:r>
              <a:rPr lang="en-US" dirty="0" smtClean="0"/>
              <a:t>De</a:t>
            </a:r>
            <a:endParaRPr lang="en-US" dirty="0"/>
          </a:p>
          <a:p>
            <a:endParaRPr lang="en-US" dirty="0"/>
          </a:p>
          <a:p>
            <a:r>
              <a:rPr lang="en-US" dirty="0"/>
              <a:t>C. </a:t>
            </a:r>
            <a:r>
              <a:rPr lang="en-US" dirty="0" err="1" smtClean="0"/>
              <a:t>Otomy</a:t>
            </a:r>
            <a:endParaRPr lang="en-US" dirty="0"/>
          </a:p>
          <a:p>
            <a:endParaRPr lang="en-US" dirty="0"/>
          </a:p>
          <a:p>
            <a:r>
              <a:rPr lang="en-US" dirty="0"/>
              <a:t>D. </a:t>
            </a:r>
            <a:r>
              <a:rPr lang="en-US" dirty="0" err="1" smtClean="0"/>
              <a:t>Ectomy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345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Suffix</a:t>
            </a:r>
            <a:r>
              <a:rPr lang="en-US" dirty="0" smtClean="0"/>
              <a:t> </a:t>
            </a:r>
            <a:r>
              <a:rPr lang="en-US" dirty="0"/>
              <a:t>for disease condition:</a:t>
            </a:r>
          </a:p>
          <a:p>
            <a:pPr lvl="1"/>
            <a:r>
              <a:rPr lang="en-US" dirty="0"/>
              <a:t>A. </a:t>
            </a:r>
            <a:r>
              <a:rPr lang="en-US" dirty="0" err="1" smtClean="0"/>
              <a:t>Pathy</a:t>
            </a:r>
            <a:endParaRPr lang="en-US" dirty="0"/>
          </a:p>
          <a:p>
            <a:pPr lvl="1"/>
            <a:r>
              <a:rPr lang="en-US" dirty="0"/>
              <a:t>B. </a:t>
            </a:r>
            <a:r>
              <a:rPr lang="en-US" dirty="0" err="1" smtClean="0"/>
              <a:t>Patho</a:t>
            </a:r>
            <a:endParaRPr lang="en-US" dirty="0"/>
          </a:p>
          <a:p>
            <a:pPr lvl="1"/>
            <a:r>
              <a:rPr lang="en-US" dirty="0"/>
              <a:t>C. </a:t>
            </a:r>
            <a:r>
              <a:rPr lang="en-US" dirty="0" err="1" smtClean="0"/>
              <a:t>Tropho</a:t>
            </a:r>
            <a:endParaRPr lang="en-US" dirty="0"/>
          </a:p>
          <a:p>
            <a:pPr lvl="1"/>
            <a:r>
              <a:rPr lang="en-US" dirty="0"/>
              <a:t>D. </a:t>
            </a:r>
            <a:r>
              <a:rPr lang="en-US" dirty="0" err="1" smtClean="0"/>
              <a:t>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991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Suffixe</a:t>
            </a:r>
            <a:r>
              <a:rPr lang="ar-IQ" dirty="0" smtClean="0"/>
              <a:t> </a:t>
            </a:r>
            <a:r>
              <a:rPr lang="fr-FR" dirty="0" smtClean="0"/>
              <a:t> </a:t>
            </a:r>
            <a:r>
              <a:rPr lang="ar-IQ" dirty="0" smtClean="0"/>
              <a:t> </a:t>
            </a:r>
            <a:r>
              <a:rPr lang="fr-FR" dirty="0" smtClean="0"/>
              <a:t>for </a:t>
            </a:r>
            <a:r>
              <a:rPr lang="fr-FR" dirty="0"/>
              <a:t>destruction:</a:t>
            </a:r>
          </a:p>
          <a:p>
            <a:pPr marL="0" indent="0">
              <a:buNone/>
            </a:pPr>
            <a:r>
              <a:rPr lang="fr-FR" dirty="0"/>
              <a:t>A. </a:t>
            </a:r>
            <a:r>
              <a:rPr lang="fr-FR" dirty="0" err="1" smtClean="0"/>
              <a:t>Plasty</a:t>
            </a:r>
            <a:endParaRPr lang="fr-FR" dirty="0"/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B. </a:t>
            </a:r>
            <a:r>
              <a:rPr lang="fr-FR" dirty="0" err="1" smtClean="0"/>
              <a:t>Rrhexis</a:t>
            </a:r>
            <a:endParaRPr lang="fr-FR" dirty="0"/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C. </a:t>
            </a:r>
            <a:r>
              <a:rPr lang="fr-FR" dirty="0" err="1" smtClean="0"/>
              <a:t>Lysis</a:t>
            </a:r>
            <a:endParaRPr lang="fr-FR" dirty="0"/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D. </a:t>
            </a:r>
            <a:r>
              <a:rPr lang="fr-FR" dirty="0" err="1" smtClean="0"/>
              <a:t>Malacia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572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000" dirty="0" smtClean="0"/>
              <a:t>. </a:t>
            </a:r>
            <a:endParaRPr lang="en-US" sz="1000" dirty="0"/>
          </a:p>
          <a:p>
            <a:r>
              <a:rPr lang="en-US" sz="2000" dirty="0"/>
              <a:t>Suffix for prolapse:</a:t>
            </a:r>
          </a:p>
          <a:p>
            <a:r>
              <a:rPr lang="en-US" sz="1800" b="1" dirty="0"/>
              <a:t>A. </a:t>
            </a:r>
            <a:r>
              <a:rPr lang="en-US" sz="1800" b="1" dirty="0" smtClean="0"/>
              <a:t>Ptosis</a:t>
            </a:r>
            <a:r>
              <a:rPr lang="ar-IQ" sz="1800" b="1" dirty="0" smtClean="0"/>
              <a:t>             </a:t>
            </a:r>
            <a:r>
              <a:rPr lang="en-US" sz="1800" b="1" dirty="0" smtClean="0"/>
              <a:t>B</a:t>
            </a:r>
            <a:r>
              <a:rPr lang="en-US" sz="1800" b="1" dirty="0"/>
              <a:t>. </a:t>
            </a:r>
            <a:r>
              <a:rPr lang="en-US" sz="1800" b="1" dirty="0" err="1" smtClean="0"/>
              <a:t>Ectomy</a:t>
            </a:r>
            <a:r>
              <a:rPr lang="ar-IQ" sz="1800" b="1" dirty="0" smtClean="0"/>
              <a:t>          </a:t>
            </a:r>
            <a:r>
              <a:rPr lang="en-US" sz="1800" b="1" dirty="0" smtClean="0"/>
              <a:t>C</a:t>
            </a:r>
            <a:r>
              <a:rPr lang="en-US" sz="1800" b="1" dirty="0"/>
              <a:t>. </a:t>
            </a:r>
            <a:r>
              <a:rPr lang="en-US" sz="1800" b="1" dirty="0" err="1" smtClean="0"/>
              <a:t>Cele</a:t>
            </a:r>
            <a:r>
              <a:rPr lang="ar-IQ" sz="1800" b="1" dirty="0" smtClean="0"/>
              <a:t>                  </a:t>
            </a:r>
            <a:r>
              <a:rPr lang="en-US" sz="1800" b="1" dirty="0" smtClean="0"/>
              <a:t>D</a:t>
            </a:r>
            <a:r>
              <a:rPr lang="en-US" sz="1800" b="1" dirty="0"/>
              <a:t>. </a:t>
            </a:r>
            <a:r>
              <a:rPr lang="en-US" sz="1800" b="1" dirty="0" err="1" smtClean="0"/>
              <a:t>Pexy</a:t>
            </a:r>
            <a:endParaRPr lang="en-US" sz="1800" b="1" dirty="0"/>
          </a:p>
          <a:p>
            <a:r>
              <a:rPr lang="ar-IQ" sz="1000" dirty="0" smtClean="0"/>
              <a:t> </a:t>
            </a:r>
            <a:endParaRPr lang="en-US" sz="1000" dirty="0"/>
          </a:p>
          <a:p>
            <a:r>
              <a:rPr lang="en-US" sz="1000" dirty="0"/>
              <a:t> </a:t>
            </a:r>
            <a:r>
              <a:rPr lang="en-US" sz="1000" dirty="0" smtClean="0"/>
              <a:t>2 </a:t>
            </a:r>
            <a:endParaRPr lang="en-US" sz="1000" dirty="0"/>
          </a:p>
          <a:p>
            <a:r>
              <a:rPr lang="en-US" sz="2400" dirty="0"/>
              <a:t>Suffix for discharge or flow:</a:t>
            </a:r>
          </a:p>
          <a:p>
            <a:r>
              <a:rPr lang="en-US" sz="2400" dirty="0"/>
              <a:t>A. </a:t>
            </a:r>
            <a:r>
              <a:rPr lang="en-US" sz="2400" dirty="0" err="1" smtClean="0"/>
              <a:t>Rrhea</a:t>
            </a:r>
            <a:endParaRPr lang="en-US" sz="2400" dirty="0"/>
          </a:p>
          <a:p>
            <a:endParaRPr lang="en-US" sz="1000" dirty="0"/>
          </a:p>
          <a:p>
            <a:r>
              <a:rPr lang="en-US" sz="1400" b="1" dirty="0"/>
              <a:t>B. </a:t>
            </a:r>
            <a:r>
              <a:rPr lang="en-US" sz="1400" b="1" dirty="0" err="1" smtClean="0"/>
              <a:t>Rrhaphy</a:t>
            </a:r>
            <a:endParaRPr lang="en-US" sz="1400" b="1" dirty="0"/>
          </a:p>
          <a:p>
            <a:endParaRPr lang="en-US" sz="1000" dirty="0"/>
          </a:p>
          <a:p>
            <a:r>
              <a:rPr lang="en-US" sz="2000" b="1" dirty="0"/>
              <a:t>C. </a:t>
            </a:r>
            <a:r>
              <a:rPr lang="en-US" sz="2000" b="1" dirty="0" err="1" smtClean="0"/>
              <a:t>Rrhia</a:t>
            </a:r>
            <a:endParaRPr lang="en-US" sz="2000" b="1" dirty="0"/>
          </a:p>
          <a:p>
            <a:endParaRPr lang="en-US" sz="1000" dirty="0"/>
          </a:p>
          <a:p>
            <a:r>
              <a:rPr lang="en-US" sz="1800" b="1" dirty="0"/>
              <a:t>D. </a:t>
            </a:r>
            <a:r>
              <a:rPr lang="en-US" sz="1800" b="1" dirty="0" err="1" smtClean="0"/>
              <a:t>Rrhagia</a:t>
            </a:r>
            <a:endParaRPr lang="en-US" sz="1800" b="1" dirty="0"/>
          </a:p>
          <a:p>
            <a:endParaRPr lang="en-US" sz="1000" dirty="0"/>
          </a:p>
          <a:p>
            <a:r>
              <a:rPr lang="en-US" sz="1000" dirty="0"/>
              <a:t> 23</a:t>
            </a:r>
            <a:r>
              <a:rPr lang="en-US" sz="1000" dirty="0" smtClean="0"/>
              <a:t>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23292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Suffix for dilatation or stretching:</a:t>
            </a:r>
          </a:p>
          <a:p>
            <a:r>
              <a:rPr lang="en-US" dirty="0"/>
              <a:t>A. </a:t>
            </a:r>
            <a:r>
              <a:rPr lang="en-US" dirty="0" err="1" smtClean="0"/>
              <a:t>Dilatate</a:t>
            </a:r>
            <a:endParaRPr lang="en-US" dirty="0"/>
          </a:p>
          <a:p>
            <a:endParaRPr lang="en-US" dirty="0"/>
          </a:p>
          <a:p>
            <a:r>
              <a:rPr lang="en-US" dirty="0"/>
              <a:t>B. </a:t>
            </a:r>
            <a:r>
              <a:rPr lang="en-US" dirty="0" err="1" smtClean="0"/>
              <a:t>Clysis</a:t>
            </a:r>
            <a:endParaRPr lang="en-US" dirty="0"/>
          </a:p>
          <a:p>
            <a:endParaRPr lang="en-US" dirty="0"/>
          </a:p>
          <a:p>
            <a:r>
              <a:rPr lang="en-US" dirty="0"/>
              <a:t>C. </a:t>
            </a:r>
            <a:r>
              <a:rPr lang="en-US" dirty="0" err="1" smtClean="0"/>
              <a:t>Ectomy</a:t>
            </a:r>
            <a:endParaRPr lang="en-US" dirty="0"/>
          </a:p>
          <a:p>
            <a:endParaRPr lang="en-US" dirty="0"/>
          </a:p>
          <a:p>
            <a:r>
              <a:rPr lang="en-US" dirty="0"/>
              <a:t>D. </a:t>
            </a:r>
            <a:r>
              <a:rPr lang="en-US" dirty="0" err="1" smtClean="0"/>
              <a:t>Ectasia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775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12152" y="332656"/>
            <a:ext cx="8229600" cy="1143000"/>
          </a:xfrm>
        </p:spPr>
        <p:txBody>
          <a:bodyPr/>
          <a:lstStyle/>
          <a:p>
            <a:r>
              <a:rPr lang="en-US" sz="5400" dirty="0">
                <a:solidFill>
                  <a:schemeClr val="folHlink"/>
                </a:solidFill>
              </a:rPr>
              <a:t>    </a:t>
            </a:r>
            <a:r>
              <a:rPr lang="en-US" sz="5400" dirty="0" smtClean="0">
                <a:solidFill>
                  <a:schemeClr val="folHlink"/>
                </a:solidFill>
              </a:rPr>
              <a:t>Big Thanks                </a:t>
            </a:r>
            <a:endParaRPr lang="ar-IQ" sz="5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3816424" cy="272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575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89"/>
    </mc:Choice>
    <mc:Fallback xmlns="">
      <p:transition spd="slow" advTm="11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679</TotalTime>
  <Words>525</Words>
  <Application>Microsoft Office PowerPoint</Application>
  <PresentationFormat>عرض على الشاشة (3:4)‏</PresentationFormat>
  <Paragraphs>122</Paragraphs>
  <Slides>21</Slides>
  <Notes>2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تدفق</vt:lpstr>
      <vt:lpstr>Terminology (3) suffixes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Term                  Analysis </vt:lpstr>
      <vt:lpstr>Common suffixes in medical terminology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Pertaining متعلق ب </vt:lpstr>
      <vt:lpstr>Pertaining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    Big Thanks                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Terminology (3) suffixes</dc:title>
  <dc:creator>DR.Ahmed Saker 2O11</dc:creator>
  <cp:lastModifiedBy>Maher</cp:lastModifiedBy>
  <cp:revision>65</cp:revision>
  <dcterms:created xsi:type="dcterms:W3CDTF">2022-02-09T19:30:14Z</dcterms:created>
  <dcterms:modified xsi:type="dcterms:W3CDTF">2023-12-18T19:49:16Z</dcterms:modified>
</cp:coreProperties>
</file>