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76" r:id="rId12"/>
    <p:sldId id="265" r:id="rId13"/>
    <p:sldId id="266" r:id="rId14"/>
    <p:sldId id="267" r:id="rId15"/>
    <p:sldId id="268" r:id="rId16"/>
    <p:sldId id="288" r:id="rId17"/>
    <p:sldId id="269" r:id="rId18"/>
    <p:sldId id="289" r:id="rId19"/>
    <p:sldId id="270" r:id="rId20"/>
    <p:sldId id="271" r:id="rId21"/>
    <p:sldId id="272" r:id="rId22"/>
    <p:sldId id="274" r:id="rId23"/>
    <p:sldId id="279" r:id="rId24"/>
    <p:sldId id="277" r:id="rId25"/>
    <p:sldId id="278" r:id="rId26"/>
    <p:sldId id="280" r:id="rId27"/>
    <p:sldId id="290" r:id="rId28"/>
    <p:sldId id="291" r:id="rId29"/>
    <p:sldId id="281" r:id="rId30"/>
    <p:sldId id="282" r:id="rId31"/>
    <p:sldId id="283" r:id="rId32"/>
    <p:sldId id="284" r:id="rId33"/>
    <p:sldId id="285" r:id="rId34"/>
    <p:sldId id="287" r:id="rId35"/>
    <p:sldId id="29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0191-D74C-4F14-B342-0063720962F9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666FD-0F98-4C31-A9D9-E6C426603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6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 smtClean="0"/>
              <a:t>العظم </a:t>
            </a:r>
            <a:r>
              <a:rPr lang="ar-IQ" dirty="0" err="1" smtClean="0">
                <a:solidFill>
                  <a:srgbClr val="FF0000"/>
                </a:solidFill>
              </a:rPr>
              <a:t>الغربالي</a:t>
            </a:r>
            <a:r>
              <a:rPr lang="ar-IQ" dirty="0" smtClean="0">
                <a:solidFill>
                  <a:srgbClr val="FF0000"/>
                </a:solidFill>
              </a:rPr>
              <a:t> </a:t>
            </a:r>
            <a:r>
              <a:rPr lang="ar-IQ" dirty="0" smtClean="0"/>
              <a:t>: </a:t>
            </a:r>
            <a:r>
              <a:rPr lang="en-US" dirty="0" err="1" smtClean="0"/>
              <a:t>Ethmoidal</a:t>
            </a:r>
            <a:r>
              <a:rPr lang="en-US" dirty="0" smtClean="0"/>
              <a:t> bone </a:t>
            </a:r>
            <a:r>
              <a:rPr lang="ar-IQ" dirty="0" smtClean="0"/>
              <a:t>هو أحد عظام الجمجمة، يفصل جوف الأنف عن الدماغ.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666FD-0F98-4C31-A9D9-E6C4266031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 smtClean="0"/>
              <a:t>العظم الوتدي (: </a:t>
            </a:r>
            <a:r>
              <a:rPr lang="en-US" dirty="0" smtClean="0"/>
              <a:t>Sphenoid bone)‏ </a:t>
            </a:r>
            <a:r>
              <a:rPr lang="ar-IQ" dirty="0" smtClean="0"/>
              <a:t>هو عظم فردي (غير زوجي) </a:t>
            </a:r>
            <a:r>
              <a:rPr lang="ar-IQ" dirty="0" err="1" smtClean="0"/>
              <a:t>متوضع</a:t>
            </a:r>
            <a:r>
              <a:rPr lang="ar-IQ" dirty="0" smtClean="0"/>
              <a:t> في قاعدة الجمجمة إلى الأمام من العظمين الصدغيين والقسم القاعدي للعظم القذالي.</a:t>
            </a:r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666FD-0F98-4C31-A9D9-E6C4266031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8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 smtClean="0"/>
              <a:t>الارتفاق العاني (: </a:t>
            </a:r>
            <a:r>
              <a:rPr lang="en-US" dirty="0" smtClean="0"/>
              <a:t>Pubic </a:t>
            </a:r>
            <a:r>
              <a:rPr lang="en-US" dirty="0" err="1" smtClean="0"/>
              <a:t>symphysis</a:t>
            </a:r>
            <a:r>
              <a:rPr lang="en-US" dirty="0" smtClean="0"/>
              <a:t>)‏ </a:t>
            </a:r>
            <a:r>
              <a:rPr lang="ar-IQ" dirty="0" smtClean="0"/>
              <a:t>هو مفصل غضروفي يصل بين الشعبتين العلويتين لعظمي العانة الأيمن والأيسر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666FD-0F98-4C31-A9D9-E6C4266031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 err="1" smtClean="0"/>
              <a:t>الإِسْك</a:t>
            </a:r>
            <a:r>
              <a:rPr lang="ar-IQ" dirty="0" smtClean="0"/>
              <a:t>؛ عَظْم </a:t>
            </a:r>
            <a:r>
              <a:rPr lang="ar-IQ" dirty="0" smtClean="0">
                <a:solidFill>
                  <a:srgbClr val="FF0000"/>
                </a:solidFill>
              </a:rPr>
              <a:t>الورِك</a:t>
            </a:r>
            <a:r>
              <a:rPr lang="ar-IQ" dirty="0" smtClean="0"/>
              <a:t>؛ ما فَوْقَ الفَخِذ؛ وَرِك [عامة]	</a:t>
            </a:r>
            <a:r>
              <a:rPr lang="en-US" dirty="0" smtClean="0"/>
              <a:t>ischium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666FD-0F98-4C31-A9D9-E6C4266031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 smtClean="0"/>
              <a:t>عظم الزَّنْد (: </a:t>
            </a:r>
            <a:r>
              <a:rPr lang="en-US" dirty="0" smtClean="0">
                <a:solidFill>
                  <a:srgbClr val="FF0000"/>
                </a:solidFill>
              </a:rPr>
              <a:t>Ulna</a:t>
            </a:r>
            <a:r>
              <a:rPr lang="en-US" dirty="0" smtClean="0"/>
              <a:t>)‏ </a:t>
            </a:r>
            <a:r>
              <a:rPr lang="ar-IQ" dirty="0" smtClean="0"/>
              <a:t>هو أحد العظام الطويلة في البشر، وهو أحد عظمتين طوال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666FD-0F98-4C31-A9D9-E6C4266031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5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9114A7-D8C6-4BDE-98D9-B8EC43A06E32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2CB6DD-5CF9-419C-8A2A-89FAABEEB04D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Terminology musculoskeletal system lecture (6).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rtl="1"/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Alwan</a:t>
            </a:r>
            <a:r>
              <a:rPr lang="en-US" dirty="0" smtClean="0"/>
              <a:t> </a:t>
            </a:r>
            <a:r>
              <a:rPr lang="en-US" dirty="0" err="1" smtClean="0"/>
              <a:t>Baiee</a:t>
            </a:r>
            <a:endParaRPr lang="en-US" dirty="0" smtClean="0"/>
          </a:p>
          <a:p>
            <a:pPr algn="l" rtl="1"/>
            <a:r>
              <a:rPr lang="en-US" dirty="0" smtClean="0"/>
              <a:t>Professor Emeritus</a:t>
            </a:r>
          </a:p>
          <a:p>
            <a:pPr algn="l" rtl="1"/>
            <a:r>
              <a:rPr lang="en-US" dirty="0" smtClean="0"/>
              <a:t>Consultant Physician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3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Learning objectives 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N</a:t>
            </a:r>
            <a:r>
              <a:rPr lang="en-US" sz="2800" dirty="0" smtClean="0"/>
              <a:t>ame the parts of musculoskeletal system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Defining combing forms used in building words related to the </a:t>
            </a:r>
            <a:r>
              <a:rPr lang="en-US" sz="2800" dirty="0" err="1" smtClean="0">
                <a:solidFill>
                  <a:srgbClr val="FF0000"/>
                </a:solidFill>
              </a:rPr>
              <a:t>muscul</a:t>
            </a:r>
            <a:r>
              <a:rPr lang="en-US" sz="2800" dirty="0" smtClean="0"/>
              <a:t>/o/</a:t>
            </a:r>
            <a:r>
              <a:rPr lang="en-US" sz="2800" dirty="0" smtClean="0">
                <a:solidFill>
                  <a:srgbClr val="FF0000"/>
                </a:solidFill>
              </a:rPr>
              <a:t>skeletal </a:t>
            </a:r>
            <a:r>
              <a:rPr lang="en-US" sz="2800" dirty="0" smtClean="0"/>
              <a:t>system 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Identify the meaning of related abbreviations </a:t>
            </a:r>
            <a:r>
              <a:rPr lang="ar-IQ" sz="2800" dirty="0" smtClean="0"/>
              <a:t>المختصرات 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Define some surgical terms related to the musculoskeletal system  .</a:t>
            </a:r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8858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/>
            <a:r>
              <a:rPr lang="en-US" sz="3200" dirty="0" smtClean="0">
                <a:solidFill>
                  <a:srgbClr val="FF0000"/>
                </a:solidFill>
              </a:rPr>
              <a:t>Structure and functions </a:t>
            </a:r>
            <a:r>
              <a:rPr lang="en-US" sz="3200" dirty="0">
                <a:solidFill>
                  <a:srgbClr val="FF0000"/>
                </a:solidFill>
              </a:rPr>
              <a:t>of </a:t>
            </a:r>
            <a:r>
              <a:rPr lang="en-US" sz="3200" dirty="0" err="1">
                <a:solidFill>
                  <a:srgbClr val="FF0000"/>
                </a:solidFill>
              </a:rPr>
              <a:t>muscul</a:t>
            </a:r>
            <a:r>
              <a:rPr lang="en-US" sz="3200" dirty="0"/>
              <a:t>/o/</a:t>
            </a:r>
            <a:r>
              <a:rPr lang="en-US" sz="3200" dirty="0">
                <a:solidFill>
                  <a:srgbClr val="FF0000"/>
                </a:solidFill>
              </a:rPr>
              <a:t>skeletal </a:t>
            </a:r>
            <a:r>
              <a:rPr lang="en-US" sz="3200" dirty="0"/>
              <a:t>system 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ar-IQ" sz="3200" dirty="0">
                <a:solidFill>
                  <a:srgbClr val="FF0000"/>
                </a:solidFill>
              </a:rPr>
              <a:t>الجهاز العضلي الهيكلي</a:t>
            </a:r>
            <a:br>
              <a:rPr lang="ar-IQ" sz="3200" dirty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Main Functions:</a:t>
            </a:r>
          </a:p>
          <a:p>
            <a:pPr marL="0" indent="0">
              <a:buNone/>
            </a:pPr>
            <a:r>
              <a:rPr lang="en-US" sz="3200" dirty="0" smtClean="0"/>
              <a:t>1-Forms </a:t>
            </a:r>
            <a:r>
              <a:rPr lang="ar-IQ" sz="3200" dirty="0" smtClean="0"/>
              <a:t>تشكل</a:t>
            </a:r>
            <a:r>
              <a:rPr lang="en-US" sz="3200" dirty="0" smtClean="0"/>
              <a:t>the body </a:t>
            </a:r>
            <a:r>
              <a:rPr lang="en-US" sz="3200" dirty="0" smtClean="0">
                <a:solidFill>
                  <a:srgbClr val="FF0000"/>
                </a:solidFill>
              </a:rPr>
              <a:t>framework </a:t>
            </a:r>
            <a:r>
              <a:rPr lang="ar-IQ" sz="3200" dirty="0" smtClean="0">
                <a:solidFill>
                  <a:srgbClr val="FF0000"/>
                </a:solidFill>
              </a:rPr>
              <a:t>اطار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200" dirty="0" smtClean="0"/>
              <a:t>2- Enable </a:t>
            </a:r>
            <a:r>
              <a:rPr lang="ar-IQ" sz="3200" dirty="0" smtClean="0"/>
              <a:t>يمكن </a:t>
            </a:r>
            <a:r>
              <a:rPr lang="en-US" sz="3200" dirty="0" smtClean="0"/>
              <a:t>the body to </a:t>
            </a:r>
            <a:r>
              <a:rPr lang="en-US" sz="3200" dirty="0" smtClean="0">
                <a:solidFill>
                  <a:srgbClr val="FF0000"/>
                </a:solidFill>
              </a:rPr>
              <a:t>move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3-Protects </a:t>
            </a:r>
            <a:r>
              <a:rPr lang="ar-IQ" sz="3200" dirty="0" smtClean="0">
                <a:solidFill>
                  <a:srgbClr val="FF0000"/>
                </a:solidFill>
              </a:rPr>
              <a:t>يحمي </a:t>
            </a:r>
            <a:r>
              <a:rPr lang="en-US" sz="3200" dirty="0" smtClean="0">
                <a:solidFill>
                  <a:srgbClr val="FF0000"/>
                </a:solidFill>
              </a:rPr>
              <a:t>and supports</a:t>
            </a:r>
            <a:r>
              <a:rPr lang="ar-IQ" sz="3200" dirty="0" smtClean="0">
                <a:solidFill>
                  <a:srgbClr val="FF0000"/>
                </a:solidFill>
              </a:rPr>
              <a:t> ويسند</a:t>
            </a:r>
            <a:r>
              <a:rPr lang="en-US" sz="3200" dirty="0" smtClean="0">
                <a:solidFill>
                  <a:srgbClr val="FF0000"/>
                </a:solidFill>
              </a:rPr>
              <a:t> internal organs </a:t>
            </a:r>
          </a:p>
          <a:p>
            <a:pPr marL="0" indent="0">
              <a:buNone/>
            </a:pPr>
            <a:r>
              <a:rPr lang="en-US" sz="3200" dirty="0" smtClean="0"/>
              <a:t>This system consists of :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Muscles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Joints</a:t>
            </a:r>
            <a:r>
              <a:rPr lang="en-US" sz="3200" dirty="0" smtClean="0"/>
              <a:t> and </a:t>
            </a:r>
            <a:r>
              <a:rPr lang="en-US" sz="3200" dirty="0" smtClean="0">
                <a:solidFill>
                  <a:srgbClr val="FF0000"/>
                </a:solidFill>
              </a:rPr>
              <a:t>Bones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4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•</a:t>
            </a:r>
            <a:r>
              <a:rPr lang="en-US" sz="3200" dirty="0"/>
              <a:t>Bone cells are called </a:t>
            </a:r>
            <a:r>
              <a:rPr lang="en-US" sz="3200" dirty="0">
                <a:solidFill>
                  <a:srgbClr val="FF0000"/>
                </a:solidFill>
              </a:rPr>
              <a:t>osteocytes</a:t>
            </a:r>
            <a:r>
              <a:rPr lang="en-US" sz="3200" dirty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which form :</a:t>
            </a:r>
          </a:p>
          <a:p>
            <a:pPr marL="0" indent="0">
              <a:buNone/>
            </a:pPr>
            <a:r>
              <a:rPr lang="en-US" sz="3200" dirty="0" smtClean="0"/>
              <a:t>   osseous </a:t>
            </a:r>
            <a:r>
              <a:rPr lang="en-US" sz="3200" dirty="0"/>
              <a:t>tissue </a:t>
            </a:r>
            <a:r>
              <a:rPr lang="ar-IQ" sz="3200" dirty="0" smtClean="0"/>
              <a:t>النسيج العظمي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O</a:t>
            </a:r>
            <a:r>
              <a:rPr lang="en-US" sz="3200" dirty="0" smtClean="0">
                <a:solidFill>
                  <a:srgbClr val="FF0000"/>
                </a:solidFill>
              </a:rPr>
              <a:t>steocytes</a:t>
            </a:r>
            <a:r>
              <a:rPr lang="en-US" sz="3200" dirty="0" smtClean="0"/>
              <a:t> </a:t>
            </a:r>
            <a:r>
              <a:rPr lang="en-US" sz="3200" dirty="0"/>
              <a:t>,</a:t>
            </a:r>
            <a:r>
              <a:rPr lang="en-US" sz="3200" dirty="0" smtClean="0"/>
              <a:t>two types:</a:t>
            </a:r>
            <a:endParaRPr lang="ar-IQ" sz="3200" dirty="0" smtClean="0"/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Osteoblasts </a:t>
            </a:r>
            <a:r>
              <a:rPr lang="en-US" sz="3200" dirty="0"/>
              <a:t>are </a:t>
            </a:r>
            <a:r>
              <a:rPr lang="en-US" sz="3200" dirty="0" smtClean="0"/>
              <a:t>bone forming cells</a:t>
            </a:r>
            <a:r>
              <a:rPr lang="ar-IQ" sz="3200" dirty="0" smtClean="0"/>
              <a:t>  المكونة لخلايا العظم </a:t>
            </a:r>
            <a:r>
              <a:rPr lang="en-US" sz="3200" dirty="0" smtClean="0"/>
              <a:t>.</a:t>
            </a:r>
            <a:endParaRPr lang="en-US" sz="3200" dirty="0"/>
          </a:p>
          <a:p>
            <a:pPr>
              <a:buFont typeface="Wingdings" pitchFamily="2" charset="2"/>
              <a:buChar char="ü"/>
            </a:pPr>
            <a:r>
              <a:rPr lang="en-US" sz="3200" dirty="0"/>
              <a:t>Osteoclasts are </a:t>
            </a:r>
            <a:r>
              <a:rPr lang="en-US" sz="3200" dirty="0" smtClean="0"/>
              <a:t>responsible of reabsorbing  of dead bone tissue </a:t>
            </a:r>
            <a:r>
              <a:rPr lang="ar-IQ" sz="3200" dirty="0" smtClean="0"/>
              <a:t>امتصاص النسيج العظمي الميت</a:t>
            </a:r>
            <a:r>
              <a:rPr lang="en-US" sz="3200" dirty="0" smtClean="0"/>
              <a:t> 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701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The development of osteocytes and the hardening</a:t>
            </a:r>
            <a:r>
              <a:rPr lang="ar-IQ" sz="3200" dirty="0" smtClean="0"/>
              <a:t> التصلب </a:t>
            </a:r>
            <a:r>
              <a:rPr lang="en-US" sz="3200" dirty="0" smtClean="0"/>
              <a:t> process is called </a:t>
            </a:r>
            <a:r>
              <a:rPr lang="en-US" sz="3200" dirty="0" smtClean="0">
                <a:solidFill>
                  <a:srgbClr val="FF0000"/>
                </a:solidFill>
              </a:rPr>
              <a:t>ossification</a:t>
            </a:r>
            <a:r>
              <a:rPr lang="ar-IQ" sz="3200" dirty="0" smtClean="0">
                <a:solidFill>
                  <a:srgbClr val="FF0000"/>
                </a:solidFill>
              </a:rPr>
              <a:t>التعظم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Ossification depends on: </a:t>
            </a:r>
          </a:p>
          <a:p>
            <a:r>
              <a:rPr lang="en-US" sz="3200" dirty="0" smtClean="0"/>
              <a:t>Calcium</a:t>
            </a:r>
          </a:p>
          <a:p>
            <a:r>
              <a:rPr lang="en-US" sz="3200" dirty="0" smtClean="0"/>
              <a:t>Vitamin D</a:t>
            </a:r>
          </a:p>
          <a:p>
            <a:r>
              <a:rPr lang="en-US" sz="3200" dirty="0" smtClean="0"/>
              <a:t>Phosphorous</a:t>
            </a:r>
          </a:p>
          <a:p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osteo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ar-IQ" sz="3200" dirty="0" smtClean="0"/>
              <a:t>عظم جذر  </a:t>
            </a:r>
            <a:r>
              <a:rPr lang="en-US" sz="3200" dirty="0" err="1" smtClean="0"/>
              <a:t>cyte</a:t>
            </a:r>
            <a:r>
              <a:rPr lang="en-US" sz="3200" dirty="0" smtClean="0"/>
              <a:t> ( cell </a:t>
            </a:r>
            <a:r>
              <a:rPr lang="ar-IQ" sz="3200" dirty="0" smtClean="0"/>
              <a:t>خلية عظمية (</a:t>
            </a:r>
          </a:p>
          <a:p>
            <a:r>
              <a:rPr lang="en-US" sz="3200" dirty="0" err="1" smtClean="0"/>
              <a:t>Oste</a:t>
            </a:r>
            <a:r>
              <a:rPr lang="en-US" sz="3200" dirty="0" smtClean="0"/>
              <a:t> </a:t>
            </a:r>
            <a:r>
              <a:rPr lang="ar-IQ" sz="3200" dirty="0" smtClean="0"/>
              <a:t>عظم </a:t>
            </a:r>
            <a:r>
              <a:rPr lang="en-US" sz="3200" dirty="0" err="1" smtClean="0"/>
              <a:t>oma</a:t>
            </a:r>
            <a:r>
              <a:rPr lang="ar-IQ" sz="3200" dirty="0" smtClean="0"/>
              <a:t> ورم العظم </a:t>
            </a:r>
            <a:r>
              <a:rPr lang="en-US" sz="3200" dirty="0" smtClean="0"/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8691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</a:t>
            </a:r>
            <a:r>
              <a:rPr lang="en-US" dirty="0" smtClean="0">
                <a:solidFill>
                  <a:srgbClr val="FF0000"/>
                </a:solidFill>
              </a:rPr>
              <a:t>bone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categories</a:t>
            </a:r>
            <a:r>
              <a:rPr lang="en-US" dirty="0" smtClean="0"/>
              <a:t> </a:t>
            </a:r>
            <a:r>
              <a:rPr lang="ar-IQ" dirty="0" smtClean="0"/>
              <a:t>اصناف او انوع العظام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 smtClean="0"/>
              <a:t>Bones </a:t>
            </a:r>
            <a:r>
              <a:rPr lang="en-US" b="1" dirty="0"/>
              <a:t>The adult skeleton has 206 bones. Common Bone Categories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>
                <a:solidFill>
                  <a:srgbClr val="FF0000"/>
                </a:solidFill>
              </a:rPr>
              <a:t>Long</a:t>
            </a:r>
            <a:r>
              <a:rPr lang="en-US" b="1" dirty="0"/>
              <a:t> bones (Femur)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>
                <a:solidFill>
                  <a:srgbClr val="FF0000"/>
                </a:solidFill>
              </a:rPr>
              <a:t>Short</a:t>
            </a:r>
            <a:r>
              <a:rPr lang="en-US" b="1" dirty="0"/>
              <a:t> bones (Wrist bones)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>
                <a:solidFill>
                  <a:srgbClr val="FF0000"/>
                </a:solidFill>
              </a:rPr>
              <a:t>Flat</a:t>
            </a:r>
            <a:r>
              <a:rPr lang="en-US" b="1" dirty="0"/>
              <a:t> bones (Skull) 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•</a:t>
            </a:r>
            <a:r>
              <a:rPr lang="en-US" b="1" dirty="0">
                <a:solidFill>
                  <a:srgbClr val="FF0000"/>
                </a:solidFill>
              </a:rPr>
              <a:t>Irregular</a:t>
            </a:r>
            <a:r>
              <a:rPr lang="en-US" b="1" dirty="0"/>
              <a:t> bones (Vertebrae)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 err="1">
                <a:solidFill>
                  <a:srgbClr val="FF0000"/>
                </a:solidFill>
              </a:rPr>
              <a:t>Sesamoid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bones </a:t>
            </a:r>
            <a:r>
              <a:rPr lang="ar-IQ" b="1" dirty="0"/>
              <a:t>عظم السمسم </a:t>
            </a:r>
            <a:r>
              <a:rPr lang="en-US" b="1" dirty="0" smtClean="0"/>
              <a:t>(</a:t>
            </a:r>
            <a:r>
              <a:rPr lang="en-US" b="1" dirty="0"/>
              <a:t>Kneecap) </a:t>
            </a:r>
            <a:r>
              <a:rPr lang="ar-IQ" dirty="0"/>
              <a:t>العظم السمسمي </a:t>
            </a:r>
            <a:r>
              <a:rPr lang="ar-IQ" dirty="0" smtClean="0"/>
              <a:t>عظام </a:t>
            </a:r>
            <a:r>
              <a:rPr lang="ar-IQ" dirty="0"/>
              <a:t>مسطحة صغيرة </a:t>
            </a:r>
            <a:r>
              <a:rPr lang="ar-IQ" dirty="0" err="1"/>
              <a:t>تشبة</a:t>
            </a:r>
            <a:r>
              <a:rPr lang="ar-IQ" dirty="0"/>
              <a:t> بذور السمسم تقع بالقرب من الأربطة والمفاصل كما في عظام الرضفة في الركبة.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91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7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long bones: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Parts </a:t>
            </a:r>
            <a:r>
              <a:rPr lang="en-US" b="1" dirty="0"/>
              <a:t>of long bones: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•The </a:t>
            </a:r>
            <a:r>
              <a:rPr lang="en-US" b="1" dirty="0">
                <a:solidFill>
                  <a:srgbClr val="FF0000"/>
                </a:solidFill>
              </a:rPr>
              <a:t>shaft</a:t>
            </a:r>
            <a:r>
              <a:rPr lang="en-US" b="1" dirty="0"/>
              <a:t> is the longest portion also called the </a:t>
            </a:r>
            <a:r>
              <a:rPr lang="en-US" b="1" dirty="0">
                <a:solidFill>
                  <a:srgbClr val="FF0000"/>
                </a:solidFill>
              </a:rPr>
              <a:t>diaphysis</a:t>
            </a:r>
            <a:r>
              <a:rPr lang="en-US" b="1" dirty="0"/>
              <a:t>. </a:t>
            </a:r>
            <a:r>
              <a:rPr lang="ar-IQ" b="1" dirty="0"/>
              <a:t>جسم العظم أو قصبة العظم أو ساق العظم </a:t>
            </a:r>
            <a:r>
              <a:rPr lang="ar-IQ" b="1" dirty="0" smtClean="0"/>
              <a:t>هو </a:t>
            </a:r>
            <a:r>
              <a:rPr lang="ar-IQ" b="1" dirty="0"/>
              <a:t>ذلك الجزء الاسطواني الطويل من العظم، وهو الجزء ...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•The </a:t>
            </a:r>
            <a:r>
              <a:rPr lang="en-US" b="1" dirty="0">
                <a:solidFill>
                  <a:srgbClr val="FF0000"/>
                </a:solidFill>
              </a:rPr>
              <a:t>ends</a:t>
            </a:r>
            <a:r>
              <a:rPr lang="en-US" b="1" dirty="0"/>
              <a:t> are called the </a:t>
            </a:r>
            <a:r>
              <a:rPr lang="en-US" b="1" dirty="0">
                <a:solidFill>
                  <a:srgbClr val="FF0000"/>
                </a:solidFill>
              </a:rPr>
              <a:t>epiphysis</a:t>
            </a:r>
            <a:r>
              <a:rPr lang="en-US" b="1" dirty="0"/>
              <a:t>. </a:t>
            </a:r>
            <a:r>
              <a:rPr lang="ar-IQ" b="1" dirty="0"/>
              <a:t>هو نهاية مدورة لعظم طويل. وتتمثل مهمتها الرئيسية في تشكيل المفاصل مع العظام المجاورة.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b="1" dirty="0"/>
              <a:t> between the epiphyses and the diaphysis is called the </a:t>
            </a:r>
            <a:r>
              <a:rPr lang="en-US" b="1" dirty="0" smtClean="0">
                <a:solidFill>
                  <a:srgbClr val="FF0000"/>
                </a:solidFill>
              </a:rPr>
              <a:t>metaphysis</a:t>
            </a:r>
            <a:r>
              <a:rPr lang="ar-IQ" b="1" dirty="0">
                <a:solidFill>
                  <a:srgbClr val="FF0000"/>
                </a:solidFill>
              </a:rPr>
              <a:t>الكردوس</a:t>
            </a:r>
          </a:p>
          <a:p>
            <a:pPr marL="0" indent="0">
              <a:buNone/>
            </a:pPr>
            <a:r>
              <a:rPr lang="en-US" b="1" dirty="0" smtClean="0"/>
              <a:t>. </a:t>
            </a:r>
            <a:endParaRPr lang="en-US" dirty="0"/>
          </a:p>
          <a:p>
            <a:pPr algn="r"/>
            <a:r>
              <a:rPr lang="en-US" dirty="0" smtClean="0"/>
              <a:t>Rib = </a:t>
            </a:r>
            <a:r>
              <a:rPr lang="en-US" dirty="0" err="1" smtClean="0"/>
              <a:t>costo</a:t>
            </a:r>
            <a:r>
              <a:rPr lang="en-US" dirty="0" smtClean="0"/>
              <a:t> </a:t>
            </a:r>
            <a:r>
              <a:rPr lang="en-US" dirty="0" err="1" smtClean="0"/>
              <a:t>chondr</a:t>
            </a:r>
            <a:r>
              <a:rPr lang="en-US" dirty="0" smtClean="0"/>
              <a:t> </a:t>
            </a:r>
            <a:r>
              <a:rPr lang="en-US" dirty="0" err="1" smtClean="0"/>
              <a:t>itis</a:t>
            </a:r>
            <a:r>
              <a:rPr lang="en-US" dirty="0" smtClean="0"/>
              <a:t> </a:t>
            </a:r>
            <a:r>
              <a:rPr lang="ar-IQ" dirty="0" smtClean="0"/>
              <a:t>التهاب في مكان التقاء الاضلاع بالغضاريف في القفص الصدري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46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•Articular cartilage is a thin flexible substance that provides protection at movable </a:t>
            </a:r>
            <a:r>
              <a:rPr lang="en-US" b="1" dirty="0" smtClean="0"/>
              <a:t>points </a:t>
            </a:r>
            <a:r>
              <a:rPr lang="ar-IQ" b="1" dirty="0" smtClean="0"/>
              <a:t>النقاط المتحركة</a:t>
            </a:r>
            <a:r>
              <a:rPr lang="en-US" b="1" dirty="0" smtClean="0"/>
              <a:t>.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•Medullary cavity contains yellow bone marrow.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•Red bone marrow is found in infant </a:t>
            </a:r>
            <a:r>
              <a:rPr lang="ar-IQ" b="1" dirty="0" smtClean="0"/>
              <a:t>الطفل الرضيع </a:t>
            </a:r>
            <a:r>
              <a:rPr lang="en-US" b="1" dirty="0" smtClean="0"/>
              <a:t>bones </a:t>
            </a:r>
            <a:r>
              <a:rPr lang="en-US" b="1" dirty="0"/>
              <a:t>and the flat bones of adults. </a:t>
            </a:r>
            <a:endParaRPr lang="en-US" dirty="0"/>
          </a:p>
          <a:p>
            <a:r>
              <a:rPr lang="en-US" b="1" dirty="0"/>
              <a:t>Parts of a long bone Femur </a:t>
            </a:r>
            <a:r>
              <a:rPr lang="ar-IQ" b="1" dirty="0" smtClean="0"/>
              <a:t> عظم الفخذ</a:t>
            </a:r>
            <a:r>
              <a:rPr lang="en-US" b="1" dirty="0" smtClean="0"/>
              <a:t>Distal </a:t>
            </a:r>
            <a:r>
              <a:rPr lang="en-US" b="1" dirty="0"/>
              <a:t>epiphysis Diaphysis Proximal epiphysis Epiphyseal disks Spongy bone Articular cartilage Space containing red </a:t>
            </a:r>
            <a:r>
              <a:rPr lang="en-US" b="1" dirty="0" smtClean="0"/>
              <a:t>marrow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2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"/>
            <a:ext cx="878497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39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5163"/>
            <a:ext cx="9144000" cy="492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5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Sinuses are cavities that reduce the weight of the bone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5438"/>
            <a:ext cx="9144000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9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Facial bones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052736"/>
            <a:ext cx="8964488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3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Spinal </a:t>
            </a:r>
            <a:r>
              <a:rPr lang="en-US" sz="3200" dirty="0" err="1" smtClean="0">
                <a:solidFill>
                  <a:srgbClr val="FF0000"/>
                </a:solidFill>
              </a:rPr>
              <a:t>colum</a:t>
            </a:r>
            <a:r>
              <a:rPr lang="en-US" sz="3200" dirty="0" smtClean="0">
                <a:solidFill>
                  <a:srgbClr val="FF0000"/>
                </a:solidFill>
              </a:rPr>
              <a:t> consists of five sets : cervical =7, thoracic -12 lumber =5. sacrum=5 , coccyx =1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3"/>
            <a:ext cx="9036496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92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Bones of the chest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/>
              <a:t>The chest cavity is also referred to as the thoracic cavity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True ribs       False ribs      Floating ribs</a:t>
            </a:r>
            <a:r>
              <a:rPr lang="ar-IQ" dirty="0"/>
              <a:t>الأضلاع العائمة</a:t>
            </a:r>
          </a:p>
          <a:p>
            <a:pPr marL="0" indent="0">
              <a:buNone/>
            </a:pPr>
            <a:r>
              <a:rPr lang="en-US" dirty="0" smtClean="0"/>
              <a:t>•Clavicle   </a:t>
            </a:r>
            <a:r>
              <a:rPr lang="ar-IQ" dirty="0" smtClean="0"/>
              <a:t> الترقوة </a:t>
            </a:r>
            <a:r>
              <a:rPr lang="en-US" dirty="0" smtClean="0"/>
              <a:t>•Scapula  </a:t>
            </a:r>
            <a:r>
              <a:rPr lang="ar-IQ" dirty="0" smtClean="0"/>
              <a:t>الكتف لوح </a:t>
            </a:r>
            <a:endParaRPr lang="ar-IQ" dirty="0"/>
          </a:p>
          <a:p>
            <a:pPr marL="0" indent="0">
              <a:buNone/>
            </a:pPr>
            <a:r>
              <a:rPr lang="en-US" dirty="0" smtClean="0"/>
              <a:t>    •Sternum</a:t>
            </a:r>
            <a:r>
              <a:rPr lang="ar-IQ" dirty="0" smtClean="0"/>
              <a:t> القص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Ribs 1–7 are classified as true ribs (</a:t>
            </a:r>
            <a:r>
              <a:rPr lang="en-US" dirty="0" err="1"/>
              <a:t>vertebrosternal</a:t>
            </a:r>
            <a:r>
              <a:rPr lang="en-US" dirty="0"/>
              <a:t> ribs). The costal cartilage from each of these ribs attaches directly to the sternum. Ribs 8–12 are called false ribs (</a:t>
            </a:r>
            <a:r>
              <a:rPr lang="en-US" dirty="0" err="1"/>
              <a:t>vertebrochondral</a:t>
            </a:r>
            <a:r>
              <a:rPr lang="en-US" dirty="0"/>
              <a:t> ribs</a:t>
            </a:r>
            <a:r>
              <a:rPr lang="en-US" dirty="0" smtClean="0"/>
              <a:t>).(11-12) floating ribs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8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99391"/>
            <a:ext cx="9036495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7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Bones of the  </a:t>
            </a:r>
            <a:r>
              <a:rPr lang="en-US" dirty="0">
                <a:solidFill>
                  <a:srgbClr val="FF0000"/>
                </a:solidFill>
              </a:rPr>
              <a:t>Pelvis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ar-IQ" b="1" dirty="0" smtClean="0">
                <a:solidFill>
                  <a:srgbClr val="FF0000"/>
                </a:solidFill>
              </a:rPr>
              <a:t>عظام الحوض 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•ilium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•ischium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•pubes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•pelvic cavity </a:t>
            </a:r>
            <a:endParaRPr lang="en-US" dirty="0"/>
          </a:p>
          <a:p>
            <a:r>
              <a:rPr lang="en-US" b="1" dirty="0"/>
              <a:t>The pubic </a:t>
            </a:r>
            <a:r>
              <a:rPr lang="en-US" b="1" dirty="0" err="1" smtClean="0"/>
              <a:t>symphysis</a:t>
            </a:r>
            <a:r>
              <a:rPr lang="ar-IQ" b="1" dirty="0" smtClean="0"/>
              <a:t> الارتفاق العاني </a:t>
            </a:r>
            <a:r>
              <a:rPr lang="en-US" b="1" dirty="0" smtClean="0"/>
              <a:t> </a:t>
            </a:r>
            <a:r>
              <a:rPr lang="en-US" b="1" dirty="0"/>
              <a:t>is where both pubic bones join.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العظم </a:t>
            </a:r>
            <a:r>
              <a:rPr lang="ar-IQ" dirty="0" err="1">
                <a:solidFill>
                  <a:srgbClr val="FF0000"/>
                </a:solidFill>
              </a:rPr>
              <a:t>الحرقفى</a:t>
            </a:r>
            <a:r>
              <a:rPr lang="ar-IQ" dirty="0"/>
              <a:t>؛ العظم </a:t>
            </a:r>
            <a:r>
              <a:rPr lang="ar-IQ" dirty="0" smtClean="0"/>
              <a:t>الحرقفي</a:t>
            </a:r>
            <a:r>
              <a:rPr lang="en-US" dirty="0" smtClean="0"/>
              <a:t>Ilium, </a:t>
            </a:r>
            <a:r>
              <a:rPr lang="en-US" dirty="0" smtClean="0">
                <a:solidFill>
                  <a:srgbClr val="00B050"/>
                </a:solidFill>
              </a:rPr>
              <a:t>ischium </a:t>
            </a:r>
            <a:r>
              <a:rPr lang="ar-IQ" dirty="0" smtClean="0">
                <a:solidFill>
                  <a:srgbClr val="00B050"/>
                </a:solidFill>
              </a:rPr>
              <a:t>الورك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ar-IQ" dirty="0">
                <a:solidFill>
                  <a:srgbClr val="00B050"/>
                </a:solidFill>
              </a:rPr>
              <a:t>, </a:t>
            </a:r>
            <a:r>
              <a:rPr lang="ar-IQ" dirty="0" smtClean="0">
                <a:solidFill>
                  <a:srgbClr val="FFC000"/>
                </a:solidFill>
              </a:rPr>
              <a:t>العانة</a:t>
            </a:r>
            <a:r>
              <a:rPr lang="ar-IQ" dirty="0" smtClean="0">
                <a:solidFill>
                  <a:srgbClr val="00B050"/>
                </a:solidFill>
              </a:rPr>
              <a:t>,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16832"/>
            <a:ext cx="9144000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914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b="1" dirty="0" smtClean="0">
                <a:solidFill>
                  <a:srgbClr val="FF0000"/>
                </a:solidFill>
              </a:rPr>
              <a:t>Bones of the Extremities Upper Arm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•</a:t>
            </a:r>
            <a:r>
              <a:rPr lang="en-US" b="1" dirty="0" err="1" smtClean="0"/>
              <a:t>Hummurs</a:t>
            </a:r>
            <a:r>
              <a:rPr lang="en-US" b="1" dirty="0" smtClean="0"/>
              <a:t>  </a:t>
            </a:r>
            <a:r>
              <a:rPr lang="ar-IQ" b="1" dirty="0"/>
              <a:t>عظم العضد</a:t>
            </a:r>
          </a:p>
          <a:p>
            <a:pPr marL="0" indent="0">
              <a:buNone/>
            </a:pPr>
            <a:r>
              <a:rPr lang="en-US" b="1" dirty="0" smtClean="0"/>
              <a:t>Lower </a:t>
            </a:r>
            <a:r>
              <a:rPr lang="en-US" b="1" dirty="0"/>
              <a:t>Arm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•Ulna </a:t>
            </a:r>
            <a:r>
              <a:rPr lang="ar-IQ" b="1" dirty="0"/>
              <a:t>الزند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</a:t>
            </a:r>
            <a:r>
              <a:rPr lang="en-US" b="1" dirty="0" smtClean="0"/>
              <a:t>Radius</a:t>
            </a:r>
            <a:r>
              <a:rPr lang="ar-IQ" b="1" dirty="0" smtClean="0"/>
              <a:t>ف </a:t>
            </a:r>
            <a:r>
              <a:rPr lang="ar-IQ" b="1" dirty="0"/>
              <a:t>هو واحد من اثنين الكبيرة العظام من </a:t>
            </a:r>
            <a:r>
              <a:rPr lang="ar-IQ" b="1" dirty="0">
                <a:solidFill>
                  <a:srgbClr val="FF0000"/>
                </a:solidFill>
              </a:rPr>
              <a:t>الساعد</a:t>
            </a:r>
            <a:r>
              <a:rPr lang="ar-IQ" b="1" dirty="0"/>
              <a:t> </a:t>
            </a:r>
            <a:r>
              <a:rPr lang="ar-IQ" b="1" dirty="0" smtClean="0"/>
              <a:t>،. </a:t>
            </a:r>
            <a:r>
              <a:rPr lang="ar-IQ" b="1" dirty="0"/>
              <a:t>يمتد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Hand</a:t>
            </a:r>
            <a:r>
              <a:rPr lang="en-US" b="1" dirty="0" smtClean="0"/>
              <a:t> </a:t>
            </a:r>
            <a:r>
              <a:rPr lang="en-US" b="1" dirty="0"/>
              <a:t>and </a:t>
            </a:r>
            <a:r>
              <a:rPr lang="en-US" b="1" dirty="0">
                <a:solidFill>
                  <a:srgbClr val="FF0000"/>
                </a:solidFill>
              </a:rPr>
              <a:t>Fingers 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•Carpals (wrist) </a:t>
            </a:r>
            <a:r>
              <a:rPr lang="ar-IQ" b="1" dirty="0" smtClean="0"/>
              <a:t>الرسغ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•Metacarpals (palm)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•Phalanges (fingers)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Bones of the Extremities </a:t>
            </a:r>
            <a:r>
              <a:rPr lang="en-US" b="1" dirty="0" smtClean="0"/>
              <a:t>Leg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•</a:t>
            </a:r>
            <a:r>
              <a:rPr lang="en-US" b="1" dirty="0"/>
              <a:t>Femur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Lower leg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•Tibia (shin) </a:t>
            </a:r>
            <a:r>
              <a:rPr lang="ar-IQ" b="1" dirty="0"/>
              <a:t>عظم القصبة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•Fibula </a:t>
            </a:r>
            <a:r>
              <a:rPr lang="ar-IQ" b="1" dirty="0"/>
              <a:t>مشبك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•Patella (kneecap</a:t>
            </a:r>
            <a:r>
              <a:rPr lang="en-US" b="1" dirty="0" smtClean="0"/>
              <a:t>)</a:t>
            </a:r>
            <a:r>
              <a:rPr lang="ar-IQ" b="1" dirty="0"/>
              <a:t> الرضفة</a:t>
            </a:r>
            <a:r>
              <a:rPr lang="en-US" b="1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Feet and Toes </a:t>
            </a:r>
            <a:r>
              <a:rPr lang="en-US" b="1" dirty="0" smtClean="0"/>
              <a:t>•Tarsals</a:t>
            </a:r>
            <a:r>
              <a:rPr lang="ar-IQ" b="1" dirty="0" smtClean="0"/>
              <a:t> </a:t>
            </a:r>
            <a:r>
              <a:rPr lang="en-US" b="1" dirty="0" smtClean="0"/>
              <a:t> </a:t>
            </a:r>
            <a:r>
              <a:rPr lang="ar-IQ" b="1" dirty="0"/>
              <a:t>عظام الكاحل [عسكرية]	</a:t>
            </a:r>
            <a:r>
              <a:rPr lang="en-US" b="1" dirty="0" smtClean="0"/>
              <a:t>•Calcaneus </a:t>
            </a:r>
            <a:r>
              <a:rPr lang="en-US" b="1" dirty="0"/>
              <a:t>(heel) </a:t>
            </a:r>
            <a:r>
              <a:rPr lang="ar-IQ" dirty="0" smtClean="0"/>
              <a:t>عقبي الكاحل </a:t>
            </a:r>
            <a:r>
              <a:rPr lang="en-US" b="1" dirty="0" smtClean="0"/>
              <a:t>•Metatarsals</a:t>
            </a:r>
            <a:r>
              <a:rPr lang="ar-IQ" b="1" dirty="0"/>
              <a:t>مشط</a:t>
            </a:r>
            <a:r>
              <a:rPr lang="en-US" b="1" dirty="0" smtClean="0"/>
              <a:t> •</a:t>
            </a:r>
            <a:r>
              <a:rPr lang="en-US" b="1" dirty="0"/>
              <a:t>Phalanges </a:t>
            </a:r>
            <a:r>
              <a:rPr lang="ar-IQ" b="1" dirty="0" smtClean="0"/>
              <a:t>اسلاميات عظام </a:t>
            </a:r>
            <a:r>
              <a:rPr lang="ar-IQ" b="1" dirty="0"/>
              <a:t>الأصابع؛ عظام الاصابع كتائب [عامة]	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1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Muscles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 smtClean="0"/>
              <a:t>contract </a:t>
            </a:r>
            <a:r>
              <a:rPr lang="en-US" b="1" dirty="0"/>
              <a:t>(shorten) and extend to provide body movement. Types of Muscles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•Voluntary (skeletal)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•Involuntary (smooth or visceral)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•Cardiac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muscles are covered by a band of connective tissue called </a:t>
            </a:r>
            <a:r>
              <a:rPr lang="en-US" dirty="0" err="1" smtClean="0"/>
              <a:t>facia</a:t>
            </a:r>
            <a:r>
              <a:rPr lang="en-US" dirty="0" smtClean="0"/>
              <a:t> </a:t>
            </a:r>
            <a:r>
              <a:rPr lang="ar-IQ" dirty="0" smtClean="0"/>
              <a:t>حافظة , صفاق </a:t>
            </a:r>
            <a:endParaRPr lang="ar-IQ" dirty="0"/>
          </a:p>
          <a:p>
            <a:pPr marL="0" indent="0">
              <a:buNone/>
            </a:pPr>
            <a:r>
              <a:rPr lang="en-US" dirty="0" smtClean="0"/>
              <a:t>that supports the muscle.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6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34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Lecture (7) common abbreviations </a:t>
            </a:r>
            <a:r>
              <a:rPr lang="ar-IQ" dirty="0">
                <a:solidFill>
                  <a:srgbClr val="FF0000"/>
                </a:solidFill>
              </a:rPr>
              <a:t>بعض المختصرات الطبية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RF = Risk factor </a:t>
            </a:r>
            <a:r>
              <a:rPr lang="ar-IQ" dirty="0" smtClean="0"/>
              <a:t>عامل خطر</a:t>
            </a:r>
          </a:p>
          <a:p>
            <a:r>
              <a:rPr lang="en-US" dirty="0" smtClean="0"/>
              <a:t>TX = Treatment </a:t>
            </a:r>
          </a:p>
          <a:p>
            <a:r>
              <a:rPr lang="en-US" dirty="0" smtClean="0"/>
              <a:t>CC= Chief complaint </a:t>
            </a:r>
            <a:r>
              <a:rPr lang="ar-IQ" dirty="0"/>
              <a:t>شكوى رئيسية</a:t>
            </a:r>
          </a:p>
          <a:p>
            <a:r>
              <a:rPr lang="en-US" dirty="0" smtClean="0"/>
              <a:t>SX= diagnosis </a:t>
            </a:r>
          </a:p>
          <a:p>
            <a:r>
              <a:rPr lang="en-US" dirty="0" smtClean="0"/>
              <a:t>CV= Cardiovascular </a:t>
            </a:r>
          </a:p>
          <a:p>
            <a:r>
              <a:rPr lang="en-US" dirty="0" smtClean="0"/>
              <a:t>GI = Gastrointestinal</a:t>
            </a:r>
            <a:r>
              <a:rPr lang="ar-IQ" dirty="0"/>
              <a:t>القناة الهضمية أو السبيل الهضمي أو السبيل المعدي المعوي ‏ </a:t>
            </a:r>
            <a:endParaRPr lang="en-US" dirty="0" smtClean="0"/>
          </a:p>
          <a:p>
            <a:r>
              <a:rPr lang="en-US" dirty="0" smtClean="0"/>
              <a:t>FB = Foreign body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7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1"/>
            <a:r>
              <a:rPr lang="en-US" dirty="0" smtClean="0">
                <a:solidFill>
                  <a:srgbClr val="FF0000"/>
                </a:solidFill>
              </a:rPr>
              <a:t>Lecture (7) common abbreviations </a:t>
            </a:r>
            <a:r>
              <a:rPr lang="ar-IQ" dirty="0" smtClean="0">
                <a:solidFill>
                  <a:srgbClr val="FF0000"/>
                </a:solidFill>
              </a:rPr>
              <a:t>بعض المختصرات الطبية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Lab abbreviations</a:t>
            </a:r>
          </a:p>
          <a:p>
            <a:pPr marL="0" indent="0">
              <a:buNone/>
            </a:pPr>
            <a:r>
              <a:rPr lang="en-US" sz="3600" dirty="0" smtClean="0"/>
              <a:t>CBC = Complete blood count</a:t>
            </a:r>
          </a:p>
          <a:p>
            <a:pPr marL="0" indent="0">
              <a:buNone/>
            </a:pPr>
            <a:r>
              <a:rPr lang="ar-IQ" sz="3600" dirty="0"/>
              <a:t>العد الدموي الشامل ‏ يعرف أيضًا بتعداد الدم الكامل</a:t>
            </a:r>
            <a:endParaRPr lang="en-US" sz="3600" dirty="0" smtClean="0"/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WBC = White blood count</a:t>
            </a:r>
            <a:r>
              <a:rPr lang="ar-IQ" sz="3600" dirty="0"/>
              <a:t>هو عدد خلايا الدم البيضاء في </a:t>
            </a:r>
            <a:r>
              <a:rPr lang="ar-IQ" sz="3600" dirty="0" smtClean="0"/>
              <a:t>الدم</a:t>
            </a:r>
            <a:r>
              <a:rPr lang="en-US" sz="36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RBC = Red blood cells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L FT= Liver function test </a:t>
            </a:r>
            <a:r>
              <a:rPr lang="ar-IQ" sz="3600" dirty="0" smtClean="0"/>
              <a:t>اختبار وضائف الكبد</a:t>
            </a:r>
            <a:endParaRPr lang="en-US" sz="3600" dirty="0" smtClean="0"/>
          </a:p>
          <a:p>
            <a:pPr>
              <a:buFont typeface="Wingdings" pitchFamily="2" charset="2"/>
              <a:buChar char="§"/>
            </a:pPr>
            <a:r>
              <a:rPr lang="en-US" sz="3600" dirty="0" err="1" smtClean="0"/>
              <a:t>Hb</a:t>
            </a:r>
            <a:r>
              <a:rPr lang="en-US" sz="3600" dirty="0" smtClean="0"/>
              <a:t>= Hemoglobin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064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Vital signs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RR= respiratory rate</a:t>
            </a:r>
            <a:r>
              <a:rPr lang="ar-IQ" sz="3200" dirty="0" smtClean="0"/>
              <a:t>معدل مرات التنفس في الدقيقة </a:t>
            </a:r>
            <a:endParaRPr lang="en-US" sz="3200" dirty="0" smtClean="0"/>
          </a:p>
          <a:p>
            <a:r>
              <a:rPr lang="en-US" sz="3200" dirty="0" smtClean="0"/>
              <a:t>T= Temperature </a:t>
            </a:r>
            <a:r>
              <a:rPr lang="ar-IQ" sz="3200" dirty="0" smtClean="0"/>
              <a:t>الحرارة</a:t>
            </a:r>
            <a:endParaRPr lang="en-US" sz="3200" dirty="0" smtClean="0"/>
          </a:p>
          <a:p>
            <a:r>
              <a:rPr lang="en-US" sz="3200" dirty="0" smtClean="0"/>
              <a:t>BP = Blood pressure</a:t>
            </a:r>
            <a:r>
              <a:rPr lang="ar-IQ" sz="3200" dirty="0" smtClean="0"/>
              <a:t>ضغط الدم </a:t>
            </a:r>
            <a:endParaRPr lang="en-US" sz="3200" dirty="0" smtClean="0"/>
          </a:p>
          <a:p>
            <a:r>
              <a:rPr lang="en-US" sz="3200" dirty="0" smtClean="0"/>
              <a:t>HR= Heart rate</a:t>
            </a:r>
            <a:r>
              <a:rPr lang="ar-IQ" sz="3200" dirty="0" smtClean="0"/>
              <a:t> </a:t>
            </a:r>
            <a:r>
              <a:rPr lang="en-US" sz="3200" dirty="0" smtClean="0"/>
              <a:t> </a:t>
            </a:r>
            <a:r>
              <a:rPr lang="ar-IQ" sz="3200" dirty="0"/>
              <a:t>سُرْعَةُ القَلْب أو وتيرة القلب </a:t>
            </a:r>
            <a:endParaRPr lang="ar-IQ" sz="3200" dirty="0" smtClean="0"/>
          </a:p>
          <a:p>
            <a:r>
              <a:rPr lang="en-US" sz="3200" dirty="0" smtClean="0"/>
              <a:t>Spo2 = Oxygen saturation </a:t>
            </a:r>
            <a:r>
              <a:rPr lang="ar-IQ" sz="3200" dirty="0" smtClean="0"/>
              <a:t>تشبع الدم </a:t>
            </a:r>
            <a:r>
              <a:rPr lang="ar-IQ" sz="3200" dirty="0" err="1" smtClean="0"/>
              <a:t>بالاوكسجين</a:t>
            </a:r>
            <a:endParaRPr lang="en-US" sz="3200" dirty="0" smtClean="0"/>
          </a:p>
          <a:p>
            <a:r>
              <a:rPr lang="en-US" sz="3200" dirty="0" smtClean="0"/>
              <a:t>BMI = Body Mass Index </a:t>
            </a:r>
            <a:r>
              <a:rPr lang="ar-IQ" sz="3200" dirty="0" smtClean="0"/>
              <a:t>مؤشر كتلة الجسم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3766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test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CXR =  Chest x ray </a:t>
            </a:r>
          </a:p>
          <a:p>
            <a:r>
              <a:rPr lang="en-US" sz="3200" dirty="0" smtClean="0"/>
              <a:t>ABX =Abdomen x ray</a:t>
            </a:r>
          </a:p>
          <a:p>
            <a:r>
              <a:rPr lang="en-US" sz="3200" dirty="0" smtClean="0"/>
              <a:t>US = Ultra sound </a:t>
            </a:r>
          </a:p>
          <a:p>
            <a:r>
              <a:rPr lang="en-US" sz="3200" dirty="0" smtClean="0"/>
              <a:t> MRI       =Magnetic Resonance Imaging</a:t>
            </a:r>
            <a:r>
              <a:rPr lang="ar-IQ" sz="3200" dirty="0"/>
              <a:t>التصوير بالرنين </a:t>
            </a:r>
            <a:r>
              <a:rPr lang="ar-IQ" sz="3200" dirty="0" smtClean="0"/>
              <a:t>المغناطيسي  </a:t>
            </a:r>
            <a:r>
              <a:rPr lang="en-US" sz="3200" dirty="0" smtClean="0"/>
              <a:t>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50014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CT= Computed </a:t>
            </a:r>
            <a:r>
              <a:rPr lang="en-US" sz="3200" dirty="0" smtClean="0"/>
              <a:t>Tomography </a:t>
            </a:r>
            <a:r>
              <a:rPr lang="ar-IQ" sz="3200" dirty="0"/>
              <a:t>الأشعة المقطعية ‏ أو التصوير الطبقي المحوري أو </a:t>
            </a:r>
            <a:r>
              <a:rPr lang="ar-IQ" sz="3200" dirty="0" err="1"/>
              <a:t>المِفْرَاس</a:t>
            </a:r>
            <a:r>
              <a:rPr lang="ar-IQ" sz="3200" dirty="0"/>
              <a:t> </a:t>
            </a:r>
            <a:endParaRPr lang="en-US" sz="3200" dirty="0"/>
          </a:p>
          <a:p>
            <a:r>
              <a:rPr lang="en-US" sz="3200" dirty="0"/>
              <a:t>ECG = Electrocardiogram </a:t>
            </a:r>
            <a:r>
              <a:rPr lang="ar-IQ" sz="3200" dirty="0"/>
              <a:t>التخطيط </a:t>
            </a:r>
            <a:r>
              <a:rPr lang="ar-IQ" sz="3200" dirty="0" smtClean="0"/>
              <a:t>الكهربائي للقلب </a:t>
            </a:r>
            <a:endParaRPr lang="en-US" sz="3200" dirty="0"/>
          </a:p>
          <a:p>
            <a:r>
              <a:rPr lang="en-US" sz="3200" dirty="0"/>
              <a:t>EEG = </a:t>
            </a:r>
            <a:r>
              <a:rPr lang="en-US" sz="3200" dirty="0" smtClean="0"/>
              <a:t>Electroencephalogram </a:t>
            </a:r>
            <a:r>
              <a:rPr lang="ar-IQ" sz="3200" dirty="0" smtClean="0"/>
              <a:t>التخطيط </a:t>
            </a:r>
            <a:r>
              <a:rPr lang="ar-IQ" sz="3200" dirty="0"/>
              <a:t>الكهربائي </a:t>
            </a:r>
            <a:r>
              <a:rPr lang="ar-IQ" sz="3200" dirty="0" smtClean="0"/>
              <a:t>للدماغ</a:t>
            </a:r>
            <a:endParaRPr lang="en-US" sz="3200" dirty="0"/>
          </a:p>
          <a:p>
            <a:r>
              <a:rPr lang="en-US" sz="3200" dirty="0"/>
              <a:t>PFT= </a:t>
            </a:r>
            <a:r>
              <a:rPr lang="en-US" sz="3200" dirty="0" smtClean="0"/>
              <a:t>Pulmonary  </a:t>
            </a:r>
            <a:r>
              <a:rPr lang="en-US" sz="3200" dirty="0"/>
              <a:t>function  test </a:t>
            </a:r>
            <a:r>
              <a:rPr lang="ar-IQ" sz="3200" dirty="0" smtClean="0"/>
              <a:t>فحص وضائف الرئة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2159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78" y="1935163"/>
            <a:ext cx="7803443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283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Medication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SC= Subcutaneous</a:t>
            </a:r>
          </a:p>
          <a:p>
            <a:r>
              <a:rPr lang="en-US" sz="3200" dirty="0" smtClean="0"/>
              <a:t>QD= Once daily </a:t>
            </a:r>
          </a:p>
          <a:p>
            <a:r>
              <a:rPr lang="en-US" sz="3200" dirty="0" smtClean="0"/>
              <a:t>BID= Twice daily  </a:t>
            </a:r>
          </a:p>
          <a:p>
            <a:r>
              <a:rPr lang="en-US" sz="3200" dirty="0" smtClean="0"/>
              <a:t>TID= Three times daily </a:t>
            </a:r>
          </a:p>
          <a:p>
            <a:r>
              <a:rPr lang="en-US" sz="3200" dirty="0" smtClean="0"/>
              <a:t>QID= Four times daily </a:t>
            </a:r>
          </a:p>
          <a:p>
            <a:r>
              <a:rPr lang="en-US" sz="3200" dirty="0" smtClean="0"/>
              <a:t>PO= By mouth </a:t>
            </a:r>
          </a:p>
          <a:p>
            <a:r>
              <a:rPr lang="en-US" sz="3200" dirty="0" smtClean="0"/>
              <a:t>IM = Intra muscular </a:t>
            </a:r>
          </a:p>
          <a:p>
            <a:r>
              <a:rPr lang="en-US" sz="3200" dirty="0" smtClean="0"/>
              <a:t>IV   = Intravenous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0962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Diagnosis or conditions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HTN= Hypertension</a:t>
            </a:r>
          </a:p>
          <a:p>
            <a:r>
              <a:rPr lang="en-US" dirty="0" smtClean="0"/>
              <a:t>MI=  Myocardial </a:t>
            </a:r>
            <a:r>
              <a:rPr lang="en-US" dirty="0" smtClean="0"/>
              <a:t>Infarction </a:t>
            </a:r>
            <a:r>
              <a:rPr lang="ar-IQ" dirty="0" smtClean="0"/>
              <a:t>احتشاء العضلة القلبية </a:t>
            </a:r>
            <a:r>
              <a:rPr lang="en-US" dirty="0" smtClean="0"/>
              <a:t> </a:t>
            </a:r>
          </a:p>
          <a:p>
            <a:r>
              <a:rPr lang="en-US" dirty="0" smtClean="0"/>
              <a:t>CAD= Coronary </a:t>
            </a:r>
            <a:r>
              <a:rPr lang="en-US" dirty="0" smtClean="0"/>
              <a:t>Artery </a:t>
            </a:r>
            <a:r>
              <a:rPr lang="en-US" dirty="0"/>
              <a:t>D</a:t>
            </a:r>
            <a:r>
              <a:rPr lang="en-US" dirty="0" smtClean="0"/>
              <a:t>isease </a:t>
            </a:r>
            <a:r>
              <a:rPr lang="ar-IQ" dirty="0"/>
              <a:t>مرض الشريان التاجي</a:t>
            </a:r>
            <a:endParaRPr lang="en-US" dirty="0" smtClean="0"/>
          </a:p>
          <a:p>
            <a:r>
              <a:rPr lang="en-US" dirty="0" smtClean="0"/>
              <a:t>CHF = Congestive </a:t>
            </a:r>
            <a:r>
              <a:rPr lang="en-US" dirty="0" smtClean="0"/>
              <a:t>Heart </a:t>
            </a:r>
            <a:r>
              <a:rPr lang="en-US" dirty="0"/>
              <a:t>F</a:t>
            </a:r>
            <a:r>
              <a:rPr lang="en-US" dirty="0" smtClean="0"/>
              <a:t>ailure </a:t>
            </a:r>
            <a:r>
              <a:rPr lang="ar-IQ" dirty="0" smtClean="0"/>
              <a:t>عجز القلب </a:t>
            </a:r>
            <a:endParaRPr lang="en-US" dirty="0" smtClean="0"/>
          </a:p>
          <a:p>
            <a:r>
              <a:rPr lang="en-US" dirty="0" smtClean="0"/>
              <a:t>DM= Diabetes </a:t>
            </a:r>
            <a:r>
              <a:rPr lang="en-US" dirty="0" smtClean="0"/>
              <a:t>Mellitus </a:t>
            </a:r>
            <a:r>
              <a:rPr lang="ar-IQ" dirty="0" smtClean="0"/>
              <a:t>داء السكري </a:t>
            </a:r>
            <a:endParaRPr lang="en-US" dirty="0" smtClean="0"/>
          </a:p>
          <a:p>
            <a:r>
              <a:rPr lang="en-US" dirty="0" smtClean="0"/>
              <a:t>COPD= Chronic </a:t>
            </a:r>
            <a:r>
              <a:rPr lang="en-US" dirty="0" smtClean="0"/>
              <a:t>Obstructive </a:t>
            </a:r>
            <a:r>
              <a:rPr lang="en-US" dirty="0"/>
              <a:t>P</a:t>
            </a:r>
            <a:r>
              <a:rPr lang="en-US" dirty="0" smtClean="0"/>
              <a:t>ulmonary </a:t>
            </a:r>
            <a:r>
              <a:rPr lang="en-US" dirty="0"/>
              <a:t>D</a:t>
            </a:r>
            <a:r>
              <a:rPr lang="en-US" dirty="0" smtClean="0"/>
              <a:t>isease</a:t>
            </a:r>
            <a:r>
              <a:rPr lang="ar-IQ" dirty="0" smtClean="0"/>
              <a:t>مرض الانسداد الرئوي المزمن </a:t>
            </a:r>
            <a:endParaRPr lang="en-US" dirty="0" smtClean="0"/>
          </a:p>
          <a:p>
            <a:r>
              <a:rPr lang="en-US" dirty="0" smtClean="0"/>
              <a:t>TIA= Transient Ischemic </a:t>
            </a:r>
            <a:r>
              <a:rPr lang="en-US" dirty="0" smtClean="0"/>
              <a:t>Attack </a:t>
            </a:r>
            <a:r>
              <a:rPr lang="ar-IQ" dirty="0"/>
              <a:t>النوبة </a:t>
            </a:r>
            <a:r>
              <a:rPr lang="ar-IQ" dirty="0" err="1"/>
              <a:t>الإقفارية</a:t>
            </a:r>
            <a:r>
              <a:rPr lang="ar-IQ" dirty="0"/>
              <a:t> العابرة </a:t>
            </a:r>
            <a:r>
              <a:rPr lang="ar-IQ" dirty="0" smtClean="0"/>
              <a:t>(</a:t>
            </a:r>
            <a:endParaRPr lang="en-US" dirty="0" smtClean="0"/>
          </a:p>
          <a:p>
            <a:r>
              <a:rPr lang="en-US" dirty="0" smtClean="0"/>
              <a:t>CVA= Cerebrovascular  </a:t>
            </a:r>
            <a:r>
              <a:rPr lang="en-US" dirty="0" smtClean="0"/>
              <a:t>Accidents </a:t>
            </a:r>
            <a:r>
              <a:rPr lang="ar-IQ" dirty="0" smtClean="0"/>
              <a:t>الجلطة الدماغية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08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VF= Ventricular fibrillation</a:t>
            </a:r>
            <a:r>
              <a:rPr lang="ar-IQ" sz="2800" dirty="0" smtClean="0"/>
              <a:t>ارتجاف الاذين</a:t>
            </a:r>
            <a:endParaRPr lang="en-US" sz="2800" dirty="0" smtClean="0"/>
          </a:p>
          <a:p>
            <a:r>
              <a:rPr lang="en-US" sz="2800" dirty="0" smtClean="0"/>
              <a:t>SBO= Small </a:t>
            </a:r>
            <a:r>
              <a:rPr lang="en-US" sz="2800" dirty="0" smtClean="0"/>
              <a:t>Bowel </a:t>
            </a:r>
            <a:r>
              <a:rPr lang="en-US" sz="2800" dirty="0"/>
              <a:t>O</a:t>
            </a:r>
            <a:r>
              <a:rPr lang="en-US" sz="2800" dirty="0" smtClean="0"/>
              <a:t>bstruction</a:t>
            </a:r>
            <a:r>
              <a:rPr lang="ar-IQ" sz="2800" dirty="0" smtClean="0"/>
              <a:t> </a:t>
            </a:r>
            <a:r>
              <a:rPr lang="ar-IQ" sz="2800" dirty="0" smtClean="0"/>
              <a:t>انسداد الامعاء الدقيقة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UTI= Urinary </a:t>
            </a:r>
            <a:r>
              <a:rPr lang="en-US" sz="2800" dirty="0" smtClean="0"/>
              <a:t>Tract </a:t>
            </a:r>
            <a:r>
              <a:rPr lang="en-US" sz="2800" dirty="0"/>
              <a:t>I</a:t>
            </a:r>
            <a:r>
              <a:rPr lang="en-US" sz="2800" dirty="0" smtClean="0"/>
              <a:t>nfection </a:t>
            </a:r>
            <a:r>
              <a:rPr lang="ar-IQ" sz="2800" dirty="0" smtClean="0"/>
              <a:t>التهاب المجاري البولية</a:t>
            </a:r>
            <a:endParaRPr lang="en-US" sz="2800" dirty="0" smtClean="0"/>
          </a:p>
          <a:p>
            <a:r>
              <a:rPr lang="en-US" sz="2800" dirty="0" smtClean="0"/>
              <a:t>URI= Upper </a:t>
            </a:r>
            <a:r>
              <a:rPr lang="en-US" sz="2800" dirty="0" smtClean="0"/>
              <a:t>Respiratory </a:t>
            </a:r>
            <a:r>
              <a:rPr lang="en-US" sz="2800" dirty="0" smtClean="0"/>
              <a:t>tract </a:t>
            </a:r>
            <a:r>
              <a:rPr lang="en-US" sz="2800" dirty="0" smtClean="0"/>
              <a:t>Infection </a:t>
            </a:r>
            <a:r>
              <a:rPr lang="ar-IQ" sz="2800" dirty="0" smtClean="0"/>
              <a:t>التهاب المسلك التنفسية العليا</a:t>
            </a:r>
            <a:endParaRPr lang="en-US" sz="2800" dirty="0" smtClean="0"/>
          </a:p>
          <a:p>
            <a:r>
              <a:rPr lang="en-US" sz="2800" dirty="0" smtClean="0"/>
              <a:t> DVT = Deep venous </a:t>
            </a:r>
            <a:r>
              <a:rPr lang="en-US" sz="2800" dirty="0" smtClean="0"/>
              <a:t>Thrombosis</a:t>
            </a:r>
            <a:r>
              <a:rPr lang="ar-IQ" sz="2800" dirty="0" smtClean="0"/>
              <a:t>تخثر الاودة العميقة</a:t>
            </a:r>
            <a:endParaRPr lang="en-US" sz="2800" dirty="0" smtClean="0"/>
          </a:p>
          <a:p>
            <a:r>
              <a:rPr lang="en-US" sz="2800" dirty="0" smtClean="0"/>
              <a:t>VT= Ventricular </a:t>
            </a:r>
            <a:r>
              <a:rPr lang="en-US" sz="2800" dirty="0" smtClean="0"/>
              <a:t>Tachycardia </a:t>
            </a:r>
            <a:r>
              <a:rPr lang="ar-IQ" sz="2800" dirty="0" smtClean="0"/>
              <a:t>تسارع ضربات البطين</a:t>
            </a:r>
            <a:endParaRPr lang="en-US" sz="2800" dirty="0" smtClean="0"/>
          </a:p>
          <a:p>
            <a:r>
              <a:rPr lang="en-US" sz="2800" dirty="0" smtClean="0"/>
              <a:t>RA= Rheumatoid </a:t>
            </a:r>
            <a:r>
              <a:rPr lang="en-US" sz="2800" dirty="0" smtClean="0"/>
              <a:t>Arthritis </a:t>
            </a:r>
            <a:r>
              <a:rPr lang="ar-IQ" sz="2800" dirty="0" smtClean="0"/>
              <a:t> </a:t>
            </a:r>
            <a:r>
              <a:rPr lang="ar-IQ" sz="2800" dirty="0" smtClean="0"/>
              <a:t>اتهاب المفاصل الروماتزمي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5374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LA  = Left atrium</a:t>
            </a:r>
            <a:r>
              <a:rPr lang="ar-IQ" sz="3200" dirty="0" smtClean="0"/>
              <a:t> الاذين الايسر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RA = Right atrium</a:t>
            </a:r>
          </a:p>
          <a:p>
            <a:r>
              <a:rPr lang="en-US" sz="3200" dirty="0" smtClean="0"/>
              <a:t>LV= Left ventricle </a:t>
            </a:r>
          </a:p>
          <a:p>
            <a:r>
              <a:rPr lang="en-US" sz="3200" dirty="0" smtClean="0"/>
              <a:t>RV= Right ventricle </a:t>
            </a:r>
          </a:p>
          <a:p>
            <a:r>
              <a:rPr lang="en-US" sz="3200" dirty="0" smtClean="0"/>
              <a:t>ABD= Abdomen </a:t>
            </a:r>
          </a:p>
          <a:p>
            <a:r>
              <a:rPr lang="en-US" sz="3200" dirty="0" smtClean="0"/>
              <a:t>CBD= </a:t>
            </a:r>
            <a:r>
              <a:rPr lang="en-US" sz="3200" dirty="0" smtClean="0"/>
              <a:t> </a:t>
            </a:r>
            <a:r>
              <a:rPr lang="en-US" sz="3200" dirty="0"/>
              <a:t>C</a:t>
            </a:r>
            <a:r>
              <a:rPr lang="en-US" sz="3200" dirty="0" smtClean="0"/>
              <a:t>ommon </a:t>
            </a:r>
            <a:r>
              <a:rPr lang="en-US" sz="3200" dirty="0"/>
              <a:t>B</a:t>
            </a:r>
            <a:r>
              <a:rPr lang="en-US" sz="3200" dirty="0" smtClean="0"/>
              <a:t>ile </a:t>
            </a:r>
            <a:r>
              <a:rPr lang="en-US" sz="3200" dirty="0"/>
              <a:t>D</a:t>
            </a:r>
            <a:r>
              <a:rPr lang="en-US" sz="3200" dirty="0" smtClean="0"/>
              <a:t>uct </a:t>
            </a:r>
            <a:r>
              <a:rPr lang="ar-IQ" sz="3200" dirty="0" smtClean="0"/>
              <a:t>قناة الصفراء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9077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Biopsy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FNA= Fine needle aspiration </a:t>
            </a:r>
            <a:r>
              <a:rPr lang="ar-IQ" sz="3200" dirty="0"/>
              <a:t>خزعة بالإبرة (بالإنجليزية: </a:t>
            </a:r>
            <a:r>
              <a:rPr lang="en-US" sz="3200" dirty="0"/>
              <a:t>fine-needle aspiration)‏ </a:t>
            </a:r>
            <a:r>
              <a:rPr lang="ar-IQ" sz="3200" dirty="0"/>
              <a:t>هو نوع من أنواع سحب العينات (الخزعات) تستخدم فيه إبرة رفيعة للحصول على عينات من الخلايا.</a:t>
            </a:r>
          </a:p>
          <a:p>
            <a:r>
              <a:rPr lang="en-US" sz="3200" dirty="0" smtClean="0"/>
              <a:t>PT = Physical therapy </a:t>
            </a:r>
            <a:r>
              <a:rPr lang="ar-IQ" sz="3200" dirty="0"/>
              <a:t>العلاج الفيزيائي (</a:t>
            </a:r>
            <a:r>
              <a:rPr lang="en-US" sz="3200" dirty="0"/>
              <a:t>PT) · </a:t>
            </a:r>
            <a:r>
              <a:rPr lang="ar-IQ" sz="3200" dirty="0"/>
              <a:t>تمارين النطاق الحركي · تمارين تقوية العضلات · تمارين التنسيق والتوازن · تمارين السير (المشي) · تمارين التكيّف العامة · التدريب على التنقل.</a:t>
            </a:r>
          </a:p>
          <a:p>
            <a:r>
              <a:rPr lang="en-US" sz="3200" dirty="0" smtClean="0"/>
              <a:t>NGT</a:t>
            </a:r>
            <a:r>
              <a:rPr lang="en-US" sz="3200" dirty="0" smtClean="0"/>
              <a:t>= Nasogastric tube</a:t>
            </a:r>
            <a:r>
              <a:rPr lang="ar-IQ" sz="3200" dirty="0"/>
              <a:t>أُنْبوبٌ أَنْفِيٌّ مَعِدِيّ 	</a:t>
            </a:r>
            <a:endParaRPr lang="en-US" sz="3200" dirty="0" smtClean="0"/>
          </a:p>
          <a:p>
            <a:r>
              <a:rPr lang="en-US" sz="3200" dirty="0" smtClean="0"/>
              <a:t>PRE-OP = Preoperative </a:t>
            </a:r>
            <a:r>
              <a:rPr lang="ar-IQ" sz="3200" dirty="0" smtClean="0"/>
              <a:t> قبل العملية </a:t>
            </a:r>
            <a:endParaRPr lang="en-US" sz="3200" dirty="0" smtClean="0"/>
          </a:p>
          <a:p>
            <a:r>
              <a:rPr lang="en-US" sz="3200" dirty="0" smtClean="0"/>
              <a:t>POST-OP= Postoperative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2817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12152" y="332656"/>
            <a:ext cx="8229600" cy="1143000"/>
          </a:xfrm>
        </p:spPr>
        <p:txBody>
          <a:bodyPr/>
          <a:lstStyle/>
          <a:p>
            <a:r>
              <a:rPr lang="en-US" sz="5400" dirty="0">
                <a:solidFill>
                  <a:schemeClr val="folHlink"/>
                </a:solidFill>
              </a:rPr>
              <a:t>    </a:t>
            </a:r>
            <a:r>
              <a:rPr lang="en-US" sz="5400" dirty="0" smtClean="0">
                <a:solidFill>
                  <a:schemeClr val="folHlink"/>
                </a:solidFill>
              </a:rPr>
              <a:t>Big Thanks                </a:t>
            </a:r>
            <a:endParaRPr lang="ar-IQ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3816424" cy="272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142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89"/>
    </mc:Choice>
    <mc:Fallback xmlns="">
      <p:transition spd="slow" advTm="11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80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766</TotalTime>
  <Words>1239</Words>
  <Application>Microsoft Office PowerPoint</Application>
  <PresentationFormat>عرض على الشاشة (3:4)‏</PresentationFormat>
  <Paragraphs>176</Paragraphs>
  <Slides>35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36" baseType="lpstr">
      <vt:lpstr>تدفق</vt:lpstr>
      <vt:lpstr>Terminology musculoskeletal system lecture (6).</vt:lpstr>
      <vt:lpstr>Learning objectives :</vt:lpstr>
      <vt:lpstr>Structure and functions of muscul/o/skeletal system  الجهاز العضلي الهيكلي </vt:lpstr>
      <vt:lpstr>عرض تقديمي في PowerPoint</vt:lpstr>
      <vt:lpstr>عرض تقديمي في PowerPoint</vt:lpstr>
      <vt:lpstr>Common bone categories اصناف او انوع العظام </vt:lpstr>
      <vt:lpstr>عرض تقديمي في PowerPoint</vt:lpstr>
      <vt:lpstr>Parts of long bones:</vt:lpstr>
      <vt:lpstr>عرض تقديمي في PowerPoint</vt:lpstr>
      <vt:lpstr>عرض تقديمي في PowerPoint</vt:lpstr>
      <vt:lpstr>عرض تقديمي في PowerPoint</vt:lpstr>
      <vt:lpstr>Sinuses are cavities that reduce the weight of the bone </vt:lpstr>
      <vt:lpstr>Facial bones </vt:lpstr>
      <vt:lpstr>Spinal colum consists of five sets : cervical =7, thoracic -12 lumber =5. sacrum=5 , coccyx =1</vt:lpstr>
      <vt:lpstr>Bones of the chest</vt:lpstr>
      <vt:lpstr>عرض تقديمي في PowerPoint</vt:lpstr>
      <vt:lpstr>عرض تقديمي في PowerPoint</vt:lpstr>
      <vt:lpstr>العظم الحرقفى؛ العظم الحرقفيIlium, ischium الورك , العانة,</vt:lpstr>
      <vt:lpstr>Bones of the Extremities Upper Arm </vt:lpstr>
      <vt:lpstr>Bones of the Extremities Leg </vt:lpstr>
      <vt:lpstr>Muscles</vt:lpstr>
      <vt:lpstr>    Big Thanks                </vt:lpstr>
      <vt:lpstr>Lecture (7) common abbreviations بعض المختصرات الطبية </vt:lpstr>
      <vt:lpstr>Lecture (7) common abbreviations بعض المختصرات الطبية </vt:lpstr>
      <vt:lpstr>Vital signs </vt:lpstr>
      <vt:lpstr>Imaging test </vt:lpstr>
      <vt:lpstr>عرض تقديمي في PowerPoint</vt:lpstr>
      <vt:lpstr>عرض تقديمي في PowerPoint</vt:lpstr>
      <vt:lpstr>Medication </vt:lpstr>
      <vt:lpstr>Diagnosis or conditions </vt:lpstr>
      <vt:lpstr>عرض تقديمي في PowerPoint</vt:lpstr>
      <vt:lpstr>عرض تقديمي في PowerPoint</vt:lpstr>
      <vt:lpstr>Biopsy </vt:lpstr>
      <vt:lpstr>    Big Thanks                </vt:lpstr>
      <vt:lpstr>عرض تقديمي في PowerPoint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Terminology musculoskeletal system lecture (6).</dc:title>
  <dc:creator>DR.Ahmed Saker 2O11</dc:creator>
  <cp:lastModifiedBy>Maher</cp:lastModifiedBy>
  <cp:revision>85</cp:revision>
  <dcterms:created xsi:type="dcterms:W3CDTF">2022-03-13T03:15:18Z</dcterms:created>
  <dcterms:modified xsi:type="dcterms:W3CDTF">2024-01-06T03:33:30Z</dcterms:modified>
</cp:coreProperties>
</file>