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8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9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11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2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3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66" r:id="rId3"/>
    <p:sldMasterId id="2147483672" r:id="rId4"/>
    <p:sldMasterId id="2147483678" r:id="rId5"/>
    <p:sldMasterId id="2147483684" r:id="rId6"/>
    <p:sldMasterId id="2147483690" r:id="rId7"/>
    <p:sldMasterId id="2147483696" r:id="rId8"/>
    <p:sldMasterId id="2147483702" r:id="rId9"/>
    <p:sldMasterId id="2147483708" r:id="rId10"/>
    <p:sldMasterId id="2147483714" r:id="rId11"/>
    <p:sldMasterId id="2147483720" r:id="rId12"/>
    <p:sldMasterId id="2147483726" r:id="rId13"/>
    <p:sldMasterId id="2147483732" r:id="rId14"/>
    <p:sldMasterId id="2147483738" r:id="rId15"/>
    <p:sldMasterId id="2147483744" r:id="rId16"/>
    <p:sldMasterId id="2147483750" r:id="rId17"/>
  </p:sldMasterIdLst>
  <p:sldIdLst>
    <p:sldId id="256" r:id="rId18"/>
    <p:sldId id="260" r:id="rId19"/>
    <p:sldId id="257" r:id="rId20"/>
    <p:sldId id="258" r:id="rId21"/>
    <p:sldId id="261" r:id="rId22"/>
    <p:sldId id="263" r:id="rId23"/>
    <p:sldId id="265" r:id="rId24"/>
    <p:sldId id="266" r:id="rId25"/>
    <p:sldId id="280" r:id="rId26"/>
    <p:sldId id="281" r:id="rId27"/>
    <p:sldId id="282" r:id="rId28"/>
    <p:sldId id="268" r:id="rId29"/>
    <p:sldId id="269" r:id="rId30"/>
    <p:sldId id="270" r:id="rId31"/>
    <p:sldId id="271" r:id="rId32"/>
    <p:sldId id="272" r:id="rId33"/>
    <p:sldId id="273" r:id="rId34"/>
    <p:sldId id="275" r:id="rId35"/>
    <p:sldId id="276" r:id="rId36"/>
    <p:sldId id="277" r:id="rId37"/>
    <p:sldId id="279" r:id="rId38"/>
    <p:sldId id="278" r:id="rId39"/>
    <p:sldId id="274" r:id="rId40"/>
    <p:sldId id="267" r:id="rId41"/>
    <p:sldId id="264" r:id="rId42"/>
    <p:sldId id="262" r:id="rId43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4856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1399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93531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13201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30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52920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51262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98740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981854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89041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284581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390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07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983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21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372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09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662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25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68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775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16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0245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729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0505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934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251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274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6762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577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571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7606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3512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5701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4244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035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4067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205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0559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9680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078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267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227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7693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159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4997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967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2957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635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665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1996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454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1341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2241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3227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8941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9995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5022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792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015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0538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9050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925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789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5830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5895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478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329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7037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1106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8693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049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6372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756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417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1981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609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1856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430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437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6129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4654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1327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9777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484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2662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6652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434465"/>
            <a:ext cx="2647315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3628" y="1434465"/>
            <a:ext cx="2870200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1826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58805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90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5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5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F5DD6-CFB7-47A2-A600-1F5156543646}" type="datetimeFigureOut">
              <a:rPr lang="ar-IQ" smtClean="0"/>
              <a:t>25/06/1445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C59DE-7EF1-4954-971D-0D67727EA55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1949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4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35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00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9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7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5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64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62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44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4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9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9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66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80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725" y="887475"/>
            <a:ext cx="8718550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70175" y="1921891"/>
            <a:ext cx="581215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8828" y="6296263"/>
            <a:ext cx="256540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71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Digestive System Terms (8)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Professor </a:t>
            </a:r>
            <a:r>
              <a:rPr lang="en-US" dirty="0" err="1" smtClean="0"/>
              <a:t>Hasan</a:t>
            </a:r>
            <a:r>
              <a:rPr lang="en-US" dirty="0" smtClean="0"/>
              <a:t> </a:t>
            </a:r>
            <a:r>
              <a:rPr lang="en-US" dirty="0" err="1" smtClean="0"/>
              <a:t>Alwan</a:t>
            </a:r>
            <a:r>
              <a:rPr lang="en-US" dirty="0" smtClean="0"/>
              <a:t> </a:t>
            </a:r>
            <a:r>
              <a:rPr lang="en-US" dirty="0" err="1" smtClean="0"/>
              <a:t>Baiee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028642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dirty="0" smtClean="0"/>
              <a:t>2</a:t>
            </a:r>
          </a:p>
          <a:p>
            <a:pPr marL="0" indent="0" algn="l" rtl="0">
              <a:buNone/>
            </a:pPr>
            <a:r>
              <a:rPr lang="en-US" dirty="0" smtClean="0"/>
              <a:t>Objectives: you will be able to:</a:t>
            </a:r>
          </a:p>
          <a:p>
            <a:pPr marL="0" indent="0" algn="l" rtl="0">
              <a:buNone/>
            </a:pPr>
            <a:r>
              <a:rPr lang="en-US" dirty="0" smtClean="0"/>
              <a:t>•Name the parts of the digestive system and</a:t>
            </a:r>
          </a:p>
          <a:p>
            <a:pPr marL="0" indent="0" algn="l" rtl="0">
              <a:buNone/>
            </a:pPr>
            <a:r>
              <a:rPr lang="en-US" dirty="0" smtClean="0"/>
              <a:t>discuss the function of each part</a:t>
            </a:r>
          </a:p>
          <a:p>
            <a:pPr marL="0" indent="0" algn="l" rtl="0">
              <a:buNone/>
            </a:pPr>
            <a:r>
              <a:rPr lang="en-US" dirty="0" smtClean="0"/>
              <a:t>•Define combining forms used in building words that relate to the digestive system</a:t>
            </a:r>
          </a:p>
          <a:p>
            <a:pPr marL="0" indent="0" algn="l" rtl="0">
              <a:buNone/>
            </a:pPr>
            <a:r>
              <a:rPr lang="en-US" dirty="0" smtClean="0"/>
              <a:t>•Identify the meaning of related abbreviations of digestive system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625044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Digestive System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buNone/>
            </a:pPr>
            <a:endParaRPr lang="en-US" dirty="0" smtClean="0"/>
          </a:p>
          <a:p>
            <a:pPr algn="just" rtl="0"/>
            <a:r>
              <a:rPr lang="en-US" dirty="0" smtClean="0"/>
              <a:t>Parts of the Alimentary Canal</a:t>
            </a:r>
          </a:p>
          <a:p>
            <a:pPr marL="0" indent="0" algn="just" rtl="0">
              <a:buNone/>
            </a:pPr>
            <a:r>
              <a:rPr lang="en-US" dirty="0" smtClean="0"/>
              <a:t>Consists of the alimentary canal and several accessory organs.</a:t>
            </a:r>
          </a:p>
          <a:p>
            <a:pPr marL="0" indent="0" algn="just" rtl="0">
              <a:buNone/>
            </a:pPr>
            <a:r>
              <a:rPr lang="en-US" dirty="0" smtClean="0"/>
              <a:t>Parts of the Alimentary Canal: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/>
              <a:t>Mouth,     pharynx,     esophagus, stomach, small intestine,   large intestine, anal canal</a:t>
            </a:r>
          </a:p>
          <a:p>
            <a:pPr algn="just" rtl="0">
              <a:buFont typeface="Wingdings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8894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endParaRPr lang="ar-IQ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06275" cy="15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372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74228" y="6276847"/>
            <a:ext cx="2057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latin typeface="Times New Roman"/>
                <a:cs typeface="Times New Roman"/>
              </a:rPr>
              <a:t>24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569" y="217170"/>
            <a:ext cx="7795259" cy="5737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223" y="985983"/>
            <a:ext cx="3048006" cy="61423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5940" y="1156461"/>
            <a:ext cx="2738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FF00"/>
                </a:solidFill>
                <a:latin typeface="Arial Black"/>
                <a:cs typeface="Arial Black"/>
              </a:rPr>
              <a:t>Combining</a:t>
            </a:r>
            <a:r>
              <a:rPr sz="2400" spc="-95" dirty="0">
                <a:solidFill>
                  <a:srgbClr val="00FF00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srgbClr val="00FF00"/>
                </a:solidFill>
                <a:latin typeface="Arial Black"/>
                <a:cs typeface="Arial Black"/>
              </a:rPr>
              <a:t>Form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9420" y="985983"/>
            <a:ext cx="1744991" cy="61423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88340" y="3153536"/>
            <a:ext cx="11785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2400" spc="15" dirty="0">
                <a:latin typeface="Arial Black"/>
                <a:cs typeface="Arial Black"/>
              </a:rPr>
              <a:t>g</a:t>
            </a:r>
            <a:r>
              <a:rPr sz="2400" dirty="0">
                <a:latin typeface="Arial Black"/>
                <a:cs typeface="Arial Black"/>
              </a:rPr>
              <a:t>luc(</a:t>
            </a:r>
            <a:r>
              <a:rPr sz="2400" spc="-10" dirty="0">
                <a:latin typeface="Arial Black"/>
                <a:cs typeface="Arial Black"/>
              </a:rPr>
              <a:t>o</a:t>
            </a:r>
            <a:r>
              <a:rPr sz="2400" dirty="0">
                <a:latin typeface="Arial Black"/>
                <a:cs typeface="Arial Black"/>
              </a:rPr>
              <a:t>)</a:t>
            </a:r>
            <a:endParaRPr sz="2400">
              <a:latin typeface="Arial Black"/>
              <a:cs typeface="Arial Black"/>
            </a:endParaRPr>
          </a:p>
          <a:p>
            <a:pPr marL="12700" algn="l" rtl="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Arial Black"/>
                <a:cs typeface="Arial Black"/>
              </a:rPr>
              <a:t>glyc(o)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8340" y="4616957"/>
            <a:ext cx="1972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glycogen(o)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340" y="5348427"/>
            <a:ext cx="14084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h</a:t>
            </a:r>
            <a:r>
              <a:rPr sz="2400" spc="-15" dirty="0">
                <a:latin typeface="Arial Black"/>
                <a:cs typeface="Arial Black"/>
              </a:rPr>
              <a:t>e</a:t>
            </a:r>
            <a:r>
              <a:rPr sz="2400" dirty="0">
                <a:latin typeface="Arial Black"/>
                <a:cs typeface="Arial Black"/>
              </a:rPr>
              <a:t>p</a:t>
            </a:r>
            <a:r>
              <a:rPr sz="2400" spc="-50" dirty="0">
                <a:latin typeface="Arial Black"/>
                <a:cs typeface="Arial Black"/>
              </a:rPr>
              <a:t>a</a:t>
            </a:r>
            <a:r>
              <a:rPr sz="2400" dirty="0">
                <a:latin typeface="Arial Black"/>
                <a:cs typeface="Arial Black"/>
              </a:rPr>
              <a:t>t(o)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8340" y="6080252"/>
            <a:ext cx="872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i</a:t>
            </a:r>
            <a:r>
              <a:rPr sz="2400" spc="5" dirty="0">
                <a:latin typeface="Arial Black"/>
                <a:cs typeface="Arial Black"/>
              </a:rPr>
              <a:t>l</a:t>
            </a:r>
            <a:r>
              <a:rPr sz="2400" dirty="0">
                <a:latin typeface="Arial Black"/>
                <a:cs typeface="Arial Black"/>
              </a:rPr>
              <a:t>e(</a:t>
            </a:r>
            <a:r>
              <a:rPr sz="2400" spc="-10" dirty="0">
                <a:latin typeface="Arial Black"/>
                <a:cs typeface="Arial Black"/>
              </a:rPr>
              <a:t>o</a:t>
            </a:r>
            <a:r>
              <a:rPr sz="2400" dirty="0">
                <a:latin typeface="Arial Black"/>
                <a:cs typeface="Arial Black"/>
              </a:rPr>
              <a:t>)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37428" y="3062096"/>
            <a:ext cx="1330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2400" spc="15" dirty="0">
                <a:latin typeface="Arial Black"/>
                <a:cs typeface="Arial Black"/>
              </a:rPr>
              <a:t>g</a:t>
            </a:r>
            <a:r>
              <a:rPr sz="2400" dirty="0">
                <a:latin typeface="Arial Black"/>
                <a:cs typeface="Arial Black"/>
              </a:rPr>
              <a:t>luc</a:t>
            </a:r>
            <a:r>
              <a:rPr sz="2400" spc="-10" dirty="0">
                <a:latin typeface="Arial Black"/>
                <a:cs typeface="Arial Black"/>
              </a:rPr>
              <a:t>o</a:t>
            </a:r>
            <a:r>
              <a:rPr sz="2400" dirty="0">
                <a:latin typeface="Arial Black"/>
                <a:cs typeface="Arial Black"/>
              </a:rPr>
              <a:t>se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05000" y="3352800"/>
            <a:ext cx="3352800" cy="0"/>
          </a:xfrm>
          <a:custGeom>
            <a:avLst/>
            <a:gdLst/>
            <a:ahLst/>
            <a:cxnLst/>
            <a:rect l="l" t="t" r="r" b="b"/>
            <a:pathLst>
              <a:path w="3352800">
                <a:moveTo>
                  <a:pt x="0" y="0"/>
                </a:moveTo>
                <a:lnTo>
                  <a:pt x="3352800" y="0"/>
                </a:lnTo>
              </a:path>
            </a:pathLst>
          </a:custGeom>
          <a:ln w="38100">
            <a:solidFill>
              <a:srgbClr val="000066"/>
            </a:solidFill>
            <a:prstDash val="dot"/>
          </a:ln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337428" y="3900296"/>
            <a:ext cx="1532890" cy="1763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sugar</a:t>
            </a:r>
            <a:endParaRPr sz="2400">
              <a:latin typeface="Arial Black"/>
              <a:cs typeface="Arial Black"/>
            </a:endParaRPr>
          </a:p>
          <a:p>
            <a:pPr marL="88900" marR="5080" indent="-76200" algn="l" rtl="0">
              <a:lnSpc>
                <a:spcPct val="187500"/>
              </a:lnSpc>
            </a:pPr>
            <a:r>
              <a:rPr sz="2400" spc="15" dirty="0">
                <a:latin typeface="Arial Black"/>
                <a:cs typeface="Arial Black"/>
              </a:rPr>
              <a:t>g</a:t>
            </a:r>
            <a:r>
              <a:rPr sz="2400" spc="35" dirty="0">
                <a:latin typeface="Arial Black"/>
                <a:cs typeface="Arial Black"/>
              </a:rPr>
              <a:t>l</a:t>
            </a:r>
            <a:r>
              <a:rPr sz="2400" spc="-40" dirty="0">
                <a:latin typeface="Arial Black"/>
                <a:cs typeface="Arial Black"/>
              </a:rPr>
              <a:t>y</a:t>
            </a:r>
            <a:r>
              <a:rPr sz="2400" dirty="0">
                <a:latin typeface="Arial Black"/>
                <a:cs typeface="Arial Black"/>
              </a:rPr>
              <a:t>c</a:t>
            </a:r>
            <a:r>
              <a:rPr sz="2400" spc="-10" dirty="0">
                <a:latin typeface="Arial Black"/>
                <a:cs typeface="Arial Black"/>
              </a:rPr>
              <a:t>o</a:t>
            </a:r>
            <a:r>
              <a:rPr sz="2400" dirty="0">
                <a:latin typeface="Arial Black"/>
                <a:cs typeface="Arial Black"/>
              </a:rPr>
              <a:t>g</a:t>
            </a:r>
            <a:r>
              <a:rPr sz="2400" spc="-10" dirty="0">
                <a:latin typeface="Arial Black"/>
                <a:cs typeface="Arial Black"/>
              </a:rPr>
              <a:t>e</a:t>
            </a:r>
            <a:r>
              <a:rPr sz="2400" dirty="0">
                <a:latin typeface="Arial Black"/>
                <a:cs typeface="Arial Black"/>
              </a:rPr>
              <a:t>n  </a:t>
            </a:r>
            <a:r>
              <a:rPr sz="2400" spc="-15" dirty="0">
                <a:latin typeface="Arial Black"/>
                <a:cs typeface="Arial Black"/>
              </a:rPr>
              <a:t>liver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05000" y="4114800"/>
            <a:ext cx="3276600" cy="0"/>
          </a:xfrm>
          <a:custGeom>
            <a:avLst/>
            <a:gdLst/>
            <a:ahLst/>
            <a:cxnLst/>
            <a:rect l="l" t="t" r="r" b="b"/>
            <a:pathLst>
              <a:path w="3276600">
                <a:moveTo>
                  <a:pt x="0" y="0"/>
                </a:moveTo>
                <a:lnTo>
                  <a:pt x="3276600" y="0"/>
                </a:lnTo>
              </a:path>
            </a:pathLst>
          </a:custGeom>
          <a:ln w="38100">
            <a:solidFill>
              <a:srgbClr val="000066"/>
            </a:solidFill>
            <a:prstDash val="dot"/>
          </a:ln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43200" y="4800600"/>
            <a:ext cx="2514600" cy="0"/>
          </a:xfrm>
          <a:custGeom>
            <a:avLst/>
            <a:gdLst/>
            <a:ahLst/>
            <a:cxnLst/>
            <a:rect l="l" t="t" r="r" b="b"/>
            <a:pathLst>
              <a:path w="2514600">
                <a:moveTo>
                  <a:pt x="0" y="0"/>
                </a:moveTo>
                <a:lnTo>
                  <a:pt x="2514600" y="0"/>
                </a:lnTo>
              </a:path>
            </a:pathLst>
          </a:custGeom>
          <a:ln w="38100">
            <a:solidFill>
              <a:srgbClr val="000066"/>
            </a:solidFill>
            <a:prstDash val="dot"/>
          </a:ln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33600" y="5562600"/>
            <a:ext cx="3200400" cy="0"/>
          </a:xfrm>
          <a:custGeom>
            <a:avLst/>
            <a:gdLst/>
            <a:ahLst/>
            <a:cxnLst/>
            <a:rect l="l" t="t" r="r" b="b"/>
            <a:pathLst>
              <a:path w="3200400">
                <a:moveTo>
                  <a:pt x="0" y="0"/>
                </a:moveTo>
                <a:lnTo>
                  <a:pt x="3200400" y="0"/>
                </a:lnTo>
              </a:path>
            </a:pathLst>
          </a:custGeom>
          <a:ln w="38100">
            <a:solidFill>
              <a:srgbClr val="000066"/>
            </a:solidFill>
            <a:prstDash val="dot"/>
          </a:ln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97753" y="6007404"/>
            <a:ext cx="939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ile</a:t>
            </a:r>
            <a:r>
              <a:rPr sz="2400" spc="-15" dirty="0">
                <a:latin typeface="Arial Black"/>
                <a:cs typeface="Arial Black"/>
              </a:rPr>
              <a:t>u</a:t>
            </a:r>
            <a:r>
              <a:rPr sz="2400" dirty="0">
                <a:latin typeface="Arial Black"/>
                <a:cs typeface="Arial Black"/>
              </a:rPr>
              <a:t>m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600200" y="6248400"/>
            <a:ext cx="3733800" cy="0"/>
          </a:xfrm>
          <a:custGeom>
            <a:avLst/>
            <a:gdLst/>
            <a:ahLst/>
            <a:cxnLst/>
            <a:rect l="l" t="t" r="r" b="b"/>
            <a:pathLst>
              <a:path w="3733800">
                <a:moveTo>
                  <a:pt x="0" y="0"/>
                </a:moveTo>
                <a:lnTo>
                  <a:pt x="3733800" y="0"/>
                </a:lnTo>
              </a:path>
            </a:pathLst>
          </a:custGeom>
          <a:ln w="38100">
            <a:solidFill>
              <a:srgbClr val="000066"/>
            </a:solidFill>
            <a:prstDash val="dot"/>
          </a:ln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23" name="عنوان 2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1285462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74228" y="6276847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imes New Roman"/>
                <a:cs typeface="Times New Roman"/>
              </a:rPr>
              <a:t>26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569" y="217170"/>
            <a:ext cx="7795259" cy="5737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423" y="995127"/>
            <a:ext cx="3048006" cy="61423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2140" y="1004061"/>
            <a:ext cx="273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FF00"/>
                </a:solidFill>
              </a:rPr>
              <a:t>Combining</a:t>
            </a:r>
            <a:r>
              <a:rPr spc="-90" dirty="0">
                <a:solidFill>
                  <a:srgbClr val="00FF00"/>
                </a:solidFill>
              </a:rPr>
              <a:t> </a:t>
            </a:r>
            <a:r>
              <a:rPr spc="5" dirty="0">
                <a:solidFill>
                  <a:srgbClr val="00FF00"/>
                </a:solidFill>
              </a:rPr>
              <a:t>Form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4220" y="995127"/>
            <a:ext cx="1744991" cy="61423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261228" y="1004061"/>
            <a:ext cx="2965450" cy="475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>
              <a:spcBef>
                <a:spcPts val="100"/>
              </a:spcBef>
            </a:pPr>
            <a:r>
              <a:rPr sz="2400" spc="-5" dirty="0">
                <a:solidFill>
                  <a:srgbClr val="00FF00"/>
                </a:solidFill>
                <a:latin typeface="Arial Black"/>
                <a:cs typeface="Arial Black"/>
              </a:rPr>
              <a:t>Meaning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1118870">
              <a:lnSpc>
                <a:spcPct val="200000"/>
              </a:lnSpc>
              <a:spcBef>
                <a:spcPts val="750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anus,</a:t>
            </a:r>
            <a:r>
              <a:rPr sz="2000" spc="-8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rectum </a:t>
            </a:r>
            <a:r>
              <a:rPr sz="2000" spc="-6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pylorus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rectum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>
              <a:spcBef>
                <a:spcPts val="2400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saliva,</a:t>
            </a:r>
            <a:r>
              <a:rPr sz="2000" spc="-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15" dirty="0">
                <a:solidFill>
                  <a:prstClr val="black"/>
                </a:solidFill>
                <a:latin typeface="Arial Black"/>
                <a:cs typeface="Arial Black"/>
              </a:rPr>
              <a:t>salivary</a:t>
            </a:r>
            <a:r>
              <a:rPr sz="2000" spc="-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gland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993775" algn="just">
              <a:lnSpc>
                <a:spcPct val="200000"/>
              </a:lnSpc>
            </a:pPr>
            <a:r>
              <a:rPr sz="2000" spc="15" dirty="0">
                <a:solidFill>
                  <a:prstClr val="black"/>
                </a:solidFill>
                <a:latin typeface="Arial Black"/>
                <a:cs typeface="Arial Black"/>
              </a:rPr>
              <a:t>salivary</a:t>
            </a:r>
            <a:r>
              <a:rPr sz="2000" spc="-9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gland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sigmoid colon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fats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4540" y="1769186"/>
            <a:ext cx="1567180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proct(o)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490220">
              <a:lnSpc>
                <a:spcPct val="200000"/>
              </a:lnSpc>
            </a:pPr>
            <a:r>
              <a:rPr sz="2000" spc="-40" dirty="0">
                <a:solidFill>
                  <a:prstClr val="black"/>
                </a:solidFill>
                <a:latin typeface="Arial Black"/>
                <a:cs typeface="Arial Black"/>
              </a:rPr>
              <a:t>p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ylor(o) 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rect(o)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sial(o)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5080">
              <a:lnSpc>
                <a:spcPct val="200000"/>
              </a:lnSpc>
              <a:spcBef>
                <a:spcPts val="5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sialad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e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n(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o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)  sigmoid(o)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steat(o)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stomat(o)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81200" y="1924050"/>
            <a:ext cx="3124200" cy="114300"/>
          </a:xfrm>
          <a:custGeom>
            <a:avLst/>
            <a:gdLst/>
            <a:ahLst/>
            <a:cxnLst/>
            <a:rect l="l" t="t" r="r" b="b"/>
            <a:pathLst>
              <a:path w="3124200" h="114300">
                <a:moveTo>
                  <a:pt x="3009900" y="0"/>
                </a:moveTo>
                <a:lnTo>
                  <a:pt x="3009900" y="114300"/>
                </a:lnTo>
                <a:lnTo>
                  <a:pt x="3086100" y="76200"/>
                </a:lnTo>
                <a:lnTo>
                  <a:pt x="3028950" y="76200"/>
                </a:lnTo>
                <a:lnTo>
                  <a:pt x="3028950" y="38100"/>
                </a:lnTo>
                <a:lnTo>
                  <a:pt x="3086100" y="38100"/>
                </a:lnTo>
                <a:lnTo>
                  <a:pt x="3009900" y="0"/>
                </a:lnTo>
                <a:close/>
              </a:path>
              <a:path w="3124200" h="114300">
                <a:moveTo>
                  <a:pt x="30099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009900" y="76200"/>
                </a:lnTo>
                <a:lnTo>
                  <a:pt x="3009900" y="38100"/>
                </a:lnTo>
                <a:close/>
              </a:path>
              <a:path w="3124200" h="114300">
                <a:moveTo>
                  <a:pt x="3086100" y="38100"/>
                </a:moveTo>
                <a:lnTo>
                  <a:pt x="3028950" y="38100"/>
                </a:lnTo>
                <a:lnTo>
                  <a:pt x="3028950" y="76200"/>
                </a:lnTo>
                <a:lnTo>
                  <a:pt x="3086100" y="76200"/>
                </a:lnTo>
                <a:lnTo>
                  <a:pt x="3124200" y="57150"/>
                </a:lnTo>
                <a:lnTo>
                  <a:pt x="30861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05000" y="2533650"/>
            <a:ext cx="3276600" cy="114300"/>
          </a:xfrm>
          <a:custGeom>
            <a:avLst/>
            <a:gdLst/>
            <a:ahLst/>
            <a:cxnLst/>
            <a:rect l="l" t="t" r="r" b="b"/>
            <a:pathLst>
              <a:path w="3276600" h="114300">
                <a:moveTo>
                  <a:pt x="3162300" y="0"/>
                </a:moveTo>
                <a:lnTo>
                  <a:pt x="3162300" y="114300"/>
                </a:lnTo>
                <a:lnTo>
                  <a:pt x="3238500" y="76200"/>
                </a:lnTo>
                <a:lnTo>
                  <a:pt x="3181350" y="76200"/>
                </a:lnTo>
                <a:lnTo>
                  <a:pt x="3181350" y="38100"/>
                </a:lnTo>
                <a:lnTo>
                  <a:pt x="3238500" y="38100"/>
                </a:lnTo>
                <a:lnTo>
                  <a:pt x="3162300" y="0"/>
                </a:lnTo>
                <a:close/>
              </a:path>
              <a:path w="3276600" h="114300">
                <a:moveTo>
                  <a:pt x="31623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162300" y="76200"/>
                </a:lnTo>
                <a:lnTo>
                  <a:pt x="3162300" y="38100"/>
                </a:lnTo>
                <a:close/>
              </a:path>
              <a:path w="3276600" h="114300">
                <a:moveTo>
                  <a:pt x="3238500" y="38100"/>
                </a:moveTo>
                <a:lnTo>
                  <a:pt x="3181350" y="38100"/>
                </a:lnTo>
                <a:lnTo>
                  <a:pt x="3181350" y="76200"/>
                </a:lnTo>
                <a:lnTo>
                  <a:pt x="3238500" y="76200"/>
                </a:lnTo>
                <a:lnTo>
                  <a:pt x="3276600" y="57150"/>
                </a:lnTo>
                <a:lnTo>
                  <a:pt x="32385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52600" y="3143250"/>
            <a:ext cx="3352800" cy="114300"/>
          </a:xfrm>
          <a:custGeom>
            <a:avLst/>
            <a:gdLst/>
            <a:ahLst/>
            <a:cxnLst/>
            <a:rect l="l" t="t" r="r" b="b"/>
            <a:pathLst>
              <a:path w="3352800" h="114300">
                <a:moveTo>
                  <a:pt x="3238500" y="0"/>
                </a:moveTo>
                <a:lnTo>
                  <a:pt x="3238500" y="114300"/>
                </a:lnTo>
                <a:lnTo>
                  <a:pt x="3314700" y="76200"/>
                </a:lnTo>
                <a:lnTo>
                  <a:pt x="3257550" y="76200"/>
                </a:lnTo>
                <a:lnTo>
                  <a:pt x="3257550" y="38100"/>
                </a:lnTo>
                <a:lnTo>
                  <a:pt x="3314700" y="38100"/>
                </a:lnTo>
                <a:lnTo>
                  <a:pt x="3238500" y="0"/>
                </a:lnTo>
                <a:close/>
              </a:path>
              <a:path w="3352800" h="114300">
                <a:moveTo>
                  <a:pt x="32385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238500" y="76200"/>
                </a:lnTo>
                <a:lnTo>
                  <a:pt x="3238500" y="38100"/>
                </a:lnTo>
                <a:close/>
              </a:path>
              <a:path w="3352800" h="114300">
                <a:moveTo>
                  <a:pt x="3314700" y="38100"/>
                </a:moveTo>
                <a:lnTo>
                  <a:pt x="3257550" y="38100"/>
                </a:lnTo>
                <a:lnTo>
                  <a:pt x="3257550" y="76200"/>
                </a:lnTo>
                <a:lnTo>
                  <a:pt x="3314700" y="76200"/>
                </a:lnTo>
                <a:lnTo>
                  <a:pt x="3352800" y="57150"/>
                </a:lnTo>
                <a:lnTo>
                  <a:pt x="33147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76400" y="3752850"/>
            <a:ext cx="3505200" cy="114300"/>
          </a:xfrm>
          <a:custGeom>
            <a:avLst/>
            <a:gdLst/>
            <a:ahLst/>
            <a:cxnLst/>
            <a:rect l="l" t="t" r="r" b="b"/>
            <a:pathLst>
              <a:path w="3505200" h="114300">
                <a:moveTo>
                  <a:pt x="3390900" y="0"/>
                </a:moveTo>
                <a:lnTo>
                  <a:pt x="3390900" y="114300"/>
                </a:lnTo>
                <a:lnTo>
                  <a:pt x="3467100" y="76200"/>
                </a:lnTo>
                <a:lnTo>
                  <a:pt x="3409950" y="76200"/>
                </a:lnTo>
                <a:lnTo>
                  <a:pt x="3409950" y="38100"/>
                </a:lnTo>
                <a:lnTo>
                  <a:pt x="3467100" y="38100"/>
                </a:lnTo>
                <a:lnTo>
                  <a:pt x="3390900" y="0"/>
                </a:lnTo>
                <a:close/>
              </a:path>
              <a:path w="3505200" h="114300">
                <a:moveTo>
                  <a:pt x="33909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390900" y="76200"/>
                </a:lnTo>
                <a:lnTo>
                  <a:pt x="3390900" y="38100"/>
                </a:lnTo>
                <a:close/>
              </a:path>
              <a:path w="3505200" h="114300">
                <a:moveTo>
                  <a:pt x="3467100" y="38100"/>
                </a:moveTo>
                <a:lnTo>
                  <a:pt x="3409950" y="38100"/>
                </a:lnTo>
                <a:lnTo>
                  <a:pt x="3409950" y="76200"/>
                </a:lnTo>
                <a:lnTo>
                  <a:pt x="3467100" y="76200"/>
                </a:lnTo>
                <a:lnTo>
                  <a:pt x="3505200" y="57150"/>
                </a:lnTo>
                <a:lnTo>
                  <a:pt x="34671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362200" y="4362450"/>
            <a:ext cx="2819400" cy="114300"/>
          </a:xfrm>
          <a:custGeom>
            <a:avLst/>
            <a:gdLst/>
            <a:ahLst/>
            <a:cxnLst/>
            <a:rect l="l" t="t" r="r" b="b"/>
            <a:pathLst>
              <a:path w="2819400" h="114300">
                <a:moveTo>
                  <a:pt x="2705100" y="0"/>
                </a:moveTo>
                <a:lnTo>
                  <a:pt x="2705100" y="114300"/>
                </a:lnTo>
                <a:lnTo>
                  <a:pt x="2781300" y="76200"/>
                </a:lnTo>
                <a:lnTo>
                  <a:pt x="2724150" y="76200"/>
                </a:lnTo>
                <a:lnTo>
                  <a:pt x="2724150" y="38100"/>
                </a:lnTo>
                <a:lnTo>
                  <a:pt x="2781300" y="38100"/>
                </a:lnTo>
                <a:lnTo>
                  <a:pt x="2705100" y="0"/>
                </a:lnTo>
                <a:close/>
              </a:path>
              <a:path w="2819400" h="114300">
                <a:moveTo>
                  <a:pt x="27051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705100" y="76200"/>
                </a:lnTo>
                <a:lnTo>
                  <a:pt x="2705100" y="38100"/>
                </a:lnTo>
                <a:close/>
              </a:path>
              <a:path w="2819400" h="114300">
                <a:moveTo>
                  <a:pt x="2781300" y="38100"/>
                </a:moveTo>
                <a:lnTo>
                  <a:pt x="2724150" y="38100"/>
                </a:lnTo>
                <a:lnTo>
                  <a:pt x="2724150" y="76200"/>
                </a:lnTo>
                <a:lnTo>
                  <a:pt x="2781300" y="76200"/>
                </a:lnTo>
                <a:lnTo>
                  <a:pt x="2819400" y="57150"/>
                </a:lnTo>
                <a:lnTo>
                  <a:pt x="27813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86000" y="4972050"/>
            <a:ext cx="2895600" cy="114300"/>
          </a:xfrm>
          <a:custGeom>
            <a:avLst/>
            <a:gdLst/>
            <a:ahLst/>
            <a:cxnLst/>
            <a:rect l="l" t="t" r="r" b="b"/>
            <a:pathLst>
              <a:path w="2895600" h="114300">
                <a:moveTo>
                  <a:pt x="2781300" y="0"/>
                </a:moveTo>
                <a:lnTo>
                  <a:pt x="2781300" y="114300"/>
                </a:lnTo>
                <a:lnTo>
                  <a:pt x="2857500" y="76200"/>
                </a:lnTo>
                <a:lnTo>
                  <a:pt x="2800350" y="76200"/>
                </a:lnTo>
                <a:lnTo>
                  <a:pt x="2800350" y="38100"/>
                </a:lnTo>
                <a:lnTo>
                  <a:pt x="2857500" y="38100"/>
                </a:lnTo>
                <a:lnTo>
                  <a:pt x="2781300" y="0"/>
                </a:lnTo>
                <a:close/>
              </a:path>
              <a:path w="2895600" h="114300">
                <a:moveTo>
                  <a:pt x="27813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781300" y="76200"/>
                </a:lnTo>
                <a:lnTo>
                  <a:pt x="2781300" y="38100"/>
                </a:lnTo>
                <a:close/>
              </a:path>
              <a:path w="2895600" h="114300">
                <a:moveTo>
                  <a:pt x="2857500" y="38100"/>
                </a:moveTo>
                <a:lnTo>
                  <a:pt x="2800350" y="38100"/>
                </a:lnTo>
                <a:lnTo>
                  <a:pt x="2800350" y="76200"/>
                </a:lnTo>
                <a:lnTo>
                  <a:pt x="2857500" y="76200"/>
                </a:lnTo>
                <a:lnTo>
                  <a:pt x="2895600" y="57150"/>
                </a:lnTo>
                <a:lnTo>
                  <a:pt x="28575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81200" y="5505450"/>
            <a:ext cx="3276600" cy="114300"/>
          </a:xfrm>
          <a:custGeom>
            <a:avLst/>
            <a:gdLst/>
            <a:ahLst/>
            <a:cxnLst/>
            <a:rect l="l" t="t" r="r" b="b"/>
            <a:pathLst>
              <a:path w="3276600" h="114300">
                <a:moveTo>
                  <a:pt x="3162300" y="0"/>
                </a:moveTo>
                <a:lnTo>
                  <a:pt x="3162300" y="114300"/>
                </a:lnTo>
                <a:lnTo>
                  <a:pt x="3238500" y="76200"/>
                </a:lnTo>
                <a:lnTo>
                  <a:pt x="3181350" y="76200"/>
                </a:lnTo>
                <a:lnTo>
                  <a:pt x="3181350" y="38100"/>
                </a:lnTo>
                <a:lnTo>
                  <a:pt x="3238500" y="38100"/>
                </a:lnTo>
                <a:lnTo>
                  <a:pt x="3162300" y="0"/>
                </a:lnTo>
                <a:close/>
              </a:path>
              <a:path w="3276600" h="114300">
                <a:moveTo>
                  <a:pt x="31623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162300" y="76200"/>
                </a:lnTo>
                <a:lnTo>
                  <a:pt x="3162300" y="38100"/>
                </a:lnTo>
                <a:close/>
              </a:path>
              <a:path w="3276600" h="114300">
                <a:moveTo>
                  <a:pt x="3238500" y="38100"/>
                </a:moveTo>
                <a:lnTo>
                  <a:pt x="3181350" y="38100"/>
                </a:lnTo>
                <a:lnTo>
                  <a:pt x="3181350" y="76200"/>
                </a:lnTo>
                <a:lnTo>
                  <a:pt x="3238500" y="76200"/>
                </a:lnTo>
                <a:lnTo>
                  <a:pt x="3276600" y="57150"/>
                </a:lnTo>
                <a:lnTo>
                  <a:pt x="32385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37428" y="6037579"/>
            <a:ext cx="9010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mo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u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th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209800" y="6191250"/>
            <a:ext cx="3048000" cy="114300"/>
          </a:xfrm>
          <a:custGeom>
            <a:avLst/>
            <a:gdLst/>
            <a:ahLst/>
            <a:cxnLst/>
            <a:rect l="l" t="t" r="r" b="b"/>
            <a:pathLst>
              <a:path w="3048000" h="114300">
                <a:moveTo>
                  <a:pt x="2933700" y="0"/>
                </a:moveTo>
                <a:lnTo>
                  <a:pt x="2933700" y="114300"/>
                </a:lnTo>
                <a:lnTo>
                  <a:pt x="3009900" y="76200"/>
                </a:lnTo>
                <a:lnTo>
                  <a:pt x="2952750" y="76200"/>
                </a:lnTo>
                <a:lnTo>
                  <a:pt x="2952750" y="38100"/>
                </a:lnTo>
                <a:lnTo>
                  <a:pt x="3009900" y="38100"/>
                </a:lnTo>
                <a:lnTo>
                  <a:pt x="2933700" y="0"/>
                </a:lnTo>
                <a:close/>
              </a:path>
              <a:path w="3048000" h="114300">
                <a:moveTo>
                  <a:pt x="29337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933700" y="76200"/>
                </a:lnTo>
                <a:lnTo>
                  <a:pt x="2933700" y="38100"/>
                </a:lnTo>
                <a:close/>
              </a:path>
              <a:path w="3048000" h="114300">
                <a:moveTo>
                  <a:pt x="3009900" y="38100"/>
                </a:moveTo>
                <a:lnTo>
                  <a:pt x="2952750" y="38100"/>
                </a:lnTo>
                <a:lnTo>
                  <a:pt x="2952750" y="76200"/>
                </a:lnTo>
                <a:lnTo>
                  <a:pt x="3009900" y="76200"/>
                </a:lnTo>
                <a:lnTo>
                  <a:pt x="3048000" y="57150"/>
                </a:lnTo>
                <a:lnTo>
                  <a:pt x="30099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75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74228" y="6276847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imes New Roman"/>
                <a:cs typeface="Times New Roman"/>
              </a:rPr>
              <a:t>27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569" y="217170"/>
            <a:ext cx="7795259" cy="5737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27" y="995127"/>
            <a:ext cx="2455164" cy="61423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340" y="1004061"/>
            <a:ext cx="213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A</a:t>
            </a:r>
            <a:r>
              <a:rPr spc="20" dirty="0">
                <a:solidFill>
                  <a:srgbClr val="FFFFFF"/>
                </a:solidFill>
              </a:rPr>
              <a:t>b</a:t>
            </a:r>
            <a:r>
              <a:rPr dirty="0">
                <a:solidFill>
                  <a:srgbClr val="FFFFFF"/>
                </a:solidFill>
              </a:rPr>
              <a:t>b</a:t>
            </a:r>
            <a:r>
              <a:rPr spc="30" dirty="0">
                <a:solidFill>
                  <a:srgbClr val="FFFFFF"/>
                </a:solidFill>
              </a:rPr>
              <a:t>r</a:t>
            </a:r>
            <a:r>
              <a:rPr spc="-6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vi</a:t>
            </a:r>
            <a:r>
              <a:rPr spc="-40" dirty="0">
                <a:solidFill>
                  <a:srgbClr val="FFFFFF"/>
                </a:solidFill>
              </a:rPr>
              <a:t>a</a:t>
            </a:r>
            <a:r>
              <a:rPr dirty="0">
                <a:solidFill>
                  <a:srgbClr val="FFFFFF"/>
                </a:solidFill>
              </a:rPr>
              <a:t>t</a:t>
            </a:r>
            <a:r>
              <a:rPr spc="5" dirty="0">
                <a:solidFill>
                  <a:srgbClr val="FFFFFF"/>
                </a:solidFill>
              </a:rPr>
              <a:t>i</a:t>
            </a:r>
            <a:r>
              <a:rPr dirty="0">
                <a:solidFill>
                  <a:srgbClr val="FFFFFF"/>
                </a:solidFill>
              </a:rPr>
              <a:t>on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3220" y="995127"/>
            <a:ext cx="1744991" cy="61423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27828" y="1004061"/>
            <a:ext cx="3900170" cy="1650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37894" algn="ctr"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 Black"/>
                <a:cs typeface="Arial Black"/>
              </a:rPr>
              <a:t>Meaning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>
              <a:spcBef>
                <a:spcPts val="45"/>
              </a:spcBef>
            </a:pPr>
            <a:endParaRPr sz="2200">
              <a:solidFill>
                <a:prstClr val="black"/>
              </a:solidFill>
              <a:latin typeface="Arial Black"/>
              <a:cs typeface="Arial Black"/>
            </a:endParaRPr>
          </a:p>
          <a:p>
            <a:pPr marR="868044" algn="ctr"/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alanine</a:t>
            </a:r>
            <a:r>
              <a:rPr sz="2000" spc="-6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transaminase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73025">
              <a:spcBef>
                <a:spcPts val="1964"/>
              </a:spcBef>
            </a:pP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aspartic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 acid</a:t>
            </a:r>
            <a:r>
              <a:rPr sz="20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transaminase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0" y="1769186"/>
            <a:ext cx="1060450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spc="-105" dirty="0">
                <a:solidFill>
                  <a:prstClr val="black"/>
                </a:solidFill>
                <a:latin typeface="Arial Black"/>
                <a:cs typeface="Arial Black"/>
              </a:rPr>
              <a:t>L</a:t>
            </a:r>
            <a:r>
              <a:rPr sz="2000" spc="-290" dirty="0">
                <a:solidFill>
                  <a:prstClr val="black"/>
                </a:solidFill>
                <a:latin typeface="Arial Black"/>
                <a:cs typeface="Arial Black"/>
              </a:rPr>
              <a:t>T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,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473709">
              <a:lnSpc>
                <a:spcPct val="200000"/>
              </a:lnSpc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AST 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BE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BM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247015">
              <a:lnSpc>
                <a:spcPct val="200000"/>
              </a:lnSpc>
              <a:spcBef>
                <a:spcPts val="5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EGD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ERCP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GERD 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GI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05000" y="1924050"/>
            <a:ext cx="2590800" cy="114300"/>
          </a:xfrm>
          <a:custGeom>
            <a:avLst/>
            <a:gdLst/>
            <a:ahLst/>
            <a:cxnLst/>
            <a:rect l="l" t="t" r="r" b="b"/>
            <a:pathLst>
              <a:path w="2590800" h="114300">
                <a:moveTo>
                  <a:pt x="2476500" y="0"/>
                </a:moveTo>
                <a:lnTo>
                  <a:pt x="2476500" y="114300"/>
                </a:lnTo>
                <a:lnTo>
                  <a:pt x="2552700" y="76200"/>
                </a:lnTo>
                <a:lnTo>
                  <a:pt x="2495550" y="76200"/>
                </a:lnTo>
                <a:lnTo>
                  <a:pt x="2495550" y="38100"/>
                </a:lnTo>
                <a:lnTo>
                  <a:pt x="2552700" y="38100"/>
                </a:lnTo>
                <a:lnTo>
                  <a:pt x="2476500" y="0"/>
                </a:lnTo>
                <a:close/>
              </a:path>
              <a:path w="2590800" h="114300">
                <a:moveTo>
                  <a:pt x="24765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476500" y="76200"/>
                </a:lnTo>
                <a:lnTo>
                  <a:pt x="2476500" y="38100"/>
                </a:lnTo>
                <a:close/>
              </a:path>
              <a:path w="2590800" h="114300">
                <a:moveTo>
                  <a:pt x="2552700" y="38100"/>
                </a:moveTo>
                <a:lnTo>
                  <a:pt x="2495550" y="38100"/>
                </a:lnTo>
                <a:lnTo>
                  <a:pt x="2495550" y="76200"/>
                </a:lnTo>
                <a:lnTo>
                  <a:pt x="2552700" y="76200"/>
                </a:lnTo>
                <a:lnTo>
                  <a:pt x="2590800" y="57150"/>
                </a:lnTo>
                <a:lnTo>
                  <a:pt x="25527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5400" y="2457450"/>
            <a:ext cx="3352800" cy="114300"/>
          </a:xfrm>
          <a:custGeom>
            <a:avLst/>
            <a:gdLst/>
            <a:ahLst/>
            <a:cxnLst/>
            <a:rect l="l" t="t" r="r" b="b"/>
            <a:pathLst>
              <a:path w="3352800" h="114300">
                <a:moveTo>
                  <a:pt x="3238500" y="0"/>
                </a:moveTo>
                <a:lnTo>
                  <a:pt x="3238500" y="114300"/>
                </a:lnTo>
                <a:lnTo>
                  <a:pt x="3314700" y="76200"/>
                </a:lnTo>
                <a:lnTo>
                  <a:pt x="3257550" y="76200"/>
                </a:lnTo>
                <a:lnTo>
                  <a:pt x="3257550" y="38100"/>
                </a:lnTo>
                <a:lnTo>
                  <a:pt x="3314700" y="38100"/>
                </a:lnTo>
                <a:lnTo>
                  <a:pt x="3238500" y="0"/>
                </a:lnTo>
                <a:close/>
              </a:path>
              <a:path w="3352800" h="114300">
                <a:moveTo>
                  <a:pt x="32385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238500" y="76200"/>
                </a:lnTo>
                <a:lnTo>
                  <a:pt x="3238500" y="38100"/>
                </a:lnTo>
                <a:close/>
              </a:path>
              <a:path w="3352800" h="114300">
                <a:moveTo>
                  <a:pt x="3314700" y="38100"/>
                </a:moveTo>
                <a:lnTo>
                  <a:pt x="3257550" y="38100"/>
                </a:lnTo>
                <a:lnTo>
                  <a:pt x="3257550" y="76200"/>
                </a:lnTo>
                <a:lnTo>
                  <a:pt x="3314700" y="76200"/>
                </a:lnTo>
                <a:lnTo>
                  <a:pt x="3352800" y="57150"/>
                </a:lnTo>
                <a:lnTo>
                  <a:pt x="33147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88153" y="3009392"/>
            <a:ext cx="20021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barium</a:t>
            </a:r>
            <a:r>
              <a:rPr sz="2000" spc="-9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enema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43000" y="3143250"/>
            <a:ext cx="3505200" cy="114300"/>
          </a:xfrm>
          <a:custGeom>
            <a:avLst/>
            <a:gdLst/>
            <a:ahLst/>
            <a:cxnLst/>
            <a:rect l="l" t="t" r="r" b="b"/>
            <a:pathLst>
              <a:path w="3505200" h="114300">
                <a:moveTo>
                  <a:pt x="3390900" y="0"/>
                </a:moveTo>
                <a:lnTo>
                  <a:pt x="3390900" y="114300"/>
                </a:lnTo>
                <a:lnTo>
                  <a:pt x="3467100" y="76200"/>
                </a:lnTo>
                <a:lnTo>
                  <a:pt x="3409950" y="76200"/>
                </a:lnTo>
                <a:lnTo>
                  <a:pt x="3409950" y="38100"/>
                </a:lnTo>
                <a:lnTo>
                  <a:pt x="3467100" y="38100"/>
                </a:lnTo>
                <a:lnTo>
                  <a:pt x="3390900" y="0"/>
                </a:lnTo>
                <a:close/>
              </a:path>
              <a:path w="3505200" h="114300">
                <a:moveTo>
                  <a:pt x="33909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390900" y="76200"/>
                </a:lnTo>
                <a:lnTo>
                  <a:pt x="3390900" y="38100"/>
                </a:lnTo>
                <a:close/>
              </a:path>
              <a:path w="3505200" h="114300">
                <a:moveTo>
                  <a:pt x="3467100" y="38100"/>
                </a:moveTo>
                <a:lnTo>
                  <a:pt x="3409950" y="38100"/>
                </a:lnTo>
                <a:lnTo>
                  <a:pt x="3409950" y="76200"/>
                </a:lnTo>
                <a:lnTo>
                  <a:pt x="3467100" y="76200"/>
                </a:lnTo>
                <a:lnTo>
                  <a:pt x="3505200" y="57150"/>
                </a:lnTo>
                <a:lnTo>
                  <a:pt x="34671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88153" y="3695446"/>
            <a:ext cx="4279265" cy="2465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bowel</a:t>
            </a:r>
            <a:r>
              <a:rPr sz="2000" spc="-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movement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8415">
              <a:spcBef>
                <a:spcPts val="1639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esophagogastroduodenoscopy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28575" marR="525145">
              <a:spcBef>
                <a:spcPts val="1800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endoscopic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retrograde </a:t>
            </a:r>
            <a:r>
              <a:rPr sz="2000" spc="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45" dirty="0">
                <a:solidFill>
                  <a:prstClr val="black"/>
                </a:solidFill>
                <a:latin typeface="Arial Black"/>
                <a:cs typeface="Arial Black"/>
              </a:rPr>
              <a:t>c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h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o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lan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g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iop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n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c</a:t>
            </a:r>
            <a:r>
              <a:rPr sz="2000" spc="30" dirty="0">
                <a:solidFill>
                  <a:prstClr val="black"/>
                </a:solidFill>
                <a:latin typeface="Arial Black"/>
                <a:cs typeface="Arial Black"/>
              </a:rPr>
              <a:t>r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e</a:t>
            </a:r>
            <a:r>
              <a:rPr sz="2000" spc="-5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o</a:t>
            </a:r>
            <a:r>
              <a:rPr sz="2000" spc="30" dirty="0">
                <a:solidFill>
                  <a:prstClr val="black"/>
                </a:solidFill>
                <a:latin typeface="Arial Black"/>
                <a:cs typeface="Arial Black"/>
              </a:rPr>
              <a:t>gra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p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h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y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88900">
              <a:spcBef>
                <a:spcPts val="1365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gastroesophageal</a:t>
            </a:r>
            <a:r>
              <a:rPr sz="2000" spc="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reflux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88900">
              <a:spcBef>
                <a:spcPts val="5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disease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19200" y="3752850"/>
            <a:ext cx="3505200" cy="114300"/>
          </a:xfrm>
          <a:custGeom>
            <a:avLst/>
            <a:gdLst/>
            <a:ahLst/>
            <a:cxnLst/>
            <a:rect l="l" t="t" r="r" b="b"/>
            <a:pathLst>
              <a:path w="3505200" h="114300">
                <a:moveTo>
                  <a:pt x="3390900" y="0"/>
                </a:moveTo>
                <a:lnTo>
                  <a:pt x="3390900" y="114300"/>
                </a:lnTo>
                <a:lnTo>
                  <a:pt x="3467100" y="76200"/>
                </a:lnTo>
                <a:lnTo>
                  <a:pt x="3409950" y="76200"/>
                </a:lnTo>
                <a:lnTo>
                  <a:pt x="3409950" y="38100"/>
                </a:lnTo>
                <a:lnTo>
                  <a:pt x="3467100" y="38100"/>
                </a:lnTo>
                <a:lnTo>
                  <a:pt x="3390900" y="0"/>
                </a:lnTo>
                <a:close/>
              </a:path>
              <a:path w="3505200" h="114300">
                <a:moveTo>
                  <a:pt x="33909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390900" y="76200"/>
                </a:lnTo>
                <a:lnTo>
                  <a:pt x="3390900" y="38100"/>
                </a:lnTo>
                <a:close/>
              </a:path>
              <a:path w="3505200" h="114300">
                <a:moveTo>
                  <a:pt x="3467100" y="38100"/>
                </a:moveTo>
                <a:lnTo>
                  <a:pt x="3409950" y="38100"/>
                </a:lnTo>
                <a:lnTo>
                  <a:pt x="3409950" y="76200"/>
                </a:lnTo>
                <a:lnTo>
                  <a:pt x="3467100" y="76200"/>
                </a:lnTo>
                <a:lnTo>
                  <a:pt x="3505200" y="57150"/>
                </a:lnTo>
                <a:lnTo>
                  <a:pt x="34671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71600" y="4362450"/>
            <a:ext cx="3276600" cy="114300"/>
          </a:xfrm>
          <a:custGeom>
            <a:avLst/>
            <a:gdLst/>
            <a:ahLst/>
            <a:cxnLst/>
            <a:rect l="l" t="t" r="r" b="b"/>
            <a:pathLst>
              <a:path w="3276600" h="114300">
                <a:moveTo>
                  <a:pt x="3162300" y="0"/>
                </a:moveTo>
                <a:lnTo>
                  <a:pt x="3162300" y="114300"/>
                </a:lnTo>
                <a:lnTo>
                  <a:pt x="3238500" y="76200"/>
                </a:lnTo>
                <a:lnTo>
                  <a:pt x="3181350" y="76200"/>
                </a:lnTo>
                <a:lnTo>
                  <a:pt x="3181350" y="38100"/>
                </a:lnTo>
                <a:lnTo>
                  <a:pt x="3238500" y="38100"/>
                </a:lnTo>
                <a:lnTo>
                  <a:pt x="3162300" y="0"/>
                </a:lnTo>
                <a:close/>
              </a:path>
              <a:path w="3276600" h="114300">
                <a:moveTo>
                  <a:pt x="31623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162300" y="76200"/>
                </a:lnTo>
                <a:lnTo>
                  <a:pt x="3162300" y="38100"/>
                </a:lnTo>
                <a:close/>
              </a:path>
              <a:path w="3276600" h="114300">
                <a:moveTo>
                  <a:pt x="3238500" y="38100"/>
                </a:moveTo>
                <a:lnTo>
                  <a:pt x="3181350" y="38100"/>
                </a:lnTo>
                <a:lnTo>
                  <a:pt x="3181350" y="76200"/>
                </a:lnTo>
                <a:lnTo>
                  <a:pt x="3238500" y="76200"/>
                </a:lnTo>
                <a:lnTo>
                  <a:pt x="3276600" y="57150"/>
                </a:lnTo>
                <a:lnTo>
                  <a:pt x="32385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447800" y="4895850"/>
            <a:ext cx="3200400" cy="114300"/>
          </a:xfrm>
          <a:custGeom>
            <a:avLst/>
            <a:gdLst/>
            <a:ahLst/>
            <a:cxnLst/>
            <a:rect l="l" t="t" r="r" b="b"/>
            <a:pathLst>
              <a:path w="3200400" h="114300">
                <a:moveTo>
                  <a:pt x="3086100" y="0"/>
                </a:moveTo>
                <a:lnTo>
                  <a:pt x="3086100" y="114300"/>
                </a:lnTo>
                <a:lnTo>
                  <a:pt x="3162300" y="76200"/>
                </a:lnTo>
                <a:lnTo>
                  <a:pt x="3105150" y="76200"/>
                </a:lnTo>
                <a:lnTo>
                  <a:pt x="3105150" y="38100"/>
                </a:lnTo>
                <a:lnTo>
                  <a:pt x="3162300" y="38100"/>
                </a:lnTo>
                <a:lnTo>
                  <a:pt x="3086100" y="0"/>
                </a:lnTo>
                <a:close/>
              </a:path>
              <a:path w="3200400" h="114300">
                <a:moveTo>
                  <a:pt x="30861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086100" y="76200"/>
                </a:lnTo>
                <a:lnTo>
                  <a:pt x="3086100" y="38100"/>
                </a:lnTo>
                <a:close/>
              </a:path>
              <a:path w="3200400" h="114300">
                <a:moveTo>
                  <a:pt x="3162300" y="38100"/>
                </a:moveTo>
                <a:lnTo>
                  <a:pt x="3105150" y="38100"/>
                </a:lnTo>
                <a:lnTo>
                  <a:pt x="3105150" y="76200"/>
                </a:lnTo>
                <a:lnTo>
                  <a:pt x="3162300" y="76200"/>
                </a:lnTo>
                <a:lnTo>
                  <a:pt x="3200400" y="57150"/>
                </a:lnTo>
                <a:lnTo>
                  <a:pt x="31623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00200" y="5581650"/>
            <a:ext cx="3124200" cy="114300"/>
          </a:xfrm>
          <a:custGeom>
            <a:avLst/>
            <a:gdLst/>
            <a:ahLst/>
            <a:cxnLst/>
            <a:rect l="l" t="t" r="r" b="b"/>
            <a:pathLst>
              <a:path w="3124200" h="114300">
                <a:moveTo>
                  <a:pt x="3009900" y="0"/>
                </a:moveTo>
                <a:lnTo>
                  <a:pt x="3009900" y="114300"/>
                </a:lnTo>
                <a:lnTo>
                  <a:pt x="3086100" y="76200"/>
                </a:lnTo>
                <a:lnTo>
                  <a:pt x="3028950" y="76200"/>
                </a:lnTo>
                <a:lnTo>
                  <a:pt x="3028950" y="38100"/>
                </a:lnTo>
                <a:lnTo>
                  <a:pt x="3086100" y="38100"/>
                </a:lnTo>
                <a:lnTo>
                  <a:pt x="3009900" y="0"/>
                </a:lnTo>
                <a:close/>
              </a:path>
              <a:path w="3124200" h="114300">
                <a:moveTo>
                  <a:pt x="30099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009900" y="76200"/>
                </a:lnTo>
                <a:lnTo>
                  <a:pt x="3009900" y="38100"/>
                </a:lnTo>
                <a:close/>
              </a:path>
              <a:path w="3124200" h="114300">
                <a:moveTo>
                  <a:pt x="3086100" y="38100"/>
                </a:moveTo>
                <a:lnTo>
                  <a:pt x="3028950" y="38100"/>
                </a:lnTo>
                <a:lnTo>
                  <a:pt x="3028950" y="76200"/>
                </a:lnTo>
                <a:lnTo>
                  <a:pt x="3086100" y="76200"/>
                </a:lnTo>
                <a:lnTo>
                  <a:pt x="3124200" y="57150"/>
                </a:lnTo>
                <a:lnTo>
                  <a:pt x="30861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64353" y="6210706"/>
            <a:ext cx="22320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gastrointestinal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43000" y="6267450"/>
            <a:ext cx="3657600" cy="114300"/>
          </a:xfrm>
          <a:custGeom>
            <a:avLst/>
            <a:gdLst/>
            <a:ahLst/>
            <a:cxnLst/>
            <a:rect l="l" t="t" r="r" b="b"/>
            <a:pathLst>
              <a:path w="3657600" h="114300">
                <a:moveTo>
                  <a:pt x="3543300" y="0"/>
                </a:moveTo>
                <a:lnTo>
                  <a:pt x="3543300" y="114300"/>
                </a:lnTo>
                <a:lnTo>
                  <a:pt x="3619500" y="76200"/>
                </a:lnTo>
                <a:lnTo>
                  <a:pt x="3562350" y="76200"/>
                </a:lnTo>
                <a:lnTo>
                  <a:pt x="3562350" y="38100"/>
                </a:lnTo>
                <a:lnTo>
                  <a:pt x="3619500" y="38100"/>
                </a:lnTo>
                <a:lnTo>
                  <a:pt x="3543300" y="0"/>
                </a:lnTo>
                <a:close/>
              </a:path>
              <a:path w="3657600" h="114300">
                <a:moveTo>
                  <a:pt x="35433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543300" y="76200"/>
                </a:lnTo>
                <a:lnTo>
                  <a:pt x="3543300" y="38100"/>
                </a:lnTo>
                <a:close/>
              </a:path>
              <a:path w="3657600" h="114300">
                <a:moveTo>
                  <a:pt x="3619500" y="38100"/>
                </a:moveTo>
                <a:lnTo>
                  <a:pt x="3562350" y="38100"/>
                </a:lnTo>
                <a:lnTo>
                  <a:pt x="3562350" y="76200"/>
                </a:lnTo>
                <a:lnTo>
                  <a:pt x="3619500" y="76200"/>
                </a:lnTo>
                <a:lnTo>
                  <a:pt x="3657600" y="57150"/>
                </a:lnTo>
                <a:lnTo>
                  <a:pt x="36195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923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569" y="217170"/>
            <a:ext cx="7795259" cy="5737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027" y="918927"/>
            <a:ext cx="2455164" cy="6142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1044" y="927861"/>
            <a:ext cx="2136775" cy="4091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400" spc="20" dirty="0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sz="2400" dirty="0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sz="2400" spc="30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2400" spc="-65" dirty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2400" dirty="0">
                <a:solidFill>
                  <a:srgbClr val="FFFFFF"/>
                </a:solidFill>
                <a:latin typeface="Arial Black"/>
                <a:cs typeface="Arial Black"/>
              </a:rPr>
              <a:t>vi</a:t>
            </a:r>
            <a:r>
              <a:rPr sz="2400" spc="-4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400" dirty="0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sz="2400" spc="5" dirty="0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sz="2400" dirty="0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endParaRPr sz="24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1330325">
              <a:lnSpc>
                <a:spcPct val="200000"/>
              </a:lnSpc>
              <a:spcBef>
                <a:spcPts val="750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IBD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IBS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NG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NPO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 smtClean="0">
                <a:solidFill>
                  <a:prstClr val="black"/>
                </a:solidFill>
                <a:latin typeface="Arial Black"/>
                <a:cs typeface="Arial Black"/>
              </a:rPr>
              <a:t>TPN </a:t>
            </a:r>
            <a:r>
              <a:rPr sz="2000" spc="5" dirty="0" smtClean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UGI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8420" y="995127"/>
            <a:ext cx="1744991" cy="61423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25900" y="1004061"/>
            <a:ext cx="3938270" cy="1630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1575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Meaning</a:t>
            </a:r>
          </a:p>
          <a:p>
            <a:pPr marL="28575" marR="5080" indent="-15875">
              <a:lnSpc>
                <a:spcPct val="193300"/>
              </a:lnSpc>
              <a:spcBef>
                <a:spcPts val="470"/>
              </a:spcBef>
            </a:pPr>
            <a:r>
              <a:rPr sz="2000" spc="5" dirty="0"/>
              <a:t>inflammatory</a:t>
            </a:r>
            <a:r>
              <a:rPr sz="2000" spc="-45" dirty="0"/>
              <a:t> </a:t>
            </a:r>
            <a:r>
              <a:rPr sz="2000" spc="-15" dirty="0"/>
              <a:t>bowel</a:t>
            </a:r>
            <a:r>
              <a:rPr sz="2000" spc="-30" dirty="0"/>
              <a:t> </a:t>
            </a:r>
            <a:r>
              <a:rPr sz="2000" dirty="0"/>
              <a:t>disease </a:t>
            </a:r>
            <a:r>
              <a:rPr sz="2000" spc="-655" dirty="0"/>
              <a:t> </a:t>
            </a:r>
            <a:r>
              <a:rPr sz="2000" spc="10" dirty="0"/>
              <a:t>irritable</a:t>
            </a:r>
            <a:r>
              <a:rPr sz="2000" spc="-35" dirty="0"/>
              <a:t> </a:t>
            </a:r>
            <a:r>
              <a:rPr sz="2000" spc="-15" dirty="0"/>
              <a:t>bowel</a:t>
            </a:r>
            <a:r>
              <a:rPr sz="2000" spc="-20" dirty="0"/>
              <a:t> </a:t>
            </a:r>
            <a:r>
              <a:rPr sz="2000" spc="5" dirty="0"/>
              <a:t>syndrome</a:t>
            </a:r>
            <a:endParaRPr sz="2000"/>
          </a:p>
        </p:txBody>
      </p:sp>
      <p:sp>
        <p:nvSpPr>
          <p:cNvPr id="7" name="object 7"/>
          <p:cNvSpPr/>
          <p:nvPr/>
        </p:nvSpPr>
        <p:spPr>
          <a:xfrm>
            <a:off x="1447800" y="1847850"/>
            <a:ext cx="2514600" cy="114300"/>
          </a:xfrm>
          <a:custGeom>
            <a:avLst/>
            <a:gdLst/>
            <a:ahLst/>
            <a:cxnLst/>
            <a:rect l="l" t="t" r="r" b="b"/>
            <a:pathLst>
              <a:path w="2514600" h="114300">
                <a:moveTo>
                  <a:pt x="2400300" y="0"/>
                </a:moveTo>
                <a:lnTo>
                  <a:pt x="2400300" y="114300"/>
                </a:lnTo>
                <a:lnTo>
                  <a:pt x="2476500" y="76200"/>
                </a:lnTo>
                <a:lnTo>
                  <a:pt x="2419350" y="76200"/>
                </a:lnTo>
                <a:lnTo>
                  <a:pt x="2419350" y="38100"/>
                </a:lnTo>
                <a:lnTo>
                  <a:pt x="2476500" y="38100"/>
                </a:lnTo>
                <a:lnTo>
                  <a:pt x="2400300" y="0"/>
                </a:lnTo>
                <a:close/>
              </a:path>
              <a:path w="2514600" h="114300">
                <a:moveTo>
                  <a:pt x="24003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400300" y="76200"/>
                </a:lnTo>
                <a:lnTo>
                  <a:pt x="2400300" y="38100"/>
                </a:lnTo>
                <a:close/>
              </a:path>
              <a:path w="2514600" h="114300">
                <a:moveTo>
                  <a:pt x="2476500" y="38100"/>
                </a:moveTo>
                <a:lnTo>
                  <a:pt x="2419350" y="38100"/>
                </a:lnTo>
                <a:lnTo>
                  <a:pt x="2419350" y="76200"/>
                </a:lnTo>
                <a:lnTo>
                  <a:pt x="2476500" y="76200"/>
                </a:lnTo>
                <a:lnTo>
                  <a:pt x="2514600" y="57150"/>
                </a:lnTo>
                <a:lnTo>
                  <a:pt x="24765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71600" y="2381250"/>
            <a:ext cx="2438400" cy="114300"/>
          </a:xfrm>
          <a:custGeom>
            <a:avLst/>
            <a:gdLst/>
            <a:ahLst/>
            <a:cxnLst/>
            <a:rect l="l" t="t" r="r" b="b"/>
            <a:pathLst>
              <a:path w="2438400" h="114300">
                <a:moveTo>
                  <a:pt x="2324100" y="0"/>
                </a:moveTo>
                <a:lnTo>
                  <a:pt x="2324100" y="114300"/>
                </a:lnTo>
                <a:lnTo>
                  <a:pt x="2400300" y="76200"/>
                </a:lnTo>
                <a:lnTo>
                  <a:pt x="2343150" y="76200"/>
                </a:lnTo>
                <a:lnTo>
                  <a:pt x="2343150" y="38100"/>
                </a:lnTo>
                <a:lnTo>
                  <a:pt x="2400300" y="38100"/>
                </a:lnTo>
                <a:lnTo>
                  <a:pt x="2324100" y="0"/>
                </a:lnTo>
                <a:close/>
              </a:path>
              <a:path w="2438400" h="114300">
                <a:moveTo>
                  <a:pt x="23241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324100" y="76200"/>
                </a:lnTo>
                <a:lnTo>
                  <a:pt x="2324100" y="38100"/>
                </a:lnTo>
                <a:close/>
              </a:path>
              <a:path w="2438400" h="114300">
                <a:moveTo>
                  <a:pt x="2400300" y="38100"/>
                </a:moveTo>
                <a:lnTo>
                  <a:pt x="2343150" y="38100"/>
                </a:lnTo>
                <a:lnTo>
                  <a:pt x="2343150" y="76200"/>
                </a:lnTo>
                <a:lnTo>
                  <a:pt x="2400300" y="76200"/>
                </a:lnTo>
                <a:lnTo>
                  <a:pt x="2438400" y="57150"/>
                </a:lnTo>
                <a:lnTo>
                  <a:pt x="24003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41775" y="2836240"/>
            <a:ext cx="4238625" cy="2244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nasogastric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>
              <a:spcBef>
                <a:spcPts val="2400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nothing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by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mouth</a:t>
            </a:r>
          </a:p>
          <a:p>
            <a:pPr marL="12700">
              <a:spcBef>
                <a:spcPts val="600"/>
              </a:spcBef>
            </a:pPr>
            <a:r>
              <a:rPr sz="2000" spc="-5" dirty="0" smtClean="0">
                <a:solidFill>
                  <a:prstClr val="black"/>
                </a:solidFill>
                <a:latin typeface="Arial Black"/>
                <a:cs typeface="Arial Black"/>
              </a:rPr>
              <a:t>total</a:t>
            </a:r>
            <a:r>
              <a:rPr sz="2000" spc="-15" dirty="0" smtClean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parenteral </a:t>
            </a:r>
            <a:r>
              <a:rPr sz="2000" dirty="0" smtClean="0">
                <a:solidFill>
                  <a:prstClr val="black"/>
                </a:solidFill>
                <a:latin typeface="Arial Black"/>
                <a:cs typeface="Arial Black"/>
              </a:rPr>
              <a:t>nutrition</a:t>
            </a:r>
            <a:endParaRPr lang="ar-IQ" sz="2000" dirty="0" smtClean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>
              <a:spcBef>
                <a:spcPts val="600"/>
              </a:spcBef>
            </a:pP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>
              <a:spcBef>
                <a:spcPts val="1800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upper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gastrointestinal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(series)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71600" y="2990850"/>
            <a:ext cx="2590800" cy="114300"/>
          </a:xfrm>
          <a:custGeom>
            <a:avLst/>
            <a:gdLst/>
            <a:ahLst/>
            <a:cxnLst/>
            <a:rect l="l" t="t" r="r" b="b"/>
            <a:pathLst>
              <a:path w="2590800" h="114300">
                <a:moveTo>
                  <a:pt x="2476500" y="0"/>
                </a:moveTo>
                <a:lnTo>
                  <a:pt x="2476500" y="114300"/>
                </a:lnTo>
                <a:lnTo>
                  <a:pt x="2552700" y="76200"/>
                </a:lnTo>
                <a:lnTo>
                  <a:pt x="2495550" y="76200"/>
                </a:lnTo>
                <a:lnTo>
                  <a:pt x="2495550" y="38100"/>
                </a:lnTo>
                <a:lnTo>
                  <a:pt x="2552700" y="38100"/>
                </a:lnTo>
                <a:lnTo>
                  <a:pt x="2476500" y="0"/>
                </a:lnTo>
                <a:close/>
              </a:path>
              <a:path w="2590800" h="114300">
                <a:moveTo>
                  <a:pt x="24765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476500" y="76200"/>
                </a:lnTo>
                <a:lnTo>
                  <a:pt x="2476500" y="38100"/>
                </a:lnTo>
                <a:close/>
              </a:path>
              <a:path w="2590800" h="114300">
                <a:moveTo>
                  <a:pt x="2552700" y="38100"/>
                </a:moveTo>
                <a:lnTo>
                  <a:pt x="2495550" y="38100"/>
                </a:lnTo>
                <a:lnTo>
                  <a:pt x="2495550" y="76200"/>
                </a:lnTo>
                <a:lnTo>
                  <a:pt x="2552700" y="76200"/>
                </a:lnTo>
                <a:lnTo>
                  <a:pt x="2590800" y="57150"/>
                </a:lnTo>
                <a:lnTo>
                  <a:pt x="25527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200" y="3600450"/>
            <a:ext cx="2362200" cy="114300"/>
          </a:xfrm>
          <a:custGeom>
            <a:avLst/>
            <a:gdLst/>
            <a:ahLst/>
            <a:cxnLst/>
            <a:rect l="l" t="t" r="r" b="b"/>
            <a:pathLst>
              <a:path w="2362200" h="114300">
                <a:moveTo>
                  <a:pt x="2247900" y="0"/>
                </a:moveTo>
                <a:lnTo>
                  <a:pt x="2247900" y="114300"/>
                </a:lnTo>
                <a:lnTo>
                  <a:pt x="2324100" y="76200"/>
                </a:lnTo>
                <a:lnTo>
                  <a:pt x="2266950" y="76200"/>
                </a:lnTo>
                <a:lnTo>
                  <a:pt x="2266950" y="38100"/>
                </a:lnTo>
                <a:lnTo>
                  <a:pt x="2324100" y="38100"/>
                </a:lnTo>
                <a:lnTo>
                  <a:pt x="2247900" y="0"/>
                </a:lnTo>
                <a:close/>
              </a:path>
              <a:path w="2362200" h="114300">
                <a:moveTo>
                  <a:pt x="22479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247900" y="76200"/>
                </a:lnTo>
                <a:lnTo>
                  <a:pt x="2247900" y="38100"/>
                </a:lnTo>
                <a:close/>
              </a:path>
              <a:path w="2362200" h="114300">
                <a:moveTo>
                  <a:pt x="2324100" y="38100"/>
                </a:moveTo>
                <a:lnTo>
                  <a:pt x="2266950" y="38100"/>
                </a:lnTo>
                <a:lnTo>
                  <a:pt x="2266950" y="76200"/>
                </a:lnTo>
                <a:lnTo>
                  <a:pt x="2324100" y="76200"/>
                </a:lnTo>
                <a:lnTo>
                  <a:pt x="2362200" y="57150"/>
                </a:lnTo>
                <a:lnTo>
                  <a:pt x="23241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200" y="4895850"/>
            <a:ext cx="2438400" cy="114300"/>
          </a:xfrm>
          <a:custGeom>
            <a:avLst/>
            <a:gdLst/>
            <a:ahLst/>
            <a:cxnLst/>
            <a:rect l="l" t="t" r="r" b="b"/>
            <a:pathLst>
              <a:path w="2438400" h="114300">
                <a:moveTo>
                  <a:pt x="2324100" y="0"/>
                </a:moveTo>
                <a:lnTo>
                  <a:pt x="2324100" y="114300"/>
                </a:lnTo>
                <a:lnTo>
                  <a:pt x="2400300" y="76200"/>
                </a:lnTo>
                <a:lnTo>
                  <a:pt x="2343150" y="76200"/>
                </a:lnTo>
                <a:lnTo>
                  <a:pt x="2343150" y="38100"/>
                </a:lnTo>
                <a:lnTo>
                  <a:pt x="2400300" y="38100"/>
                </a:lnTo>
                <a:lnTo>
                  <a:pt x="2324100" y="0"/>
                </a:lnTo>
                <a:close/>
              </a:path>
              <a:path w="2438400" h="114300">
                <a:moveTo>
                  <a:pt x="23241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2324100" y="76200"/>
                </a:lnTo>
                <a:lnTo>
                  <a:pt x="2324100" y="38100"/>
                </a:lnTo>
                <a:close/>
              </a:path>
              <a:path w="2438400" h="114300">
                <a:moveTo>
                  <a:pt x="2400300" y="38100"/>
                </a:moveTo>
                <a:lnTo>
                  <a:pt x="2343150" y="38100"/>
                </a:lnTo>
                <a:lnTo>
                  <a:pt x="2343150" y="76200"/>
                </a:lnTo>
                <a:lnTo>
                  <a:pt x="2400300" y="76200"/>
                </a:lnTo>
                <a:lnTo>
                  <a:pt x="2438400" y="57150"/>
                </a:lnTo>
                <a:lnTo>
                  <a:pt x="2400300" y="3810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8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19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0427" y="300227"/>
            <a:ext cx="4857369" cy="65684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36525" y="1268475"/>
            <a:ext cx="2941955" cy="457200"/>
          </a:xfrm>
          <a:custGeom>
            <a:avLst/>
            <a:gdLst/>
            <a:ahLst/>
            <a:cxnLst/>
            <a:rect l="l" t="t" r="r" b="b"/>
            <a:pathLst>
              <a:path w="2941955" h="457200">
                <a:moveTo>
                  <a:pt x="2941701" y="0"/>
                </a:moveTo>
                <a:lnTo>
                  <a:pt x="0" y="0"/>
                </a:lnTo>
                <a:lnTo>
                  <a:pt x="0" y="457200"/>
                </a:lnTo>
                <a:lnTo>
                  <a:pt x="2941701" y="457200"/>
                </a:lnTo>
                <a:lnTo>
                  <a:pt x="2941701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5290" y="1282065"/>
            <a:ext cx="2794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FF00"/>
                </a:solidFill>
              </a:rPr>
              <a:t>Eating</a:t>
            </a:r>
            <a:r>
              <a:rPr spc="-80" dirty="0">
                <a:solidFill>
                  <a:srgbClr val="FFFF00"/>
                </a:solidFill>
              </a:rPr>
              <a:t> </a:t>
            </a:r>
            <a:r>
              <a:rPr spc="10" dirty="0">
                <a:solidFill>
                  <a:srgbClr val="FFFF00"/>
                </a:solidFill>
              </a:rPr>
              <a:t>Disorders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75638" y="417914"/>
            <a:ext cx="2631529" cy="322709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36525" y="1954276"/>
            <a:ext cx="1673225" cy="457200"/>
          </a:xfrm>
          <a:custGeom>
            <a:avLst/>
            <a:gdLst/>
            <a:ahLst/>
            <a:cxnLst/>
            <a:rect l="l" t="t" r="r" b="b"/>
            <a:pathLst>
              <a:path w="1673225" h="457200">
                <a:moveTo>
                  <a:pt x="1673225" y="0"/>
                </a:moveTo>
                <a:lnTo>
                  <a:pt x="0" y="0"/>
                </a:lnTo>
                <a:lnTo>
                  <a:pt x="0" y="457200"/>
                </a:lnTo>
                <a:lnTo>
                  <a:pt x="1673225" y="457200"/>
                </a:lnTo>
                <a:lnTo>
                  <a:pt x="1673225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5290" y="1797365"/>
            <a:ext cx="4493895" cy="1619250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12700">
              <a:spcBef>
                <a:spcPts val="1440"/>
              </a:spcBef>
            </a:pPr>
            <a:r>
              <a:rPr sz="2400" spc="-5" dirty="0">
                <a:solidFill>
                  <a:srgbClr val="006600"/>
                </a:solidFill>
                <a:latin typeface="Arial Black"/>
                <a:cs typeface="Arial Black"/>
              </a:rPr>
              <a:t>Anorexia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5080">
              <a:spcBef>
                <a:spcPts val="112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A morbid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refusal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to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eat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because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person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 wants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to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be </a:t>
            </a:r>
            <a:r>
              <a:rPr sz="2000" spc="-6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dangerously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thin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6525" y="3706876"/>
            <a:ext cx="1437005" cy="457200"/>
          </a:xfrm>
          <a:custGeom>
            <a:avLst/>
            <a:gdLst/>
            <a:ahLst/>
            <a:cxnLst/>
            <a:rect l="l" t="t" r="r" b="b"/>
            <a:pathLst>
              <a:path w="1437005" h="457200">
                <a:moveTo>
                  <a:pt x="1436751" y="0"/>
                </a:moveTo>
                <a:lnTo>
                  <a:pt x="0" y="0"/>
                </a:lnTo>
                <a:lnTo>
                  <a:pt x="0" y="457200"/>
                </a:lnTo>
                <a:lnTo>
                  <a:pt x="1436751" y="457200"/>
                </a:lnTo>
                <a:lnTo>
                  <a:pt x="143675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5290" y="3721100"/>
            <a:ext cx="1279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006600"/>
                </a:solidFill>
                <a:latin typeface="Arial Black"/>
                <a:cs typeface="Arial Black"/>
              </a:rPr>
              <a:t>Bul</a:t>
            </a:r>
            <a:r>
              <a:rPr sz="2400" spc="5" dirty="0">
                <a:solidFill>
                  <a:srgbClr val="006600"/>
                </a:solidFill>
                <a:latin typeface="Arial Black"/>
                <a:cs typeface="Arial Black"/>
              </a:rPr>
              <a:t>i</a:t>
            </a:r>
            <a:r>
              <a:rPr sz="2400" dirty="0">
                <a:solidFill>
                  <a:srgbClr val="006600"/>
                </a:solidFill>
                <a:latin typeface="Arial Black"/>
                <a:cs typeface="Arial Black"/>
              </a:rPr>
              <a:t>mia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9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1490" y="4305046"/>
            <a:ext cx="424370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Eating,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then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purposefully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purging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or</a:t>
            </a:r>
            <a:r>
              <a:rPr sz="2000" spc="-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vomiting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to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prstClr val="black"/>
                </a:solidFill>
                <a:latin typeface="Arial Black"/>
                <a:cs typeface="Arial Black"/>
              </a:rPr>
              <a:t>achieve </a:t>
            </a:r>
            <a:r>
              <a:rPr sz="2000" spc="-6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weight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loss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48400" y="3810000"/>
            <a:ext cx="1452880" cy="457200"/>
          </a:xfrm>
          <a:prstGeom prst="rect">
            <a:avLst/>
          </a:prstGeom>
          <a:solidFill>
            <a:srgbClr val="FFFF66"/>
          </a:solidFill>
        </p:spPr>
        <p:txBody>
          <a:bodyPr vert="horz" wrap="square" lIns="0" tIns="26670" rIns="0" bIns="0" rtlCol="0">
            <a:spAutoFit/>
          </a:bodyPr>
          <a:lstStyle/>
          <a:p>
            <a:pPr marL="92710">
              <a:spcBef>
                <a:spcPts val="210"/>
              </a:spcBef>
            </a:pPr>
            <a:r>
              <a:rPr sz="2400" spc="-5" dirty="0">
                <a:solidFill>
                  <a:srgbClr val="006600"/>
                </a:solidFill>
                <a:latin typeface="Arial Black"/>
                <a:cs typeface="Arial Black"/>
              </a:rPr>
              <a:t>Obesity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02553" y="4457522"/>
            <a:ext cx="32639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  <a:buFontTx/>
              <a:buChar char="•"/>
              <a:tabLst>
                <a:tab pos="223520" algn="l"/>
              </a:tabLst>
            </a:pP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Excessive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body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weight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that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often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results</a:t>
            </a:r>
            <a:r>
              <a:rPr sz="2000" spc="-4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from</a:t>
            </a:r>
            <a:r>
              <a:rPr sz="2000" spc="-4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overeating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700216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9027" y="300227"/>
            <a:ext cx="4857369" cy="6568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221" y="1299928"/>
            <a:ext cx="4376937" cy="62338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1308861"/>
            <a:ext cx="408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99"/>
                </a:solidFill>
              </a:rPr>
              <a:t>Diseases</a:t>
            </a:r>
            <a:r>
              <a:rPr spc="-35" dirty="0">
                <a:solidFill>
                  <a:srgbClr val="FFFF99"/>
                </a:solidFill>
              </a:rPr>
              <a:t> </a:t>
            </a:r>
            <a:r>
              <a:rPr dirty="0">
                <a:solidFill>
                  <a:srgbClr val="FFFF99"/>
                </a:solidFill>
              </a:rPr>
              <a:t>of</a:t>
            </a:r>
            <a:r>
              <a:rPr spc="110" dirty="0">
                <a:solidFill>
                  <a:srgbClr val="FFFF99"/>
                </a:solidFill>
              </a:rPr>
              <a:t> </a:t>
            </a:r>
            <a:r>
              <a:rPr dirty="0">
                <a:solidFill>
                  <a:srgbClr val="FFFF99"/>
                </a:solidFill>
              </a:rPr>
              <a:t>the</a:t>
            </a:r>
            <a:r>
              <a:rPr spc="-35" dirty="0">
                <a:solidFill>
                  <a:srgbClr val="FFFF99"/>
                </a:solidFill>
              </a:rPr>
              <a:t> </a:t>
            </a:r>
            <a:r>
              <a:rPr spc="15" dirty="0">
                <a:solidFill>
                  <a:srgbClr val="FFFF99"/>
                </a:solidFill>
              </a:rPr>
              <a:t>Pharynx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84162" y="1976437"/>
            <a:ext cx="8559800" cy="4378325"/>
            <a:chOff x="284162" y="1976437"/>
            <a:chExt cx="8559800" cy="4378325"/>
          </a:xfrm>
        </p:grpSpPr>
        <p:sp>
          <p:nvSpPr>
            <p:cNvPr id="6" name="object 6"/>
            <p:cNvSpPr/>
            <p:nvPr/>
          </p:nvSpPr>
          <p:spPr>
            <a:xfrm>
              <a:off x="288925" y="1981200"/>
              <a:ext cx="8550275" cy="4368800"/>
            </a:xfrm>
            <a:custGeom>
              <a:avLst/>
              <a:gdLst/>
              <a:ahLst/>
              <a:cxnLst/>
              <a:rect l="l" t="t" r="r" b="b"/>
              <a:pathLst>
                <a:path w="8550275" h="4368800">
                  <a:moveTo>
                    <a:pt x="8550275" y="0"/>
                  </a:moveTo>
                  <a:lnTo>
                    <a:pt x="0" y="0"/>
                  </a:lnTo>
                  <a:lnTo>
                    <a:pt x="0" y="4368800"/>
                  </a:lnTo>
                  <a:lnTo>
                    <a:pt x="8550275" y="4368800"/>
                  </a:lnTo>
                  <a:lnTo>
                    <a:pt x="855027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88925" y="1981200"/>
              <a:ext cx="8550275" cy="4368800"/>
            </a:xfrm>
            <a:custGeom>
              <a:avLst/>
              <a:gdLst/>
              <a:ahLst/>
              <a:cxnLst/>
              <a:rect l="l" t="t" r="r" b="b"/>
              <a:pathLst>
                <a:path w="8550275" h="4368800">
                  <a:moveTo>
                    <a:pt x="0" y="4368800"/>
                  </a:moveTo>
                  <a:lnTo>
                    <a:pt x="8550275" y="4368800"/>
                  </a:lnTo>
                  <a:lnTo>
                    <a:pt x="8550275" y="0"/>
                  </a:lnTo>
                  <a:lnTo>
                    <a:pt x="0" y="0"/>
                  </a:lnTo>
                  <a:lnTo>
                    <a:pt x="0" y="4368800"/>
                  </a:lnTo>
                  <a:close/>
                </a:path>
              </a:pathLst>
            </a:custGeom>
            <a:ln w="9525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67690" y="1998091"/>
            <a:ext cx="7936230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 rtl="0">
              <a:spcBef>
                <a:spcPts val="105"/>
              </a:spcBef>
            </a:pPr>
            <a:r>
              <a:rPr sz="2000" dirty="0">
                <a:solidFill>
                  <a:srgbClr val="006600"/>
                </a:solidFill>
                <a:latin typeface="Arial Black"/>
                <a:cs typeface="Arial Black"/>
              </a:rPr>
              <a:t>Esophageal</a:t>
            </a:r>
            <a:r>
              <a:rPr sz="2000" spc="-35" dirty="0">
                <a:solidFill>
                  <a:srgbClr val="006600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006600"/>
                </a:solidFill>
                <a:latin typeface="Arial Black"/>
                <a:cs typeface="Arial Black"/>
              </a:rPr>
              <a:t>varices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1036319" algn="l" rtl="0"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twisted</a:t>
            </a:r>
            <a:r>
              <a:rPr sz="2000" spc="-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veins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esophagus</a:t>
            </a:r>
            <a:r>
              <a:rPr sz="2000" spc="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that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are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prone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to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hemorrhage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and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ulcers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algn="l" rtl="0">
              <a:spcBef>
                <a:spcPts val="2400"/>
              </a:spcBef>
            </a:pPr>
            <a:r>
              <a:rPr sz="2000" dirty="0">
                <a:solidFill>
                  <a:srgbClr val="006600"/>
                </a:solidFill>
                <a:latin typeface="Arial Black"/>
                <a:cs typeface="Arial Black"/>
              </a:rPr>
              <a:t>Esophagitis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 algn="l" rtl="0"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any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inflammation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10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esophagus</a:t>
            </a:r>
          </a:p>
          <a:p>
            <a:pPr marL="12700" algn="l" rtl="0">
              <a:spcBef>
                <a:spcPts val="2405"/>
              </a:spcBef>
            </a:pPr>
            <a:r>
              <a:rPr sz="2000" dirty="0">
                <a:solidFill>
                  <a:srgbClr val="006600"/>
                </a:solidFill>
                <a:latin typeface="Arial Black"/>
                <a:cs typeface="Arial Black"/>
              </a:rPr>
              <a:t>Gastroesophageal reflux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5080" algn="l" rtl="0"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malfunctioning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1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sphincter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muscle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20" dirty="0">
                <a:solidFill>
                  <a:prstClr val="black"/>
                </a:solidFill>
                <a:latin typeface="Arial Black"/>
                <a:cs typeface="Arial Black"/>
              </a:rPr>
              <a:t>at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bottom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of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esophagus</a:t>
            </a:r>
          </a:p>
          <a:p>
            <a:pPr marL="12700" algn="l" rtl="0">
              <a:spcBef>
                <a:spcPts val="2400"/>
              </a:spcBef>
            </a:pPr>
            <a:r>
              <a:rPr sz="2000" spc="-5" dirty="0">
                <a:solidFill>
                  <a:srgbClr val="006600"/>
                </a:solidFill>
                <a:latin typeface="Arial Black"/>
                <a:cs typeface="Arial Black"/>
              </a:rPr>
              <a:t>Achalasia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 algn="l" rtl="0"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failure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9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sphincter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muscle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20" dirty="0">
                <a:solidFill>
                  <a:prstClr val="black"/>
                </a:solidFill>
                <a:latin typeface="Arial Black"/>
                <a:cs typeface="Arial Black"/>
              </a:rPr>
              <a:t>at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bottom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9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690" y="5935779"/>
            <a:ext cx="5292090" cy="38481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spcBef>
                <a:spcPts val="305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esophagus</a:t>
            </a:r>
            <a:r>
              <a:rPr sz="2000" spc="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to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relax</a:t>
            </a:r>
            <a:r>
              <a:rPr sz="20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during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swallowing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10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028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3827" y="224027"/>
            <a:ext cx="4857369" cy="5425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725" y="887475"/>
            <a:ext cx="4616450" cy="4572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4"/>
              </a:spcBef>
            </a:pPr>
            <a:r>
              <a:rPr spc="10" dirty="0">
                <a:solidFill>
                  <a:srgbClr val="FFFFFF"/>
                </a:solidFill>
              </a:rPr>
              <a:t>Disorders</a:t>
            </a:r>
            <a:r>
              <a:rPr spc="-4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of</a:t>
            </a:r>
            <a:r>
              <a:rPr spc="12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the</a:t>
            </a:r>
            <a:r>
              <a:rPr spc="-2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Intestines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11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2725" y="1420875"/>
            <a:ext cx="2884805" cy="466725"/>
          </a:xfrm>
          <a:prstGeom prst="rect">
            <a:avLst/>
          </a:prstGeom>
          <a:ln w="9525">
            <a:solidFill>
              <a:srgbClr val="0066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91440">
              <a:spcBef>
                <a:spcPts val="204"/>
              </a:spcBef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Duodenal</a:t>
            </a:r>
            <a:r>
              <a:rPr sz="24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ulcers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1998091"/>
            <a:ext cx="268097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form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1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peptic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ulcer</a:t>
            </a:r>
            <a:r>
              <a:rPr sz="2000" spc="-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thought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to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be </a:t>
            </a:r>
            <a:r>
              <a:rPr sz="2000" spc="-6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bacterial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</a:t>
            </a:r>
            <a:r>
              <a:rPr sz="20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origin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8925" y="3173476"/>
            <a:ext cx="2275205" cy="466725"/>
          </a:xfrm>
          <a:prstGeom prst="rect">
            <a:avLst/>
          </a:prstGeom>
          <a:ln w="9525">
            <a:solidFill>
              <a:srgbClr val="0066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1440">
              <a:spcBef>
                <a:spcPts val="210"/>
              </a:spcBef>
            </a:pP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Appendicitis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490" y="3771646"/>
            <a:ext cx="365442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Inflammation</a:t>
            </a:r>
            <a:r>
              <a:rPr sz="20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8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 appendix, which lies on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side</a:t>
            </a:r>
            <a:r>
              <a:rPr sz="2000" spc="-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1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duodenum,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and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becomes inflamed if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gastric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substances</a:t>
            </a:r>
            <a:r>
              <a:rPr sz="2000" spc="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leak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into</a:t>
            </a:r>
            <a:r>
              <a:rPr sz="20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it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from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duodenum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2325" y="1420875"/>
            <a:ext cx="1006475" cy="466725"/>
          </a:xfrm>
          <a:prstGeom prst="rect">
            <a:avLst/>
          </a:prstGeom>
          <a:ln w="9525">
            <a:solidFill>
              <a:srgbClr val="0066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92075">
              <a:spcBef>
                <a:spcPts val="204"/>
              </a:spcBef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Ileus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11953" y="2094687"/>
            <a:ext cx="32708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0335" indent="-128270">
              <a:spcBef>
                <a:spcPts val="10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An</a:t>
            </a:r>
            <a:r>
              <a:rPr sz="20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intestinal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blockage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2325" y="2868676"/>
            <a:ext cx="1259205" cy="466725"/>
          </a:xfrm>
          <a:prstGeom prst="rect">
            <a:avLst/>
          </a:prstGeom>
          <a:ln w="9525">
            <a:solidFill>
              <a:srgbClr val="0066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2075">
              <a:spcBef>
                <a:spcPts val="210"/>
              </a:spcBef>
            </a:pP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Colitis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11953" y="3390341"/>
            <a:ext cx="422846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General </a:t>
            </a:r>
            <a:r>
              <a:rPr sz="2000" spc="20" dirty="0">
                <a:solidFill>
                  <a:prstClr val="black"/>
                </a:solidFill>
                <a:latin typeface="Arial Black"/>
                <a:cs typeface="Arial Black"/>
              </a:rPr>
              <a:t>term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for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 inflammation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/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small</a:t>
            </a:r>
            <a:r>
              <a:rPr sz="2000" spc="-3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intestine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2325" y="4316476"/>
            <a:ext cx="3053080" cy="466725"/>
          </a:xfrm>
          <a:prstGeom prst="rect">
            <a:avLst/>
          </a:prstGeom>
          <a:ln w="9525">
            <a:solidFill>
              <a:srgbClr val="0066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2075">
              <a:spcBef>
                <a:spcPts val="210"/>
              </a:spcBef>
            </a:pP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Ulcerative</a:t>
            </a:r>
            <a:r>
              <a:rPr sz="2400" spc="-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colitis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11953" y="4991227"/>
            <a:ext cx="36112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chronic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type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1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irritable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bowel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disease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287918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92333" y="1463403"/>
            <a:ext cx="3723004" cy="45720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2603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04"/>
              </a:spcBef>
            </a:pPr>
            <a:r>
              <a:rPr spc="-15" dirty="0">
                <a:solidFill>
                  <a:srgbClr val="FF66CC"/>
                </a:solidFill>
              </a:rPr>
              <a:t>Types</a:t>
            </a:r>
            <a:r>
              <a:rPr spc="-30" dirty="0">
                <a:solidFill>
                  <a:srgbClr val="FF66CC"/>
                </a:solidFill>
              </a:rPr>
              <a:t> </a:t>
            </a:r>
            <a:r>
              <a:rPr spc="-5" dirty="0">
                <a:solidFill>
                  <a:srgbClr val="FF66CC"/>
                </a:solidFill>
              </a:rPr>
              <a:t>of</a:t>
            </a:r>
            <a:r>
              <a:rPr spc="110" dirty="0">
                <a:solidFill>
                  <a:srgbClr val="FF66CC"/>
                </a:solidFill>
              </a:rPr>
              <a:t> </a:t>
            </a:r>
            <a:r>
              <a:rPr spc="-5" dirty="0">
                <a:solidFill>
                  <a:srgbClr val="FF66CC"/>
                </a:solidFill>
              </a:rPr>
              <a:t>Endoscopes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973133" y="2073003"/>
            <a:ext cx="2987675" cy="1917700"/>
          </a:xfrm>
          <a:prstGeom prst="rect">
            <a:avLst/>
          </a:prstGeom>
          <a:solidFill>
            <a:srgbClr val="FFCCCC"/>
          </a:solidFill>
        </p:spPr>
        <p:txBody>
          <a:bodyPr vert="horz" wrap="square" lIns="0" tIns="26034" rIns="0" bIns="0" rtlCol="0">
            <a:spAutoFit/>
          </a:bodyPr>
          <a:lstStyle/>
          <a:p>
            <a:pPr marL="245110" indent="-153035">
              <a:spcBef>
                <a:spcPts val="204"/>
              </a:spcBef>
              <a:buSzPct val="95833"/>
              <a:buFontTx/>
              <a:buChar char="•"/>
              <a:tabLst>
                <a:tab pos="245110" algn="l"/>
              </a:tabLst>
            </a:pP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esophagoscopy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245110" indent="-153670">
              <a:spcBef>
                <a:spcPts val="2885"/>
              </a:spcBef>
              <a:buSzPct val="95833"/>
              <a:buFontTx/>
              <a:buChar char="•"/>
              <a:tabLst>
                <a:tab pos="245745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gastroscopy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245110" indent="-153035">
              <a:spcBef>
                <a:spcPts val="2880"/>
              </a:spcBef>
              <a:buSzPct val="95833"/>
              <a:buFontTx/>
              <a:buChar char="•"/>
              <a:tabLst>
                <a:tab pos="245110" algn="l"/>
              </a:tabLst>
            </a:pP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colonoscopy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21133" y="2073003"/>
            <a:ext cx="3048000" cy="1917700"/>
          </a:xfrm>
          <a:prstGeom prst="rect">
            <a:avLst/>
          </a:prstGeom>
          <a:solidFill>
            <a:srgbClr val="FFCCCC"/>
          </a:solidFill>
        </p:spPr>
        <p:txBody>
          <a:bodyPr vert="horz" wrap="square" lIns="0" tIns="26034" rIns="0" bIns="0" rtlCol="0">
            <a:spAutoFit/>
          </a:bodyPr>
          <a:lstStyle/>
          <a:p>
            <a:pPr marL="245110" indent="-153670">
              <a:spcBef>
                <a:spcPts val="204"/>
              </a:spcBef>
              <a:buSzPct val="95833"/>
              <a:buFontTx/>
              <a:buChar char="•"/>
              <a:tabLst>
                <a:tab pos="245745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proctoscopy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245110" indent="-153670">
              <a:spcBef>
                <a:spcPts val="2885"/>
              </a:spcBef>
              <a:buSzPct val="95833"/>
              <a:buFontTx/>
              <a:buChar char="•"/>
              <a:tabLst>
                <a:tab pos="245745" algn="l"/>
              </a:tabLst>
            </a:pP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sigmoidoscopy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245110" indent="-153670">
              <a:spcBef>
                <a:spcPts val="2880"/>
              </a:spcBef>
              <a:buSzPct val="95833"/>
              <a:buFontTx/>
              <a:buChar char="•"/>
              <a:tabLst>
                <a:tab pos="245745" algn="l"/>
              </a:tabLst>
            </a:pP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peritoneoscopy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4733" y="4206603"/>
            <a:ext cx="6396355" cy="45720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26670" rIns="0" bIns="0" rtlCol="0">
            <a:spAutoFit/>
          </a:bodyPr>
          <a:lstStyle/>
          <a:p>
            <a:pPr marL="90805">
              <a:spcBef>
                <a:spcPts val="210"/>
              </a:spcBef>
            </a:pPr>
            <a:r>
              <a:rPr sz="2400" spc="5" dirty="0">
                <a:solidFill>
                  <a:srgbClr val="FF66CC"/>
                </a:solidFill>
                <a:latin typeface="Arial Black"/>
                <a:cs typeface="Arial Black"/>
              </a:rPr>
              <a:t>X-rays</a:t>
            </a:r>
            <a:r>
              <a:rPr sz="2400" spc="-25" dirty="0">
                <a:solidFill>
                  <a:srgbClr val="FF66CC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FF66CC"/>
                </a:solidFill>
                <a:latin typeface="Arial Black"/>
                <a:cs typeface="Arial Black"/>
              </a:rPr>
              <a:t>and</a:t>
            </a:r>
            <a:r>
              <a:rPr sz="2400" spc="-10" dirty="0">
                <a:solidFill>
                  <a:srgbClr val="FF66CC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FF66CC"/>
                </a:solidFill>
                <a:latin typeface="Arial Black"/>
                <a:cs typeface="Arial Black"/>
              </a:rPr>
              <a:t>other </a:t>
            </a:r>
            <a:r>
              <a:rPr sz="2400" dirty="0">
                <a:solidFill>
                  <a:srgbClr val="FF66CC"/>
                </a:solidFill>
                <a:latin typeface="Arial Black"/>
                <a:cs typeface="Arial Black"/>
              </a:rPr>
              <a:t>Imaging </a:t>
            </a:r>
            <a:r>
              <a:rPr sz="2400" spc="-25" dirty="0">
                <a:solidFill>
                  <a:srgbClr val="FF66CC"/>
                </a:solidFill>
                <a:latin typeface="Arial Black"/>
                <a:cs typeface="Arial Black"/>
              </a:rPr>
              <a:t>Techniques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223" y="4854430"/>
            <a:ext cx="235585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indent="-128270">
              <a:spcBef>
                <a:spcPts val="1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MRI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>
              <a:spcBef>
                <a:spcPts val="24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45" dirty="0">
                <a:solidFill>
                  <a:prstClr val="black"/>
                </a:solidFill>
                <a:latin typeface="Arial Black"/>
                <a:cs typeface="Arial Black"/>
              </a:rPr>
              <a:t>CAT</a:t>
            </a:r>
            <a:r>
              <a:rPr sz="2000" spc="-7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scan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>
              <a:spcBef>
                <a:spcPts val="240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Barium</a:t>
            </a:r>
            <a:r>
              <a:rPr sz="2000" spc="-9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swallow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8378761" y="6311866"/>
            <a:ext cx="256540" cy="222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12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5908" y="4833729"/>
            <a:ext cx="249237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indent="-128270">
              <a:spcBef>
                <a:spcPts val="1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Barium</a:t>
            </a:r>
            <a:r>
              <a:rPr sz="2000" spc="-6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enema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>
              <a:spcBef>
                <a:spcPts val="240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Upper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GI</a:t>
            </a:r>
            <a:r>
              <a:rPr sz="2000" spc="-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Series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>
              <a:spcBef>
                <a:spcPts val="24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Ch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o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lan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g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io</a:t>
            </a:r>
            <a:r>
              <a:rPr sz="2000" spc="30" dirty="0">
                <a:solidFill>
                  <a:prstClr val="black"/>
                </a:solidFill>
                <a:latin typeface="Arial Black"/>
                <a:cs typeface="Arial Black"/>
              </a:rPr>
              <a:t>gr</a:t>
            </a:r>
            <a:r>
              <a:rPr sz="2000" spc="15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p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h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y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05561" y="4833729"/>
            <a:ext cx="266255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indent="-128270">
              <a:spcBef>
                <a:spcPts val="1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Chole</a:t>
            </a:r>
            <a:r>
              <a:rPr sz="2000" spc="-40" dirty="0">
                <a:solidFill>
                  <a:prstClr val="black"/>
                </a:solidFill>
                <a:latin typeface="Arial Black"/>
                <a:cs typeface="Arial Black"/>
              </a:rPr>
              <a:t>c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ysto</a:t>
            </a:r>
            <a:r>
              <a:rPr sz="2000" spc="30" dirty="0">
                <a:solidFill>
                  <a:prstClr val="black"/>
                </a:solidFill>
                <a:latin typeface="Arial Black"/>
                <a:cs typeface="Arial Black"/>
              </a:rPr>
              <a:t>gr</a:t>
            </a:r>
            <a:r>
              <a:rPr sz="2000" spc="2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phy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>
              <a:spcBef>
                <a:spcPts val="240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Liver</a:t>
            </a:r>
            <a:r>
              <a:rPr sz="2000" spc="-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scan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>
              <a:spcBef>
                <a:spcPts val="24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Ultrasound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198015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627" y="224027"/>
            <a:ext cx="4123944" cy="5425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" y="838200"/>
            <a:ext cx="5311775" cy="45720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2603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FFFFFF"/>
                </a:solidFill>
              </a:rPr>
              <a:t>Procedures </a:t>
            </a:r>
            <a:r>
              <a:rPr spc="-10" dirty="0">
                <a:solidFill>
                  <a:srgbClr val="FFFFFF"/>
                </a:solidFill>
              </a:rPr>
              <a:t>Requiring</a:t>
            </a:r>
            <a:r>
              <a:rPr spc="-25" dirty="0">
                <a:solidFill>
                  <a:srgbClr val="FFFFFF"/>
                </a:solidFill>
              </a:rPr>
              <a:t> Removal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165" y="1426463"/>
            <a:ext cx="1203994" cy="61264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02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Term</a:t>
            </a:r>
          </a:p>
          <a:p>
            <a:pPr marL="12700" marR="5080">
              <a:lnSpc>
                <a:spcPct val="200000"/>
              </a:lnSpc>
              <a:spcBef>
                <a:spcPts val="360"/>
              </a:spcBef>
            </a:pPr>
            <a:r>
              <a:rPr sz="2000" dirty="0">
                <a:solidFill>
                  <a:srgbClr val="000000"/>
                </a:solidFill>
              </a:rPr>
              <a:t>glossectomy 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polypectomy 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appendectomy 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cholecystectomy </a:t>
            </a:r>
            <a:r>
              <a:rPr sz="2000" spc="-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gastrectomy 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colectomy 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h</a:t>
            </a: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dirty="0">
                <a:solidFill>
                  <a:srgbClr val="000000"/>
                </a:solidFill>
              </a:rPr>
              <a:t>mo</a:t>
            </a:r>
            <a:r>
              <a:rPr sz="2000" spc="75" dirty="0">
                <a:solidFill>
                  <a:srgbClr val="000000"/>
                </a:solidFill>
              </a:rPr>
              <a:t>r</a:t>
            </a:r>
            <a:r>
              <a:rPr sz="2000" dirty="0">
                <a:solidFill>
                  <a:srgbClr val="000000"/>
                </a:solidFill>
              </a:rPr>
              <a:t>r</a:t>
            </a:r>
            <a:r>
              <a:rPr sz="2000" spc="-10" dirty="0">
                <a:solidFill>
                  <a:srgbClr val="000000"/>
                </a:solidFill>
              </a:rPr>
              <a:t>h</a:t>
            </a:r>
            <a:r>
              <a:rPr sz="2000" dirty="0">
                <a:solidFill>
                  <a:srgbClr val="000000"/>
                </a:solidFill>
              </a:rPr>
              <a:t>oid</a:t>
            </a: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dirty="0">
                <a:solidFill>
                  <a:srgbClr val="000000"/>
                </a:solidFill>
              </a:rPr>
              <a:t>c</a:t>
            </a:r>
            <a:r>
              <a:rPr sz="2000" spc="-10" dirty="0">
                <a:solidFill>
                  <a:srgbClr val="000000"/>
                </a:solidFill>
              </a:rPr>
              <a:t>t</a:t>
            </a:r>
            <a:r>
              <a:rPr sz="2000" dirty="0">
                <a:solidFill>
                  <a:srgbClr val="000000"/>
                </a:solidFill>
              </a:rPr>
              <a:t>omy</a:t>
            </a:r>
            <a:endParaRPr sz="200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77028" y="1426463"/>
            <a:ext cx="3200399" cy="61264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" dirty="0"/>
              <a:t>Part</a:t>
            </a:r>
            <a:r>
              <a:rPr spc="-35" dirty="0"/>
              <a:t> </a:t>
            </a:r>
            <a:r>
              <a:rPr spc="-5" dirty="0"/>
              <a:t>(s)</a:t>
            </a:r>
            <a:r>
              <a:rPr spc="-30" dirty="0"/>
              <a:t> </a:t>
            </a:r>
            <a:r>
              <a:rPr spc="-35" dirty="0"/>
              <a:t>Removed</a:t>
            </a:r>
          </a:p>
          <a:p>
            <a:pPr marL="165100" marR="949960">
              <a:lnSpc>
                <a:spcPct val="200000"/>
              </a:lnSpc>
              <a:spcBef>
                <a:spcPts val="360"/>
              </a:spcBef>
            </a:pPr>
            <a:r>
              <a:rPr sz="2000" spc="-5" dirty="0">
                <a:solidFill>
                  <a:srgbClr val="000000"/>
                </a:solidFill>
              </a:rPr>
              <a:t>tongue </a:t>
            </a:r>
            <a:r>
              <a:rPr sz="2000" dirty="0">
                <a:solidFill>
                  <a:srgbClr val="000000"/>
                </a:solidFill>
              </a:rPr>
              <a:t> </a:t>
            </a:r>
            <a:r>
              <a:rPr sz="2000" spc="5" dirty="0">
                <a:solidFill>
                  <a:srgbClr val="000000"/>
                </a:solidFill>
              </a:rPr>
              <a:t>polyps </a:t>
            </a:r>
            <a:r>
              <a:rPr sz="2000" spc="1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appendix 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gallbladder 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stomach </a:t>
            </a:r>
            <a:r>
              <a:rPr sz="2000" spc="-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colon 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h</a:t>
            </a: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dirty="0">
                <a:solidFill>
                  <a:srgbClr val="000000"/>
                </a:solidFill>
              </a:rPr>
              <a:t>mo</a:t>
            </a:r>
            <a:r>
              <a:rPr sz="2000" spc="75" dirty="0">
                <a:solidFill>
                  <a:srgbClr val="000000"/>
                </a:solidFill>
              </a:rPr>
              <a:t>r</a:t>
            </a:r>
            <a:r>
              <a:rPr sz="2000" dirty="0">
                <a:solidFill>
                  <a:srgbClr val="000000"/>
                </a:solidFill>
              </a:rPr>
              <a:t>r</a:t>
            </a:r>
            <a:r>
              <a:rPr sz="2000" spc="-10" dirty="0">
                <a:solidFill>
                  <a:srgbClr val="000000"/>
                </a:solidFill>
              </a:rPr>
              <a:t>h</a:t>
            </a:r>
            <a:r>
              <a:rPr sz="2000" dirty="0">
                <a:solidFill>
                  <a:srgbClr val="000000"/>
                </a:solidFill>
              </a:rPr>
              <a:t>oids</a:t>
            </a:r>
            <a:endParaRPr sz="2000"/>
          </a:p>
        </p:txBody>
      </p:sp>
      <p:sp>
        <p:nvSpPr>
          <p:cNvPr id="8" name="object 8"/>
          <p:cNvSpPr/>
          <p:nvPr/>
        </p:nvSpPr>
        <p:spPr>
          <a:xfrm>
            <a:off x="2362200" y="2362200"/>
            <a:ext cx="3048000" cy="0"/>
          </a:xfrm>
          <a:custGeom>
            <a:avLst/>
            <a:gdLst/>
            <a:ahLst/>
            <a:cxnLst/>
            <a:rect l="l" t="t" r="r" b="b"/>
            <a:pathLst>
              <a:path w="3048000">
                <a:moveTo>
                  <a:pt x="0" y="0"/>
                </a:moveTo>
                <a:lnTo>
                  <a:pt x="3048000" y="0"/>
                </a:lnTo>
              </a:path>
            </a:pathLst>
          </a:custGeom>
          <a:ln w="38100">
            <a:solidFill>
              <a:srgbClr val="000066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14600" y="2971800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>
                <a:moveTo>
                  <a:pt x="0" y="0"/>
                </a:moveTo>
                <a:lnTo>
                  <a:pt x="2895600" y="0"/>
                </a:lnTo>
              </a:path>
            </a:pathLst>
          </a:custGeom>
          <a:ln w="38100">
            <a:solidFill>
              <a:srgbClr val="000066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67000" y="3581400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0"/>
                </a:lnTo>
              </a:path>
            </a:pathLst>
          </a:custGeom>
          <a:ln w="38100">
            <a:solidFill>
              <a:srgbClr val="000066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0" y="4191000"/>
            <a:ext cx="2362200" cy="0"/>
          </a:xfrm>
          <a:custGeom>
            <a:avLst/>
            <a:gdLst/>
            <a:ahLst/>
            <a:cxnLst/>
            <a:rect l="l" t="t" r="r" b="b"/>
            <a:pathLst>
              <a:path w="2362200">
                <a:moveTo>
                  <a:pt x="0" y="0"/>
                </a:moveTo>
                <a:lnTo>
                  <a:pt x="2362200" y="0"/>
                </a:lnTo>
              </a:path>
            </a:pathLst>
          </a:custGeom>
          <a:ln w="38100">
            <a:solidFill>
              <a:srgbClr val="000066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38400" y="4800600"/>
            <a:ext cx="2971800" cy="0"/>
          </a:xfrm>
          <a:custGeom>
            <a:avLst/>
            <a:gdLst/>
            <a:ahLst/>
            <a:cxnLst/>
            <a:rect l="l" t="t" r="r" b="b"/>
            <a:pathLst>
              <a:path w="2971800">
                <a:moveTo>
                  <a:pt x="0" y="0"/>
                </a:moveTo>
                <a:lnTo>
                  <a:pt x="2971800" y="0"/>
                </a:lnTo>
              </a:path>
            </a:pathLst>
          </a:custGeom>
          <a:ln w="38100">
            <a:solidFill>
              <a:srgbClr val="000066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33600" y="5410200"/>
            <a:ext cx="3276600" cy="0"/>
          </a:xfrm>
          <a:custGeom>
            <a:avLst/>
            <a:gdLst/>
            <a:ahLst/>
            <a:cxnLst/>
            <a:rect l="l" t="t" r="r" b="b"/>
            <a:pathLst>
              <a:path w="3276600">
                <a:moveTo>
                  <a:pt x="0" y="0"/>
                </a:moveTo>
                <a:lnTo>
                  <a:pt x="3276600" y="0"/>
                </a:lnTo>
              </a:path>
            </a:pathLst>
          </a:custGeom>
          <a:ln w="38100">
            <a:solidFill>
              <a:srgbClr val="000066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76600" y="6019800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600" y="0"/>
                </a:lnTo>
              </a:path>
            </a:pathLst>
          </a:custGeom>
          <a:ln w="38100">
            <a:solidFill>
              <a:srgbClr val="000066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71800" y="6629400"/>
            <a:ext cx="2438400" cy="0"/>
          </a:xfrm>
          <a:custGeom>
            <a:avLst/>
            <a:gdLst/>
            <a:ahLst/>
            <a:cxnLst/>
            <a:rect l="l" t="t" r="r" b="b"/>
            <a:pathLst>
              <a:path w="2438400">
                <a:moveTo>
                  <a:pt x="0" y="0"/>
                </a:moveTo>
                <a:lnTo>
                  <a:pt x="2438400" y="0"/>
                </a:lnTo>
              </a:path>
            </a:pathLst>
          </a:custGeom>
          <a:ln w="38100">
            <a:solidFill>
              <a:srgbClr val="000066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74228" y="6296263"/>
            <a:ext cx="20574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5" dirty="0">
                <a:solidFill>
                  <a:prstClr val="black"/>
                </a:solidFill>
                <a:latin typeface="Times New Roman"/>
                <a:cs typeface="Times New Roman"/>
              </a:rPr>
              <a:t>43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940" y="6392979"/>
            <a:ext cx="2296795" cy="38481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spcBef>
                <a:spcPts val="305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pancreatectomy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66028" y="6392979"/>
            <a:ext cx="1313180" cy="38481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spcBef>
                <a:spcPts val="305"/>
              </a:spcBef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p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n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c</a:t>
            </a:r>
            <a:r>
              <a:rPr sz="2000" spc="30" dirty="0">
                <a:solidFill>
                  <a:prstClr val="black"/>
                </a:solidFill>
                <a:latin typeface="Arial Black"/>
                <a:cs typeface="Arial Black"/>
              </a:rPr>
              <a:t>r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e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6089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627" y="224027"/>
            <a:ext cx="4123944" cy="5425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725" y="887475"/>
            <a:ext cx="8626475" cy="1187450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0" tIns="26034" rIns="0" bIns="0" rtlCol="0">
            <a:spAutoFit/>
          </a:bodyPr>
          <a:lstStyle/>
          <a:p>
            <a:pPr marL="91440" marR="436245">
              <a:lnSpc>
                <a:spcPct val="100000"/>
              </a:lnSpc>
              <a:spcBef>
                <a:spcPts val="204"/>
              </a:spcBef>
            </a:pPr>
            <a:r>
              <a:rPr spc="-5" dirty="0"/>
              <a:t>Openings </a:t>
            </a:r>
            <a:r>
              <a:rPr dirty="0"/>
              <a:t>may </a:t>
            </a:r>
            <a:r>
              <a:rPr spc="-10" dirty="0"/>
              <a:t>be </a:t>
            </a:r>
            <a:r>
              <a:rPr spc="-5" dirty="0"/>
              <a:t>made </a:t>
            </a:r>
            <a:r>
              <a:rPr dirty="0"/>
              <a:t>in the gastrointestinal </a:t>
            </a:r>
            <a:r>
              <a:rPr spc="5" dirty="0"/>
              <a:t> tract</a:t>
            </a:r>
            <a:r>
              <a:rPr spc="-20" dirty="0"/>
              <a:t> </a:t>
            </a:r>
            <a:r>
              <a:rPr spc="-15" dirty="0"/>
              <a:t>for </a:t>
            </a:r>
            <a:r>
              <a:rPr spc="15" dirty="0"/>
              <a:t>temporary</a:t>
            </a:r>
            <a:r>
              <a:rPr spc="-20" dirty="0"/>
              <a:t> </a:t>
            </a:r>
            <a:r>
              <a:rPr dirty="0"/>
              <a:t>or</a:t>
            </a:r>
            <a:r>
              <a:rPr spc="-15" dirty="0"/>
              <a:t> </a:t>
            </a:r>
            <a:r>
              <a:rPr spc="10" dirty="0"/>
              <a:t>permanent</a:t>
            </a:r>
            <a:r>
              <a:rPr spc="-10" dirty="0"/>
              <a:t> </a:t>
            </a:r>
            <a:r>
              <a:rPr dirty="0"/>
              <a:t>alternatives</a:t>
            </a:r>
            <a:r>
              <a:rPr spc="-30" dirty="0"/>
              <a:t> </a:t>
            </a:r>
            <a:r>
              <a:rPr dirty="0"/>
              <a:t>to </a:t>
            </a:r>
            <a:r>
              <a:rPr spc="-785" dirty="0"/>
              <a:t> </a:t>
            </a:r>
            <a:r>
              <a:rPr spc="-5" dirty="0"/>
              <a:t>waste</a:t>
            </a:r>
            <a:r>
              <a:rPr spc="-20" dirty="0"/>
              <a:t> </a:t>
            </a:r>
            <a:r>
              <a:rPr spc="-5" dirty="0"/>
              <a:t>elimination.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1490" y="2272741"/>
            <a:ext cx="3164840" cy="411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indent="-153670">
              <a:spcBef>
                <a:spcPts val="100"/>
              </a:spcBef>
              <a:buSzPct val="95833"/>
              <a:buFontTx/>
              <a:buChar char="•"/>
              <a:tabLst>
                <a:tab pos="166370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i</a:t>
            </a:r>
            <a:r>
              <a:rPr sz="2400" spc="-5" dirty="0">
                <a:solidFill>
                  <a:srgbClr val="000066"/>
                </a:solidFill>
                <a:latin typeface="Arial Black"/>
                <a:cs typeface="Arial Black"/>
              </a:rPr>
              <a:t>leostomy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66675" indent="168910">
              <a:spcBef>
                <a:spcPts val="30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-opening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made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</a:t>
            </a:r>
            <a:r>
              <a:rPr sz="20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 </a:t>
            </a:r>
            <a:r>
              <a:rPr sz="2000" spc="-6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ileum to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allow fecal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 material to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discharge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into a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bag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outside the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body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65735" indent="-153035">
              <a:spcBef>
                <a:spcPts val="2375"/>
              </a:spcBef>
              <a:buSzPct val="95833"/>
              <a:buFontTx/>
              <a:buChar char="•"/>
              <a:tabLst>
                <a:tab pos="165735" algn="l"/>
              </a:tabLst>
            </a:pPr>
            <a:r>
              <a:rPr sz="2400" spc="-5" dirty="0">
                <a:solidFill>
                  <a:srgbClr val="000066"/>
                </a:solidFill>
                <a:latin typeface="Arial Black"/>
                <a:cs typeface="Arial Black"/>
              </a:rPr>
              <a:t>colostomy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5080" indent="168910">
              <a:spcBef>
                <a:spcPts val="30"/>
              </a:spcBef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-opening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in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the colon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to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create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a place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for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 waste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to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exit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body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other than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through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anus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0" y="2209800"/>
            <a:ext cx="4346575" cy="44196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588514" y="4528565"/>
            <a:ext cx="1297940" cy="215265"/>
          </a:xfrm>
          <a:custGeom>
            <a:avLst/>
            <a:gdLst/>
            <a:ahLst/>
            <a:cxnLst/>
            <a:rect l="l" t="t" r="r" b="b"/>
            <a:pathLst>
              <a:path w="1297939" h="215264">
                <a:moveTo>
                  <a:pt x="1181996" y="37911"/>
                </a:moveTo>
                <a:lnTo>
                  <a:pt x="0" y="176910"/>
                </a:lnTo>
                <a:lnTo>
                  <a:pt x="4572" y="214756"/>
                </a:lnTo>
                <a:lnTo>
                  <a:pt x="1186441" y="75757"/>
                </a:lnTo>
                <a:lnTo>
                  <a:pt x="1181996" y="37911"/>
                </a:lnTo>
                <a:close/>
              </a:path>
              <a:path w="1297939" h="215264">
                <a:moveTo>
                  <a:pt x="1276257" y="35686"/>
                </a:moveTo>
                <a:lnTo>
                  <a:pt x="1200912" y="35686"/>
                </a:lnTo>
                <a:lnTo>
                  <a:pt x="1205357" y="73532"/>
                </a:lnTo>
                <a:lnTo>
                  <a:pt x="1186441" y="75757"/>
                </a:lnTo>
                <a:lnTo>
                  <a:pt x="1190878" y="113537"/>
                </a:lnTo>
                <a:lnTo>
                  <a:pt x="1297686" y="43433"/>
                </a:lnTo>
                <a:lnTo>
                  <a:pt x="1276257" y="35686"/>
                </a:lnTo>
                <a:close/>
              </a:path>
              <a:path w="1297939" h="215264">
                <a:moveTo>
                  <a:pt x="1200912" y="35686"/>
                </a:moveTo>
                <a:lnTo>
                  <a:pt x="1181996" y="37911"/>
                </a:lnTo>
                <a:lnTo>
                  <a:pt x="1186441" y="75757"/>
                </a:lnTo>
                <a:lnTo>
                  <a:pt x="1205357" y="73532"/>
                </a:lnTo>
                <a:lnTo>
                  <a:pt x="1200912" y="35686"/>
                </a:lnTo>
                <a:close/>
              </a:path>
              <a:path w="1297939" h="215264">
                <a:moveTo>
                  <a:pt x="1177544" y="0"/>
                </a:moveTo>
                <a:lnTo>
                  <a:pt x="1181996" y="37911"/>
                </a:lnTo>
                <a:lnTo>
                  <a:pt x="1200912" y="35686"/>
                </a:lnTo>
                <a:lnTo>
                  <a:pt x="1276257" y="35686"/>
                </a:lnTo>
                <a:lnTo>
                  <a:pt x="1177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14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87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0427" y="300227"/>
            <a:ext cx="5114544" cy="6568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828" y="1493519"/>
            <a:ext cx="8394191" cy="61264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540" y="1500962"/>
            <a:ext cx="80537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Medications</a:t>
            </a:r>
            <a:r>
              <a:rPr spc="5" dirty="0"/>
              <a:t> </a:t>
            </a:r>
            <a:r>
              <a:rPr spc="-5" dirty="0"/>
              <a:t>Used</a:t>
            </a:r>
            <a:r>
              <a:rPr spc="-10" dirty="0"/>
              <a:t> </a:t>
            </a:r>
            <a:r>
              <a:rPr dirty="0"/>
              <a:t>to</a:t>
            </a:r>
            <a:r>
              <a:rPr spc="5" dirty="0"/>
              <a:t> </a:t>
            </a:r>
            <a:r>
              <a:rPr spc="-30" dirty="0"/>
              <a:t>Treat</a:t>
            </a:r>
            <a:r>
              <a:rPr spc="10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spc="-10" dirty="0"/>
              <a:t>Digestive </a:t>
            </a:r>
            <a:r>
              <a:rPr spc="-5" dirty="0"/>
              <a:t>System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8925" y="2222500"/>
            <a:ext cx="1479550" cy="466725"/>
          </a:xfrm>
          <a:prstGeom prst="rect">
            <a:avLst/>
          </a:prstGeom>
          <a:ln w="9525">
            <a:solidFill>
              <a:srgbClr val="00CC99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1440">
              <a:spcBef>
                <a:spcPts val="210"/>
              </a:spcBef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Antacid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290" y="2972765"/>
            <a:ext cx="36937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0335" indent="-128270">
              <a:spcBef>
                <a:spcPts val="10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Neutralizes</a:t>
            </a:r>
            <a:r>
              <a:rPr sz="2000" spc="-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stomach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acid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/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(ex.</a:t>
            </a:r>
            <a:r>
              <a:rPr sz="2000" spc="-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Pepcid®)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56125" y="2222500"/>
            <a:ext cx="2359025" cy="466725"/>
          </a:xfrm>
          <a:prstGeom prst="rect">
            <a:avLst/>
          </a:prstGeom>
          <a:ln w="9525">
            <a:solidFill>
              <a:srgbClr val="00CC99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2075">
              <a:spcBef>
                <a:spcPts val="210"/>
              </a:spcBef>
            </a:pP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Antidiarrheal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11953" y="2972765"/>
            <a:ext cx="309308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0335" indent="-128270">
              <a:spcBef>
                <a:spcPts val="10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Controls</a:t>
            </a:r>
            <a:r>
              <a:rPr sz="2000" spc="-3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loose</a:t>
            </a:r>
            <a:r>
              <a:rPr sz="2000" spc="-4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stools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/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(ex.</a:t>
            </a:r>
            <a:r>
              <a:rPr sz="2000" spc="-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Kaopectate®)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2725" y="4051300"/>
            <a:ext cx="2021205" cy="466725"/>
          </a:xfrm>
          <a:prstGeom prst="rect">
            <a:avLst/>
          </a:prstGeom>
          <a:ln w="9525">
            <a:solidFill>
              <a:srgbClr val="00CC99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1440">
              <a:spcBef>
                <a:spcPts val="210"/>
              </a:spcBef>
            </a:pP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Antiemetic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5290" y="4573651"/>
            <a:ext cx="32746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Prevents</a:t>
            </a:r>
            <a:r>
              <a:rPr sz="2000" spc="-7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regurgitation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(ex.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Tigan®)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5800" y="4078351"/>
            <a:ext cx="2663825" cy="466725"/>
          </a:xfrm>
          <a:prstGeom prst="rect">
            <a:avLst/>
          </a:prstGeom>
          <a:ln w="9525">
            <a:solidFill>
              <a:srgbClr val="00CC99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2075">
              <a:spcBef>
                <a:spcPts val="210"/>
              </a:spcBef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Antispasmodic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59553" y="4726051"/>
            <a:ext cx="422021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indent="-128270">
              <a:spcBef>
                <a:spcPts val="1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Calms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spasms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000" spc="9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GI</a:t>
            </a:r>
            <a:r>
              <a:rPr sz="20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tract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15" dirty="0">
                <a:solidFill>
                  <a:prstClr val="black"/>
                </a:solidFill>
                <a:latin typeface="Arial Black"/>
                <a:cs typeface="Arial Black"/>
              </a:rPr>
              <a:t>(ex.</a:t>
            </a:r>
            <a:r>
              <a:rPr sz="2000" spc="-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Robinul®)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076" y="226027"/>
            <a:ext cx="1140297" cy="106628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3276" y="226027"/>
            <a:ext cx="1140297" cy="1066285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15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956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6426" y="300227"/>
            <a:ext cx="8461375" cy="1673860"/>
            <a:chOff x="376426" y="300227"/>
            <a:chExt cx="8461375" cy="1673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0427" y="300227"/>
              <a:ext cx="5114544" cy="6568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426" y="995172"/>
              <a:ext cx="8461250" cy="97840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9286" rIns="0" bIns="0" rtlCol="0">
            <a:spAutoFit/>
          </a:bodyPr>
          <a:lstStyle/>
          <a:p>
            <a:pPr marL="412115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Medications Used </a:t>
            </a:r>
            <a:r>
              <a:rPr dirty="0"/>
              <a:t>to </a:t>
            </a:r>
            <a:r>
              <a:rPr spc="-30" dirty="0"/>
              <a:t>Treat </a:t>
            </a:r>
            <a:r>
              <a:rPr dirty="0"/>
              <a:t>the </a:t>
            </a:r>
            <a:r>
              <a:rPr spc="-10" dirty="0"/>
              <a:t>Digestive </a:t>
            </a:r>
            <a:r>
              <a:rPr spc="-5" dirty="0"/>
              <a:t>System </a:t>
            </a:r>
            <a:r>
              <a:rPr spc="-790" dirty="0"/>
              <a:t> </a:t>
            </a:r>
            <a:r>
              <a:rPr spc="-10" dirty="0"/>
              <a:t>(cont’d)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667000" y="2013316"/>
            <a:ext cx="3625215" cy="4272280"/>
            <a:chOff x="2667000" y="2013316"/>
            <a:chExt cx="3625215" cy="4272280"/>
          </a:xfrm>
        </p:grpSpPr>
        <p:sp>
          <p:nvSpPr>
            <p:cNvPr id="7" name="object 7"/>
            <p:cNvSpPr/>
            <p:nvPr/>
          </p:nvSpPr>
          <p:spPr>
            <a:xfrm>
              <a:off x="2667000" y="3276785"/>
              <a:ext cx="3625215" cy="3009265"/>
            </a:xfrm>
            <a:custGeom>
              <a:avLst/>
              <a:gdLst/>
              <a:ahLst/>
              <a:cxnLst/>
              <a:rect l="l" t="t" r="r" b="b"/>
              <a:pathLst>
                <a:path w="3625215" h="3009265">
                  <a:moveTo>
                    <a:pt x="1117186" y="0"/>
                  </a:moveTo>
                  <a:lnTo>
                    <a:pt x="1442031" y="1002949"/>
                  </a:lnTo>
                  <a:lnTo>
                    <a:pt x="0" y="853763"/>
                  </a:lnTo>
                  <a:lnTo>
                    <a:pt x="972813" y="1439215"/>
                  </a:lnTo>
                  <a:lnTo>
                    <a:pt x="314532" y="2194655"/>
                  </a:lnTo>
                  <a:lnTo>
                    <a:pt x="1405930" y="1837691"/>
                  </a:lnTo>
                  <a:lnTo>
                    <a:pt x="1424834" y="3008654"/>
                  </a:lnTo>
                  <a:lnTo>
                    <a:pt x="1847682" y="1917023"/>
                  </a:lnTo>
                  <a:lnTo>
                    <a:pt x="2516174" y="2819789"/>
                  </a:lnTo>
                  <a:lnTo>
                    <a:pt x="2327139" y="1747050"/>
                  </a:lnTo>
                  <a:lnTo>
                    <a:pt x="3624784" y="1688489"/>
                  </a:lnTo>
                  <a:lnTo>
                    <a:pt x="2533385" y="1250267"/>
                  </a:lnTo>
                  <a:lnTo>
                    <a:pt x="3119582" y="517538"/>
                  </a:lnTo>
                  <a:lnTo>
                    <a:pt x="2010972" y="904658"/>
                  </a:lnTo>
                  <a:lnTo>
                    <a:pt x="111718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076373" y="2804733"/>
              <a:ext cx="528320" cy="1641475"/>
            </a:xfrm>
            <a:custGeom>
              <a:avLst/>
              <a:gdLst/>
              <a:ahLst/>
              <a:cxnLst/>
              <a:rect l="l" t="t" r="r" b="b"/>
              <a:pathLst>
                <a:path w="528320" h="1641475">
                  <a:moveTo>
                    <a:pt x="367873" y="0"/>
                  </a:moveTo>
                  <a:lnTo>
                    <a:pt x="338657" y="190697"/>
                  </a:lnTo>
                  <a:lnTo>
                    <a:pt x="49825" y="381394"/>
                  </a:lnTo>
                  <a:lnTo>
                    <a:pt x="0" y="643980"/>
                  </a:lnTo>
                  <a:lnTo>
                    <a:pt x="10312" y="1641204"/>
                  </a:lnTo>
                  <a:lnTo>
                    <a:pt x="395353" y="1635478"/>
                  </a:lnTo>
                  <a:lnTo>
                    <a:pt x="527692" y="24493"/>
                  </a:lnTo>
                  <a:lnTo>
                    <a:pt x="3678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124463" y="2783898"/>
              <a:ext cx="1040130" cy="1764030"/>
            </a:xfrm>
            <a:custGeom>
              <a:avLst/>
              <a:gdLst/>
              <a:ahLst/>
              <a:cxnLst/>
              <a:rect l="l" t="t" r="r" b="b"/>
              <a:pathLst>
                <a:path w="1040129" h="1764029">
                  <a:moveTo>
                    <a:pt x="720126" y="0"/>
                  </a:moveTo>
                  <a:lnTo>
                    <a:pt x="350589" y="7634"/>
                  </a:lnTo>
                  <a:lnTo>
                    <a:pt x="409021" y="230458"/>
                  </a:lnTo>
                  <a:lnTo>
                    <a:pt x="123805" y="443899"/>
                  </a:lnTo>
                  <a:lnTo>
                    <a:pt x="80849" y="1592059"/>
                  </a:lnTo>
                  <a:lnTo>
                    <a:pt x="1735" y="1588400"/>
                  </a:lnTo>
                  <a:lnTo>
                    <a:pt x="0" y="1722477"/>
                  </a:lnTo>
                  <a:lnTo>
                    <a:pt x="1039908" y="1763988"/>
                  </a:lnTo>
                  <a:lnTo>
                    <a:pt x="1014019" y="304097"/>
                  </a:lnTo>
                  <a:lnTo>
                    <a:pt x="737337" y="183221"/>
                  </a:lnTo>
                  <a:lnTo>
                    <a:pt x="720126" y="0"/>
                  </a:lnTo>
                  <a:close/>
                </a:path>
              </a:pathLst>
            </a:custGeom>
            <a:solidFill>
              <a:srgbClr val="DF846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524951" y="3284419"/>
              <a:ext cx="593090" cy="893444"/>
            </a:xfrm>
            <a:custGeom>
              <a:avLst/>
              <a:gdLst/>
              <a:ahLst/>
              <a:cxnLst/>
              <a:rect l="l" t="t" r="r" b="b"/>
              <a:pathLst>
                <a:path w="593089" h="893445">
                  <a:moveTo>
                    <a:pt x="541360" y="0"/>
                  </a:moveTo>
                  <a:lnTo>
                    <a:pt x="0" y="62346"/>
                  </a:lnTo>
                  <a:lnTo>
                    <a:pt x="3471" y="889549"/>
                  </a:lnTo>
                  <a:lnTo>
                    <a:pt x="156347" y="893366"/>
                  </a:lnTo>
                  <a:lnTo>
                    <a:pt x="592993" y="100040"/>
                  </a:lnTo>
                  <a:lnTo>
                    <a:pt x="541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583383" y="3425971"/>
              <a:ext cx="596900" cy="782320"/>
            </a:xfrm>
            <a:custGeom>
              <a:avLst/>
              <a:gdLst/>
              <a:ahLst/>
              <a:cxnLst/>
              <a:rect l="l" t="t" r="r" b="b"/>
              <a:pathLst>
                <a:path w="596900" h="782320">
                  <a:moveTo>
                    <a:pt x="586051" y="0"/>
                  </a:moveTo>
                  <a:lnTo>
                    <a:pt x="0" y="56779"/>
                  </a:lnTo>
                  <a:lnTo>
                    <a:pt x="41220" y="782033"/>
                  </a:lnTo>
                  <a:lnTo>
                    <a:pt x="596465" y="766923"/>
                  </a:lnTo>
                  <a:lnTo>
                    <a:pt x="586051" y="0"/>
                  </a:lnTo>
                  <a:close/>
                </a:path>
              </a:pathLst>
            </a:custGeom>
            <a:solidFill>
              <a:srgbClr val="FFFFB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244797" y="2028431"/>
              <a:ext cx="1638300" cy="2731135"/>
            </a:xfrm>
            <a:custGeom>
              <a:avLst/>
              <a:gdLst/>
              <a:ahLst/>
              <a:cxnLst/>
              <a:rect l="l" t="t" r="r" b="b"/>
              <a:pathLst>
                <a:path w="1638300" h="2731135">
                  <a:moveTo>
                    <a:pt x="634212" y="224739"/>
                  </a:moveTo>
                  <a:lnTo>
                    <a:pt x="335102" y="0"/>
                  </a:lnTo>
                  <a:lnTo>
                    <a:pt x="195973" y="88747"/>
                  </a:lnTo>
                  <a:lnTo>
                    <a:pt x="158076" y="137896"/>
                  </a:lnTo>
                  <a:lnTo>
                    <a:pt x="120332" y="296468"/>
                  </a:lnTo>
                  <a:lnTo>
                    <a:pt x="123799" y="781875"/>
                  </a:lnTo>
                  <a:lnTo>
                    <a:pt x="438226" y="766762"/>
                  </a:lnTo>
                  <a:lnTo>
                    <a:pt x="634212" y="224739"/>
                  </a:lnTo>
                  <a:close/>
                </a:path>
                <a:path w="1638300" h="2731135">
                  <a:moveTo>
                    <a:pt x="1637957" y="1522234"/>
                  </a:moveTo>
                  <a:lnTo>
                    <a:pt x="1558848" y="1473098"/>
                  </a:lnTo>
                  <a:lnTo>
                    <a:pt x="1366342" y="1473098"/>
                  </a:lnTo>
                  <a:lnTo>
                    <a:pt x="879944" y="1739493"/>
                  </a:lnTo>
                  <a:lnTo>
                    <a:pt x="572300" y="2271992"/>
                  </a:lnTo>
                  <a:lnTo>
                    <a:pt x="280149" y="2289010"/>
                  </a:lnTo>
                  <a:lnTo>
                    <a:pt x="0" y="2517559"/>
                  </a:lnTo>
                  <a:lnTo>
                    <a:pt x="68694" y="2664828"/>
                  </a:lnTo>
                  <a:lnTo>
                    <a:pt x="369531" y="2730995"/>
                  </a:lnTo>
                  <a:lnTo>
                    <a:pt x="520814" y="2604389"/>
                  </a:lnTo>
                  <a:lnTo>
                    <a:pt x="654888" y="2328761"/>
                  </a:lnTo>
                  <a:lnTo>
                    <a:pt x="1014018" y="1888680"/>
                  </a:lnTo>
                  <a:lnTo>
                    <a:pt x="1637957" y="15222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316958" y="2147404"/>
              <a:ext cx="589915" cy="744220"/>
            </a:xfrm>
            <a:custGeom>
              <a:avLst/>
              <a:gdLst/>
              <a:ahLst/>
              <a:cxnLst/>
              <a:rect l="l" t="t" r="r" b="b"/>
              <a:pathLst>
                <a:path w="589914" h="744219">
                  <a:moveTo>
                    <a:pt x="168503" y="621385"/>
                  </a:moveTo>
                  <a:lnTo>
                    <a:pt x="89382" y="241744"/>
                  </a:lnTo>
                  <a:lnTo>
                    <a:pt x="51638" y="166192"/>
                  </a:lnTo>
                  <a:lnTo>
                    <a:pt x="44691" y="323024"/>
                  </a:lnTo>
                  <a:lnTo>
                    <a:pt x="0" y="636498"/>
                  </a:lnTo>
                  <a:lnTo>
                    <a:pt x="168503" y="621385"/>
                  </a:lnTo>
                  <a:close/>
                </a:path>
                <a:path w="589914" h="744219">
                  <a:moveTo>
                    <a:pt x="589521" y="725246"/>
                  </a:moveTo>
                  <a:lnTo>
                    <a:pt x="555244" y="79362"/>
                  </a:lnTo>
                  <a:lnTo>
                    <a:pt x="393547" y="11290"/>
                  </a:lnTo>
                  <a:lnTo>
                    <a:pt x="290423" y="0"/>
                  </a:lnTo>
                  <a:lnTo>
                    <a:pt x="202780" y="60426"/>
                  </a:lnTo>
                  <a:lnTo>
                    <a:pt x="171970" y="135978"/>
                  </a:lnTo>
                  <a:lnTo>
                    <a:pt x="195986" y="192595"/>
                  </a:lnTo>
                  <a:lnTo>
                    <a:pt x="259626" y="245567"/>
                  </a:lnTo>
                  <a:lnTo>
                    <a:pt x="369544" y="300278"/>
                  </a:lnTo>
                  <a:lnTo>
                    <a:pt x="462394" y="290893"/>
                  </a:lnTo>
                  <a:lnTo>
                    <a:pt x="290423" y="744169"/>
                  </a:lnTo>
                  <a:lnTo>
                    <a:pt x="589521" y="725246"/>
                  </a:lnTo>
                  <a:close/>
                </a:path>
              </a:pathLst>
            </a:custGeom>
            <a:solidFill>
              <a:srgbClr val="FFBEBE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107676" y="3418495"/>
              <a:ext cx="838835" cy="406400"/>
            </a:xfrm>
            <a:custGeom>
              <a:avLst/>
              <a:gdLst/>
              <a:ahLst/>
              <a:cxnLst/>
              <a:rect l="l" t="t" r="r" b="b"/>
              <a:pathLst>
                <a:path w="838835" h="406400">
                  <a:moveTo>
                    <a:pt x="689174" y="0"/>
                  </a:moveTo>
                  <a:lnTo>
                    <a:pt x="367800" y="60437"/>
                  </a:lnTo>
                  <a:lnTo>
                    <a:pt x="0" y="307914"/>
                  </a:lnTo>
                  <a:lnTo>
                    <a:pt x="20537" y="406046"/>
                  </a:lnTo>
                  <a:lnTo>
                    <a:pt x="359122" y="194514"/>
                  </a:lnTo>
                  <a:lnTo>
                    <a:pt x="838724" y="135985"/>
                  </a:lnTo>
                  <a:lnTo>
                    <a:pt x="689174" y="0"/>
                  </a:lnTo>
                  <a:close/>
                </a:path>
              </a:pathLst>
            </a:custGeom>
            <a:solidFill>
              <a:srgbClr val="E4E4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165676" y="3524262"/>
              <a:ext cx="1801495" cy="1292225"/>
            </a:xfrm>
            <a:custGeom>
              <a:avLst/>
              <a:gdLst/>
              <a:ahLst/>
              <a:cxnLst/>
              <a:rect l="l" t="t" r="r" b="b"/>
              <a:pathLst>
                <a:path w="1801495" h="1292225">
                  <a:moveTo>
                    <a:pt x="1801253" y="164299"/>
                  </a:moveTo>
                  <a:lnTo>
                    <a:pt x="1787512" y="0"/>
                  </a:lnTo>
                  <a:lnTo>
                    <a:pt x="1655178" y="17018"/>
                  </a:lnTo>
                  <a:lnTo>
                    <a:pt x="1065657" y="288988"/>
                  </a:lnTo>
                  <a:lnTo>
                    <a:pt x="678446" y="724382"/>
                  </a:lnTo>
                  <a:lnTo>
                    <a:pt x="565518" y="761047"/>
                  </a:lnTo>
                  <a:lnTo>
                    <a:pt x="223456" y="831024"/>
                  </a:lnTo>
                  <a:lnTo>
                    <a:pt x="0" y="1070864"/>
                  </a:lnTo>
                  <a:lnTo>
                    <a:pt x="213194" y="1291818"/>
                  </a:lnTo>
                  <a:lnTo>
                    <a:pt x="551776" y="1269149"/>
                  </a:lnTo>
                  <a:lnTo>
                    <a:pt x="689317" y="991501"/>
                  </a:lnTo>
                  <a:lnTo>
                    <a:pt x="524294" y="1186014"/>
                  </a:lnTo>
                  <a:lnTo>
                    <a:pt x="333527" y="1168996"/>
                  </a:lnTo>
                  <a:lnTo>
                    <a:pt x="182232" y="1108557"/>
                  </a:lnTo>
                  <a:lnTo>
                    <a:pt x="299097" y="934885"/>
                  </a:lnTo>
                  <a:lnTo>
                    <a:pt x="531241" y="897051"/>
                  </a:lnTo>
                  <a:lnTo>
                    <a:pt x="359270" y="1150226"/>
                  </a:lnTo>
                  <a:lnTo>
                    <a:pt x="593001" y="1067054"/>
                  </a:lnTo>
                  <a:lnTo>
                    <a:pt x="682383" y="968921"/>
                  </a:lnTo>
                  <a:lnTo>
                    <a:pt x="1134503" y="449465"/>
                  </a:lnTo>
                  <a:lnTo>
                    <a:pt x="1801253" y="164299"/>
                  </a:lnTo>
                  <a:close/>
                </a:path>
              </a:pathLst>
            </a:custGeom>
            <a:solidFill>
              <a:srgbClr val="B8B8D9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387153" y="2013318"/>
              <a:ext cx="2559685" cy="3647440"/>
            </a:xfrm>
            <a:custGeom>
              <a:avLst/>
              <a:gdLst/>
              <a:ahLst/>
              <a:cxnLst/>
              <a:rect l="l" t="t" r="r" b="b"/>
              <a:pathLst>
                <a:path w="2559685" h="3647440">
                  <a:moveTo>
                    <a:pt x="604989" y="2564790"/>
                  </a:moveTo>
                  <a:lnTo>
                    <a:pt x="55003" y="2315565"/>
                  </a:lnTo>
                  <a:lnTo>
                    <a:pt x="0" y="2455214"/>
                  </a:lnTo>
                  <a:lnTo>
                    <a:pt x="604989" y="2564790"/>
                  </a:lnTo>
                  <a:close/>
                </a:path>
                <a:path w="2559685" h="3647440">
                  <a:moveTo>
                    <a:pt x="694359" y="2812211"/>
                  </a:moveTo>
                  <a:lnTo>
                    <a:pt x="82499" y="3080397"/>
                  </a:lnTo>
                  <a:lnTo>
                    <a:pt x="154686" y="3229597"/>
                  </a:lnTo>
                  <a:lnTo>
                    <a:pt x="694359" y="2812211"/>
                  </a:lnTo>
                  <a:close/>
                </a:path>
                <a:path w="2559685" h="3647440">
                  <a:moveTo>
                    <a:pt x="983183" y="2970860"/>
                  </a:moveTo>
                  <a:lnTo>
                    <a:pt x="721868" y="3586543"/>
                  </a:lnTo>
                  <a:lnTo>
                    <a:pt x="866165" y="3646982"/>
                  </a:lnTo>
                  <a:lnTo>
                    <a:pt x="983183" y="2970860"/>
                  </a:lnTo>
                  <a:close/>
                </a:path>
                <a:path w="2559685" h="3647440">
                  <a:moveTo>
                    <a:pt x="1113777" y="519455"/>
                  </a:moveTo>
                  <a:lnTo>
                    <a:pt x="1057084" y="504342"/>
                  </a:lnTo>
                  <a:lnTo>
                    <a:pt x="1070825" y="689317"/>
                  </a:lnTo>
                  <a:lnTo>
                    <a:pt x="1100048" y="700760"/>
                  </a:lnTo>
                  <a:lnTo>
                    <a:pt x="1113777" y="519455"/>
                  </a:lnTo>
                  <a:close/>
                </a:path>
                <a:path w="2559685" h="3647440">
                  <a:moveTo>
                    <a:pt x="1230642" y="508000"/>
                  </a:moveTo>
                  <a:lnTo>
                    <a:pt x="1177277" y="519455"/>
                  </a:lnTo>
                  <a:lnTo>
                    <a:pt x="1173949" y="689317"/>
                  </a:lnTo>
                  <a:lnTo>
                    <a:pt x="1204899" y="685660"/>
                  </a:lnTo>
                  <a:lnTo>
                    <a:pt x="1230642" y="508000"/>
                  </a:lnTo>
                  <a:close/>
                </a:path>
                <a:path w="2559685" h="3647440">
                  <a:moveTo>
                    <a:pt x="1314818" y="496709"/>
                  </a:moveTo>
                  <a:lnTo>
                    <a:pt x="1268399" y="511822"/>
                  </a:lnTo>
                  <a:lnTo>
                    <a:pt x="1278813" y="670547"/>
                  </a:lnTo>
                  <a:lnTo>
                    <a:pt x="1302816" y="674204"/>
                  </a:lnTo>
                  <a:lnTo>
                    <a:pt x="1314818" y="496709"/>
                  </a:lnTo>
                  <a:close/>
                </a:path>
                <a:path w="2559685" h="3647440">
                  <a:moveTo>
                    <a:pt x="1398993" y="479691"/>
                  </a:moveTo>
                  <a:lnTo>
                    <a:pt x="1356042" y="496709"/>
                  </a:lnTo>
                  <a:lnTo>
                    <a:pt x="1352715" y="674204"/>
                  </a:lnTo>
                  <a:lnTo>
                    <a:pt x="1378458" y="674204"/>
                  </a:lnTo>
                  <a:lnTo>
                    <a:pt x="1398993" y="479691"/>
                  </a:lnTo>
                  <a:close/>
                </a:path>
                <a:path w="2559685" h="3647440">
                  <a:moveTo>
                    <a:pt x="1440357" y="2392870"/>
                  </a:moveTo>
                  <a:lnTo>
                    <a:pt x="1417942" y="2349449"/>
                  </a:lnTo>
                  <a:lnTo>
                    <a:pt x="1345768" y="2338159"/>
                  </a:lnTo>
                  <a:lnTo>
                    <a:pt x="1373251" y="2391118"/>
                  </a:lnTo>
                  <a:lnTo>
                    <a:pt x="1362989" y="2459024"/>
                  </a:lnTo>
                  <a:lnTo>
                    <a:pt x="1304556" y="2538387"/>
                  </a:lnTo>
                  <a:lnTo>
                    <a:pt x="1228915" y="2606306"/>
                  </a:lnTo>
                  <a:lnTo>
                    <a:pt x="1163535" y="2651633"/>
                  </a:lnTo>
                  <a:lnTo>
                    <a:pt x="1270127" y="2617762"/>
                  </a:lnTo>
                  <a:lnTo>
                    <a:pt x="1342301" y="2576080"/>
                  </a:lnTo>
                  <a:lnTo>
                    <a:pt x="1409407" y="2496883"/>
                  </a:lnTo>
                  <a:lnTo>
                    <a:pt x="1440357" y="2392870"/>
                  </a:lnTo>
                  <a:close/>
                </a:path>
                <a:path w="2559685" h="3647440">
                  <a:moveTo>
                    <a:pt x="1497063" y="222834"/>
                  </a:moveTo>
                  <a:lnTo>
                    <a:pt x="1479842" y="135991"/>
                  </a:lnTo>
                  <a:lnTo>
                    <a:pt x="1429943" y="58534"/>
                  </a:lnTo>
                  <a:lnTo>
                    <a:pt x="1349248" y="17018"/>
                  </a:lnTo>
                  <a:lnTo>
                    <a:pt x="1251178" y="0"/>
                  </a:lnTo>
                  <a:lnTo>
                    <a:pt x="1170482" y="20840"/>
                  </a:lnTo>
                  <a:lnTo>
                    <a:pt x="1086307" y="69989"/>
                  </a:lnTo>
                  <a:lnTo>
                    <a:pt x="1043203" y="113411"/>
                  </a:lnTo>
                  <a:lnTo>
                    <a:pt x="1087894" y="188950"/>
                  </a:lnTo>
                  <a:lnTo>
                    <a:pt x="1149794" y="124701"/>
                  </a:lnTo>
                  <a:lnTo>
                    <a:pt x="1211694" y="98298"/>
                  </a:lnTo>
                  <a:lnTo>
                    <a:pt x="1325092" y="98298"/>
                  </a:lnTo>
                  <a:lnTo>
                    <a:pt x="1398993" y="139801"/>
                  </a:lnTo>
                  <a:lnTo>
                    <a:pt x="1441958" y="192608"/>
                  </a:lnTo>
                  <a:lnTo>
                    <a:pt x="1462633" y="237934"/>
                  </a:lnTo>
                  <a:lnTo>
                    <a:pt x="1479842" y="294716"/>
                  </a:lnTo>
                  <a:lnTo>
                    <a:pt x="1497063" y="222834"/>
                  </a:lnTo>
                  <a:close/>
                </a:path>
                <a:path w="2559685" h="3647440">
                  <a:moveTo>
                    <a:pt x="1507324" y="681837"/>
                  </a:moveTo>
                  <a:lnTo>
                    <a:pt x="1490116" y="317309"/>
                  </a:lnTo>
                  <a:lnTo>
                    <a:pt x="1448892" y="372021"/>
                  </a:lnTo>
                  <a:lnTo>
                    <a:pt x="1448752" y="374548"/>
                  </a:lnTo>
                  <a:lnTo>
                    <a:pt x="1369783" y="394754"/>
                  </a:lnTo>
                  <a:lnTo>
                    <a:pt x="1215174" y="409867"/>
                  </a:lnTo>
                  <a:lnTo>
                    <a:pt x="1117104" y="390944"/>
                  </a:lnTo>
                  <a:lnTo>
                    <a:pt x="1067358" y="349427"/>
                  </a:lnTo>
                  <a:lnTo>
                    <a:pt x="1029462" y="298373"/>
                  </a:lnTo>
                  <a:lnTo>
                    <a:pt x="1026134" y="232371"/>
                  </a:lnTo>
                  <a:lnTo>
                    <a:pt x="1039876" y="166204"/>
                  </a:lnTo>
                  <a:lnTo>
                    <a:pt x="1022667" y="147281"/>
                  </a:lnTo>
                  <a:lnTo>
                    <a:pt x="986510" y="209626"/>
                  </a:lnTo>
                  <a:lnTo>
                    <a:pt x="976236" y="268160"/>
                  </a:lnTo>
                  <a:lnTo>
                    <a:pt x="972769" y="313486"/>
                  </a:lnTo>
                  <a:lnTo>
                    <a:pt x="986510" y="387121"/>
                  </a:lnTo>
                  <a:lnTo>
                    <a:pt x="1026134" y="445808"/>
                  </a:lnTo>
                  <a:lnTo>
                    <a:pt x="1082827" y="479691"/>
                  </a:lnTo>
                  <a:lnTo>
                    <a:pt x="1187691" y="496709"/>
                  </a:lnTo>
                  <a:lnTo>
                    <a:pt x="1264920" y="496709"/>
                  </a:lnTo>
                  <a:lnTo>
                    <a:pt x="1385252" y="460921"/>
                  </a:lnTo>
                  <a:lnTo>
                    <a:pt x="1440357" y="430707"/>
                  </a:lnTo>
                  <a:lnTo>
                    <a:pt x="1446288" y="419341"/>
                  </a:lnTo>
                  <a:lnTo>
                    <a:pt x="1431683" y="685660"/>
                  </a:lnTo>
                  <a:lnTo>
                    <a:pt x="1507324" y="681837"/>
                  </a:lnTo>
                  <a:close/>
                </a:path>
                <a:path w="2559685" h="3647440">
                  <a:moveTo>
                    <a:pt x="1536547" y="1541170"/>
                  </a:moveTo>
                  <a:lnTo>
                    <a:pt x="1479842" y="1529880"/>
                  </a:lnTo>
                  <a:lnTo>
                    <a:pt x="1410385" y="1643545"/>
                  </a:lnTo>
                  <a:lnTo>
                    <a:pt x="1373251" y="1599692"/>
                  </a:lnTo>
                  <a:lnTo>
                    <a:pt x="1405940" y="1529880"/>
                  </a:lnTo>
                  <a:lnTo>
                    <a:pt x="1381937" y="1448600"/>
                  </a:lnTo>
                  <a:lnTo>
                    <a:pt x="1244384" y="1467535"/>
                  </a:lnTo>
                  <a:lnTo>
                    <a:pt x="1251178" y="1748878"/>
                  </a:lnTo>
                  <a:lnTo>
                    <a:pt x="1295869" y="1748878"/>
                  </a:lnTo>
                  <a:lnTo>
                    <a:pt x="1311351" y="1599692"/>
                  </a:lnTo>
                  <a:lnTo>
                    <a:pt x="1387259" y="1681391"/>
                  </a:lnTo>
                  <a:lnTo>
                    <a:pt x="1314818" y="1799932"/>
                  </a:lnTo>
                  <a:lnTo>
                    <a:pt x="1378458" y="1807413"/>
                  </a:lnTo>
                  <a:lnTo>
                    <a:pt x="1427543" y="1724736"/>
                  </a:lnTo>
                  <a:lnTo>
                    <a:pt x="1472907" y="1773542"/>
                  </a:lnTo>
                  <a:lnTo>
                    <a:pt x="1510804" y="1762086"/>
                  </a:lnTo>
                  <a:lnTo>
                    <a:pt x="1448816" y="1688922"/>
                  </a:lnTo>
                  <a:lnTo>
                    <a:pt x="1536547" y="1541170"/>
                  </a:lnTo>
                  <a:close/>
                </a:path>
                <a:path w="2559685" h="3647440">
                  <a:moveTo>
                    <a:pt x="1591500" y="1854644"/>
                  </a:moveTo>
                  <a:lnTo>
                    <a:pt x="1402473" y="1873580"/>
                  </a:lnTo>
                  <a:lnTo>
                    <a:pt x="1553756" y="1828253"/>
                  </a:lnTo>
                  <a:lnTo>
                    <a:pt x="1558963" y="1786737"/>
                  </a:lnTo>
                  <a:lnTo>
                    <a:pt x="1259865" y="1847176"/>
                  </a:lnTo>
                  <a:lnTo>
                    <a:pt x="1254658" y="1939582"/>
                  </a:lnTo>
                  <a:lnTo>
                    <a:pt x="1503857" y="1924469"/>
                  </a:lnTo>
                  <a:lnTo>
                    <a:pt x="1258125" y="1994446"/>
                  </a:lnTo>
                  <a:lnTo>
                    <a:pt x="1251178" y="2071903"/>
                  </a:lnTo>
                  <a:lnTo>
                    <a:pt x="1533067" y="2035962"/>
                  </a:lnTo>
                  <a:lnTo>
                    <a:pt x="1557223" y="1990636"/>
                  </a:lnTo>
                  <a:lnTo>
                    <a:pt x="1356042" y="2001926"/>
                  </a:lnTo>
                  <a:lnTo>
                    <a:pt x="1581238" y="1935924"/>
                  </a:lnTo>
                  <a:lnTo>
                    <a:pt x="1591500" y="1854644"/>
                  </a:lnTo>
                  <a:close/>
                </a:path>
                <a:path w="2559685" h="3647440">
                  <a:moveTo>
                    <a:pt x="1606981" y="3497783"/>
                  </a:moveTo>
                  <a:lnTo>
                    <a:pt x="1344041" y="2931185"/>
                  </a:lnTo>
                  <a:lnTo>
                    <a:pt x="1488376" y="3537445"/>
                  </a:lnTo>
                  <a:lnTo>
                    <a:pt x="1606981" y="3497783"/>
                  </a:lnTo>
                  <a:close/>
                </a:path>
                <a:path w="2559685" h="3647440">
                  <a:moveTo>
                    <a:pt x="2157018" y="2742323"/>
                  </a:moveTo>
                  <a:lnTo>
                    <a:pt x="1552016" y="2723438"/>
                  </a:lnTo>
                  <a:lnTo>
                    <a:pt x="2129536" y="2931185"/>
                  </a:lnTo>
                  <a:lnTo>
                    <a:pt x="2157018" y="2742323"/>
                  </a:lnTo>
                  <a:close/>
                </a:path>
                <a:path w="2559685" h="3647440">
                  <a:moveTo>
                    <a:pt x="2559240" y="1563751"/>
                  </a:moveTo>
                  <a:lnTo>
                    <a:pt x="2518016" y="1509039"/>
                  </a:lnTo>
                  <a:lnTo>
                    <a:pt x="2414892" y="1463713"/>
                  </a:lnTo>
                  <a:lnTo>
                    <a:pt x="2303094" y="1452422"/>
                  </a:lnTo>
                  <a:lnTo>
                    <a:pt x="2158758" y="1475003"/>
                  </a:lnTo>
                  <a:lnTo>
                    <a:pt x="1978253" y="1560093"/>
                  </a:lnTo>
                  <a:lnTo>
                    <a:pt x="1856181" y="1648841"/>
                  </a:lnTo>
                  <a:lnTo>
                    <a:pt x="1753323" y="1728063"/>
                  </a:lnTo>
                  <a:lnTo>
                    <a:pt x="1756524" y="1331544"/>
                  </a:lnTo>
                  <a:lnTo>
                    <a:pt x="1739315" y="1187919"/>
                  </a:lnTo>
                  <a:lnTo>
                    <a:pt x="1705038" y="1110475"/>
                  </a:lnTo>
                  <a:lnTo>
                    <a:pt x="1634464" y="1057668"/>
                  </a:lnTo>
                  <a:lnTo>
                    <a:pt x="1490116" y="991501"/>
                  </a:lnTo>
                  <a:lnTo>
                    <a:pt x="1423149" y="932967"/>
                  </a:lnTo>
                  <a:lnTo>
                    <a:pt x="1405940" y="863155"/>
                  </a:lnTo>
                  <a:lnTo>
                    <a:pt x="1399222" y="807631"/>
                  </a:lnTo>
                  <a:lnTo>
                    <a:pt x="1450632" y="804621"/>
                  </a:lnTo>
                  <a:lnTo>
                    <a:pt x="1500390" y="712063"/>
                  </a:lnTo>
                  <a:lnTo>
                    <a:pt x="1036408" y="748004"/>
                  </a:lnTo>
                  <a:lnTo>
                    <a:pt x="1015720" y="472211"/>
                  </a:lnTo>
                  <a:lnTo>
                    <a:pt x="979703" y="434365"/>
                  </a:lnTo>
                  <a:lnTo>
                    <a:pt x="965962" y="832929"/>
                  </a:lnTo>
                  <a:lnTo>
                    <a:pt x="1043203" y="828421"/>
                  </a:lnTo>
                  <a:lnTo>
                    <a:pt x="1043203" y="870623"/>
                  </a:lnTo>
                  <a:lnTo>
                    <a:pt x="1012393" y="929309"/>
                  </a:lnTo>
                  <a:lnTo>
                    <a:pt x="938491" y="972731"/>
                  </a:lnTo>
                  <a:lnTo>
                    <a:pt x="814679" y="1042555"/>
                  </a:lnTo>
                  <a:lnTo>
                    <a:pt x="747712" y="1110475"/>
                  </a:lnTo>
                  <a:lnTo>
                    <a:pt x="699528" y="1254086"/>
                  </a:lnTo>
                  <a:lnTo>
                    <a:pt x="663422" y="1486458"/>
                  </a:lnTo>
                  <a:lnTo>
                    <a:pt x="646239" y="1888680"/>
                  </a:lnTo>
                  <a:lnTo>
                    <a:pt x="704672" y="2417521"/>
                  </a:lnTo>
                  <a:lnTo>
                    <a:pt x="745985" y="2262606"/>
                  </a:lnTo>
                  <a:lnTo>
                    <a:pt x="768261" y="1773542"/>
                  </a:lnTo>
                  <a:lnTo>
                    <a:pt x="773468" y="1225778"/>
                  </a:lnTo>
                  <a:lnTo>
                    <a:pt x="854163" y="1127493"/>
                  </a:lnTo>
                  <a:lnTo>
                    <a:pt x="1015720" y="1036828"/>
                  </a:lnTo>
                  <a:lnTo>
                    <a:pt x="1074153" y="936790"/>
                  </a:lnTo>
                  <a:lnTo>
                    <a:pt x="1096568" y="840409"/>
                  </a:lnTo>
                  <a:lnTo>
                    <a:pt x="1098765" y="825182"/>
                  </a:lnTo>
                  <a:lnTo>
                    <a:pt x="1338834" y="811161"/>
                  </a:lnTo>
                  <a:lnTo>
                    <a:pt x="1338834" y="940612"/>
                  </a:lnTo>
                  <a:lnTo>
                    <a:pt x="1366456" y="1033170"/>
                  </a:lnTo>
                  <a:lnTo>
                    <a:pt x="1440357" y="1091704"/>
                  </a:lnTo>
                  <a:lnTo>
                    <a:pt x="1521066" y="1135126"/>
                  </a:lnTo>
                  <a:lnTo>
                    <a:pt x="1603654" y="1161529"/>
                  </a:lnTo>
                  <a:lnTo>
                    <a:pt x="1662087" y="1231341"/>
                  </a:lnTo>
                  <a:lnTo>
                    <a:pt x="1103363" y="1297508"/>
                  </a:lnTo>
                  <a:lnTo>
                    <a:pt x="1121295" y="1339113"/>
                  </a:lnTo>
                  <a:lnTo>
                    <a:pt x="1144739" y="2079383"/>
                  </a:lnTo>
                  <a:lnTo>
                    <a:pt x="1194485" y="2102129"/>
                  </a:lnTo>
                  <a:lnTo>
                    <a:pt x="1156741" y="1431582"/>
                  </a:lnTo>
                  <a:lnTo>
                    <a:pt x="1144841" y="1393723"/>
                  </a:lnTo>
                  <a:lnTo>
                    <a:pt x="1149794" y="1405178"/>
                  </a:lnTo>
                  <a:lnTo>
                    <a:pt x="1668881" y="1342834"/>
                  </a:lnTo>
                  <a:lnTo>
                    <a:pt x="1668881" y="1852955"/>
                  </a:lnTo>
                  <a:lnTo>
                    <a:pt x="1644878" y="1877390"/>
                  </a:lnTo>
                  <a:lnTo>
                    <a:pt x="1577759" y="1998268"/>
                  </a:lnTo>
                  <a:lnTo>
                    <a:pt x="1514271" y="2124710"/>
                  </a:lnTo>
                  <a:lnTo>
                    <a:pt x="1513116" y="2125980"/>
                  </a:lnTo>
                  <a:lnTo>
                    <a:pt x="1137793" y="2143633"/>
                  </a:lnTo>
                  <a:lnTo>
                    <a:pt x="1177277" y="2183244"/>
                  </a:lnTo>
                  <a:lnTo>
                    <a:pt x="1470342" y="2173008"/>
                  </a:lnTo>
                  <a:lnTo>
                    <a:pt x="1450632" y="2194687"/>
                  </a:lnTo>
                  <a:lnTo>
                    <a:pt x="1398993" y="2249398"/>
                  </a:lnTo>
                  <a:lnTo>
                    <a:pt x="1325092" y="2268334"/>
                  </a:lnTo>
                  <a:lnTo>
                    <a:pt x="1177277" y="2256879"/>
                  </a:lnTo>
                  <a:lnTo>
                    <a:pt x="1070825" y="2279624"/>
                  </a:lnTo>
                  <a:lnTo>
                    <a:pt x="996924" y="2315565"/>
                  </a:lnTo>
                  <a:lnTo>
                    <a:pt x="950633" y="2349449"/>
                  </a:lnTo>
                  <a:lnTo>
                    <a:pt x="747712" y="2349449"/>
                  </a:lnTo>
                  <a:lnTo>
                    <a:pt x="687489" y="2457119"/>
                  </a:lnTo>
                  <a:lnTo>
                    <a:pt x="876198" y="2453716"/>
                  </a:lnTo>
                  <a:lnTo>
                    <a:pt x="838695" y="2523286"/>
                  </a:lnTo>
                  <a:lnTo>
                    <a:pt x="821626" y="2589288"/>
                  </a:lnTo>
                  <a:lnTo>
                    <a:pt x="842162" y="2636520"/>
                  </a:lnTo>
                  <a:lnTo>
                    <a:pt x="900595" y="2681859"/>
                  </a:lnTo>
                  <a:lnTo>
                    <a:pt x="1008926" y="2700782"/>
                  </a:lnTo>
                  <a:lnTo>
                    <a:pt x="1070825" y="2693301"/>
                  </a:lnTo>
                  <a:lnTo>
                    <a:pt x="1149794" y="2659265"/>
                  </a:lnTo>
                  <a:lnTo>
                    <a:pt x="1032929" y="2663088"/>
                  </a:lnTo>
                  <a:lnTo>
                    <a:pt x="935012" y="2636520"/>
                  </a:lnTo>
                  <a:lnTo>
                    <a:pt x="895527" y="2589288"/>
                  </a:lnTo>
                  <a:lnTo>
                    <a:pt x="919543" y="2500541"/>
                  </a:lnTo>
                  <a:lnTo>
                    <a:pt x="986510" y="2419426"/>
                  </a:lnTo>
                  <a:lnTo>
                    <a:pt x="1067358" y="2360892"/>
                  </a:lnTo>
                  <a:lnTo>
                    <a:pt x="1163535" y="2326856"/>
                  </a:lnTo>
                  <a:lnTo>
                    <a:pt x="1258125" y="2306028"/>
                  </a:lnTo>
                  <a:lnTo>
                    <a:pt x="1352715" y="2306028"/>
                  </a:lnTo>
                  <a:lnTo>
                    <a:pt x="1429943" y="2290915"/>
                  </a:lnTo>
                  <a:lnTo>
                    <a:pt x="1510804" y="2238108"/>
                  </a:lnTo>
                  <a:lnTo>
                    <a:pt x="1581238" y="2136000"/>
                  </a:lnTo>
                  <a:lnTo>
                    <a:pt x="1648206" y="1977428"/>
                  </a:lnTo>
                  <a:lnTo>
                    <a:pt x="1725574" y="1835721"/>
                  </a:lnTo>
                  <a:lnTo>
                    <a:pt x="1796008" y="1758429"/>
                  </a:lnTo>
                  <a:lnTo>
                    <a:pt x="1974786" y="1622437"/>
                  </a:lnTo>
                  <a:lnTo>
                    <a:pt x="2162225" y="1552460"/>
                  </a:lnTo>
                  <a:lnTo>
                    <a:pt x="2267089" y="1522247"/>
                  </a:lnTo>
                  <a:lnTo>
                    <a:pt x="2361527" y="1522247"/>
                  </a:lnTo>
                  <a:lnTo>
                    <a:pt x="2440648" y="1575206"/>
                  </a:lnTo>
                  <a:lnTo>
                    <a:pt x="2450909" y="1618627"/>
                  </a:lnTo>
                  <a:lnTo>
                    <a:pt x="2377008" y="1629918"/>
                  </a:lnTo>
                  <a:lnTo>
                    <a:pt x="2239454" y="1675244"/>
                  </a:lnTo>
                  <a:lnTo>
                    <a:pt x="2062429" y="1737588"/>
                  </a:lnTo>
                  <a:lnTo>
                    <a:pt x="1856181" y="1858467"/>
                  </a:lnTo>
                  <a:lnTo>
                    <a:pt x="1691297" y="2032317"/>
                  </a:lnTo>
                  <a:lnTo>
                    <a:pt x="1691297" y="2154898"/>
                  </a:lnTo>
                  <a:lnTo>
                    <a:pt x="1691297" y="2357082"/>
                  </a:lnTo>
                  <a:lnTo>
                    <a:pt x="1546466" y="2346020"/>
                  </a:lnTo>
                  <a:lnTo>
                    <a:pt x="1553756" y="2330678"/>
                  </a:lnTo>
                  <a:lnTo>
                    <a:pt x="1627657" y="2228570"/>
                  </a:lnTo>
                  <a:lnTo>
                    <a:pt x="1691297" y="2154898"/>
                  </a:lnTo>
                  <a:lnTo>
                    <a:pt x="1691297" y="2032317"/>
                  </a:lnTo>
                  <a:lnTo>
                    <a:pt x="1687830" y="2035962"/>
                  </a:lnTo>
                  <a:lnTo>
                    <a:pt x="1564017" y="2213457"/>
                  </a:lnTo>
                  <a:lnTo>
                    <a:pt x="1466113" y="2404313"/>
                  </a:lnTo>
                  <a:lnTo>
                    <a:pt x="1433423" y="2504351"/>
                  </a:lnTo>
                  <a:lnTo>
                    <a:pt x="1359509" y="2604401"/>
                  </a:lnTo>
                  <a:lnTo>
                    <a:pt x="1247851" y="2681859"/>
                  </a:lnTo>
                  <a:lnTo>
                    <a:pt x="1113777" y="2729103"/>
                  </a:lnTo>
                  <a:lnTo>
                    <a:pt x="995184" y="2723438"/>
                  </a:lnTo>
                  <a:lnTo>
                    <a:pt x="885113" y="2704592"/>
                  </a:lnTo>
                  <a:lnTo>
                    <a:pt x="984770" y="2764980"/>
                  </a:lnTo>
                  <a:lnTo>
                    <a:pt x="1070825" y="2787650"/>
                  </a:lnTo>
                  <a:lnTo>
                    <a:pt x="1197952" y="2787650"/>
                  </a:lnTo>
                  <a:lnTo>
                    <a:pt x="1290815" y="2757436"/>
                  </a:lnTo>
                  <a:lnTo>
                    <a:pt x="1349248" y="2715895"/>
                  </a:lnTo>
                  <a:lnTo>
                    <a:pt x="1414475" y="2636520"/>
                  </a:lnTo>
                  <a:lnTo>
                    <a:pt x="1490116" y="2464752"/>
                  </a:lnTo>
                  <a:lnTo>
                    <a:pt x="1490319" y="2464320"/>
                  </a:lnTo>
                  <a:lnTo>
                    <a:pt x="1606981" y="2457119"/>
                  </a:lnTo>
                  <a:lnTo>
                    <a:pt x="1789214" y="2474137"/>
                  </a:lnTo>
                  <a:lnTo>
                    <a:pt x="1764626" y="2072119"/>
                  </a:lnTo>
                  <a:lnTo>
                    <a:pt x="1916353" y="1935924"/>
                  </a:lnTo>
                  <a:lnTo>
                    <a:pt x="2034946" y="1862289"/>
                  </a:lnTo>
                  <a:lnTo>
                    <a:pt x="2165553" y="1799932"/>
                  </a:lnTo>
                  <a:lnTo>
                    <a:pt x="2364994" y="1733778"/>
                  </a:lnTo>
                  <a:lnTo>
                    <a:pt x="2514549" y="1699742"/>
                  </a:lnTo>
                  <a:lnTo>
                    <a:pt x="2548826" y="1652663"/>
                  </a:lnTo>
                  <a:lnTo>
                    <a:pt x="2559240" y="15637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36525" y="2335276"/>
            <a:ext cx="1749425" cy="466725"/>
          </a:xfrm>
          <a:prstGeom prst="rect">
            <a:avLst/>
          </a:prstGeom>
          <a:ln w="9525">
            <a:solidFill>
              <a:srgbClr val="00CC99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1440">
              <a:spcBef>
                <a:spcPts val="210"/>
              </a:spcBef>
            </a:pP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Cathartic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16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5290" y="3009392"/>
            <a:ext cx="313372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0335" indent="-128270">
              <a:spcBef>
                <a:spcPts val="105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Causes</a:t>
            </a:r>
            <a:r>
              <a:rPr sz="2000" spc="-4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vomiting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40335" indent="-128270">
              <a:spcBef>
                <a:spcPts val="24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20" dirty="0">
                <a:solidFill>
                  <a:prstClr val="black"/>
                </a:solidFill>
                <a:latin typeface="Arial Black"/>
                <a:cs typeface="Arial Black"/>
              </a:rPr>
              <a:t>Relieves</a:t>
            </a:r>
            <a:r>
              <a:rPr sz="2000" spc="-8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constipation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67400" y="3886200"/>
            <a:ext cx="1631950" cy="466725"/>
          </a:xfrm>
          <a:prstGeom prst="rect">
            <a:avLst/>
          </a:prstGeom>
          <a:ln w="9525">
            <a:solidFill>
              <a:srgbClr val="00CC99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2075">
              <a:spcBef>
                <a:spcPts val="210"/>
              </a:spcBef>
            </a:pP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Laxative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66028" y="4437126"/>
            <a:ext cx="31337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indent="-128270">
              <a:spcBef>
                <a:spcPts val="100"/>
              </a:spcBef>
              <a:buSzPct val="95000"/>
              <a:buFontTx/>
              <a:buChar char="•"/>
              <a:tabLst>
                <a:tab pos="140970" algn="l"/>
              </a:tabLst>
            </a:pPr>
            <a:r>
              <a:rPr sz="2000" spc="-20" dirty="0">
                <a:solidFill>
                  <a:prstClr val="black"/>
                </a:solidFill>
                <a:latin typeface="Arial Black"/>
                <a:cs typeface="Arial Black"/>
              </a:rPr>
              <a:t>Relieves</a:t>
            </a:r>
            <a:r>
              <a:rPr sz="2000" spc="-8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constipation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09143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0427" y="452627"/>
            <a:ext cx="5657469" cy="6568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4800" y="1344675"/>
            <a:ext cx="8474075" cy="822325"/>
          </a:xfrm>
          <a:prstGeom prst="rect">
            <a:avLst/>
          </a:prstGeom>
          <a:solidFill>
            <a:srgbClr val="00CC99"/>
          </a:solidFill>
        </p:spPr>
        <p:txBody>
          <a:bodyPr vert="horz" wrap="square" lIns="0" tIns="26034" rIns="0" bIns="0" rtlCol="0">
            <a:spAutoFit/>
          </a:bodyPr>
          <a:lstStyle/>
          <a:p>
            <a:pPr marL="90805" marR="243840">
              <a:spcBef>
                <a:spcPts val="204"/>
              </a:spcBef>
            </a:pP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Which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400" spc="1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 following</a:t>
            </a:r>
            <a:r>
              <a:rPr sz="2400" spc="-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10" dirty="0">
                <a:solidFill>
                  <a:prstClr val="black"/>
                </a:solidFill>
                <a:latin typeface="Arial Black"/>
                <a:cs typeface="Arial Black"/>
              </a:rPr>
              <a:t>structures</a:t>
            </a:r>
            <a:r>
              <a:rPr sz="24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is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</a:t>
            </a:r>
            <a:r>
              <a:rPr sz="2400" spc="-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25" dirty="0">
                <a:solidFill>
                  <a:prstClr val="black"/>
                </a:solidFill>
                <a:latin typeface="Arial Black"/>
                <a:cs typeface="Arial Black"/>
              </a:rPr>
              <a:t>part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400" spc="13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the </a:t>
            </a:r>
            <a:r>
              <a:rPr sz="2400" spc="-78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small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intestine?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17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2051" y="2487676"/>
            <a:ext cx="2952750" cy="1927225"/>
          </a:xfrm>
          <a:prstGeom prst="rect">
            <a:avLst/>
          </a:prstGeom>
          <a:ln w="9525">
            <a:solidFill>
              <a:srgbClr val="00CC99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532765" indent="-441959">
              <a:spcBef>
                <a:spcPts val="210"/>
              </a:spcBef>
              <a:buFontTx/>
              <a:buAutoNum type="alphaUcPeriod"/>
              <a:tabLst>
                <a:tab pos="533400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cecum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536575" indent="-445770">
              <a:spcBef>
                <a:spcPts val="2880"/>
              </a:spcBef>
              <a:buFontTx/>
              <a:buAutoNum type="alphaUcPeriod"/>
              <a:tabLst>
                <a:tab pos="537210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sigmoid</a:t>
            </a:r>
            <a:r>
              <a:rPr sz="2400" spc="-4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colon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536575" indent="-445770">
              <a:spcBef>
                <a:spcPts val="2880"/>
              </a:spcBef>
              <a:buFontTx/>
              <a:buAutoNum type="alphaUcPeriod"/>
              <a:tabLst>
                <a:tab pos="537210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ileum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" y="5791200"/>
            <a:ext cx="2992755" cy="457200"/>
          </a:xfrm>
          <a:prstGeom prst="rect">
            <a:avLst/>
          </a:prstGeom>
          <a:solidFill>
            <a:srgbClr val="00CC99"/>
          </a:solidFill>
        </p:spPr>
        <p:txBody>
          <a:bodyPr vert="horz" wrap="square" lIns="0" tIns="27305" rIns="0" bIns="0" rtlCol="0">
            <a:spAutoFit/>
          </a:bodyPr>
          <a:lstStyle/>
          <a:p>
            <a:pPr marL="90805">
              <a:spcBef>
                <a:spcPts val="215"/>
              </a:spcBef>
            </a:pP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Answer:</a:t>
            </a:r>
            <a:r>
              <a:rPr sz="2400" spc="-5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15" dirty="0">
                <a:solidFill>
                  <a:prstClr val="black"/>
                </a:solidFill>
                <a:latin typeface="Arial Black"/>
                <a:cs typeface="Arial Black"/>
              </a:rPr>
              <a:t>C.</a:t>
            </a:r>
            <a:r>
              <a:rPr sz="24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ileum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690194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0427" y="452627"/>
            <a:ext cx="5657469" cy="6568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7525" y="1420875"/>
            <a:ext cx="8169275" cy="822325"/>
          </a:xfrm>
          <a:prstGeom prst="rect">
            <a:avLst/>
          </a:prstGeom>
          <a:solidFill>
            <a:srgbClr val="00CC99"/>
          </a:solidFill>
        </p:spPr>
        <p:txBody>
          <a:bodyPr vert="horz" wrap="square" lIns="0" tIns="26034" rIns="0" bIns="0" rtlCol="0">
            <a:spAutoFit/>
          </a:bodyPr>
          <a:lstStyle/>
          <a:p>
            <a:pPr marL="91440" marR="1449070">
              <a:lnSpc>
                <a:spcPct val="100000"/>
              </a:lnSpc>
              <a:spcBef>
                <a:spcPts val="204"/>
              </a:spcBef>
            </a:pPr>
            <a:r>
              <a:rPr spc="5" dirty="0"/>
              <a:t>Which</a:t>
            </a:r>
            <a:r>
              <a:rPr spc="-15" dirty="0"/>
              <a:t> </a:t>
            </a:r>
            <a:r>
              <a:rPr dirty="0"/>
              <a:t>of</a:t>
            </a:r>
            <a:r>
              <a:rPr spc="125" dirty="0"/>
              <a:t> </a:t>
            </a:r>
            <a:r>
              <a:rPr spc="-5" dirty="0"/>
              <a:t>the</a:t>
            </a:r>
            <a:r>
              <a:rPr spc="-10" dirty="0"/>
              <a:t> following</a:t>
            </a:r>
            <a:r>
              <a:rPr spc="-25" dirty="0"/>
              <a:t> </a:t>
            </a:r>
            <a:r>
              <a:rPr dirty="0"/>
              <a:t>is</a:t>
            </a:r>
            <a:r>
              <a:rPr spc="-15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site</a:t>
            </a:r>
            <a:r>
              <a:rPr spc="-20" dirty="0"/>
              <a:t> </a:t>
            </a:r>
            <a:r>
              <a:rPr spc="10" dirty="0"/>
              <a:t>where </a:t>
            </a:r>
            <a:r>
              <a:rPr spc="-785" dirty="0"/>
              <a:t> </a:t>
            </a:r>
            <a:r>
              <a:rPr spc="-5" dirty="0"/>
              <a:t>digestion</a:t>
            </a:r>
            <a:r>
              <a:rPr spc="-10" dirty="0"/>
              <a:t> </a:t>
            </a:r>
            <a:r>
              <a:rPr spc="5" dirty="0"/>
              <a:t>begins?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18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2526" y="2944876"/>
            <a:ext cx="2360930" cy="1927225"/>
          </a:xfrm>
          <a:prstGeom prst="rect">
            <a:avLst/>
          </a:prstGeom>
          <a:ln w="9525">
            <a:solidFill>
              <a:srgbClr val="00CC99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532765" indent="-441959">
              <a:spcBef>
                <a:spcPts val="210"/>
              </a:spcBef>
              <a:buFontTx/>
              <a:buAutoNum type="alphaUcPeriod"/>
              <a:tabLst>
                <a:tab pos="533400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mouth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536575" indent="-445770">
              <a:spcBef>
                <a:spcPts val="2880"/>
              </a:spcBef>
              <a:buFontTx/>
              <a:buAutoNum type="alphaUcPeriod"/>
              <a:tabLst>
                <a:tab pos="537210" algn="l"/>
              </a:tabLst>
            </a:pP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stomach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536575" indent="-445770">
              <a:spcBef>
                <a:spcPts val="2880"/>
              </a:spcBef>
              <a:buFontTx/>
              <a:buAutoNum type="alphaUcPeriod"/>
              <a:tabLst>
                <a:tab pos="537210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duodenum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7525" y="5992812"/>
            <a:ext cx="3127375" cy="457200"/>
          </a:xfrm>
          <a:prstGeom prst="rect">
            <a:avLst/>
          </a:prstGeom>
          <a:solidFill>
            <a:srgbClr val="00CC99"/>
          </a:solidFill>
        </p:spPr>
        <p:txBody>
          <a:bodyPr vert="horz" wrap="square" lIns="0" tIns="27305" rIns="0" bIns="0" rtlCol="0">
            <a:spAutoFit/>
          </a:bodyPr>
          <a:lstStyle/>
          <a:p>
            <a:pPr marL="91440">
              <a:spcBef>
                <a:spcPts val="215"/>
              </a:spcBef>
            </a:pP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Answer:</a:t>
            </a:r>
            <a:r>
              <a:rPr sz="2400" spc="-4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A.</a:t>
            </a:r>
            <a:r>
              <a:rPr sz="24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mouth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929797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86928" y="6308963"/>
            <a:ext cx="180340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0"/>
              </a:lnSpc>
            </a:pPr>
            <a:r>
              <a:rPr sz="1400" spc="5" dirty="0">
                <a:solidFill>
                  <a:prstClr val="black"/>
                </a:solidFill>
                <a:latin typeface="Times New Roman"/>
                <a:cs typeface="Times New Roman"/>
              </a:rPr>
              <a:t>49</a:t>
            </a:r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0427" y="224027"/>
            <a:ext cx="5657469" cy="4282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9740" y="854709"/>
            <a:ext cx="3406140" cy="20408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42925">
              <a:spcBef>
                <a:spcPts val="105"/>
              </a:spcBef>
            </a:pP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Locate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the </a:t>
            </a: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following </a:t>
            </a:r>
            <a:r>
              <a:rPr sz="2000" spc="-6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structures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on this </a:t>
            </a:r>
            <a:r>
              <a:rPr sz="2000" spc="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diagram:</a:t>
            </a:r>
            <a:endParaRPr sz="20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 marR="5080">
              <a:spcBef>
                <a:spcPts val="20"/>
              </a:spcBef>
            </a:pPr>
            <a:r>
              <a:rPr spc="-5" dirty="0">
                <a:solidFill>
                  <a:srgbClr val="000066"/>
                </a:solidFill>
                <a:latin typeface="Arial Black"/>
                <a:cs typeface="Arial Black"/>
              </a:rPr>
              <a:t>stomach, </a:t>
            </a:r>
            <a:r>
              <a:rPr spc="-30" dirty="0">
                <a:solidFill>
                  <a:srgbClr val="000066"/>
                </a:solidFill>
                <a:latin typeface="Arial Black"/>
                <a:cs typeface="Arial Black"/>
              </a:rPr>
              <a:t>liver, </a:t>
            </a:r>
            <a:r>
              <a:rPr spc="-10" dirty="0">
                <a:solidFill>
                  <a:srgbClr val="000066"/>
                </a:solidFill>
                <a:latin typeface="Arial Black"/>
                <a:cs typeface="Arial Black"/>
              </a:rPr>
              <a:t>gallbladder, </a:t>
            </a:r>
            <a:r>
              <a:rPr spc="-590" dirty="0">
                <a:solidFill>
                  <a:srgbClr val="000066"/>
                </a:solidFill>
                <a:latin typeface="Arial Black"/>
                <a:cs typeface="Arial Black"/>
              </a:rPr>
              <a:t> </a:t>
            </a:r>
            <a:r>
              <a:rPr spc="10" dirty="0">
                <a:solidFill>
                  <a:srgbClr val="000066"/>
                </a:solidFill>
                <a:latin typeface="Arial Black"/>
                <a:cs typeface="Arial Black"/>
              </a:rPr>
              <a:t>large </a:t>
            </a:r>
            <a:r>
              <a:rPr dirty="0">
                <a:solidFill>
                  <a:srgbClr val="000066"/>
                </a:solidFill>
                <a:latin typeface="Arial Black"/>
                <a:cs typeface="Arial Black"/>
              </a:rPr>
              <a:t>intestine, small </a:t>
            </a:r>
            <a:r>
              <a:rPr spc="5" dirty="0">
                <a:solidFill>
                  <a:srgbClr val="000066"/>
                </a:solidFill>
                <a:latin typeface="Arial Black"/>
                <a:cs typeface="Arial Black"/>
              </a:rPr>
              <a:t> </a:t>
            </a:r>
            <a:r>
              <a:rPr dirty="0">
                <a:solidFill>
                  <a:srgbClr val="000066"/>
                </a:solidFill>
                <a:latin typeface="Arial Black"/>
                <a:cs typeface="Arial Black"/>
              </a:rPr>
              <a:t>intestines,</a:t>
            </a:r>
            <a:r>
              <a:rPr spc="-50" dirty="0">
                <a:solidFill>
                  <a:srgbClr val="000066"/>
                </a:solidFill>
                <a:latin typeface="Arial Black"/>
                <a:cs typeface="Arial Black"/>
              </a:rPr>
              <a:t> </a:t>
            </a:r>
            <a:r>
              <a:rPr dirty="0">
                <a:solidFill>
                  <a:srgbClr val="000066"/>
                </a:solidFill>
                <a:latin typeface="Arial Black"/>
                <a:cs typeface="Arial Black"/>
              </a:rPr>
              <a:t>anus,</a:t>
            </a:r>
            <a:r>
              <a:rPr spc="-40" dirty="0">
                <a:solidFill>
                  <a:srgbClr val="000066"/>
                </a:solidFill>
                <a:latin typeface="Arial Black"/>
                <a:cs typeface="Arial Black"/>
              </a:rPr>
              <a:t> </a:t>
            </a:r>
            <a:r>
              <a:rPr dirty="0">
                <a:solidFill>
                  <a:srgbClr val="000066"/>
                </a:solidFill>
                <a:latin typeface="Arial Black"/>
                <a:cs typeface="Arial Black"/>
              </a:rPr>
              <a:t>pancreas, </a:t>
            </a:r>
            <a:r>
              <a:rPr spc="-585" dirty="0">
                <a:solidFill>
                  <a:srgbClr val="000066"/>
                </a:solidFill>
                <a:latin typeface="Arial Black"/>
                <a:cs typeface="Arial Black"/>
              </a:rPr>
              <a:t> </a:t>
            </a:r>
            <a:r>
              <a:rPr spc="-5" dirty="0">
                <a:solidFill>
                  <a:srgbClr val="000066"/>
                </a:solidFill>
                <a:latin typeface="Arial Black"/>
                <a:cs typeface="Arial Black"/>
              </a:rPr>
              <a:t>duodenum</a:t>
            </a:r>
            <a:r>
              <a:rPr spc="-15" dirty="0">
                <a:solidFill>
                  <a:srgbClr val="000066"/>
                </a:solidFill>
                <a:latin typeface="Arial Black"/>
                <a:cs typeface="Arial Black"/>
              </a:rPr>
              <a:t> </a:t>
            </a:r>
            <a:r>
              <a:rPr spc="-5" dirty="0">
                <a:solidFill>
                  <a:srgbClr val="000066"/>
                </a:solidFill>
                <a:latin typeface="Arial Black"/>
                <a:cs typeface="Arial Black"/>
              </a:rPr>
              <a:t>and</a:t>
            </a:r>
            <a:r>
              <a:rPr spc="-15" dirty="0">
                <a:solidFill>
                  <a:srgbClr val="000066"/>
                </a:solidFill>
                <a:latin typeface="Arial Black"/>
                <a:cs typeface="Arial Black"/>
              </a:rPr>
              <a:t> </a:t>
            </a:r>
            <a:r>
              <a:rPr dirty="0">
                <a:solidFill>
                  <a:srgbClr val="000066"/>
                </a:solidFill>
                <a:latin typeface="Arial Black"/>
                <a:cs typeface="Arial Black"/>
              </a:rPr>
              <a:t>rectum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33800" y="762000"/>
            <a:ext cx="4953000" cy="5638800"/>
            <a:chOff x="3733800" y="762000"/>
            <a:chExt cx="4953000" cy="56388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2400" y="762000"/>
              <a:ext cx="4724400" cy="563025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33800" y="3581399"/>
              <a:ext cx="4876800" cy="2819400"/>
            </a:xfrm>
            <a:custGeom>
              <a:avLst/>
              <a:gdLst/>
              <a:ahLst/>
              <a:cxnLst/>
              <a:rect l="l" t="t" r="r" b="b"/>
              <a:pathLst>
                <a:path w="4876800" h="2819400">
                  <a:moveTo>
                    <a:pt x="6096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09600" y="381000"/>
                  </a:lnTo>
                  <a:lnTo>
                    <a:pt x="609600" y="0"/>
                  </a:lnTo>
                  <a:close/>
                </a:path>
                <a:path w="4876800" h="2819400">
                  <a:moveTo>
                    <a:pt x="1066800" y="685800"/>
                  </a:moveTo>
                  <a:lnTo>
                    <a:pt x="76200" y="685800"/>
                  </a:lnTo>
                  <a:lnTo>
                    <a:pt x="76200" y="990600"/>
                  </a:lnTo>
                  <a:lnTo>
                    <a:pt x="152400" y="990600"/>
                  </a:lnTo>
                  <a:lnTo>
                    <a:pt x="152400" y="1219200"/>
                  </a:lnTo>
                  <a:lnTo>
                    <a:pt x="990600" y="1219200"/>
                  </a:lnTo>
                  <a:lnTo>
                    <a:pt x="990600" y="990600"/>
                  </a:lnTo>
                  <a:lnTo>
                    <a:pt x="1066800" y="990600"/>
                  </a:lnTo>
                  <a:lnTo>
                    <a:pt x="1066800" y="685800"/>
                  </a:lnTo>
                  <a:close/>
                </a:path>
                <a:path w="4876800" h="2819400">
                  <a:moveTo>
                    <a:pt x="1143000" y="2438400"/>
                  </a:moveTo>
                  <a:lnTo>
                    <a:pt x="0" y="2438400"/>
                  </a:lnTo>
                  <a:lnTo>
                    <a:pt x="0" y="2819400"/>
                  </a:lnTo>
                  <a:lnTo>
                    <a:pt x="1143000" y="2819400"/>
                  </a:lnTo>
                  <a:lnTo>
                    <a:pt x="1143000" y="2438400"/>
                  </a:lnTo>
                  <a:close/>
                </a:path>
                <a:path w="4876800" h="2819400">
                  <a:moveTo>
                    <a:pt x="1219200" y="1600200"/>
                  </a:moveTo>
                  <a:lnTo>
                    <a:pt x="152400" y="1600200"/>
                  </a:lnTo>
                  <a:lnTo>
                    <a:pt x="152400" y="1905000"/>
                  </a:lnTo>
                  <a:lnTo>
                    <a:pt x="1219200" y="1905000"/>
                  </a:lnTo>
                  <a:lnTo>
                    <a:pt x="1219200" y="1600200"/>
                  </a:lnTo>
                  <a:close/>
                </a:path>
                <a:path w="4876800" h="2819400">
                  <a:moveTo>
                    <a:pt x="4724400" y="2362200"/>
                  </a:moveTo>
                  <a:lnTo>
                    <a:pt x="3733800" y="2362200"/>
                  </a:lnTo>
                  <a:lnTo>
                    <a:pt x="3733800" y="2590800"/>
                  </a:lnTo>
                  <a:lnTo>
                    <a:pt x="4724400" y="2590800"/>
                  </a:lnTo>
                  <a:lnTo>
                    <a:pt x="4724400" y="2362200"/>
                  </a:lnTo>
                  <a:close/>
                </a:path>
                <a:path w="4876800" h="2819400">
                  <a:moveTo>
                    <a:pt x="4876800" y="1524000"/>
                  </a:moveTo>
                  <a:lnTo>
                    <a:pt x="4191000" y="1524000"/>
                  </a:lnTo>
                  <a:lnTo>
                    <a:pt x="4191000" y="1905000"/>
                  </a:lnTo>
                  <a:lnTo>
                    <a:pt x="4876800" y="1905000"/>
                  </a:lnTo>
                  <a:lnTo>
                    <a:pt x="4876800" y="1524000"/>
                  </a:lnTo>
                  <a:close/>
                </a:path>
                <a:path w="4876800" h="2819400">
                  <a:moveTo>
                    <a:pt x="4876800" y="228600"/>
                  </a:moveTo>
                  <a:lnTo>
                    <a:pt x="4191000" y="228600"/>
                  </a:lnTo>
                  <a:lnTo>
                    <a:pt x="4191000" y="533400"/>
                  </a:lnTo>
                  <a:lnTo>
                    <a:pt x="4191000" y="914400"/>
                  </a:lnTo>
                  <a:lnTo>
                    <a:pt x="4876800" y="914400"/>
                  </a:lnTo>
                  <a:lnTo>
                    <a:pt x="4876800" y="533400"/>
                  </a:lnTo>
                  <a:lnTo>
                    <a:pt x="4876800" y="228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64353" y="509422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3</a:t>
            </a:r>
            <a:r>
              <a:rPr dirty="0">
                <a:solidFill>
                  <a:prstClr val="black"/>
                </a:solidFill>
                <a:latin typeface="Arial Black"/>
                <a:cs typeface="Arial Black"/>
              </a:rPr>
              <a:t>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15859" y="582635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1</a:t>
            </a:r>
            <a:r>
              <a:rPr dirty="0">
                <a:solidFill>
                  <a:prstClr val="black"/>
                </a:solidFill>
                <a:latin typeface="Arial Black"/>
                <a:cs typeface="Arial Black"/>
              </a:rPr>
              <a:t>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51628" y="6054953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2</a:t>
            </a:r>
            <a:r>
              <a:rPr dirty="0">
                <a:solidFill>
                  <a:prstClr val="black"/>
                </a:solidFill>
                <a:latin typeface="Arial Black"/>
                <a:cs typeface="Arial Black"/>
              </a:rPr>
              <a:t>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73059" y="4987797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4</a:t>
            </a:r>
            <a:r>
              <a:rPr dirty="0">
                <a:solidFill>
                  <a:prstClr val="black"/>
                </a:solidFill>
                <a:latin typeface="Arial Black"/>
                <a:cs typeface="Arial Black"/>
              </a:rPr>
              <a:t>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67225" y="4257294"/>
            <a:ext cx="286385" cy="635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4450">
              <a:spcBef>
                <a:spcPts val="340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6</a:t>
            </a:r>
            <a:r>
              <a:rPr dirty="0">
                <a:solidFill>
                  <a:prstClr val="black"/>
                </a:solidFill>
                <a:latin typeface="Arial Black"/>
                <a:cs typeface="Arial Black"/>
              </a:rPr>
              <a:t>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>
              <a:spcBef>
                <a:spcPts val="240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5.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0700" y="3493770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7</a:t>
            </a:r>
            <a:r>
              <a:rPr dirty="0">
                <a:solidFill>
                  <a:prstClr val="black"/>
                </a:solidFill>
                <a:latin typeface="Arial Black"/>
                <a:cs typeface="Arial Black"/>
              </a:rPr>
              <a:t>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73059" y="3632961"/>
            <a:ext cx="254000" cy="81661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2700">
              <a:spcBef>
                <a:spcPts val="1050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8</a:t>
            </a:r>
            <a:r>
              <a:rPr dirty="0">
                <a:solidFill>
                  <a:prstClr val="black"/>
                </a:solidFill>
                <a:latin typeface="Arial Black"/>
                <a:cs typeface="Arial Black"/>
              </a:rPr>
              <a:t>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>
              <a:spcBef>
                <a:spcPts val="955"/>
              </a:spcBef>
            </a:pPr>
            <a:r>
              <a:rPr spc="-5" dirty="0">
                <a:solidFill>
                  <a:prstClr val="black"/>
                </a:solidFill>
                <a:latin typeface="Arial Black"/>
                <a:cs typeface="Arial Black"/>
              </a:rPr>
              <a:t>9</a:t>
            </a:r>
            <a:r>
              <a:rPr dirty="0">
                <a:solidFill>
                  <a:prstClr val="black"/>
                </a:solidFill>
                <a:latin typeface="Arial Black"/>
                <a:cs typeface="Arial Black"/>
              </a:rPr>
              <a:t>.</a:t>
            </a:r>
            <a:endParaRPr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200" y="3276600"/>
            <a:ext cx="1722755" cy="457200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26670" rIns="0" bIns="0" rtlCol="0">
            <a:spAutoFit/>
          </a:bodyPr>
          <a:lstStyle/>
          <a:p>
            <a:pPr marL="91440">
              <a:spcBef>
                <a:spcPts val="210"/>
              </a:spcBef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Answers: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740" y="3827145"/>
            <a:ext cx="242506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155" indent="-339090">
              <a:spcBef>
                <a:spcPts val="100"/>
              </a:spcBef>
              <a:buFontTx/>
              <a:buAutoNum type="arabicPeriod"/>
              <a:tabLst>
                <a:tab pos="35179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rectum</a:t>
            </a:r>
          </a:p>
          <a:p>
            <a:pPr marL="351155" indent="-339090">
              <a:spcBef>
                <a:spcPts val="5"/>
              </a:spcBef>
              <a:buFontTx/>
              <a:buAutoNum type="arabicPeriod"/>
              <a:tabLst>
                <a:tab pos="351790" algn="l"/>
              </a:tabLst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anal</a:t>
            </a:r>
            <a:r>
              <a:rPr sz="2000" spc="-4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canal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351155" indent="-339090">
              <a:buFontTx/>
              <a:buAutoNum type="arabicPeriod"/>
              <a:tabLst>
                <a:tab pos="351790" algn="l"/>
              </a:tabLst>
            </a:pPr>
            <a:r>
              <a:rPr sz="2000" spc="10" dirty="0">
                <a:solidFill>
                  <a:prstClr val="black"/>
                </a:solidFill>
                <a:latin typeface="Arial Black"/>
                <a:cs typeface="Arial Black"/>
              </a:rPr>
              <a:t>large</a:t>
            </a:r>
            <a:r>
              <a:rPr sz="2000" spc="-10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intestine</a:t>
            </a:r>
          </a:p>
          <a:p>
            <a:pPr marL="351155" indent="-339090">
              <a:buFontTx/>
              <a:buAutoNum type="arabicPeriod"/>
              <a:tabLst>
                <a:tab pos="35179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small</a:t>
            </a:r>
            <a:r>
              <a:rPr sz="2000" spc="-10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intestine</a:t>
            </a:r>
          </a:p>
          <a:p>
            <a:pPr marL="351155" indent="-339090">
              <a:buFontTx/>
              <a:buAutoNum type="arabicPeriod"/>
              <a:tabLst>
                <a:tab pos="351790" algn="l"/>
              </a:tabLst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duodenum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351155" indent="-339090">
              <a:spcBef>
                <a:spcPts val="5"/>
              </a:spcBef>
              <a:buFontTx/>
              <a:buAutoNum type="arabicPeriod"/>
              <a:tabLst>
                <a:tab pos="351790" algn="l"/>
              </a:tabLst>
            </a:pPr>
            <a:r>
              <a:rPr sz="2000" spc="-5" dirty="0">
                <a:solidFill>
                  <a:prstClr val="black"/>
                </a:solidFill>
                <a:latin typeface="Arial Black"/>
                <a:cs typeface="Arial Black"/>
              </a:rPr>
              <a:t>gall</a:t>
            </a:r>
            <a:r>
              <a:rPr sz="2000" spc="-5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bladder</a:t>
            </a:r>
          </a:p>
          <a:p>
            <a:pPr marL="351155" indent="-339090">
              <a:buFontTx/>
              <a:buAutoNum type="arabicPeriod"/>
              <a:tabLst>
                <a:tab pos="351790" algn="l"/>
              </a:tabLst>
            </a:pP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liver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351155" indent="-339090">
              <a:buFontTx/>
              <a:buAutoNum type="arabicPeriod"/>
              <a:tabLst>
                <a:tab pos="351790" algn="l"/>
              </a:tabLst>
            </a:pPr>
            <a:r>
              <a:rPr sz="2000" spc="-10" dirty="0">
                <a:solidFill>
                  <a:prstClr val="black"/>
                </a:solidFill>
                <a:latin typeface="Arial Black"/>
                <a:cs typeface="Arial Black"/>
              </a:rPr>
              <a:t>stomach</a:t>
            </a:r>
            <a:endParaRPr sz="20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351155" indent="-339090">
              <a:buFontTx/>
              <a:buAutoNum type="arabicPeriod"/>
              <a:tabLst>
                <a:tab pos="351790" algn="l"/>
              </a:tabLst>
            </a:pPr>
            <a:r>
              <a:rPr sz="2000" dirty="0">
                <a:solidFill>
                  <a:prstClr val="black"/>
                </a:solidFill>
                <a:latin typeface="Arial Black"/>
                <a:cs typeface="Arial Black"/>
              </a:rPr>
              <a:t>pancreas</a:t>
            </a:r>
          </a:p>
        </p:txBody>
      </p:sp>
    </p:spTree>
    <p:extLst>
      <p:ext uri="{BB962C8B-B14F-4D97-AF65-F5344CB8AC3E}">
        <p14:creationId xmlns:p14="http://schemas.microsoft.com/office/powerpoint/2010/main" val="3083624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0427" y="224027"/>
            <a:ext cx="5657469" cy="4282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5125" y="963549"/>
            <a:ext cx="8245475" cy="1552575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0" tIns="26034" rIns="0" bIns="0" rtlCol="0">
            <a:spAutoFit/>
          </a:bodyPr>
          <a:lstStyle/>
          <a:p>
            <a:pPr marL="91440" marR="195580">
              <a:spcBef>
                <a:spcPts val="204"/>
              </a:spcBef>
              <a:tabLst>
                <a:tab pos="3497579" algn="l"/>
              </a:tabLst>
            </a:pPr>
            <a:r>
              <a:rPr sz="2400" spc="15" dirty="0">
                <a:solidFill>
                  <a:prstClr val="black"/>
                </a:solidFill>
                <a:latin typeface="Arial Black"/>
                <a:cs typeface="Arial Black"/>
              </a:rPr>
              <a:t>Mrs.</a:t>
            </a:r>
            <a:r>
              <a:rPr sz="24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Jones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has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recently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had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 a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 cholecystectomy </a:t>
            </a:r>
            <a:r>
              <a:rPr sz="2400" spc="-78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and she receives specific </a:t>
            </a:r>
            <a:r>
              <a:rPr sz="2400" spc="20" dirty="0">
                <a:solidFill>
                  <a:prstClr val="black"/>
                </a:solidFill>
                <a:latin typeface="Arial Black"/>
                <a:cs typeface="Arial Black"/>
              </a:rPr>
              <a:t>dietary </a:t>
            </a: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instructions </a:t>
            </a:r>
            <a:r>
              <a:rPr sz="24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from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her</a:t>
            </a:r>
            <a:r>
              <a:rPr sz="2400" spc="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physician.	</a:t>
            </a: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Which</a:t>
            </a:r>
            <a:r>
              <a:rPr sz="24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of</a:t>
            </a:r>
            <a:r>
              <a:rPr sz="2400" spc="1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the</a:t>
            </a:r>
            <a:r>
              <a:rPr sz="24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following</a:t>
            </a:r>
            <a:r>
              <a:rPr sz="2400" spc="-3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food </a:t>
            </a:r>
            <a:r>
              <a:rPr sz="2400" spc="-78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types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might she</a:t>
            </a:r>
            <a:r>
              <a:rPr sz="2400" spc="-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be</a:t>
            </a: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 instructed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to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20" dirty="0">
                <a:solidFill>
                  <a:prstClr val="black"/>
                </a:solidFill>
                <a:latin typeface="Arial Black"/>
                <a:cs typeface="Arial Black"/>
              </a:rPr>
              <a:t>avoid?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20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325" y="2792476"/>
            <a:ext cx="2427605" cy="1927225"/>
          </a:xfrm>
          <a:prstGeom prst="rect">
            <a:avLst/>
          </a:prstGeom>
          <a:ln w="9525">
            <a:solidFill>
              <a:srgbClr val="3333CC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532130" indent="-441325">
              <a:spcBef>
                <a:spcPts val="210"/>
              </a:spcBef>
              <a:buFontTx/>
              <a:buAutoNum type="alphaUcPeriod"/>
              <a:tabLst>
                <a:tab pos="532765" algn="l"/>
              </a:tabLst>
            </a:pP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fatty</a:t>
            </a:r>
            <a:r>
              <a:rPr sz="2400" spc="-7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foods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536575" indent="-445770">
              <a:spcBef>
                <a:spcPts val="2880"/>
              </a:spcBef>
              <a:buFontTx/>
              <a:buAutoNum type="alphaUcPeriod"/>
              <a:tabLst>
                <a:tab pos="537210" algn="l"/>
              </a:tabLst>
            </a:pP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meats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535940" indent="-445134">
              <a:spcBef>
                <a:spcPts val="2880"/>
              </a:spcBef>
              <a:buFontTx/>
              <a:buAutoNum type="alphaUcPeriod"/>
              <a:tabLst>
                <a:tab pos="536575" algn="l"/>
              </a:tabLst>
            </a:pPr>
            <a:r>
              <a:rPr sz="2400" spc="-20" dirty="0">
                <a:solidFill>
                  <a:prstClr val="black"/>
                </a:solidFill>
                <a:latin typeface="Arial Black"/>
                <a:cs typeface="Arial Black"/>
              </a:rPr>
              <a:t>sweets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" y="5181600"/>
            <a:ext cx="7772400" cy="1187450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0" tIns="26670" rIns="0" bIns="0" rtlCol="0">
            <a:spAutoFit/>
          </a:bodyPr>
          <a:lstStyle/>
          <a:p>
            <a:pPr marL="90805" marR="119380">
              <a:spcBef>
                <a:spcPts val="210"/>
              </a:spcBef>
              <a:tabLst>
                <a:tab pos="1647825" algn="l"/>
              </a:tabLst>
            </a:pP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Answer:	A.</a:t>
            </a:r>
            <a:r>
              <a:rPr sz="2400" spc="-3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fatty </a:t>
            </a:r>
            <a:r>
              <a:rPr sz="2400" spc="-10" dirty="0">
                <a:solidFill>
                  <a:prstClr val="black"/>
                </a:solidFill>
                <a:latin typeface="Arial Black"/>
                <a:cs typeface="Arial Black"/>
              </a:rPr>
              <a:t>foods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because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she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will</a:t>
            </a:r>
            <a:r>
              <a:rPr sz="2400" spc="-2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30" dirty="0">
                <a:solidFill>
                  <a:prstClr val="black"/>
                </a:solidFill>
                <a:latin typeface="Arial Black"/>
                <a:cs typeface="Arial Black"/>
              </a:rPr>
              <a:t>have </a:t>
            </a:r>
            <a:r>
              <a:rPr sz="2400" spc="-78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limited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bile which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is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needed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to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breakdown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 the</a:t>
            </a:r>
            <a:r>
              <a:rPr sz="2400" spc="-1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20" dirty="0">
                <a:solidFill>
                  <a:prstClr val="black"/>
                </a:solidFill>
                <a:latin typeface="Arial Black"/>
                <a:cs typeface="Arial Black"/>
              </a:rPr>
              <a:t>fats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206103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0427" y="224027"/>
            <a:ext cx="5657469" cy="4282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1344549"/>
            <a:ext cx="8245475" cy="1552575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0" tIns="26034" rIns="0" bIns="0" rtlCol="0">
            <a:spAutoFit/>
          </a:bodyPr>
          <a:lstStyle/>
          <a:p>
            <a:pPr marL="91440" marR="99060">
              <a:lnSpc>
                <a:spcPct val="100000"/>
              </a:lnSpc>
              <a:spcBef>
                <a:spcPts val="204"/>
              </a:spcBef>
            </a:pPr>
            <a:r>
              <a:rPr spc="-15" dirty="0"/>
              <a:t>James</a:t>
            </a:r>
            <a:r>
              <a:rPr spc="-10" dirty="0"/>
              <a:t> </a:t>
            </a:r>
            <a:r>
              <a:rPr spc="-5" dirty="0"/>
              <a:t>has</a:t>
            </a:r>
            <a:r>
              <a:rPr spc="-10" dirty="0"/>
              <a:t> </a:t>
            </a:r>
            <a:r>
              <a:rPr spc="-5" dirty="0"/>
              <a:t>been </a:t>
            </a:r>
            <a:r>
              <a:rPr spc="-10" dirty="0"/>
              <a:t>vomiting</a:t>
            </a:r>
            <a:r>
              <a:rPr spc="-20" dirty="0"/>
              <a:t> </a:t>
            </a:r>
            <a:r>
              <a:rPr spc="20" dirty="0"/>
              <a:t>off</a:t>
            </a:r>
            <a:r>
              <a:rPr spc="135" dirty="0"/>
              <a:t> </a:t>
            </a:r>
            <a:r>
              <a:rPr spc="-5" dirty="0"/>
              <a:t>and </a:t>
            </a:r>
            <a:r>
              <a:rPr dirty="0"/>
              <a:t>on</a:t>
            </a:r>
            <a:r>
              <a:rPr spc="-20" dirty="0"/>
              <a:t> </a:t>
            </a:r>
            <a:r>
              <a:rPr spc="-10" dirty="0"/>
              <a:t>for </a:t>
            </a:r>
            <a:r>
              <a:rPr dirty="0"/>
              <a:t>the</a:t>
            </a:r>
            <a:r>
              <a:rPr spc="-5" dirty="0"/>
              <a:t> past </a:t>
            </a:r>
            <a:r>
              <a:rPr spc="-785" dirty="0"/>
              <a:t> </a:t>
            </a:r>
            <a:r>
              <a:rPr dirty="0"/>
              <a:t>8 </a:t>
            </a:r>
            <a:r>
              <a:rPr spc="5" dirty="0"/>
              <a:t>hours. </a:t>
            </a:r>
            <a:r>
              <a:rPr dirty="0"/>
              <a:t>He </a:t>
            </a:r>
            <a:r>
              <a:rPr spc="-10" dirty="0"/>
              <a:t>goes </a:t>
            </a:r>
            <a:r>
              <a:rPr dirty="0"/>
              <a:t>to the </a:t>
            </a:r>
            <a:r>
              <a:rPr spc="-5" dirty="0"/>
              <a:t>local emergency </a:t>
            </a:r>
            <a:r>
              <a:rPr spc="5" dirty="0"/>
              <a:t>room </a:t>
            </a:r>
            <a:r>
              <a:rPr spc="10" dirty="0"/>
              <a:t> </a:t>
            </a:r>
            <a:r>
              <a:rPr spc="-15" dirty="0"/>
              <a:t>for</a:t>
            </a:r>
            <a:r>
              <a:rPr spc="-20" dirty="0"/>
              <a:t> </a:t>
            </a:r>
            <a:r>
              <a:rPr spc="-5" dirty="0"/>
              <a:t>treatment.</a:t>
            </a:r>
            <a:r>
              <a:rPr dirty="0"/>
              <a:t> </a:t>
            </a:r>
            <a:r>
              <a:rPr spc="5" dirty="0"/>
              <a:t>Which</a:t>
            </a:r>
            <a:r>
              <a:rPr spc="-20" dirty="0"/>
              <a:t> </a:t>
            </a:r>
            <a:r>
              <a:rPr dirty="0"/>
              <a:t>of</a:t>
            </a:r>
            <a:r>
              <a:rPr spc="13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spc="-10" dirty="0"/>
              <a:t>following </a:t>
            </a:r>
            <a:r>
              <a:rPr spc="-5" dirty="0"/>
              <a:t> </a:t>
            </a:r>
            <a:r>
              <a:rPr spc="-10" dirty="0"/>
              <a:t>medications</a:t>
            </a:r>
            <a:r>
              <a:rPr spc="-5" dirty="0"/>
              <a:t> might</a:t>
            </a:r>
            <a:r>
              <a:rPr dirty="0"/>
              <a:t> he</a:t>
            </a:r>
            <a:r>
              <a:rPr spc="-10" dirty="0"/>
              <a:t> </a:t>
            </a:r>
            <a:r>
              <a:rPr spc="-5" dirty="0"/>
              <a:t>receive?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0"/>
              </a:lnSpc>
            </a:pPr>
            <a:fld id="{81D60167-4931-47E6-BA6A-407CBD079E47}" type="slidenum">
              <a:rPr dirty="0">
                <a:solidFill>
                  <a:prstClr val="black"/>
                </a:solidFill>
              </a:rPr>
              <a:pPr marL="38100">
                <a:lnSpc>
                  <a:spcPts val="1630"/>
                </a:lnSpc>
              </a:pPr>
              <a:t>21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725" y="3402076"/>
            <a:ext cx="2427605" cy="1927225"/>
          </a:xfrm>
          <a:prstGeom prst="rect">
            <a:avLst/>
          </a:prstGeom>
          <a:ln w="9525">
            <a:solidFill>
              <a:srgbClr val="3333CC"/>
            </a:solidFill>
          </a:ln>
        </p:spPr>
        <p:txBody>
          <a:bodyPr vert="horz" wrap="square" lIns="0" tIns="26669" rIns="0" bIns="0" rtlCol="0">
            <a:spAutoFit/>
          </a:bodyPr>
          <a:lstStyle/>
          <a:p>
            <a:pPr marL="532130" indent="-441325">
              <a:spcBef>
                <a:spcPts val="209"/>
              </a:spcBef>
              <a:buFontTx/>
              <a:buAutoNum type="alphaUcPeriod"/>
              <a:tabLst>
                <a:tab pos="532765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antiemetic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535940" indent="-445134">
              <a:spcBef>
                <a:spcPts val="2880"/>
              </a:spcBef>
              <a:buFontTx/>
              <a:buAutoNum type="alphaUcPeriod"/>
              <a:tabLst>
                <a:tab pos="536575" algn="l"/>
              </a:tabLst>
            </a:pPr>
            <a:r>
              <a:rPr sz="2400" spc="5" dirty="0">
                <a:solidFill>
                  <a:prstClr val="black"/>
                </a:solidFill>
                <a:latin typeface="Arial Black"/>
                <a:cs typeface="Arial Black"/>
              </a:rPr>
              <a:t>cathartic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536575" indent="-445770">
              <a:spcBef>
                <a:spcPts val="2885"/>
              </a:spcBef>
              <a:buFontTx/>
              <a:buAutoNum type="alphaUcPeriod"/>
              <a:tabLst>
                <a:tab pos="537210" algn="l"/>
              </a:tabLst>
            </a:pP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antacid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1325" y="5916612"/>
            <a:ext cx="3872229" cy="457200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0" tIns="27305" rIns="0" bIns="0" rtlCol="0">
            <a:spAutoFit/>
          </a:bodyPr>
          <a:lstStyle/>
          <a:p>
            <a:pPr marL="91440">
              <a:spcBef>
                <a:spcPts val="215"/>
              </a:spcBef>
            </a:pP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Answer:</a:t>
            </a:r>
            <a:r>
              <a:rPr sz="2400" spc="-45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prstClr val="black"/>
                </a:solidFill>
                <a:latin typeface="Arial Black"/>
                <a:cs typeface="Arial Black"/>
              </a:rPr>
              <a:t>A.</a:t>
            </a:r>
            <a:r>
              <a:rPr sz="2400" spc="-20" dirty="0">
                <a:solidFill>
                  <a:prstClr val="black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Arial Black"/>
                <a:cs typeface="Arial Black"/>
              </a:rPr>
              <a:t>antiemetic</a:t>
            </a:r>
            <a:endParaRPr sz="240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225541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020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823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07616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472730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76286314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716</Words>
  <Application>Microsoft Office PowerPoint</Application>
  <PresentationFormat>عرض على الشاشة (3:4)‏</PresentationFormat>
  <Paragraphs>191</Paragraphs>
  <Slides>26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17</vt:i4>
      </vt:variant>
      <vt:variant>
        <vt:lpstr>عناوين الشرائح</vt:lpstr>
      </vt:variant>
      <vt:variant>
        <vt:i4>26</vt:i4>
      </vt:variant>
    </vt:vector>
  </HeadingPairs>
  <TitlesOfParts>
    <vt:vector size="43" baseType="lpstr">
      <vt:lpstr>نسق Office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Digestive System Terms (8)</vt:lpstr>
      <vt:lpstr>عرض تقديمي في PowerPoint</vt:lpstr>
      <vt:lpstr>The Digestive System</vt:lpstr>
      <vt:lpstr>عرض تقديمي في PowerPoint</vt:lpstr>
      <vt:lpstr>عرض تقديمي في PowerPoint</vt:lpstr>
      <vt:lpstr>Combining Form</vt:lpstr>
      <vt:lpstr>Abbreviation</vt:lpstr>
      <vt:lpstr>Meaning inflammatory bowel disease  irritable bowel syndrome</vt:lpstr>
      <vt:lpstr>Eating Disorders</vt:lpstr>
      <vt:lpstr>Diseases of the Pharynx</vt:lpstr>
      <vt:lpstr>Disorders of the Intestines</vt:lpstr>
      <vt:lpstr>Types of Endoscopes</vt:lpstr>
      <vt:lpstr>Procedures Requiring Removal</vt:lpstr>
      <vt:lpstr>Openings may be made in the gastrointestinal  tract for temporary or permanent alternatives to  waste elimination.</vt:lpstr>
      <vt:lpstr>Medications Used to Treat the Digestive System</vt:lpstr>
      <vt:lpstr>Medications Used to Treat the Digestive System  (cont’d)</vt:lpstr>
      <vt:lpstr>عرض تقديمي في PowerPoint</vt:lpstr>
      <vt:lpstr>Which of the following is the site where  digestion begins?</vt:lpstr>
      <vt:lpstr>عرض تقديمي في PowerPoint</vt:lpstr>
      <vt:lpstr>عرض تقديمي في PowerPoint</vt:lpstr>
      <vt:lpstr>James has been vomiting off and on for the past  8 hours. He goes to the local emergency room  for treatment. Which of the following  medications might he receive?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Maher</cp:lastModifiedBy>
  <cp:revision>16</cp:revision>
  <dcterms:created xsi:type="dcterms:W3CDTF">2024-01-06T07:19:06Z</dcterms:created>
  <dcterms:modified xsi:type="dcterms:W3CDTF">2024-01-06T11:13:03Z</dcterms:modified>
</cp:coreProperties>
</file>