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7" r:id="rId5"/>
    <p:sldId id="260" r:id="rId6"/>
    <p:sldId id="259" r:id="rId7"/>
    <p:sldId id="261" r:id="rId8"/>
    <p:sldId id="262" r:id="rId9"/>
    <p:sldId id="263" r:id="rId10"/>
    <p:sldId id="264" r:id="rId11"/>
    <p:sldId id="265" r:id="rId12"/>
    <p:sldId id="266" r:id="rId13"/>
    <p:sldId id="267" r:id="rId14"/>
    <p:sldId id="268" r:id="rId15"/>
    <p:sldId id="269" r:id="rId16"/>
    <p:sldId id="279" r:id="rId17"/>
    <p:sldId id="280" r:id="rId18"/>
    <p:sldId id="272" r:id="rId19"/>
    <p:sldId id="273" r:id="rId20"/>
    <p:sldId id="274" r:id="rId21"/>
    <p:sldId id="275" r:id="rId22"/>
    <p:sldId id="276" r:id="rId23"/>
    <p:sldId id="277" r:id="rId24"/>
    <p:sldId id="278" r:id="rId25"/>
    <p:sldId id="2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0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Cardiovasculer Disese</a:t>
            </a:r>
            <a:br>
              <a:rPr lang="en-US" sz="60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br>
            <a:r>
              <a:rPr lang="en-US" sz="60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part II </a:t>
            </a:r>
            <a:endParaRPr lang="en-US" sz="6000" dirty="0"/>
          </a:p>
        </p:txBody>
      </p:sp>
      <p:sp>
        <p:nvSpPr>
          <p:cNvPr id="3" name="Subtitle 2"/>
          <p:cNvSpPr>
            <a:spLocks noGrp="1"/>
          </p:cNvSpPr>
          <p:nvPr>
            <p:ph type="subTitle" idx="1"/>
          </p:nvPr>
        </p:nvSpPr>
        <p:spPr>
          <a:xfrm>
            <a:off x="626745" y="2888615"/>
            <a:ext cx="10949305" cy="1732915"/>
          </a:xfrm>
        </p:spPr>
        <p:txBody>
          <a:bodyPr/>
          <a:lstStyle/>
          <a:p>
            <a:r>
              <a:rPr lang="en-US" b="1" i="1">
                <a:ln>
                  <a:solidFill>
                    <a:sysClr val="windowText" lastClr="000000"/>
                  </a:solidFill>
                </a:ln>
                <a:effectLst>
                  <a:outerShdw blurRad="38100" dist="38100" dir="2700000" algn="tl">
                    <a:srgbClr val="000000">
                      <a:alpha val="43137"/>
                    </a:srgbClr>
                  </a:outerShdw>
                </a:effectLst>
                <a:sym typeface="+mn-ea"/>
              </a:rPr>
              <a:t>by Maysam Ali Ameen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US" sz="44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sym typeface="+mn-ea"/>
              </a:rPr>
              <a:t>II. Drug used in heart failure</a:t>
            </a:r>
            <a:endParaRPr lang="en-US" sz="44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p:txBody>
          <a:bodyPr/>
          <a:p>
            <a:pPr marL="0" indent="0">
              <a:buNone/>
            </a:pPr>
            <a:r>
              <a:rPr lang="en-US">
                <a:latin typeface="Times New Roman" panose="02020603050405020304" charset="0"/>
                <a:cs typeface="Times New Roman" panose="02020603050405020304" charset="0"/>
              </a:rPr>
              <a:t>Congestive heart failure occurs when </a:t>
            </a:r>
            <a:r>
              <a:rPr lang="en-US">
                <a:solidFill>
                  <a:srgbClr val="FF0000"/>
                </a:solidFill>
                <a:latin typeface="Times New Roman" panose="02020603050405020304" charset="0"/>
                <a:cs typeface="Times New Roman" panose="02020603050405020304" charset="0"/>
              </a:rPr>
              <a:t>there is an inability of the heart to maintain a cardiac out put sufficient to meet the requirements of the metabolising tissues.</a:t>
            </a:r>
            <a:endParaRPr lang="en-US">
              <a:solidFill>
                <a:srgbClr val="FF0000"/>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Heart failure is usually caused by one of the following:</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 Ischaemic heart disease, </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 Hypertension, </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 Heart muscle disorders, and</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 Valvular heart disease.</a:t>
            </a:r>
            <a:endParaRPr lang="en-US">
              <a:latin typeface="Times New Roman" panose="02020603050405020304" charset="0"/>
              <a:cs typeface="Times New Roman"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385445"/>
            <a:ext cx="10972800" cy="5742305"/>
          </a:xfrm>
        </p:spPr>
        <p:txBody>
          <a:bodyPr/>
          <a:p>
            <a:pPr marL="0" indent="0">
              <a:buNone/>
            </a:pPr>
            <a:r>
              <a:rPr lang="en-US">
                <a:solidFill>
                  <a:schemeClr val="accent1"/>
                </a:solidFill>
                <a:latin typeface="Times New Roman" panose="02020603050405020304" charset="0"/>
                <a:cs typeface="Times New Roman" panose="02020603050405020304" charset="0"/>
              </a:rPr>
              <a:t>A. Drugs with positive inotropic effect:-</a:t>
            </a:r>
            <a:endParaRPr lang="en-US">
              <a:solidFill>
                <a:schemeClr val="accent1"/>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Drugs with positive inotropic effect increase the force of contraction of the heart muscle. These include:</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Cardiac glycosides,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 Bipyridine derivatives,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Sympathomimetics, and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Methylxanthines</a:t>
            </a:r>
            <a:endParaRPr lang="en-US">
              <a:latin typeface="Times New Roman" panose="02020603050405020304" charset="0"/>
              <a:cs typeface="Times New Roman" panose="02020603050405020304" charset="0"/>
            </a:endParaRPr>
          </a:p>
          <a:p>
            <a:pPr marL="0" indent="0">
              <a:buNone/>
            </a:pPr>
            <a:endParaRPr lang="en-US">
              <a:latin typeface="Times New Roman" panose="02020603050405020304" charset="0"/>
              <a:cs typeface="Times New Roman" panose="020206030504050203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solidFill>
                  <a:srgbClr val="FFC000"/>
                </a:solidFill>
                <a:latin typeface="Times New Roman" panose="02020603050405020304" charset="0"/>
                <a:cs typeface="Times New Roman" panose="02020603050405020304" charset="0"/>
                <a:sym typeface="+mn-ea"/>
              </a:rPr>
              <a:t>1\ Cardiac Glycosides</a:t>
            </a:r>
            <a:endParaRPr lang="en-US">
              <a:solidFill>
                <a:srgbClr val="FFC000"/>
              </a:solidFill>
              <a:latin typeface="Times New Roman" panose="02020603050405020304" charset="0"/>
              <a:cs typeface="Times New Roman" panose="02020603050405020304" charset="0"/>
              <a:sym typeface="+mn-ea"/>
            </a:endParaRPr>
          </a:p>
        </p:txBody>
      </p:sp>
      <p:pic>
        <p:nvPicPr>
          <p:cNvPr id="8" name="Content Placeholder 7"/>
          <p:cNvPicPr>
            <a:picLocks noChangeAspect="1"/>
          </p:cNvPicPr>
          <p:nvPr>
            <p:ph sz="half" idx="2"/>
          </p:nvPr>
        </p:nvPicPr>
        <p:blipFill>
          <a:blip r:embed="rId1"/>
          <a:stretch>
            <a:fillRect/>
          </a:stretch>
        </p:blipFill>
        <p:spPr>
          <a:xfrm>
            <a:off x="8289290" y="383540"/>
            <a:ext cx="3701415" cy="6002020"/>
          </a:xfrm>
          <a:prstGeom prst="rect">
            <a:avLst/>
          </a:prstGeom>
        </p:spPr>
      </p:pic>
      <p:sp>
        <p:nvSpPr>
          <p:cNvPr id="9" name="Content Placeholder 8"/>
          <p:cNvSpPr/>
          <p:nvPr>
            <p:ph sz="half" idx="1"/>
          </p:nvPr>
        </p:nvSpPr>
        <p:spPr>
          <a:xfrm>
            <a:off x="609600" y="772795"/>
            <a:ext cx="7362825" cy="5354955"/>
          </a:xfrm>
        </p:spPr>
        <p:txBody>
          <a:bodyPr/>
          <a:p>
            <a:pPr marL="0" indent="0">
              <a:buNone/>
            </a:pPr>
            <a:r>
              <a:rPr lang="en-US">
                <a:latin typeface="Times New Roman" panose="02020603050405020304" charset="0"/>
                <a:cs typeface="Times New Roman" panose="02020603050405020304" charset="0"/>
              </a:rPr>
              <a:t>• Composed of steroid compounds that </a:t>
            </a:r>
            <a:r>
              <a:rPr lang="en-US">
                <a:solidFill>
                  <a:srgbClr val="FF0000"/>
                </a:solidFill>
                <a:latin typeface="Times New Roman" panose="02020603050405020304" charset="0"/>
                <a:cs typeface="Times New Roman" panose="02020603050405020304" charset="0"/>
              </a:rPr>
              <a:t>increase cardiac output </a:t>
            </a:r>
            <a:r>
              <a:rPr lang="en-US">
                <a:latin typeface="Times New Roman" panose="02020603050405020304" charset="0"/>
                <a:cs typeface="Times New Roman" panose="02020603050405020304" charset="0"/>
              </a:rPr>
              <a:t>and alter electrical functions.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Commonly used are digoxin and digitoxin.</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Inotropic action mechanism: </a:t>
            </a:r>
            <a:r>
              <a:rPr lang="en-US">
                <a:solidFill>
                  <a:srgbClr val="FF0000"/>
                </a:solidFill>
                <a:latin typeface="Times New Roman" panose="02020603050405020304" charset="0"/>
                <a:cs typeface="Times New Roman" panose="02020603050405020304" charset="0"/>
              </a:rPr>
              <a:t>Inhibition of membrane-bound Na+ /K+ ATPase</a:t>
            </a:r>
            <a:r>
              <a:rPr lang="en-US">
                <a:latin typeface="Times New Roman" panose="02020603050405020304" charset="0"/>
                <a:cs typeface="Times New Roman" panose="02020603050405020304" charset="0"/>
              </a:rPr>
              <a:t>, causing increased intracellular sodium movement and accumulation.</a:t>
            </a:r>
            <a:endParaRPr lang="en-US">
              <a:latin typeface="Times New Roman" panose="02020603050405020304" charset="0"/>
              <a:cs typeface="Times New Roman" panose="02020603050405020304" charset="0"/>
            </a:endParaRPr>
          </a:p>
          <a:p>
            <a:pPr marL="0" indent="0">
              <a:buNone/>
            </a:pPr>
            <a:endParaRPr lang="en-US">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234315"/>
            <a:ext cx="10972800" cy="5893435"/>
          </a:xfrm>
        </p:spPr>
        <p:txBody>
          <a:bodyPr/>
          <a:p>
            <a:pPr marL="0" indent="0">
              <a:buNone/>
            </a:pPr>
            <a:r>
              <a:rPr lang="en-US">
                <a:latin typeface="Times New Roman" panose="02020603050405020304" charset="0"/>
                <a:cs typeface="Times New Roman" panose="02020603050405020304" charset="0"/>
                <a:sym typeface="+mn-ea"/>
              </a:rPr>
              <a:t>• </a:t>
            </a:r>
            <a:r>
              <a:rPr lang="en-US">
                <a:solidFill>
                  <a:srgbClr val="FF0000"/>
                </a:solidFill>
                <a:latin typeface="Times New Roman" panose="02020603050405020304" charset="0"/>
                <a:cs typeface="Times New Roman" panose="02020603050405020304" charset="0"/>
                <a:sym typeface="+mn-ea"/>
              </a:rPr>
              <a:t>Decreased transmembrane exchange of sodium and calcium </a:t>
            </a:r>
            <a:r>
              <a:rPr lang="en-US">
                <a:latin typeface="Times New Roman" panose="02020603050405020304" charset="0"/>
                <a:cs typeface="Times New Roman" panose="02020603050405020304" charset="0"/>
                <a:sym typeface="+mn-ea"/>
              </a:rPr>
              <a:t>leads to increased intracellular calcium acting on contractile proteins.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 All glycosides have </a:t>
            </a:r>
            <a:r>
              <a:rPr lang="en-US">
                <a:solidFill>
                  <a:srgbClr val="FF0000"/>
                </a:solidFill>
                <a:latin typeface="Times New Roman" panose="02020603050405020304" charset="0"/>
                <a:cs typeface="Times New Roman" panose="02020603050405020304" charset="0"/>
                <a:sym typeface="+mn-ea"/>
              </a:rPr>
              <a:t>similar pharmacodynamic</a:t>
            </a:r>
            <a:r>
              <a:rPr lang="en-US">
                <a:latin typeface="Times New Roman" panose="02020603050405020304" charset="0"/>
                <a:cs typeface="Times New Roman" panose="02020603050405020304" charset="0"/>
                <a:sym typeface="+mn-ea"/>
              </a:rPr>
              <a:t> properties but </a:t>
            </a:r>
            <a:r>
              <a:rPr lang="en-US">
                <a:solidFill>
                  <a:srgbClr val="FF0000"/>
                </a:solidFill>
                <a:latin typeface="Times New Roman" panose="02020603050405020304" charset="0"/>
                <a:cs typeface="Times New Roman" panose="02020603050405020304" charset="0"/>
                <a:sym typeface="+mn-ea"/>
              </a:rPr>
              <a:t>differ in pharmacokinetic properties</a:t>
            </a:r>
            <a:r>
              <a:rPr lang="en-US">
                <a:latin typeface="Times New Roman" panose="02020603050405020304" charset="0"/>
                <a:cs typeface="Times New Roman" panose="02020603050405020304" charset="0"/>
                <a:sym typeface="+mn-ea"/>
              </a:rPr>
              <a:t>. Digitoxin is more lipid soluble and has longer half-life.</a:t>
            </a:r>
            <a:endParaRPr lang="en-US">
              <a:latin typeface="Times New Roman" panose="02020603050405020304" charset="0"/>
              <a:cs typeface="Times New Roman" panose="02020603050405020304" charset="0"/>
            </a:endParaRPr>
          </a:p>
          <a:p>
            <a:endParaRPr lang="en-US"/>
          </a:p>
          <a:p>
            <a:pPr marL="0" indent="0">
              <a:buNone/>
            </a:pPr>
            <a:r>
              <a:rPr lang="en-US">
                <a:ln w="15875">
                  <a:solidFill>
                    <a:schemeClr val="accent1"/>
                  </a:solidFill>
                </a:ln>
                <a:noFill/>
                <a:effectLst/>
                <a:latin typeface="Times New Roman" panose="02020603050405020304" charset="0"/>
                <a:cs typeface="Times New Roman" panose="02020603050405020304" charset="0"/>
                <a:sym typeface="+mn-ea"/>
              </a:rPr>
              <a:t>Therapeutic uses of cardiac glycosides include:</a:t>
            </a:r>
            <a:endParaRPr lang="en-US">
              <a:ln w="15875">
                <a:solidFill>
                  <a:schemeClr val="accent1"/>
                </a:solidFill>
              </a:ln>
              <a:noFill/>
              <a:effectLst/>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 Congestive heart failure</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 • Atrial fibrillation,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 Atrial flutter, and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 Paroxysmal atrial tachycardia.</a:t>
            </a:r>
            <a:endParaRPr lang="en-US">
              <a:latin typeface="Times New Roman" panose="02020603050405020304" charset="0"/>
              <a:cs typeface="Times New Roman" panose="02020603050405020304" charset="0"/>
            </a:endParaRPr>
          </a:p>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391160"/>
            <a:ext cx="10972800" cy="5736590"/>
          </a:xfrm>
        </p:spPr>
        <p:txBody>
          <a:bodyPr/>
          <a:p>
            <a:pPr marL="0" indent="0">
              <a:buNone/>
            </a:pPr>
            <a:r>
              <a:rPr lang="en-US">
                <a:solidFill>
                  <a:schemeClr val="accent1"/>
                </a:solidFill>
                <a:latin typeface="Times New Roman" panose="02020603050405020304" charset="0"/>
                <a:cs typeface="Times New Roman" panose="02020603050405020304" charset="0"/>
              </a:rPr>
              <a:t>2\ Bipyridine Derivatives :</a:t>
            </a:r>
            <a:endParaRPr lang="en-US">
              <a:solidFill>
                <a:schemeClr val="accent1"/>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Possess </a:t>
            </a:r>
            <a:r>
              <a:rPr lang="en-US">
                <a:solidFill>
                  <a:srgbClr val="FF0000"/>
                </a:solidFill>
                <a:latin typeface="Times New Roman" panose="02020603050405020304" charset="0"/>
                <a:cs typeface="Times New Roman" panose="02020603050405020304" charset="0"/>
              </a:rPr>
              <a:t>positive inotropic</a:t>
            </a:r>
            <a:r>
              <a:rPr lang="en-US">
                <a:latin typeface="Times New Roman" panose="02020603050405020304" charset="0"/>
                <a:cs typeface="Times New Roman" panose="02020603050405020304" charset="0"/>
              </a:rPr>
              <a:t> and </a:t>
            </a:r>
            <a:r>
              <a:rPr lang="en-US">
                <a:solidFill>
                  <a:srgbClr val="FF0000"/>
                </a:solidFill>
                <a:latin typeface="Times New Roman" panose="02020603050405020304" charset="0"/>
                <a:cs typeface="Times New Roman" panose="02020603050405020304" charset="0"/>
              </a:rPr>
              <a:t>vasodilator effects</a:t>
            </a:r>
            <a:r>
              <a:rPr lang="en-US">
                <a:latin typeface="Times New Roman" panose="02020603050405020304" charset="0"/>
                <a:cs typeface="Times New Roman" panose="02020603050405020304" charset="0"/>
              </a:rPr>
              <a:t>.</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Mechanism of action: </a:t>
            </a:r>
            <a:r>
              <a:rPr lang="en-US">
                <a:solidFill>
                  <a:srgbClr val="FF0000"/>
                </a:solidFill>
                <a:latin typeface="Times New Roman" panose="02020603050405020304" charset="0"/>
                <a:cs typeface="Times New Roman" panose="02020603050405020304" charset="0"/>
              </a:rPr>
              <a:t>Inhibition of phophodiesterase, inactivating cyclic AMP.</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Increase in cAMP.</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Used in heart failure resistant to cardiac glycosides and vasodilators.</a:t>
            </a:r>
            <a:endParaRPr lang="en-US">
              <a:latin typeface="Times New Roman" panose="02020603050405020304" charset="0"/>
              <a:cs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357505"/>
            <a:ext cx="10972800" cy="5770245"/>
          </a:xfrm>
        </p:spPr>
        <p:txBody>
          <a:bodyPr/>
          <a:p>
            <a:pPr marL="0" indent="0">
              <a:buNone/>
            </a:pPr>
            <a:r>
              <a:rPr lang="en-US">
                <a:solidFill>
                  <a:schemeClr val="accent1"/>
                </a:solidFill>
                <a:latin typeface="Times New Roman" panose="02020603050405020304" charset="0"/>
                <a:cs typeface="Times New Roman" panose="02020603050405020304" charset="0"/>
              </a:rPr>
              <a:t>3\ Beta-Adrenergic Stimulants :</a:t>
            </a:r>
            <a:endParaRPr lang="en-US">
              <a:solidFill>
                <a:schemeClr val="accent1"/>
              </a:solidFill>
              <a:latin typeface="Times New Roman" panose="02020603050405020304" charset="0"/>
              <a:cs typeface="Times New Roman" panose="02020603050405020304" charset="0"/>
            </a:endParaRPr>
          </a:p>
          <a:p>
            <a:pPr marL="0" indent="0">
              <a:buNone/>
            </a:pPr>
            <a:r>
              <a:rPr lang="en-US">
                <a:solidFill>
                  <a:schemeClr val="tx1"/>
                </a:solidFill>
                <a:latin typeface="Times New Roman" panose="02020603050405020304" charset="0"/>
                <a:cs typeface="Times New Roman" panose="02020603050405020304" charset="0"/>
              </a:rPr>
              <a:t>ex. dopamen and doputamin </a:t>
            </a:r>
            <a:endParaRPr lang="en-US">
              <a:solidFill>
                <a:schemeClr val="accent1"/>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Increase myocardial contractility, increasing cardiac output.</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Positive chronotropic effect minimizes benefits, especially in ischaemic heart disease patients.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Dobutamine's positive inotropic effect is greater than heart rate, reserved for acute failure or failure refractory to other oral agents.</a:t>
            </a:r>
            <a:endParaRPr lang="en-US">
              <a:latin typeface="Times New Roman" panose="02020603050405020304" charset="0"/>
              <a:cs typeface="Times New Roman" panose="020206030504050203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474345"/>
            <a:ext cx="10972800" cy="5653405"/>
          </a:xfrm>
        </p:spPr>
        <p:txBody>
          <a:bodyPr/>
          <a:p>
            <a:pPr marL="0" indent="0">
              <a:buNone/>
            </a:pPr>
            <a:r>
              <a:rPr lang="en-US">
                <a:solidFill>
                  <a:schemeClr val="accent1"/>
                </a:solidFill>
                <a:latin typeface="Times New Roman" panose="02020603050405020304" charset="0"/>
                <a:cs typeface="Times New Roman" panose="02020603050405020304" charset="0"/>
              </a:rPr>
              <a:t>B. Drugs without positive inotropic effect.</a:t>
            </a:r>
            <a:r>
              <a:rPr lang="en-US">
                <a:latin typeface="Times New Roman" panose="02020603050405020304" charset="0"/>
                <a:cs typeface="Times New Roman" panose="02020603050405020304" charset="0"/>
              </a:rPr>
              <a:t> These include: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Diuretics, e.g. hydrochlorothiazide, furosemide</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 Vasodilators, e.g. hydralazine, sodium nitroprusside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Angiotensin converting enzyme inhibitors e.g. captopril, enalapril</a:t>
            </a:r>
            <a:endParaRPr lang="en-US">
              <a:latin typeface="Times New Roman" panose="02020603050405020304" charset="0"/>
              <a:cs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atin typeface="Times New Roman" panose="02020603050405020304" charset="0"/>
                <a:cs typeface="Times New Roman" panose="02020603050405020304" charset="0"/>
                <a:sym typeface="+mn-ea"/>
              </a:rPr>
              <a:t>Pharmacotherapy of Angina pectoris</a:t>
            </a:r>
            <a:endParaRPr lang="en-US"/>
          </a:p>
        </p:txBody>
      </p:sp>
      <p:sp>
        <p:nvSpPr>
          <p:cNvPr id="3" name="Content Placeholder 2"/>
          <p:cNvSpPr>
            <a:spLocks noGrp="1"/>
          </p:cNvSpPr>
          <p:nvPr>
            <p:ph idx="1"/>
          </p:nvPr>
        </p:nvSpPr>
        <p:spPr>
          <a:xfrm>
            <a:off x="609600" y="866775"/>
            <a:ext cx="10972800" cy="5260975"/>
          </a:xfrm>
        </p:spPr>
        <p:txBody>
          <a:bodyPr/>
          <a:p>
            <a:pPr marL="0" indent="0">
              <a:buNone/>
            </a:pP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Angina pectoris develops as a result of </a:t>
            </a:r>
            <a:r>
              <a:rPr lang="en-US">
                <a:solidFill>
                  <a:srgbClr val="FF0000"/>
                </a:solidFill>
                <a:latin typeface="Times New Roman" panose="02020603050405020304" charset="0"/>
                <a:cs typeface="Times New Roman" panose="02020603050405020304" charset="0"/>
              </a:rPr>
              <a:t>an imbalance between the oxygen supply and the oxygen demand of the myocardium</a:t>
            </a:r>
            <a:r>
              <a:rPr lang="en-US">
                <a:latin typeface="Times New Roman" panose="02020603050405020304" charset="0"/>
                <a:cs typeface="Times New Roman" panose="02020603050405020304" charset="0"/>
              </a:rPr>
              <a:t>. </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It is a symptom of myocardial ischemia.</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 When the increase in coronary blood flow is unable to match the increased oxygen demand, angina develops. </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It has become apparent that spasm of the coronary arteries is important in the production of angin</a:t>
            </a:r>
            <a:endParaRPr lang="en-US">
              <a:latin typeface="Times New Roman" panose="02020603050405020304" charset="0"/>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283210"/>
            <a:ext cx="10972800" cy="5844540"/>
          </a:xfrm>
        </p:spPr>
        <p:txBody>
          <a:bodyPr/>
          <a:p>
            <a:pPr marL="0" indent="0">
              <a:buNone/>
            </a:pPr>
            <a:r>
              <a:rPr lang="en-US">
                <a:solidFill>
                  <a:srgbClr val="C00000"/>
                </a:solidFill>
                <a:latin typeface="Times New Roman" panose="02020603050405020304" charset="0"/>
                <a:cs typeface="Times New Roman" panose="02020603050405020304" charset="0"/>
              </a:rPr>
              <a:t>1\ Organic Nitrates: A Potent Vasodilator</a:t>
            </a:r>
            <a:endParaRPr lang="en-US">
              <a:solidFill>
                <a:srgbClr val="C00000"/>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Used in therapy of angina pectoris for over 100 years.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Mediates effects through </a:t>
            </a:r>
            <a:r>
              <a:rPr lang="en-US">
                <a:solidFill>
                  <a:srgbClr val="C00000"/>
                </a:solidFill>
                <a:latin typeface="Times New Roman" panose="02020603050405020304" charset="0"/>
                <a:cs typeface="Times New Roman" panose="02020603050405020304" charset="0"/>
              </a:rPr>
              <a:t>direct</a:t>
            </a:r>
            <a:r>
              <a:rPr lang="en-US">
                <a:latin typeface="Times New Roman" panose="02020603050405020304" charset="0"/>
                <a:cs typeface="Times New Roman" panose="02020603050405020304" charset="0"/>
              </a:rPr>
              <a:t> relaxant action on smooth muscles.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Mimics vasodilator action of endothelium derived relaxing factor (EDRF), </a:t>
            </a:r>
            <a:r>
              <a:rPr lang="en-US">
                <a:solidFill>
                  <a:srgbClr val="C00000"/>
                </a:solidFill>
                <a:latin typeface="Times New Roman" panose="02020603050405020304" charset="0"/>
                <a:cs typeface="Times New Roman" panose="02020603050405020304" charset="0"/>
              </a:rPr>
              <a:t>nitric oxide.</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Action begins</a:t>
            </a:r>
            <a:r>
              <a:rPr lang="en-US">
                <a:solidFill>
                  <a:srgbClr val="C00000"/>
                </a:solidFill>
                <a:latin typeface="Times New Roman" panose="02020603050405020304" charset="0"/>
                <a:cs typeface="Times New Roman" panose="02020603050405020304" charset="0"/>
              </a:rPr>
              <a:t> after 2-3 minutes</a:t>
            </a:r>
            <a:r>
              <a:rPr lang="en-US">
                <a:latin typeface="Times New Roman" panose="02020603050405020304" charset="0"/>
                <a:cs typeface="Times New Roman" panose="02020603050405020304" charset="0"/>
              </a:rPr>
              <a:t> when chewed or held under tongue.</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Action duration varies for different nitrates and pharmaceutical preparations.</a:t>
            </a:r>
            <a:endParaRPr lang="en-US">
              <a:latin typeface="Times New Roman" panose="02020603050405020304" charset="0"/>
              <a:cs typeface="Times New Roman" panose="02020603050405020304" charset="0"/>
            </a:endParaRPr>
          </a:p>
          <a:p>
            <a:pPr marL="0" indent="0">
              <a:buNone/>
            </a:pPr>
            <a:endParaRPr lang="en-US">
              <a:latin typeface="Times New Roman" panose="02020603050405020304" charset="0"/>
              <a:cs typeface="Times New Roman"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453390"/>
            <a:ext cx="10972800" cy="5674360"/>
          </a:xfrm>
        </p:spPr>
        <p:txBody>
          <a:bodyPr/>
          <a:p>
            <a:pPr marL="0" indent="0">
              <a:buNone/>
            </a:pPr>
            <a:r>
              <a:rPr lang="en-US">
                <a:latin typeface="Times New Roman" panose="02020603050405020304" charset="0"/>
                <a:cs typeface="Times New Roman" panose="02020603050405020304" charset="0"/>
                <a:sym typeface="+mn-ea"/>
              </a:rPr>
              <a:t>• Adverse effects include f</a:t>
            </a:r>
            <a:r>
              <a:rPr lang="en-US">
                <a:solidFill>
                  <a:srgbClr val="C00000"/>
                </a:solidFill>
                <a:latin typeface="Times New Roman" panose="02020603050405020304" charset="0"/>
                <a:cs typeface="Times New Roman" panose="02020603050405020304" charset="0"/>
                <a:sym typeface="+mn-ea"/>
              </a:rPr>
              <a:t>lushing, weakness, dizziness, tachycardia, palpitation, vertigo, sweating, syncope localized burning, and contact dermatitis</a:t>
            </a:r>
            <a:r>
              <a:rPr lang="en-US">
                <a:latin typeface="Times New Roman" panose="02020603050405020304" charset="0"/>
                <a:cs typeface="Times New Roman" panose="02020603050405020304" charset="0"/>
                <a:sym typeface="+mn-ea"/>
              </a:rPr>
              <a:t>.</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 Therapeutic uses include prophylaxis and treatment of angina pectoris, post myocardial infarction, coronary insufficiency, and acute LVF.</a:t>
            </a:r>
            <a:endParaRPr lang="en-US">
              <a:latin typeface="Times New Roman" panose="02020603050405020304" charset="0"/>
              <a:cs typeface="Times New Roman" panose="02020603050405020304" charset="0"/>
            </a:endParaRPr>
          </a:p>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190500"/>
            <a:ext cx="10972800" cy="251460"/>
          </a:xfrm>
        </p:spPr>
        <p:txBody>
          <a:bodyPr/>
          <a:p>
            <a:endParaRPr lang="en-US"/>
          </a:p>
        </p:txBody>
      </p:sp>
      <p:sp>
        <p:nvSpPr>
          <p:cNvPr id="3" name="Content Placeholder 2"/>
          <p:cNvSpPr>
            <a:spLocks noGrp="1"/>
          </p:cNvSpPr>
          <p:nvPr>
            <p:ph idx="1"/>
          </p:nvPr>
        </p:nvSpPr>
        <p:spPr>
          <a:xfrm>
            <a:off x="609600" y="442595"/>
            <a:ext cx="10972800" cy="5685155"/>
          </a:xfrm>
        </p:spPr>
        <p:txBody>
          <a:bodyPr/>
          <a:p>
            <a:pPr marL="0" indent="0">
              <a:buNone/>
            </a:pPr>
            <a:r>
              <a:rPr lang="en-US">
                <a:solidFill>
                  <a:srgbClr val="C00000"/>
                </a:solidFill>
                <a:latin typeface="Times New Roman" panose="02020603050405020304" charset="0"/>
                <a:cs typeface="Times New Roman" panose="02020603050405020304" charset="0"/>
              </a:rPr>
              <a:t>2\ Adrenergic Blocking Agents </a:t>
            </a:r>
            <a:endParaRPr lang="en-US">
              <a:solidFill>
                <a:srgbClr val="C00000"/>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t>
            </a:r>
            <a:r>
              <a:rPr lang="en-US">
                <a:solidFill>
                  <a:srgbClr val="960769"/>
                </a:solidFill>
                <a:latin typeface="Times New Roman" panose="02020603050405020304" charset="0"/>
                <a:cs typeface="Times New Roman" panose="02020603050405020304" charset="0"/>
              </a:rPr>
              <a:t>Exercise</a:t>
            </a:r>
            <a:r>
              <a:rPr lang="en-US">
                <a:latin typeface="Times New Roman" panose="02020603050405020304" charset="0"/>
                <a:cs typeface="Times New Roman" panose="02020603050405020304" charset="0"/>
              </a:rPr>
              <a:t> and emotional excitement cause angina by </a:t>
            </a:r>
            <a:r>
              <a:rPr lang="en-US">
                <a:solidFill>
                  <a:srgbClr val="960769"/>
                </a:solidFill>
                <a:latin typeface="Times New Roman" panose="02020603050405020304" charset="0"/>
                <a:cs typeface="Times New Roman" panose="02020603050405020304" charset="0"/>
              </a:rPr>
              <a:t>increasing </a:t>
            </a:r>
            <a:r>
              <a:rPr lang="en-US">
                <a:latin typeface="Times New Roman" panose="02020603050405020304" charset="0"/>
                <a:cs typeface="Times New Roman" panose="02020603050405020304" charset="0"/>
              </a:rPr>
              <a:t>heart rate, blood pressure, and myocardial contractility.</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Beta receptor blocking agents </a:t>
            </a:r>
            <a:r>
              <a:rPr lang="en-US">
                <a:gradFill>
                  <a:gsLst>
                    <a:gs pos="0">
                      <a:srgbClr val="E30000"/>
                    </a:gs>
                    <a:gs pos="100000">
                      <a:srgbClr val="760303"/>
                    </a:gs>
                  </a:gsLst>
                  <a:lin scaled="0"/>
                </a:gradFill>
                <a:latin typeface="Times New Roman" panose="02020603050405020304" charset="0"/>
                <a:cs typeface="Times New Roman" panose="02020603050405020304" charset="0"/>
              </a:rPr>
              <a:t>prevent angina by blocking these effects.</a:t>
            </a:r>
            <a:endParaRPr lang="en-US">
              <a:gradFill>
                <a:gsLst>
                  <a:gs pos="0">
                    <a:srgbClr val="E30000"/>
                  </a:gs>
                  <a:gs pos="100000">
                    <a:srgbClr val="760303"/>
                  </a:gs>
                </a:gsLst>
                <a:lin scaled="0"/>
              </a:gra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Common agents include </a:t>
            </a:r>
            <a:r>
              <a:rPr lang="en-US">
                <a:latin typeface="Times New Roman" panose="02020603050405020304" charset="0"/>
                <a:cs typeface="Times New Roman" panose="02020603050405020304" charset="0"/>
                <a:sym typeface="+mn-ea"/>
              </a:rPr>
              <a:t>labetolol,</a:t>
            </a:r>
            <a:r>
              <a:rPr lang="en-US">
                <a:latin typeface="Times New Roman" panose="02020603050405020304" charset="0"/>
                <a:cs typeface="Times New Roman" panose="02020603050405020304" charset="0"/>
              </a:rPr>
              <a:t> atenololmetoprolol</a:t>
            </a:r>
            <a:r>
              <a:rPr lang="en-US">
                <a:latin typeface="Times New Roman" panose="02020603050405020304" charset="0"/>
                <a:cs typeface="Times New Roman" panose="02020603050405020304" charset="0"/>
                <a:sym typeface="+mn-ea"/>
              </a:rPr>
              <a:t>, propranolol </a:t>
            </a:r>
            <a:r>
              <a:rPr lang="en-US">
                <a:latin typeface="Times New Roman" panose="02020603050405020304" charset="0"/>
                <a:cs typeface="Times New Roman" panose="02020603050405020304" charset="0"/>
              </a:rPr>
              <a:t>  </a:t>
            </a:r>
            <a:r>
              <a:rPr lang="en-US">
                <a:solidFill>
                  <a:srgbClr val="92D050"/>
                </a:solidFill>
                <a:latin typeface="Times New Roman" panose="02020603050405020304" charset="0"/>
                <a:cs typeface="Times New Roman" panose="02020603050405020304" charset="0"/>
              </a:rPr>
              <a:t>LAMP</a:t>
            </a:r>
            <a:r>
              <a:rPr lang="en-US">
                <a:latin typeface="Times New Roman" panose="02020603050405020304" charset="0"/>
                <a:cs typeface="Times New Roman" panose="02020603050405020304" charset="0"/>
              </a:rPr>
              <a:t>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Adverse effects include lethargy, fatigue, rash, cold hands and feet, nausea, breathlessness, nightmares, and bronchospasm.</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Other therapeutic uses include hypertension, cardiac arrhythmias, post myocardial infarction, and pheochromocytoma.</a:t>
            </a:r>
            <a:endParaRPr lang="en-US">
              <a:latin typeface="Times New Roman" panose="02020603050405020304" charset="0"/>
              <a:cs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C00000"/>
                </a:solidFill>
                <a:latin typeface="Times New Roman" panose="02020603050405020304" charset="0"/>
                <a:cs typeface="Times New Roman" panose="02020603050405020304" charset="0"/>
                <a:sym typeface="+mn-ea"/>
              </a:rPr>
              <a:t>3\Calcium Channel Blockers </a:t>
            </a:r>
            <a:endParaRPr lang="en-US">
              <a:solidFill>
                <a:srgbClr val="C00000"/>
              </a:solidFill>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p:txBody>
          <a:bodyPr/>
          <a:p>
            <a:pPr marL="0" indent="0">
              <a:buNone/>
            </a:pPr>
            <a:r>
              <a:rPr lang="en-US">
                <a:latin typeface="Times New Roman" panose="02020603050405020304" charset="0"/>
                <a:cs typeface="Times New Roman" panose="02020603050405020304" charset="0"/>
              </a:rPr>
              <a:t>• Interference with calcium entry into myocardial and vascular smooth muscle.</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Decreases intracellular calcium availability.</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Therapeutic uses include hypertension, acute coronary insufficiency, tachycardia.</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Adverse effects include flushing, nausea/vomiting, headache, ankle swelling, dizziness, constipation.</a:t>
            </a:r>
            <a:endParaRPr lang="en-US">
              <a:latin typeface="Times New Roman" panose="02020603050405020304" charset="0"/>
              <a:cs typeface="Times New Roman" panose="020206030504050203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a:xfrm>
            <a:off x="609600" y="665480"/>
            <a:ext cx="10972800" cy="5462270"/>
          </a:xfrm>
        </p:spPr>
        <p:txBody>
          <a:bodyPr/>
          <a:p>
            <a:pPr marL="0" indent="0">
              <a:buNone/>
            </a:pPr>
            <a:r>
              <a:rPr lang="en-US">
                <a:latin typeface="Times New Roman" panose="02020603050405020304" charset="0"/>
                <a:cs typeface="Times New Roman" panose="02020603050405020304" charset="0"/>
              </a:rPr>
              <a:t>4.Miscellaneous drugs,e.g. Acetylsalicylic acid</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Acetylsalicylic acid (aspirin) at low doses given </a:t>
            </a:r>
            <a:r>
              <a:rPr lang="en-US">
                <a:solidFill>
                  <a:srgbClr val="C00000"/>
                </a:solidFill>
                <a:latin typeface="Times New Roman" panose="02020603050405020304" charset="0"/>
                <a:cs typeface="Times New Roman" panose="02020603050405020304" charset="0"/>
              </a:rPr>
              <a:t>intermittently decreases the synthesis of thromboxne A2 without drastically reducing prostacylin synthesis</a:t>
            </a:r>
            <a:r>
              <a:rPr lang="en-US">
                <a:latin typeface="Times New Roman" panose="02020603050405020304" charset="0"/>
                <a:cs typeface="Times New Roman" panose="02020603050405020304" charset="0"/>
              </a:rPr>
              <a:t>. Thus, at the doses of 75 mg per day it can produce antiplatelet activity and reduce the risk of myocardial infarction in anginal patients.</a:t>
            </a:r>
            <a:endParaRPr lang="en-US">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p:cNvPicPr>
            <a:picLocks noChangeAspect="1"/>
          </p:cNvPicPr>
          <p:nvPr>
            <p:ph idx="1"/>
          </p:nvPr>
        </p:nvPicPr>
        <p:blipFill>
          <a:blip r:embed="rId1"/>
          <a:stretch>
            <a:fillRect/>
          </a:stretch>
        </p:blipFill>
        <p:spPr>
          <a:xfrm>
            <a:off x="976630" y="189865"/>
            <a:ext cx="9410700" cy="651637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6" name="Content Placeholder 5"/>
          <p:cNvPicPr>
            <a:picLocks noChangeAspect="1"/>
          </p:cNvPicPr>
          <p:nvPr>
            <p:ph idx="1"/>
          </p:nvPr>
        </p:nvPicPr>
        <p:blipFill>
          <a:blip r:embed="rId1"/>
          <a:stretch>
            <a:fillRect/>
          </a:stretch>
        </p:blipFill>
        <p:spPr>
          <a:xfrm>
            <a:off x="2565400" y="1016000"/>
            <a:ext cx="4626610" cy="51377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latin typeface="Times New Roman" panose="02020603050405020304" charset="0"/>
                <a:cs typeface="Times New Roman" panose="02020603050405020304" charset="0"/>
                <a:sym typeface="+mn-ea"/>
              </a:rPr>
              <a:t>IV) Anti – arrhythmics</a:t>
            </a:r>
            <a:endParaRPr lang="en-US">
              <a:solidFill>
                <a:srgbClr val="FF0000"/>
              </a:solidFill>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p:txBody>
          <a:bodyPr/>
          <a:p>
            <a:r>
              <a:rPr lang="en-US">
                <a:latin typeface="Times New Roman" panose="02020603050405020304" charset="0"/>
                <a:cs typeface="Times New Roman" panose="02020603050405020304" charset="0"/>
              </a:rPr>
              <a:t>Electrophysiology of cardiac muscle: the pathophysiological mechanisms responsible for the genesis of cardiac arrhythmias are not clearly understood. However, it is generally accepted that cardiac arrhythmias arise as the result of either of </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a) Disorders of impulse formation and/ or </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b) Disorders of impulse conduction.</a:t>
            </a:r>
            <a:endParaRPr lang="en-US">
              <a:latin typeface="Times New Roman" panose="02020603050405020304" charset="0"/>
              <a:cs typeface="Times New Roman" panose="02020603050405020304" charset="0"/>
            </a:endParaRPr>
          </a:p>
          <a:p>
            <a:r>
              <a:rPr lang="en-US">
                <a:latin typeface="Times New Roman" panose="02020603050405020304" charset="0"/>
                <a:cs typeface="Times New Roman" panose="02020603050405020304" charset="0"/>
              </a:rPr>
              <a:t> </a:t>
            </a:r>
            <a:r>
              <a:rPr lang="en-US">
                <a:sym typeface="+mn-ea"/>
              </a:rPr>
              <a:t>Antiarrhythmic drugs are </a:t>
            </a:r>
            <a:r>
              <a:rPr lang="en-US">
                <a:solidFill>
                  <a:srgbClr val="FF0000"/>
                </a:solidFill>
                <a:sym typeface="+mn-ea"/>
              </a:rPr>
              <a:t>used to prevent or correct cardiac arrhythmias (tachyarrhythmias)</a:t>
            </a:r>
            <a:r>
              <a:rPr lang="en-US">
                <a:sym typeface="+mn-ea"/>
              </a:rPr>
              <a:t>. </a:t>
            </a:r>
            <a:endParaRPr lang="en-US">
              <a:latin typeface="Times New Roman" panose="0202060305040502030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72110" y="247650"/>
            <a:ext cx="10972800" cy="582613"/>
          </a:xfrm>
        </p:spPr>
        <p:txBody>
          <a:bodyPr/>
          <a:p>
            <a:r>
              <a:rPr lang="en-US">
                <a:solidFill>
                  <a:srgbClr val="FF0000"/>
                </a:solidFill>
                <a:sym typeface="+mn-ea"/>
              </a:rPr>
              <a:t>Pharmacotherapy of cardiac arrhythmias</a:t>
            </a:r>
            <a:endParaRPr lang="en-US">
              <a:solidFill>
                <a:srgbClr val="FF0000"/>
              </a:solidFill>
              <a:sym typeface="+mn-ea"/>
            </a:endParaRPr>
          </a:p>
        </p:txBody>
      </p:sp>
      <p:sp>
        <p:nvSpPr>
          <p:cNvPr id="3" name="Content Placeholder 2"/>
          <p:cNvSpPr>
            <a:spLocks noGrp="1"/>
          </p:cNvSpPr>
          <p:nvPr>
            <p:ph idx="1"/>
          </p:nvPr>
        </p:nvSpPr>
        <p:spPr/>
        <p:txBody>
          <a:bodyPr/>
          <a:p>
            <a:r>
              <a:rPr lang="en-US"/>
              <a:t>Drugs used in the treatment of cardiac arrhythmias are traditionally classified into:</a:t>
            </a:r>
            <a:endParaRPr lang="en-US"/>
          </a:p>
          <a:p>
            <a:r>
              <a:rPr lang="en-US">
                <a:solidFill>
                  <a:srgbClr val="FF0000"/>
                </a:solidFill>
              </a:rPr>
              <a:t>Class (I)</a:t>
            </a:r>
            <a:r>
              <a:rPr lang="en-US"/>
              <a:t>: </a:t>
            </a:r>
            <a:r>
              <a:rPr lang="en-US">
                <a:solidFill>
                  <a:srgbClr val="FF0000"/>
                </a:solidFill>
              </a:rPr>
              <a:t>Sodium channel blockers</a:t>
            </a:r>
            <a:r>
              <a:rPr lang="en-US"/>
              <a:t> which include quinidine, lidocaine, phenytion, flecainide, etc.</a:t>
            </a:r>
            <a:endParaRPr lang="en-US"/>
          </a:p>
          <a:p>
            <a:r>
              <a:rPr lang="en-US">
                <a:solidFill>
                  <a:srgbClr val="FF0000"/>
                </a:solidFill>
              </a:rPr>
              <a:t>Class (II)</a:t>
            </a:r>
            <a:r>
              <a:rPr lang="en-US"/>
              <a:t>: </a:t>
            </a:r>
            <a:r>
              <a:rPr lang="en-US">
                <a:solidFill>
                  <a:srgbClr val="FF0000"/>
                </a:solidFill>
              </a:rPr>
              <a:t>Beta adrenergic blockers</a:t>
            </a:r>
            <a:r>
              <a:rPr lang="en-US"/>
              <a:t> which include propranolol, atenolol, etc.</a:t>
            </a:r>
            <a:endParaRPr lang="en-US"/>
          </a:p>
          <a:p>
            <a:r>
              <a:rPr lang="en-US">
                <a:solidFill>
                  <a:srgbClr val="FF0000"/>
                </a:solidFill>
              </a:rPr>
              <a:t>Class (III)</a:t>
            </a:r>
            <a:r>
              <a:rPr lang="en-US"/>
              <a:t>: </a:t>
            </a:r>
            <a:r>
              <a:rPr lang="en-US">
                <a:solidFill>
                  <a:srgbClr val="FF0000"/>
                </a:solidFill>
                <a:sym typeface="+mn-ea"/>
              </a:rPr>
              <a:t>Potassium cha</a:t>
            </a:r>
            <a:r>
              <a:rPr lang="en-US"/>
              <a:t>nnel blockers e.g. amiodarone, bretylium.</a:t>
            </a:r>
            <a:endParaRPr lang="en-US"/>
          </a:p>
          <a:p>
            <a:r>
              <a:rPr lang="en-US">
                <a:solidFill>
                  <a:srgbClr val="FF0000"/>
                </a:solidFill>
              </a:rPr>
              <a:t>Class (IV)</a:t>
            </a:r>
            <a:r>
              <a:rPr lang="en-US"/>
              <a:t>: Calcium channel blockers e.g. verapamil, etc.</a:t>
            </a:r>
            <a:endParaRPr lang="en-US"/>
          </a:p>
          <a:p>
            <a:r>
              <a:rPr lang="en-US">
                <a:solidFill>
                  <a:srgbClr val="FF0000"/>
                </a:solidFill>
                <a:sym typeface="+mn-ea"/>
              </a:rPr>
              <a:t>Class (V)</a:t>
            </a:r>
            <a:r>
              <a:rPr lang="en-US">
                <a:sym typeface="+mn-ea"/>
              </a:rPr>
              <a:t>: Digitalis e.g.digoxin.</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sym typeface="+mn-ea"/>
              </a:rPr>
              <a:t>Class (I)</a:t>
            </a:r>
            <a:r>
              <a:rPr lang="en-US">
                <a:sym typeface="+mn-ea"/>
              </a:rPr>
              <a:t>: </a:t>
            </a:r>
            <a:r>
              <a:rPr lang="en-US">
                <a:solidFill>
                  <a:srgbClr val="FF0000"/>
                </a:solidFill>
                <a:sym typeface="+mn-ea"/>
              </a:rPr>
              <a:t>Sodium channel blockers</a:t>
            </a:r>
            <a:endParaRPr lang="en-US"/>
          </a:p>
        </p:txBody>
      </p:sp>
      <p:sp>
        <p:nvSpPr>
          <p:cNvPr id="3" name="Content Placeholder 2"/>
          <p:cNvSpPr>
            <a:spLocks noGrp="1"/>
          </p:cNvSpPr>
          <p:nvPr>
            <p:ph idx="1"/>
          </p:nvPr>
        </p:nvSpPr>
        <p:spPr/>
        <p:txBody>
          <a:bodyPr/>
          <a:p>
            <a:pPr marL="0" indent="0">
              <a:buNone/>
            </a:pPr>
            <a:r>
              <a:rPr lang="en-US" sz="3600">
                <a:solidFill>
                  <a:srgbClr val="FF0000"/>
                </a:solidFill>
                <a:latin typeface="Times New Roman" panose="02020603050405020304" charset="0"/>
                <a:cs typeface="Times New Roman" panose="02020603050405020304" charset="0"/>
              </a:rPr>
              <a:t>Quinidine</a:t>
            </a:r>
            <a:r>
              <a:rPr lang="en-US" sz="3600">
                <a:latin typeface="Times New Roman" panose="02020603050405020304" charset="0"/>
                <a:cs typeface="Times New Roman" panose="02020603050405020304" charset="0"/>
              </a:rPr>
              <a:t>, a Class I drug, blocks sodium channels, </a:t>
            </a:r>
            <a:r>
              <a:rPr lang="en-US" sz="3600">
                <a:solidFill>
                  <a:srgbClr val="FF0000"/>
                </a:solidFill>
                <a:latin typeface="Times New Roman" panose="02020603050405020304" charset="0"/>
                <a:cs typeface="Times New Roman" panose="02020603050405020304" charset="0"/>
              </a:rPr>
              <a:t>increasing excitability threshold</a:t>
            </a:r>
            <a:r>
              <a:rPr lang="en-US" sz="3600">
                <a:latin typeface="Times New Roman" panose="02020603050405020304" charset="0"/>
                <a:cs typeface="Times New Roman" panose="02020603050405020304" charset="0"/>
              </a:rPr>
              <a:t>. It is well-absorbed orally but has low therapeutic ratio and adverse effects like SA block, cinchonism, severe headache, diplopia, and photophobia. </a:t>
            </a:r>
            <a:endParaRPr lang="en-US" sz="3600">
              <a:latin typeface="Times New Roman" panose="02020603050405020304" charset="0"/>
              <a:cs typeface="Times New Roman" panose="02020603050405020304" charset="0"/>
            </a:endParaRPr>
          </a:p>
          <a:p>
            <a:pPr marL="0" indent="0">
              <a:buNone/>
            </a:pPr>
            <a:r>
              <a:rPr lang="en-US" sz="3600">
                <a:solidFill>
                  <a:srgbClr val="FF0000"/>
                </a:solidFill>
                <a:latin typeface="Times New Roman" panose="02020603050405020304" charset="0"/>
                <a:cs typeface="Times New Roman" panose="02020603050405020304" charset="0"/>
              </a:rPr>
              <a:t>Lidocaine</a:t>
            </a:r>
            <a:r>
              <a:rPr lang="en-US" sz="3600">
                <a:latin typeface="Times New Roman" panose="02020603050405020304" charset="0"/>
                <a:cs typeface="Times New Roman" panose="02020603050405020304" charset="0"/>
              </a:rPr>
              <a:t>, a local anesthetic, blocks both open and inactivated sodium channels and decreases automaticity. </a:t>
            </a:r>
            <a:endParaRPr lang="en-US" sz="3600">
              <a:latin typeface="Times New Roman" panose="02020603050405020304" charset="0"/>
              <a:cs typeface="Times New Roman" panose="020206030504050203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latin typeface="Times New Roman" panose="02020603050405020304" charset="0"/>
                <a:cs typeface="Times New Roman" panose="02020603050405020304" charset="0"/>
                <a:sym typeface="+mn-ea"/>
              </a:rPr>
              <a:t>Class –II drugs: Beta-adrenergic receptor blockers </a:t>
            </a:r>
            <a:endParaRPr lang="en-US">
              <a:solidFill>
                <a:srgbClr val="FF0000"/>
              </a:solidFill>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p:txBody>
          <a:bodyPr/>
          <a:p>
            <a:pPr marL="0" indent="0">
              <a:buNone/>
            </a:pPr>
            <a:r>
              <a:rPr lang="en-US">
                <a:solidFill>
                  <a:srgbClr val="FF0000"/>
                </a:solidFill>
                <a:latin typeface="Times New Roman" panose="02020603050405020304" charset="0"/>
                <a:cs typeface="Times New Roman" panose="02020603050405020304" charset="0"/>
              </a:rPr>
              <a:t>Propranolol:</a:t>
            </a:r>
            <a:r>
              <a:rPr lang="en-US">
                <a:latin typeface="Times New Roman" panose="02020603050405020304" charset="0"/>
                <a:cs typeface="Times New Roman" panose="02020603050405020304" charset="0"/>
              </a:rPr>
              <a:t> Myocardiac sympathetic beta receptor stimulation increases automaticity, enhances A.V. conduction velocity and shortens the refractory period. Propranolol can reverse these effects. </a:t>
            </a:r>
            <a:r>
              <a:rPr lang="en-US">
                <a:solidFill>
                  <a:srgbClr val="FF0000"/>
                </a:solidFill>
                <a:latin typeface="Times New Roman" panose="02020603050405020304" charset="0"/>
                <a:cs typeface="Times New Roman" panose="02020603050405020304" charset="0"/>
              </a:rPr>
              <a:t>Beta blockers may potentiate the negative inotropic action of other antiarrhythmics</a:t>
            </a:r>
            <a:r>
              <a:rPr lang="en-US">
                <a:latin typeface="Times New Roman" panose="02020603050405020304" charset="0"/>
                <a:cs typeface="Times New Roman" panose="02020603050405020304" charset="0"/>
              </a:rPr>
              <a:t>. </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Therapeutic uses: This is useful in tachyarrhythmias, in </a:t>
            </a:r>
            <a:r>
              <a:rPr lang="en-US">
                <a:solidFill>
                  <a:srgbClr val="FF0000"/>
                </a:solidFill>
                <a:latin typeface="Times New Roman" panose="02020603050405020304" charset="0"/>
                <a:cs typeface="Times New Roman" panose="02020603050405020304" charset="0"/>
              </a:rPr>
              <a:t>pheochromocytoma</a:t>
            </a:r>
            <a:r>
              <a:rPr lang="en-US">
                <a:latin typeface="Times New Roman" panose="02020603050405020304" charset="0"/>
                <a:cs typeface="Times New Roman" panose="02020603050405020304" charset="0"/>
              </a:rPr>
              <a:t> and in </a:t>
            </a:r>
            <a:r>
              <a:rPr lang="en-US">
                <a:solidFill>
                  <a:srgbClr val="FF0000"/>
                </a:solidFill>
                <a:latin typeface="Times New Roman" panose="02020603050405020304" charset="0"/>
                <a:cs typeface="Times New Roman" panose="02020603050405020304" charset="0"/>
              </a:rPr>
              <a:t>thyrotoxicosis</a:t>
            </a:r>
            <a:r>
              <a:rPr lang="en-US">
                <a:latin typeface="Times New Roman" panose="02020603050405020304" charset="0"/>
                <a:cs typeface="Times New Roman" panose="02020603050405020304" charset="0"/>
              </a:rPr>
              <a:t> crisis. </a:t>
            </a:r>
            <a:endParaRPr lang="en-US">
              <a:latin typeface="Times New Roman" panose="02020603050405020304" charset="0"/>
              <a:cs typeface="Times New Roman" panose="020206030504050203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latin typeface="Times New Roman" panose="02020603050405020304" charset="0"/>
                <a:cs typeface="Times New Roman" panose="02020603050405020304" charset="0"/>
                <a:sym typeface="+mn-ea"/>
              </a:rPr>
              <a:t>Class – III: Potassium channel blockers </a:t>
            </a:r>
            <a:endParaRPr lang="en-US">
              <a:solidFill>
                <a:srgbClr val="FF0000"/>
              </a:solidFill>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p:txBody>
          <a:bodyPr/>
          <a:p>
            <a:pPr marL="0" indent="0">
              <a:buNone/>
            </a:pPr>
            <a:r>
              <a:rPr lang="en-US">
                <a:solidFill>
                  <a:srgbClr val="FF0000"/>
                </a:solidFill>
                <a:latin typeface="Times New Roman" panose="02020603050405020304" charset="0"/>
                <a:cs typeface="Times New Roman" panose="02020603050405020304" charset="0"/>
              </a:rPr>
              <a:t>AMIODARONE</a:t>
            </a:r>
            <a:r>
              <a:rPr lang="en-US">
                <a:latin typeface="Times New Roman" panose="02020603050405020304" charset="0"/>
                <a:cs typeface="Times New Roman" panose="02020603050405020304" charset="0"/>
              </a:rPr>
              <a:t>: This drug is used in the treatment of refractory supraventriculat tachyarrhythmias and ventricular tachyarrhythmias.</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It depresses </a:t>
            </a:r>
            <a:r>
              <a:rPr lang="en-US">
                <a:solidFill>
                  <a:srgbClr val="FF0000"/>
                </a:solidFill>
                <a:latin typeface="Times New Roman" panose="02020603050405020304" charset="0"/>
                <a:cs typeface="Times New Roman" panose="02020603050405020304" charset="0"/>
              </a:rPr>
              <a:t>sinus, atrial and A.V nodal function</a:t>
            </a:r>
            <a:r>
              <a:rPr lang="en-US">
                <a:latin typeface="Times New Roman" panose="02020603050405020304" charset="0"/>
                <a:cs typeface="Times New Roman" panose="02020603050405020304" charset="0"/>
              </a:rPr>
              <a:t>. The main adverse effects of this drug are anorexia, nausea, abdominal pain . Agents intended to increase the volume of blood in active circulation. peripheral neuropathy, A.V. block</a:t>
            </a:r>
            <a:endParaRPr lang="en-US">
              <a:latin typeface="Times New Roman" panose="02020603050405020304" charset="0"/>
              <a:cs typeface="Times New Roman" panose="020206030504050203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latin typeface="Times New Roman" panose="02020603050405020304" charset="0"/>
                <a:cs typeface="Times New Roman" panose="02020603050405020304" charset="0"/>
                <a:sym typeface="+mn-ea"/>
              </a:rPr>
              <a:t>Class IV drugs: Calcium channel blockers</a:t>
            </a:r>
            <a:endParaRPr lang="en-US">
              <a:solidFill>
                <a:srgbClr val="FF0000"/>
              </a:solidFill>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a:xfrm>
            <a:off x="609600" y="937260"/>
            <a:ext cx="10972800" cy="5190490"/>
          </a:xfrm>
        </p:spPr>
        <p:txBody>
          <a:bodyPr/>
          <a:p>
            <a:pPr marL="0" indent="0">
              <a:buNone/>
            </a:pPr>
            <a:r>
              <a:rPr lang="en-US">
                <a:latin typeface="Times New Roman" panose="02020603050405020304" charset="0"/>
                <a:cs typeface="Times New Roman" panose="02020603050405020304" charset="0"/>
              </a:rPr>
              <a:t> </a:t>
            </a:r>
            <a:r>
              <a:rPr lang="en-US">
                <a:solidFill>
                  <a:srgbClr val="FF0000"/>
                </a:solidFill>
                <a:latin typeface="Times New Roman" panose="02020603050405020304" charset="0"/>
                <a:cs typeface="Times New Roman" panose="02020603050405020304" charset="0"/>
              </a:rPr>
              <a:t>Verapamil:</a:t>
            </a:r>
            <a:r>
              <a:rPr lang="en-US">
                <a:latin typeface="Times New Roman" panose="02020603050405020304" charset="0"/>
                <a:cs typeface="Times New Roman" panose="02020603050405020304" charset="0"/>
              </a:rPr>
              <a:t> this drug acts by blocking the movement of calcium ions through the channels. It is absolutely contraindicated in patients on beta blockers, quinidine or disopyramide. It is the drug of choice in case of </a:t>
            </a:r>
            <a:r>
              <a:rPr lang="en-US">
                <a:solidFill>
                  <a:srgbClr val="FF0000"/>
                </a:solidFill>
                <a:latin typeface="Times New Roman" panose="02020603050405020304" charset="0"/>
                <a:cs typeface="Times New Roman" panose="02020603050405020304" charset="0"/>
              </a:rPr>
              <a:t>paroxysmal supraventricular tachycardia for rapid conversion to sinus rhythm.</a:t>
            </a:r>
            <a:endParaRPr lang="en-US">
              <a:solidFill>
                <a:srgbClr val="FF0000"/>
              </a:solidFill>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rPr>
              <a:t> </a:t>
            </a:r>
            <a:endParaRPr lang="en-US">
              <a:latin typeface="Times New Roman" panose="0202060305040502030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190500"/>
            <a:ext cx="10972800" cy="582930"/>
          </a:xfrm>
        </p:spPr>
        <p:txBody>
          <a:bodyPr/>
          <a:p>
            <a:r>
              <a:rPr lang="en-US">
                <a:solidFill>
                  <a:srgbClr val="FF0000"/>
                </a:solidFill>
                <a:latin typeface="Times New Roman" panose="02020603050405020304" charset="0"/>
                <a:cs typeface="Times New Roman" panose="02020603050405020304" charset="0"/>
                <a:sym typeface="+mn-ea"/>
              </a:rPr>
              <a:t>Class - V drugs: Digoxin</a:t>
            </a:r>
            <a:endParaRPr lang="en-US">
              <a:solidFill>
                <a:srgbClr val="FF0000"/>
              </a:solidFill>
              <a:latin typeface="Times New Roman" panose="02020603050405020304" charset="0"/>
              <a:cs typeface="Times New Roman" panose="02020603050405020304" charset="0"/>
              <a:sym typeface="+mn-ea"/>
            </a:endParaRPr>
          </a:p>
        </p:txBody>
      </p:sp>
      <p:sp>
        <p:nvSpPr>
          <p:cNvPr id="3" name="Content Placeholder 2"/>
          <p:cNvSpPr>
            <a:spLocks noGrp="1"/>
          </p:cNvSpPr>
          <p:nvPr>
            <p:ph idx="1"/>
          </p:nvPr>
        </p:nvSpPr>
        <p:spPr/>
        <p:txBody>
          <a:bodyPr/>
          <a:p>
            <a:r>
              <a:rPr lang="en-US">
                <a:latin typeface="Times New Roman" panose="02020603050405020304" charset="0"/>
                <a:cs typeface="Times New Roman" panose="02020603050405020304" charset="0"/>
                <a:sym typeface="+mn-ea"/>
              </a:rPr>
              <a:t> causes </a:t>
            </a:r>
            <a:r>
              <a:rPr lang="en-US">
                <a:solidFill>
                  <a:srgbClr val="FF0000"/>
                </a:solidFill>
                <a:latin typeface="Times New Roman" panose="02020603050405020304" charset="0"/>
                <a:cs typeface="Times New Roman" panose="02020603050405020304" charset="0"/>
                <a:sym typeface="+mn-ea"/>
              </a:rPr>
              <a:t>shortening of the atrial refractory period with small doses (vagal action) </a:t>
            </a:r>
            <a:r>
              <a:rPr lang="en-US">
                <a:latin typeface="Times New Roman" panose="02020603050405020304" charset="0"/>
                <a:cs typeface="Times New Roman" panose="02020603050405020304" charset="0"/>
                <a:sym typeface="+mn-ea"/>
              </a:rPr>
              <a:t>a </a:t>
            </a:r>
            <a:r>
              <a:rPr lang="en-US">
                <a:solidFill>
                  <a:srgbClr val="FF0000"/>
                </a:solidFill>
                <a:latin typeface="Times New Roman" panose="02020603050405020304" charset="0"/>
                <a:cs typeface="Times New Roman" panose="02020603050405020304" charset="0"/>
                <a:sym typeface="+mn-ea"/>
              </a:rPr>
              <a:t>prolongation with the larger doses (direct action)</a:t>
            </a:r>
            <a:r>
              <a:rPr lang="en-US">
                <a:latin typeface="Times New Roman" panose="02020603050405020304" charset="0"/>
                <a:cs typeface="Times New Roman" panose="02020603050405020304" charset="0"/>
                <a:sym typeface="+mn-ea"/>
              </a:rPr>
              <a:t>. It prolongs the effective refractory period of A.V node directly and through the vagus. This action is of major importance in slowing the rapid ventricular rate in patients with atrial fibrillation</a:t>
            </a:r>
            <a:endParaRPr lang="en-US">
              <a:latin typeface="Times New Roman" panose="02020603050405020304" charset="0"/>
              <a:cs typeface="Times New Roman" panose="02020603050405020304" charset="0"/>
            </a:endParaRPr>
          </a:p>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052955" y="1993900"/>
            <a:ext cx="8065135" cy="2100580"/>
          </a:xfrm>
        </p:spPr>
        <p:txBody>
          <a:bodyPr/>
          <a:p>
            <a:r>
              <a:rPr lang="en-US" sz="9600" b="1">
                <a:ln w="15875"/>
                <a:gradFill>
                  <a:gsLst>
                    <a:gs pos="0">
                      <a:schemeClr val="accent1">
                        <a:hueMod val="80000"/>
                      </a:schemeClr>
                    </a:gs>
                    <a:gs pos="100000">
                      <a:schemeClr val="accent1">
                        <a:alpha val="100000"/>
                      </a:schemeClr>
                    </a:gs>
                  </a:gsLst>
                  <a:lin ang="2700000" scaled="0"/>
                </a:gradFill>
                <a:effectLst/>
              </a:rPr>
              <a:t>THANK YOU </a:t>
            </a:r>
            <a:endParaRPr lang="en-US" sz="9600" b="1">
              <a:ln w="15875"/>
              <a:gradFill>
                <a:gsLst>
                  <a:gs pos="0">
                    <a:schemeClr val="accent1">
                      <a:hueMod val="80000"/>
                    </a:schemeClr>
                  </a:gs>
                  <a:gs pos="100000">
                    <a:schemeClr val="accent1">
                      <a:alpha val="100000"/>
                    </a:schemeClr>
                  </a:gs>
                </a:gsLst>
                <a:lin ang="2700000" scaled="0"/>
              </a:gradFill>
              <a:effectLst/>
            </a:endParaRPr>
          </a:p>
        </p:txBody>
      </p:sp>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7317</Words>
  <Application>WPS Presentation</Application>
  <PresentationFormat>Widescreen</PresentationFormat>
  <Paragraphs>134</Paragraphs>
  <Slides>24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Arial</vt:lpstr>
      <vt:lpstr>SimSun</vt:lpstr>
      <vt:lpstr>Wingdings</vt:lpstr>
      <vt:lpstr>Times New Roman</vt:lpstr>
      <vt:lpstr>Microsoft YaHei</vt:lpstr>
      <vt:lpstr>Arial Unicode MS</vt:lpstr>
      <vt:lpstr>Calibri</vt:lpstr>
      <vt:lpstr>Blue Waves</vt:lpstr>
      <vt:lpstr>Cardiovasculer Disese part II </vt:lpstr>
      <vt:lpstr>II. Drug used in heart failure</vt:lpstr>
      <vt:lpstr>PowerPoint 演示文稿</vt:lpstr>
      <vt:lpstr>1\ Cardiac Glycosides</vt:lpstr>
      <vt:lpstr>PowerPoint 演示文稿</vt:lpstr>
      <vt:lpstr>PowerPoint 演示文稿</vt:lpstr>
      <vt:lpstr>PowerPoint 演示文稿</vt:lpstr>
      <vt:lpstr>PowerPoint 演示文稿</vt:lpstr>
      <vt:lpstr>Pharmacotherapy of Angina pectoris</vt:lpstr>
      <vt:lpstr>PowerPoint 演示文稿</vt:lpstr>
      <vt:lpstr>PowerPoint 演示文稿</vt:lpstr>
      <vt:lpstr>PowerPoint 演示文稿</vt:lpstr>
      <vt:lpstr>3\Calcium Channel Blockers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Cardiovasculer Disese part II </dc:title>
  <dc:creator>alnaseem</dc:creator>
  <cp:lastModifiedBy>Maysam Awadh</cp:lastModifiedBy>
  <cp:revision>2</cp:revision>
  <dcterms:created xsi:type="dcterms:W3CDTF">2024-10-27T22:25:00Z</dcterms:created>
  <dcterms:modified xsi:type="dcterms:W3CDTF">2024-11-03T03:07:28Z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A41F67A3B3D14661978F3853A4CF863F_12</vt:lpwstr>
  </property>
  <property fmtid="{D5CDD505-2E9C-101B-9397-08002B2CF9AE}" pid="3" name="KSOProductBuildVer">
    <vt:lpwstr>1033-12.2.0.18607</vt:lpwstr>
  </property>
</Properties>
</file>