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3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22" d="100"/>
          <a:sy n="22" d="100"/>
        </p:scale>
        <p:origin x="79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8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4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5603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8997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8138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9236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16618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3713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519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1939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56305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1059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95423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190501"/>
            <a:ext cx="109728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174750"/>
            <a:ext cx="10972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 noProof="1" dirty="0"/>
            </a:lvl1pPr>
          </a:lstStyle>
          <a:p>
            <a:fld id="{5E151A79-7446-4B55-AF36-D5A85FCABE9B}" type="datetimeFigureOut">
              <a:rPr lang="ar-IQ" smtClean="0"/>
              <a:t>10/08/1446</a:t>
            </a:fld>
            <a:endParaRPr lang="ar-IQ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noProof="1" dirty="0"/>
            </a:lvl1pPr>
          </a:lstStyle>
          <a:p>
            <a:endParaRPr lang="ar-IQ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noProof="1" dirty="0">
                <a:ea typeface="+mn-ea"/>
              </a:defRPr>
            </a:lvl1pPr>
          </a:lstStyle>
          <a:p>
            <a:fld id="{361075A1-1E3A-47CA-9474-87D698311D71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7190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38" y="960121"/>
            <a:ext cx="10943167" cy="2953512"/>
          </a:xfrm>
        </p:spPr>
        <p:txBody>
          <a:bodyPr/>
          <a:lstStyle/>
          <a:p>
            <a:pPr rtl="0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PHARMACOLOGY II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err="1" smtClean="0"/>
              <a:t>lec</a:t>
            </a:r>
            <a:r>
              <a:rPr lang="en-US" dirty="0" smtClean="0"/>
              <a:t> </a:t>
            </a:r>
            <a:r>
              <a:rPr lang="en-US" dirty="0"/>
              <a:t>3</a:t>
            </a:r>
            <a:br>
              <a:rPr lang="en-US" dirty="0"/>
            </a:b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 Used in the Treatment of Dyslipidemia</a:t>
            </a:r>
            <a:b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/>
              <a:t/>
            </a:r>
            <a:br>
              <a:rPr lang="en-US" dirty="0"/>
            </a:br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0782" y="4927981"/>
            <a:ext cx="10949517" cy="17526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By : Dr.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Maysam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Ali Ameen </a:t>
            </a:r>
            <a:endParaRPr lang="ar-IQ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03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Dyslipidemia refers to abnormal levels of lipids in the blood, particularly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elevated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low-density lipoprotein cholesterol (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LDL-C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high-density lipoprotein cholesterol (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HDL-C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triglycerides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lipid abnormalities are significant risk factors for atherosclerosis, a condition characterized by the buildup of plaques within arterial walls, leading to cardiovascular diseases (CVD) such as heart attacks and strokes.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00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1208"/>
            <a:ext cx="8141208" cy="5606542"/>
          </a:xfrm>
        </p:spPr>
        <p:txBody>
          <a:bodyPr/>
          <a:lstStyle/>
          <a:p>
            <a:pPr marL="0" indent="0" algn="l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 of LDL-Cholesterol in Atherosclerosis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LDL-C, often termed "bad cholesterol," plays a central role in the development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atherosclerosis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Elevated levels of LDL-C contribute to the formation 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deposits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plaques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within the arterial walls. Over time, these plaques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harden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narrow the arteries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restricting blood flow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the risk of cardiovascular events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Managing and reducing LDL-C levels is crucial in preventing the progression of atherosclerosis and associated complications.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932" y="1015173"/>
            <a:ext cx="2898648" cy="24431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806" y="3458336"/>
            <a:ext cx="2628900" cy="25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1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38912"/>
            <a:ext cx="10972800" cy="6208776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Lipid-Lowering Drugs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goal of lipid-lowering therapy is to reduce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LDL-C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levels, thereby decreasing the risk of atherosclerotic cardiovascular disease (ASCVD). Several classes of medications are utilized in the management of dyslipidemia: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1\ Statins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(HMG-CoA Reductase Inhibitors):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Statins inhibit the enzyme HMG-CoA reductase, a key player in cholesterol synthesis in the liver. This inhibition leads to decreased cholesterol production and increased clearance of LDL-C from the bloodstream.</a:t>
            </a:r>
          </a:p>
          <a:p>
            <a:pPr marL="457200" lvl="1" indent="0"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Atorvastatin, Simvastatin,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Rosuvastatin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86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0624"/>
            <a:ext cx="10972800" cy="5707126"/>
          </a:xfrm>
        </p:spPr>
        <p:txBody>
          <a:bodyPr/>
          <a:lstStyle/>
          <a:p>
            <a:pPr marL="457200" lvl="1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Efficacy: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Statins are the most potent lipid-lowering agents, capable of reducing LDL-C levels by up to 50% or more, depending on the specific drug and dosage.</a:t>
            </a:r>
          </a:p>
          <a:p>
            <a:pPr marL="457200" lvl="1" indent="0" algn="l" rtl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Potential adverse effects include muscle pain (myopathy), elevated liver enzymes, and, in rare cases, rhabdomyolysis.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22855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2\Bile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Sequestrants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These agents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 bile acids in the intestine, preventing their reabsorption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process forces the liver to use more cholesterol to produce bile acids, thereby reducing LDL-C levels.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Cholestyramine,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Colestipol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Colesevelam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Efficacy: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can lower LDL-C by approximately 15-30%.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Common side effects include gastrointestinal issues such as constipation and bloating.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41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965"/>
            <a:ext cx="10972800" cy="5745785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3\ 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Fibrates:</a:t>
            </a:r>
            <a:endParaRPr lang="ar-IQ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Action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Fibrates activate peroxisome proliferator-activated receptors (PPARs), leading to increased oxidation of fatty acids and reduced triglyceride levels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Fenofibrate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Gemfibrozil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Primarily used to lower triglycerides and can modestly increase HDL-C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levels.Side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May cause gastrointestinal discomfort and, in rare cases, muscle toxicity, especially when combined with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statins.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5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>
              <a:buNone/>
            </a:pP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4\ Niacin (Nicotinic </a:t>
            </a:r>
            <a:r>
              <a:rPr lang="en-GB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0" lvl="0" indent="0" algn="l">
              <a:buNone/>
            </a:pPr>
            <a:r>
              <a:rPr lang="en-GB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Niacin inhibits the synthesis of triglycerides in the liver, leading to decreased VLDL and LDL-C levels, and increases HDL-C levels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>
              <a:buNone/>
            </a:pPr>
            <a:r>
              <a:rPr lang="en-GB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Can reduce LDL-C by 10-20% and is effective in raising HDL-C levels</a:t>
            </a:r>
            <a:r>
              <a:rPr lang="en-GB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>
              <a:buNone/>
            </a:pPr>
            <a:r>
              <a:rPr lang="en-GB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Flushing,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hyperglycemia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gastrointestinal disturbances are common.</a:t>
            </a:r>
            <a:endParaRPr lang="ar-IQ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53680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965"/>
            <a:ext cx="11138704" cy="5745785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5\ Cholesterol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 Inhibitors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These drugs inhibit the absorption of cholesterol in the small intestine, leading to reduced LDL-C levels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Ezetimibe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Can lower LDL-C by about 18-25% and is often used in combination with statins for an additive effect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Generally well-tolerated, but some may experience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symptoms.</a:t>
            </a: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82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919" y="243069"/>
            <a:ext cx="11019099" cy="6123008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6\ PCSK9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Inhibitors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Action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Monoclonal antibodies that inhibit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proprotein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convertase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subtilisin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kexin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type 9 (PCSK9), leading to increased availability of LDL receptors and enhanced clearance of LDL-C from the blood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Alirocumab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Can reduce LDL-C levels by up to 60% and are particularly useful in patients with familial hypercholesterolemia or those who cannot tolerate statins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Injection site reactions and flu-like symptoms may occur.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38254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Monoclonal antibodies</a:t>
            </a:r>
            <a:endParaRPr lang="ar-IQ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4693" y="983848"/>
            <a:ext cx="7141579" cy="537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1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7\ Omega-3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Fatty Acid Derivatives: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Reduce hepatic production of triglycerides.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Icosapent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ethyl.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Efficacy: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Effective in lowering triglyceride levels and may have additional cardiovascular benefits.</a:t>
            </a:r>
          </a:p>
          <a:p>
            <a:pPr marL="0" indent="0" algn="l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Generally well-tolerated; however, gastrointestinal discomfort and a fishy aftertaste can occur.</a:t>
            </a:r>
          </a:p>
          <a:p>
            <a:pPr marL="0" indent="0" algn="l">
              <a:buNone/>
            </a:pPr>
            <a:endParaRPr lang="ar-IQ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633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942" y="173620"/>
            <a:ext cx="11458936" cy="595413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Interventions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Education: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Advise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statin medication use for cholesterol management.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physical activity, aiming for 150 minutes of moderate-intensity exercise per week.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resources for smoking cessation strategies.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controlling blood pressure and blood sugar levels.</a:t>
            </a:r>
          </a:p>
          <a:p>
            <a:pPr marL="971550" lvl="1" indent="-514350" algn="l" rtl="0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regular follow-up appointments with healthcare providers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1480840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59757"/>
            <a:ext cx="10972800" cy="5467993"/>
          </a:xfrm>
        </p:spPr>
        <p:txBody>
          <a:bodyPr/>
          <a:lstStyle/>
          <a:p>
            <a:pPr marL="971550" lvl="1" indent="-514350" algn="l" rtl="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 algn="l" rtl="0">
              <a:buFont typeface="+mj-lt"/>
              <a:buAutoNum type="arabicPeriod"/>
            </a:pP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 algn="l" rtl="0">
              <a:buFont typeface="+mj-lt"/>
              <a:buAutoNum type="arabicPeriod" startAt="6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Discuss weight reduction strategies.</a:t>
            </a:r>
          </a:p>
          <a:p>
            <a:pPr marL="971550" lvl="1" indent="-514350" algn="l" rtl="0">
              <a:buFont typeface="+mj-lt"/>
              <a:buAutoNum type="arabicPeriod" startAt="6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Promote a low-fat diet with fruits, vegetables, whole grains, and lean proteins.</a:t>
            </a:r>
          </a:p>
          <a:p>
            <a:pPr marL="971550" lvl="1" indent="-514350" algn="l" rtl="0">
              <a:buFont typeface="+mj-lt"/>
              <a:buAutoNum type="arabicPeriod" startAt="6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 stress management techniques to reduce cardiovascular risk.</a:t>
            </a:r>
            <a:endParaRPr lang="ar-IQ" sz="3200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2272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89904"/>
            <a:ext cx="10972800" cy="3865943"/>
          </a:xfrm>
        </p:spPr>
        <p:txBody>
          <a:bodyPr/>
          <a:lstStyle/>
          <a:p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ar-IQ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36319894"/>
      </p:ext>
    </p:extLst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PHARMA2 1 </Template>
  <TotalTime>74</TotalTime>
  <Words>803</Words>
  <Application>Microsoft Office PowerPoint</Application>
  <PresentationFormat>Widescreen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SimSun</vt:lpstr>
      <vt:lpstr>Arial</vt:lpstr>
      <vt:lpstr>Times New Roman</vt:lpstr>
      <vt:lpstr>Blue Waves</vt:lpstr>
      <vt:lpstr>PHARMACOLOGY II   lec 3 Drugs Used in the Treatment of Dyslipidemia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Monoclonal antibodies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PHARMACOLOGY II   lec 3 Drugs Used in the Treatment of Dyslipidemia  </dc:title>
  <dc:creator>Maher</dc:creator>
  <cp:lastModifiedBy>Maher</cp:lastModifiedBy>
  <cp:revision>8</cp:revision>
  <dcterms:created xsi:type="dcterms:W3CDTF">2025-02-08T20:00:00Z</dcterms:created>
  <dcterms:modified xsi:type="dcterms:W3CDTF">2025-02-08T21:14:30Z</dcterms:modified>
</cp:coreProperties>
</file>