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8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4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9210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0516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7381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3015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706632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83094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4260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29736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9051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41811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7704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190501"/>
            <a:ext cx="109728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174750"/>
            <a:ext cx="10972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noProof="1" dirty="0"/>
            </a:lvl1pPr>
          </a:lstStyle>
          <a:p>
            <a:fld id="{083B58D0-52ED-4494-8E47-68E2C8A0AA3C}" type="datetimeFigureOut">
              <a:rPr lang="ar-IQ" smtClean="0"/>
              <a:t>20/07/1446</a:t>
            </a:fld>
            <a:endParaRPr lang="ar-IQ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noProof="1" dirty="0"/>
            </a:lvl1pPr>
          </a:lstStyle>
          <a:p>
            <a:endParaRPr lang="ar-IQ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noProof="1" dirty="0">
                <a:ea typeface="+mn-ea"/>
              </a:defRPr>
            </a:lvl1pPr>
          </a:lstStyle>
          <a:p>
            <a:fld id="{79CC71DF-5C8B-4D66-A6C3-17205C3BAD65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0512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938" y="960121"/>
            <a:ext cx="10943167" cy="2953512"/>
          </a:xfrm>
        </p:spPr>
        <p:txBody>
          <a:bodyPr/>
          <a:lstStyle/>
          <a:p>
            <a:pPr rtl="0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PHARMACOLOGY II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err="1" smtClean="0"/>
              <a:t>lec</a:t>
            </a:r>
            <a:r>
              <a:rPr lang="en-US" dirty="0" smtClean="0"/>
              <a:t> </a:t>
            </a:r>
            <a:r>
              <a:rPr lang="en-US" dirty="0"/>
              <a:t>1 </a:t>
            </a:r>
            <a:br>
              <a:rPr lang="en-US" dirty="0"/>
            </a:br>
            <a:r>
              <a:rPr lang="en-US" dirty="0"/>
              <a:t>Antimicrobial Drugs</a:t>
            </a:r>
            <a:endParaRPr lang="ar-IQ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0782" y="4927981"/>
            <a:ext cx="10949517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By : Dr.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Maysam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Ali Ameen </a:t>
            </a:r>
            <a:endParaRPr lang="ar-IQ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75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1"/>
            <a:ext cx="10972800" cy="760475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US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Antimicrobials</a:t>
            </a:r>
            <a:endParaRPr lang="ar-IQ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Chemical agents used to treat bacterial, fungal, and viral infections.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Antibiotics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substances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produced by various microorganisms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suppress growth of other microorganisms.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Antimicrobial drugs exhibit selective toxicity, harmful to parasites without host.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Bactericidal action: Leads to the death of susceptible microbes.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Bacteriostatic action: Inhibits microbial population growth and spread.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36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74904"/>
            <a:ext cx="10972800" cy="799846"/>
          </a:xfrm>
        </p:spPr>
        <p:txBody>
          <a:bodyPr/>
          <a:lstStyle/>
          <a:p>
            <a:r>
              <a:rPr lang="en-GB" dirty="0" smtClean="0"/>
              <a:t>ANTIMICROBIAL DRUGS</a:t>
            </a:r>
            <a:br>
              <a:rPr lang="en-GB" dirty="0" smtClean="0"/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Mechanisms of antimicrobial drug action: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Inhibition of cell wall synthesis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Cell membrane function inhibitors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Inhibition of protein synthesis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Inhibition of nucleic acid synthesis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Antimetabolites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660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3109"/>
            <a:ext cx="10972800" cy="582613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GB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1-Cell </a:t>
            </a:r>
            <a:r>
              <a:rPr lang="en-GB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Wall Synthesis Inhibitors Group</a:t>
            </a:r>
            <a:br>
              <a:rPr lang="en-GB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Includes beta-lactam antibiotics, vancomycin,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bacitracine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carbapenems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monobactams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All have beta-lactam ring and carboxyl group, similar pharmacokinetics and action mechanisms.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Water-soluble, primary renal elimination.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801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6928"/>
            <a:ext cx="10972800" cy="607822"/>
          </a:xfrm>
        </p:spPr>
        <p:txBody>
          <a:bodyPr/>
          <a:lstStyle/>
          <a:p>
            <a:r>
              <a:rPr lang="en-GB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Penicillins </a:t>
            </a:r>
            <a:br>
              <a:rPr lang="en-GB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41832"/>
            <a:ext cx="10972800" cy="5185918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Similar structure, pharmacological, and toxicological properties.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Prototype penicillin G, derived from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penicillium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moulds.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Classified into Natural Penicillins,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Antistaphylococcal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Extended-spectrum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en-GB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GB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 </a:t>
            </a:r>
            <a:endParaRPr lang="en-GB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Inhibit bacterial growth by blocking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transpeptidation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reaction in cell wall synthesis.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7928" y="2697480"/>
            <a:ext cx="3191256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303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Clinical use </a:t>
            </a:r>
            <a:endParaRPr lang="ar-IQ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04" y="882142"/>
            <a:ext cx="10972800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 G and penicillin V are natural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used for treating infections caused by streptococci, meningococci, enterococci, penicillin-susceptible pneumococci, and non-beta-lactamase-producing staphylococci.</a:t>
            </a:r>
          </a:p>
          <a:p>
            <a:pPr marL="0" indent="0" algn="l" rtl="0">
              <a:buNone/>
            </a:pPr>
            <a:endParaRPr lang="en-GB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Antistaphylococcal</a:t>
            </a:r>
            <a:r>
              <a:rPr lang="en-GB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penicillins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 methicillin,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nafcillin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isoxazolyl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(Oxacillin,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cloxacillin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dicloxacillin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are used for infections caused by beta-lactamase-producing staphylococci, with oxacillin or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nafcillin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administered intravenously.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79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37389"/>
            <a:ext cx="10972800" cy="582613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GB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Extended Spectrum Penicillins Overview</a:t>
            </a:r>
            <a:br>
              <a:rPr lang="en-GB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sz="40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68680"/>
            <a:ext cx="10972800" cy="525907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Aminopenicillins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Similar to penicillin G, but have greater activity against gram-negative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bacteria.ampicillin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amoxicillin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amoxicillin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better absorbed from the gut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Ampicillin IV: Used for serious infections caused by penicillin-susceptible organisms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Ureidopenicillins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Active against selected gram-negative bacilli, like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Klebsiella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pneumoniae. piperacillin ability to penetrate the gram-negative outer membrane</a:t>
            </a:r>
          </a:p>
        </p:txBody>
      </p:sp>
    </p:spTree>
    <p:extLst>
      <p:ext uri="{BB962C8B-B14F-4D97-AF65-F5344CB8AC3E}">
        <p14:creationId xmlns:p14="http://schemas.microsoft.com/office/powerpoint/2010/main" val="256012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Carboxypenicillins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Effective at lower doses, extend the ampicillin spectrum to include Pseudomonas aeruginosa and Enterobacter species .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Carbenicillin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buNone/>
            </a:pP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Carboxypenicillins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Used in combination with aminoglycoside for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pseudomonal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infections due to P aeruginosa resistance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ethicillin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antibiotic formerly used in the treatment of bacterial infections caused by organisms of the genus Staphylococcus. Methicillin is a semisynthetic derivative of penicillin.</a:t>
            </a:r>
            <a:endParaRPr lang="ar-IQ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677256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GB" sz="4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IQ" sz="400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76656"/>
            <a:ext cx="11460480" cy="5377942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categorized into four generations based on their antimicrobial activity spectrum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en-GB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First-Generation </a:t>
            </a:r>
            <a:r>
              <a:rPr lang="en-GB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Cefadroxil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cefazolin, cephalexin,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cephalothin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Active against gram-positive cocci.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Sensitive against Escherichia coli,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Klebsiella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pneumoniae, 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Inactivate against Pseudomonas aeruginosa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Clinical used 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 are commonly used to treat urinary tract infections, minor staphylococcal lesions, and minor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polymicrobial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infections like cellulitis or soft tissue abscess.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888" y="1259269"/>
            <a:ext cx="3867912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0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" y="594360"/>
            <a:ext cx="10972800" cy="389066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GB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Second Generation Cephalosporin Group</a:t>
            </a:r>
            <a:r>
              <a:rPr lang="en-GB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sz="40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192" y="685800"/>
            <a:ext cx="11576304" cy="544195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Cefuroxime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Heterogeneous with individual differences in activity, pharmacokinetics, and toxicity.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Second-generation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less active against gram-positive bacteria.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Extended gram-negative coverage.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Sensitive to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Klebsiella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H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influenzae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Can be given orally or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parentrally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Uses: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Sinusitis, otitis, or lower respiratory tract infections, mixed anaerobic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497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Third-Generation </a:t>
            </a:r>
            <a:r>
              <a:rPr lang="en-GB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endParaRPr lang="ar-IQ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73114"/>
            <a:ext cx="10972800" cy="5354636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Members: cefotaxime, ceftazidime, ceftriaxone.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Antimicrobial activity: cross blood-brain barrier and expand gram-negative coverage.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Effective against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Citrobacter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Serratia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marcescens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Providencia, and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beta-lactamase-producing Haemophilus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Neisseria strains.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Can be given orally, IM, or IV.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Cross blood brain barrier, inhibiting most pathogens, including gram-negative rods.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22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Uses: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Gonorrhea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(ceftriaxone,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cefixime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Meningitis (pneumococci, meningococci, H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influenzae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Penicillin-resistant pneumococci (ceftriaxone, cefotaxime)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Sepsis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032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872" y="400113"/>
            <a:ext cx="10972800" cy="582613"/>
          </a:xfrm>
        </p:spPr>
        <p:txBody>
          <a:bodyPr/>
          <a:lstStyle/>
          <a:p>
            <a:pPr marL="342900" lvl="0" indent="-342900" rtl="0">
              <a:spcBef>
                <a:spcPct val="20000"/>
              </a:spcBef>
            </a:pPr>
            <a:r>
              <a:rPr lang="en-GB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Fourth-generation </a:t>
            </a:r>
            <a:r>
              <a:rPr lang="en-GB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GB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e.g.cefepime</a:t>
            </a:r>
            <a:r>
              <a:rPr lang="en-GB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/>
            </a:r>
            <a:b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similar to third-generation agents; however, it is more resistant to hydrolysis by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betalactamases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It has good activity against P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aeruginosa </a:t>
            </a:r>
          </a:p>
          <a:p>
            <a:pPr marL="0" indent="0" algn="l" rtl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sz="4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Fifth-generation </a:t>
            </a:r>
            <a:r>
              <a:rPr lang="en-US" sz="40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US" sz="4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>
                <a:solidFill>
                  <a:srgbClr val="4747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ceftaroline</a:t>
            </a:r>
            <a:r>
              <a:rPr lang="en-US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ceftobiprole</a:t>
            </a:r>
            <a:r>
              <a:rPr lang="en-US" dirty="0">
                <a:solidFill>
                  <a:srgbClr val="4747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Ceftaroline is also a broad-spectrum antimicrobial and thus can cover susceptible gram-positive and gram-negative organisms. However, what makes it unique from the rest of the </a:t>
            </a:r>
            <a:r>
              <a:rPr lang="en-US" dirty="0" err="1">
                <a:solidFill>
                  <a:srgbClr val="4747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US" dirty="0">
                <a:solidFill>
                  <a:srgbClr val="4747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coverage against methicillin-resistant S aureus (MRSA).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179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Beta-Lactam Inhibitors</a:t>
            </a:r>
            <a:endParaRPr lang="ar-IQ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Clavulanic acid,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sulbactam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tazobactam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No antimicrobial activity.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Inhibit beta-lactamases irreversibly when combined with labile antibiotics.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Examples: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Timentin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Ticarcillin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clavulanate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Ampicillin and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sulbactam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Unasyn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], Amoxicillin and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clavulanate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[Augmentin]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Unasyn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Augmentin.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96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56616"/>
            <a:ext cx="10972800" cy="818134"/>
          </a:xfrm>
        </p:spPr>
        <p:txBody>
          <a:bodyPr/>
          <a:lstStyle/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Carbapenems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IQ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Incorporate imipenem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meropenem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 spectrum against most Gram-positive and negative bacteria.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Imipenem inactivated by renal proteolytic enzyme.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Must be combined with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cilastatin.</a:t>
            </a:r>
            <a:endParaRPr lang="ar-IQ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9872" y="3602736"/>
            <a:ext cx="3545777" cy="29535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2" y="4123944"/>
            <a:ext cx="3058477" cy="221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67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Vancomycin</a:t>
            </a:r>
            <a:endParaRPr lang="ar-IQ" sz="44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against gram-positive bacteria, especially staphylococci.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Inhibits cell wall synthesis.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Poorly absorbed from intestinal tract.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Administered orally for antibiotic-associated enterocolitis caused by Clostridium difficile.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Parenteral doses must be intravenously.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Widely distributed in body.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Known to cause red man or red neck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syndrome.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415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Bacitracin 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Active against gram-positive microorganisms.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Inhibits cell wall formation.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Nephrotoxic if systemically administered.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Limited to topical use.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Poorly absorbed.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44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61133"/>
            <a:ext cx="10972800" cy="582613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96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r>
              <a:rPr lang="en-US" dirty="0" smtClean="0"/>
              <a:t>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284083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 2 </Template>
  <TotalTime>2768</TotalTime>
  <Words>841</Words>
  <Application>Microsoft Office PowerPoint</Application>
  <PresentationFormat>Widescreen</PresentationFormat>
  <Paragraphs>99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SimSun</vt:lpstr>
      <vt:lpstr>Arial</vt:lpstr>
      <vt:lpstr>Calibri</vt:lpstr>
      <vt:lpstr>Times New Roman</vt:lpstr>
      <vt:lpstr>Blue Waves</vt:lpstr>
      <vt:lpstr>PHARMACOLOGY II   lec 1  Antimicrobial Drugs</vt:lpstr>
      <vt:lpstr>Antimicrobials</vt:lpstr>
      <vt:lpstr>ANTIMICROBIAL DRUGS </vt:lpstr>
      <vt:lpstr>1-Cell Wall Synthesis Inhibitors Group </vt:lpstr>
      <vt:lpstr>Penicillins  </vt:lpstr>
      <vt:lpstr>Clinical use </vt:lpstr>
      <vt:lpstr>Extended Spectrum Penicillins Overview </vt:lpstr>
      <vt:lpstr>PowerPoint Presentation</vt:lpstr>
      <vt:lpstr>Cephalosporins </vt:lpstr>
      <vt:lpstr>Second Generation Cephalosporin Group </vt:lpstr>
      <vt:lpstr>Third-Generation Cephalosporins</vt:lpstr>
      <vt:lpstr>PowerPoint Presentation</vt:lpstr>
      <vt:lpstr>Fourth-generation cephalosporins (e.g.cefepime)  </vt:lpstr>
      <vt:lpstr>Beta-Lactam Inhibitors</vt:lpstr>
      <vt:lpstr>Carbapenems  </vt:lpstr>
      <vt:lpstr>Vancomycin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PHARMACOLOGY II   lec 1  Antimicrobial Drugs</dc:title>
  <dc:creator>Maher</dc:creator>
  <cp:lastModifiedBy>Maher</cp:lastModifiedBy>
  <cp:revision>17</cp:revision>
  <dcterms:created xsi:type="dcterms:W3CDTF">2025-01-18T07:03:06Z</dcterms:created>
  <dcterms:modified xsi:type="dcterms:W3CDTF">2025-01-20T20:26:21Z</dcterms:modified>
</cp:coreProperties>
</file>